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9" r:id="rId4"/>
    <p:sldId id="260" r:id="rId5"/>
    <p:sldId id="267" r:id="rId6"/>
    <p:sldId id="263" r:id="rId7"/>
    <p:sldId id="264" r:id="rId8"/>
    <p:sldId id="272" r:id="rId9"/>
    <p:sldId id="268" r:id="rId10"/>
    <p:sldId id="258" r:id="rId11"/>
    <p:sldId id="265" r:id="rId12"/>
    <p:sldId id="274" r:id="rId13"/>
    <p:sldId id="266" r:id="rId14"/>
    <p:sldId id="269" r:id="rId15"/>
    <p:sldId id="270" r:id="rId16"/>
    <p:sldId id="271" r:id="rId17"/>
    <p:sldId id="273" r:id="rId1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361E"/>
    <a:srgbClr val="0099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0186BD-1819-47B9-B982-DFEFE36FE590}" type="doc">
      <dgm:prSet loTypeId="urn:microsoft.com/office/officeart/2005/8/layout/process1" loCatId="process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2CBB1B7-73C3-464C-9A18-C3C5ADAADC4A}">
      <dgm:prSet phldrT="[Text]"/>
      <dgm:spPr/>
      <dgm:t>
        <a:bodyPr/>
        <a:lstStyle/>
        <a:p>
          <a:r>
            <a:rPr lang="en-US" smtClean="0"/>
            <a:t>2010</a:t>
          </a:r>
        </a:p>
        <a:p>
          <a:r>
            <a:rPr lang="en-US" smtClean="0"/>
            <a:t>Engineering Trivia contest (Prize: Model Airplane)</a:t>
          </a:r>
          <a:endParaRPr lang="en-US" dirty="0"/>
        </a:p>
      </dgm:t>
    </dgm:pt>
    <dgm:pt modelId="{DE5C372E-B575-439E-9F45-9C2171125946}" type="parTrans" cxnId="{45CD4D62-D3A0-4492-9142-1BD410A7349D}">
      <dgm:prSet/>
      <dgm:spPr/>
      <dgm:t>
        <a:bodyPr/>
        <a:lstStyle/>
        <a:p>
          <a:endParaRPr lang="en-US"/>
        </a:p>
      </dgm:t>
    </dgm:pt>
    <dgm:pt modelId="{7DE0EDE6-3D1A-4298-9C4C-4CFD11A1EE60}" type="sibTrans" cxnId="{45CD4D62-D3A0-4492-9142-1BD410A7349D}">
      <dgm:prSet/>
      <dgm:spPr/>
      <dgm:t>
        <a:bodyPr/>
        <a:lstStyle/>
        <a:p>
          <a:endParaRPr lang="en-US"/>
        </a:p>
      </dgm:t>
    </dgm:pt>
    <dgm:pt modelId="{2483F6A0-162D-48C8-8638-BA471CD785A3}">
      <dgm:prSet phldrT="[Text]"/>
      <dgm:spPr/>
      <dgm:t>
        <a:bodyPr/>
        <a:lstStyle/>
        <a:p>
          <a:r>
            <a:rPr lang="en-US" b="1" smtClean="0"/>
            <a:t>2013 Engineering Film Festival</a:t>
          </a:r>
        </a:p>
        <a:p>
          <a:r>
            <a:rPr lang="en-US" b="1" smtClean="0"/>
            <a:t>(Refreshments, Raffle: Pizza &amp; gift Certificates</a:t>
          </a:r>
          <a:endParaRPr lang="en-US" b="1" dirty="0"/>
        </a:p>
      </dgm:t>
    </dgm:pt>
    <dgm:pt modelId="{61086E04-FB4D-466C-BFB1-F4603283DECD}" type="parTrans" cxnId="{40A2D093-BED4-49E9-BAC8-C4512C09088B}">
      <dgm:prSet/>
      <dgm:spPr/>
      <dgm:t>
        <a:bodyPr/>
        <a:lstStyle/>
        <a:p>
          <a:endParaRPr lang="en-US"/>
        </a:p>
      </dgm:t>
    </dgm:pt>
    <dgm:pt modelId="{C0184A89-B0EF-4F6D-A049-B519E2331A90}" type="sibTrans" cxnId="{40A2D093-BED4-49E9-BAC8-C4512C09088B}">
      <dgm:prSet/>
      <dgm:spPr/>
      <dgm:t>
        <a:bodyPr/>
        <a:lstStyle/>
        <a:p>
          <a:endParaRPr lang="en-US"/>
        </a:p>
      </dgm:t>
    </dgm:pt>
    <dgm:pt modelId="{6A208A12-A9B1-42E5-8516-E1929C653B65}">
      <dgm:prSet phldrT="[Text]"/>
      <dgm:spPr/>
      <dgm:t>
        <a:bodyPr/>
        <a:lstStyle/>
        <a:p>
          <a:r>
            <a:rPr lang="en-US" b="1" smtClean="0"/>
            <a:t>2012</a:t>
          </a:r>
        </a:p>
        <a:p>
          <a:r>
            <a:rPr lang="en-US" b="1" smtClean="0"/>
            <a:t> Engineering Trivia contest </a:t>
          </a:r>
          <a:r>
            <a:rPr lang="en-US" smtClean="0"/>
            <a:t>(Prize: Star Wars Lego Kit)</a:t>
          </a:r>
          <a:endParaRPr lang="en-US" dirty="0"/>
        </a:p>
      </dgm:t>
    </dgm:pt>
    <dgm:pt modelId="{E25D4B6C-39F0-4219-B3ED-998BB548B0F0}" type="sibTrans" cxnId="{D89A8816-30EA-4763-9DC1-0B2B93CA6641}">
      <dgm:prSet/>
      <dgm:spPr/>
      <dgm:t>
        <a:bodyPr/>
        <a:lstStyle/>
        <a:p>
          <a:endParaRPr lang="en-US"/>
        </a:p>
      </dgm:t>
    </dgm:pt>
    <dgm:pt modelId="{E68E2B76-0E04-4001-82AD-2EEE5D4FED66}" type="parTrans" cxnId="{D89A8816-30EA-4763-9DC1-0B2B93CA6641}">
      <dgm:prSet/>
      <dgm:spPr/>
      <dgm:t>
        <a:bodyPr/>
        <a:lstStyle/>
        <a:p>
          <a:endParaRPr lang="en-US"/>
        </a:p>
      </dgm:t>
    </dgm:pt>
    <dgm:pt modelId="{2B1ED335-6FA0-4A48-926F-F7AC172313AD}">
      <dgm:prSet/>
      <dgm:spPr/>
      <dgm:t>
        <a:bodyPr/>
        <a:lstStyle/>
        <a:p>
          <a:r>
            <a:rPr lang="en-US" b="1" dirty="0" smtClean="0"/>
            <a:t>2015</a:t>
          </a:r>
          <a:endParaRPr lang="en-US" b="0" dirty="0" smtClean="0"/>
        </a:p>
        <a:p>
          <a:r>
            <a:rPr lang="en-US" b="1" dirty="0" smtClean="0"/>
            <a:t>Lego Contest</a:t>
          </a:r>
        </a:p>
        <a:p>
          <a:r>
            <a:rPr lang="en-US" b="1" dirty="0" smtClean="0"/>
            <a:t>(Top 3. People’s Choice. BIG Star Wars Lego Kits)</a:t>
          </a:r>
          <a:endParaRPr lang="en-US" b="1" dirty="0"/>
        </a:p>
      </dgm:t>
    </dgm:pt>
    <dgm:pt modelId="{F1574C21-B97C-4678-B68E-9888BB7B4A23}" type="sibTrans" cxnId="{1F61D122-B790-41B3-9D53-8C20DD706247}">
      <dgm:prSet/>
      <dgm:spPr/>
      <dgm:t>
        <a:bodyPr/>
        <a:lstStyle/>
        <a:p>
          <a:endParaRPr lang="en-US"/>
        </a:p>
      </dgm:t>
    </dgm:pt>
    <dgm:pt modelId="{D96E3964-4635-4DD5-9A3A-820973457F31}" type="parTrans" cxnId="{1F61D122-B790-41B3-9D53-8C20DD706247}">
      <dgm:prSet/>
      <dgm:spPr/>
      <dgm:t>
        <a:bodyPr/>
        <a:lstStyle/>
        <a:p>
          <a:endParaRPr lang="en-US"/>
        </a:p>
      </dgm:t>
    </dgm:pt>
    <dgm:pt modelId="{E8AA66D2-A03D-41FD-8881-18AD9AA3A7FD}">
      <dgm:prSet/>
      <dgm:spPr/>
      <dgm:t>
        <a:bodyPr/>
        <a:lstStyle/>
        <a:p>
          <a:r>
            <a:rPr lang="en-US" b="1" dirty="0" smtClean="0"/>
            <a:t>2014</a:t>
          </a:r>
        </a:p>
        <a:p>
          <a:r>
            <a:rPr lang="en-US" dirty="0" smtClean="0"/>
            <a:t> </a:t>
          </a:r>
          <a:r>
            <a:rPr lang="en-US" b="1" dirty="0" smtClean="0"/>
            <a:t>Lunch &amp; Learn with IEEE</a:t>
          </a:r>
        </a:p>
        <a:p>
          <a:r>
            <a:rPr lang="en-US" b="1" dirty="0" smtClean="0"/>
            <a:t>(Pizza &amp; Presentation by </a:t>
          </a:r>
          <a:r>
            <a:rPr lang="en-US" b="1" dirty="0" err="1" smtClean="0"/>
            <a:t>Plosker</a:t>
          </a:r>
          <a:r>
            <a:rPr lang="en-US" b="1" dirty="0" smtClean="0"/>
            <a:t>, Pizza  &amp; IEEE swag!)</a:t>
          </a:r>
          <a:endParaRPr lang="en-US" b="1" dirty="0"/>
        </a:p>
      </dgm:t>
    </dgm:pt>
    <dgm:pt modelId="{08229756-32FA-4623-8F1B-AFD0290707C6}" type="sibTrans" cxnId="{514A2BDA-A447-4E2B-B3D0-9C9DEA45C794}">
      <dgm:prSet/>
      <dgm:spPr/>
      <dgm:t>
        <a:bodyPr/>
        <a:lstStyle/>
        <a:p>
          <a:endParaRPr lang="en-US"/>
        </a:p>
      </dgm:t>
    </dgm:pt>
    <dgm:pt modelId="{E2EAB368-DB11-431B-A3A3-ECB74C223ED8}" type="parTrans" cxnId="{514A2BDA-A447-4E2B-B3D0-9C9DEA45C794}">
      <dgm:prSet/>
      <dgm:spPr/>
      <dgm:t>
        <a:bodyPr/>
        <a:lstStyle/>
        <a:p>
          <a:endParaRPr lang="en-US"/>
        </a:p>
      </dgm:t>
    </dgm:pt>
    <dgm:pt modelId="{3B6865D1-829B-43F6-80B5-D11674726E7B}" type="pres">
      <dgm:prSet presAssocID="{CC0186BD-1819-47B9-B982-DFEFE36FE59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804D2D3-FF78-4D48-8C48-835F10093EA5}" type="pres">
      <dgm:prSet presAssocID="{92CBB1B7-73C3-464C-9A18-C3C5ADAADC4A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89C775-FFDE-4D5E-BA13-B08C809A6102}" type="pres">
      <dgm:prSet presAssocID="{7DE0EDE6-3D1A-4298-9C4C-4CFD11A1EE60}" presName="sibTrans" presStyleLbl="sibTrans2D1" presStyleIdx="0" presStyleCnt="4"/>
      <dgm:spPr/>
      <dgm:t>
        <a:bodyPr/>
        <a:lstStyle/>
        <a:p>
          <a:endParaRPr lang="en-US"/>
        </a:p>
      </dgm:t>
    </dgm:pt>
    <dgm:pt modelId="{0F02FA3D-6E81-437E-82E7-51E24DEA8FAA}" type="pres">
      <dgm:prSet presAssocID="{7DE0EDE6-3D1A-4298-9C4C-4CFD11A1EE60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5031A9BA-9D8D-441E-AE19-6A3FE8E2C8FF}" type="pres">
      <dgm:prSet presAssocID="{6A208A12-A9B1-42E5-8516-E1929C653B6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3F59CB-629C-4871-8131-19CA7346C812}" type="pres">
      <dgm:prSet presAssocID="{E25D4B6C-39F0-4219-B3ED-998BB548B0F0}" presName="sibTrans" presStyleLbl="sibTrans2D1" presStyleIdx="1" presStyleCnt="4"/>
      <dgm:spPr/>
      <dgm:t>
        <a:bodyPr/>
        <a:lstStyle/>
        <a:p>
          <a:endParaRPr lang="en-US"/>
        </a:p>
      </dgm:t>
    </dgm:pt>
    <dgm:pt modelId="{3E8766E1-C050-40E9-A714-FF8DDFC819BB}" type="pres">
      <dgm:prSet presAssocID="{E25D4B6C-39F0-4219-B3ED-998BB548B0F0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9429DFAB-3557-4FFA-8F63-37668014E247}" type="pres">
      <dgm:prSet presAssocID="{2483F6A0-162D-48C8-8638-BA471CD785A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556821-C0A4-4170-949A-ACB2FF367A07}" type="pres">
      <dgm:prSet presAssocID="{C0184A89-B0EF-4F6D-A049-B519E2331A90}" presName="sibTrans" presStyleLbl="sibTrans2D1" presStyleIdx="2" presStyleCnt="4"/>
      <dgm:spPr/>
      <dgm:t>
        <a:bodyPr/>
        <a:lstStyle/>
        <a:p>
          <a:endParaRPr lang="en-US"/>
        </a:p>
      </dgm:t>
    </dgm:pt>
    <dgm:pt modelId="{0529516B-627B-4A9D-8597-44DD2D35C1C1}" type="pres">
      <dgm:prSet presAssocID="{C0184A89-B0EF-4F6D-A049-B519E2331A90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4C800A98-4CA3-4946-A44F-CD7A1BF20D35}" type="pres">
      <dgm:prSet presAssocID="{E8AA66D2-A03D-41FD-8881-18AD9AA3A7FD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D9C6E5-A67D-475F-B7C4-BB819B366084}" type="pres">
      <dgm:prSet presAssocID="{08229756-32FA-4623-8F1B-AFD0290707C6}" presName="sibTrans" presStyleLbl="sibTrans2D1" presStyleIdx="3" presStyleCnt="4"/>
      <dgm:spPr/>
      <dgm:t>
        <a:bodyPr/>
        <a:lstStyle/>
        <a:p>
          <a:endParaRPr lang="en-US"/>
        </a:p>
      </dgm:t>
    </dgm:pt>
    <dgm:pt modelId="{B916A0EC-BA47-4C08-8303-44BDD057AC2C}" type="pres">
      <dgm:prSet presAssocID="{08229756-32FA-4623-8F1B-AFD0290707C6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B37917BE-4A45-4412-A144-1A8DBE36220E}" type="pres">
      <dgm:prSet presAssocID="{2B1ED335-6FA0-4A48-926F-F7AC172313A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A054F2D-171C-4842-8E86-3E3639B851CB}" type="presOf" srcId="{08229756-32FA-4623-8F1B-AFD0290707C6}" destId="{B916A0EC-BA47-4C08-8303-44BDD057AC2C}" srcOrd="1" destOrd="0" presId="urn:microsoft.com/office/officeart/2005/8/layout/process1"/>
    <dgm:cxn modelId="{A5E801E0-0929-468A-AC8F-F5439A7041F6}" type="presOf" srcId="{CC0186BD-1819-47B9-B982-DFEFE36FE590}" destId="{3B6865D1-829B-43F6-80B5-D11674726E7B}" srcOrd="0" destOrd="0" presId="urn:microsoft.com/office/officeart/2005/8/layout/process1"/>
    <dgm:cxn modelId="{ADDF7EBC-8E42-43E8-BC89-BFB9B2CF4631}" type="presOf" srcId="{E25D4B6C-39F0-4219-B3ED-998BB548B0F0}" destId="{3E8766E1-C050-40E9-A714-FF8DDFC819BB}" srcOrd="1" destOrd="0" presId="urn:microsoft.com/office/officeart/2005/8/layout/process1"/>
    <dgm:cxn modelId="{2C1AF711-4F87-42D8-830E-491D9DE3FC1E}" type="presOf" srcId="{7DE0EDE6-3D1A-4298-9C4C-4CFD11A1EE60}" destId="{2F89C775-FFDE-4D5E-BA13-B08C809A6102}" srcOrd="0" destOrd="0" presId="urn:microsoft.com/office/officeart/2005/8/layout/process1"/>
    <dgm:cxn modelId="{C156805D-AFA0-46AD-855E-6FD1B4A65286}" type="presOf" srcId="{6A208A12-A9B1-42E5-8516-E1929C653B65}" destId="{5031A9BA-9D8D-441E-AE19-6A3FE8E2C8FF}" srcOrd="0" destOrd="0" presId="urn:microsoft.com/office/officeart/2005/8/layout/process1"/>
    <dgm:cxn modelId="{D89A8816-30EA-4763-9DC1-0B2B93CA6641}" srcId="{CC0186BD-1819-47B9-B982-DFEFE36FE590}" destId="{6A208A12-A9B1-42E5-8516-E1929C653B65}" srcOrd="1" destOrd="0" parTransId="{E68E2B76-0E04-4001-82AD-2EEE5D4FED66}" sibTransId="{E25D4B6C-39F0-4219-B3ED-998BB548B0F0}"/>
    <dgm:cxn modelId="{1F61D122-B790-41B3-9D53-8C20DD706247}" srcId="{CC0186BD-1819-47B9-B982-DFEFE36FE590}" destId="{2B1ED335-6FA0-4A48-926F-F7AC172313AD}" srcOrd="4" destOrd="0" parTransId="{D96E3964-4635-4DD5-9A3A-820973457F31}" sibTransId="{F1574C21-B97C-4678-B68E-9888BB7B4A23}"/>
    <dgm:cxn modelId="{F33124F5-83E6-4C22-81CB-1B3CBC6F4BD4}" type="presOf" srcId="{E25D4B6C-39F0-4219-B3ED-998BB548B0F0}" destId="{103F59CB-629C-4871-8131-19CA7346C812}" srcOrd="0" destOrd="0" presId="urn:microsoft.com/office/officeart/2005/8/layout/process1"/>
    <dgm:cxn modelId="{E8436AE2-1A88-41F4-A688-4C0E3ADC4A53}" type="presOf" srcId="{C0184A89-B0EF-4F6D-A049-B519E2331A90}" destId="{0529516B-627B-4A9D-8597-44DD2D35C1C1}" srcOrd="1" destOrd="0" presId="urn:microsoft.com/office/officeart/2005/8/layout/process1"/>
    <dgm:cxn modelId="{7CE324D8-F7BF-4B86-BFFB-A382E3439EC5}" type="presOf" srcId="{2483F6A0-162D-48C8-8638-BA471CD785A3}" destId="{9429DFAB-3557-4FFA-8F63-37668014E247}" srcOrd="0" destOrd="0" presId="urn:microsoft.com/office/officeart/2005/8/layout/process1"/>
    <dgm:cxn modelId="{7C48A79E-EEE3-4C47-82C7-30A162233F94}" type="presOf" srcId="{92CBB1B7-73C3-464C-9A18-C3C5ADAADC4A}" destId="{4804D2D3-FF78-4D48-8C48-835F10093EA5}" srcOrd="0" destOrd="0" presId="urn:microsoft.com/office/officeart/2005/8/layout/process1"/>
    <dgm:cxn modelId="{E040B8A8-0044-4534-957E-83BEE84E5AE2}" type="presOf" srcId="{E8AA66D2-A03D-41FD-8881-18AD9AA3A7FD}" destId="{4C800A98-4CA3-4946-A44F-CD7A1BF20D35}" srcOrd="0" destOrd="0" presId="urn:microsoft.com/office/officeart/2005/8/layout/process1"/>
    <dgm:cxn modelId="{821EA31E-52BB-4A8A-96BB-1AED4371AA62}" type="presOf" srcId="{2B1ED335-6FA0-4A48-926F-F7AC172313AD}" destId="{B37917BE-4A45-4412-A144-1A8DBE36220E}" srcOrd="0" destOrd="0" presId="urn:microsoft.com/office/officeart/2005/8/layout/process1"/>
    <dgm:cxn modelId="{0CA872A1-FD1C-4A2B-B48F-9245EA241E38}" type="presOf" srcId="{7DE0EDE6-3D1A-4298-9C4C-4CFD11A1EE60}" destId="{0F02FA3D-6E81-437E-82E7-51E24DEA8FAA}" srcOrd="1" destOrd="0" presId="urn:microsoft.com/office/officeart/2005/8/layout/process1"/>
    <dgm:cxn modelId="{84696769-AB6C-475F-9240-6D1D834C4A22}" type="presOf" srcId="{08229756-32FA-4623-8F1B-AFD0290707C6}" destId="{B9D9C6E5-A67D-475F-B7C4-BB819B366084}" srcOrd="0" destOrd="0" presId="urn:microsoft.com/office/officeart/2005/8/layout/process1"/>
    <dgm:cxn modelId="{F8195674-5CD5-41FF-B915-26B6EEC0D065}" type="presOf" srcId="{C0184A89-B0EF-4F6D-A049-B519E2331A90}" destId="{3E556821-C0A4-4170-949A-ACB2FF367A07}" srcOrd="0" destOrd="0" presId="urn:microsoft.com/office/officeart/2005/8/layout/process1"/>
    <dgm:cxn modelId="{514A2BDA-A447-4E2B-B3D0-9C9DEA45C794}" srcId="{CC0186BD-1819-47B9-B982-DFEFE36FE590}" destId="{E8AA66D2-A03D-41FD-8881-18AD9AA3A7FD}" srcOrd="3" destOrd="0" parTransId="{E2EAB368-DB11-431B-A3A3-ECB74C223ED8}" sibTransId="{08229756-32FA-4623-8F1B-AFD0290707C6}"/>
    <dgm:cxn modelId="{40A2D093-BED4-49E9-BAC8-C4512C09088B}" srcId="{CC0186BD-1819-47B9-B982-DFEFE36FE590}" destId="{2483F6A0-162D-48C8-8638-BA471CD785A3}" srcOrd="2" destOrd="0" parTransId="{61086E04-FB4D-466C-BFB1-F4603283DECD}" sibTransId="{C0184A89-B0EF-4F6D-A049-B519E2331A90}"/>
    <dgm:cxn modelId="{45CD4D62-D3A0-4492-9142-1BD410A7349D}" srcId="{CC0186BD-1819-47B9-B982-DFEFE36FE590}" destId="{92CBB1B7-73C3-464C-9A18-C3C5ADAADC4A}" srcOrd="0" destOrd="0" parTransId="{DE5C372E-B575-439E-9F45-9C2171125946}" sibTransId="{7DE0EDE6-3D1A-4298-9C4C-4CFD11A1EE60}"/>
    <dgm:cxn modelId="{10549E8B-5453-4C89-B5C9-CE3B58B4BE43}" type="presParOf" srcId="{3B6865D1-829B-43F6-80B5-D11674726E7B}" destId="{4804D2D3-FF78-4D48-8C48-835F10093EA5}" srcOrd="0" destOrd="0" presId="urn:microsoft.com/office/officeart/2005/8/layout/process1"/>
    <dgm:cxn modelId="{65368A7C-4A85-4BD3-99B2-160392B383B8}" type="presParOf" srcId="{3B6865D1-829B-43F6-80B5-D11674726E7B}" destId="{2F89C775-FFDE-4D5E-BA13-B08C809A6102}" srcOrd="1" destOrd="0" presId="urn:microsoft.com/office/officeart/2005/8/layout/process1"/>
    <dgm:cxn modelId="{2A021E3D-324B-4F8D-A7BA-05236A7884A2}" type="presParOf" srcId="{2F89C775-FFDE-4D5E-BA13-B08C809A6102}" destId="{0F02FA3D-6E81-437E-82E7-51E24DEA8FAA}" srcOrd="0" destOrd="0" presId="urn:microsoft.com/office/officeart/2005/8/layout/process1"/>
    <dgm:cxn modelId="{351F5DC1-9F85-4178-AA04-FB898E67AFC4}" type="presParOf" srcId="{3B6865D1-829B-43F6-80B5-D11674726E7B}" destId="{5031A9BA-9D8D-441E-AE19-6A3FE8E2C8FF}" srcOrd="2" destOrd="0" presId="urn:microsoft.com/office/officeart/2005/8/layout/process1"/>
    <dgm:cxn modelId="{70F9C48E-A147-4560-A8F6-C7C902C63F08}" type="presParOf" srcId="{3B6865D1-829B-43F6-80B5-D11674726E7B}" destId="{103F59CB-629C-4871-8131-19CA7346C812}" srcOrd="3" destOrd="0" presId="urn:microsoft.com/office/officeart/2005/8/layout/process1"/>
    <dgm:cxn modelId="{7456D1CE-67F9-4794-BBE9-BECBCA8EF6A6}" type="presParOf" srcId="{103F59CB-629C-4871-8131-19CA7346C812}" destId="{3E8766E1-C050-40E9-A714-FF8DDFC819BB}" srcOrd="0" destOrd="0" presId="urn:microsoft.com/office/officeart/2005/8/layout/process1"/>
    <dgm:cxn modelId="{1728FFC4-34CD-4BF1-B03D-943717D41E51}" type="presParOf" srcId="{3B6865D1-829B-43F6-80B5-D11674726E7B}" destId="{9429DFAB-3557-4FFA-8F63-37668014E247}" srcOrd="4" destOrd="0" presId="urn:microsoft.com/office/officeart/2005/8/layout/process1"/>
    <dgm:cxn modelId="{014C67B4-FBBB-4FA8-85F9-487C87732C15}" type="presParOf" srcId="{3B6865D1-829B-43F6-80B5-D11674726E7B}" destId="{3E556821-C0A4-4170-949A-ACB2FF367A07}" srcOrd="5" destOrd="0" presId="urn:microsoft.com/office/officeart/2005/8/layout/process1"/>
    <dgm:cxn modelId="{2FF381BA-47AA-4900-A8FF-7C5E59C2F293}" type="presParOf" srcId="{3E556821-C0A4-4170-949A-ACB2FF367A07}" destId="{0529516B-627B-4A9D-8597-44DD2D35C1C1}" srcOrd="0" destOrd="0" presId="urn:microsoft.com/office/officeart/2005/8/layout/process1"/>
    <dgm:cxn modelId="{95B04998-18EC-49B6-9BD0-6BC4859328B2}" type="presParOf" srcId="{3B6865D1-829B-43F6-80B5-D11674726E7B}" destId="{4C800A98-4CA3-4946-A44F-CD7A1BF20D35}" srcOrd="6" destOrd="0" presId="urn:microsoft.com/office/officeart/2005/8/layout/process1"/>
    <dgm:cxn modelId="{B204B774-088F-4291-AF2E-5E6EF1EACE17}" type="presParOf" srcId="{3B6865D1-829B-43F6-80B5-D11674726E7B}" destId="{B9D9C6E5-A67D-475F-B7C4-BB819B366084}" srcOrd="7" destOrd="0" presId="urn:microsoft.com/office/officeart/2005/8/layout/process1"/>
    <dgm:cxn modelId="{5DA71947-759B-439A-B6B8-42442D0E257C}" type="presParOf" srcId="{B9D9C6E5-A67D-475F-B7C4-BB819B366084}" destId="{B916A0EC-BA47-4C08-8303-44BDD057AC2C}" srcOrd="0" destOrd="0" presId="urn:microsoft.com/office/officeart/2005/8/layout/process1"/>
    <dgm:cxn modelId="{3D0F85E5-B759-4853-92F1-590C0294048C}" type="presParOf" srcId="{3B6865D1-829B-43F6-80B5-D11674726E7B}" destId="{B37917BE-4A45-4412-A144-1A8DBE36220E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CA019C-4AAF-4EC4-AAEF-4D03D45105B4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07FA93D-BB61-4F66-AF44-083E06BDAE68}">
      <dgm:prSet/>
      <dgm:spPr/>
      <dgm:t>
        <a:bodyPr/>
        <a:lstStyle/>
        <a:p>
          <a:pPr rtl="0"/>
          <a:r>
            <a:rPr lang="en-US" b="1" smtClean="0"/>
            <a:t>(Photo: paw)</a:t>
          </a:r>
          <a:endParaRPr lang="en-US"/>
        </a:p>
      </dgm:t>
    </dgm:pt>
    <dgm:pt modelId="{A101B2DE-D9D6-4F19-9DE5-9CDCC3FF8C57}" type="parTrans" cxnId="{638E3477-2A2D-4952-A484-02EBC9262AEB}">
      <dgm:prSet/>
      <dgm:spPr/>
      <dgm:t>
        <a:bodyPr/>
        <a:lstStyle/>
        <a:p>
          <a:endParaRPr lang="en-US"/>
        </a:p>
      </dgm:t>
    </dgm:pt>
    <dgm:pt modelId="{2A376A67-8F86-45D1-AB04-4BF342B5C5BD}" type="sibTrans" cxnId="{638E3477-2A2D-4952-A484-02EBC9262AEB}">
      <dgm:prSet/>
      <dgm:spPr/>
      <dgm:t>
        <a:bodyPr/>
        <a:lstStyle/>
        <a:p>
          <a:endParaRPr lang="en-US"/>
        </a:p>
      </dgm:t>
    </dgm:pt>
    <dgm:pt modelId="{2B2BE797-F195-45CF-86D8-E4935D8099AB}" type="pres">
      <dgm:prSet presAssocID="{95CA019C-4AAF-4EC4-AAEF-4D03D45105B4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82AF268-D0CC-4FFF-AB59-4E59FA332012}" type="pres">
      <dgm:prSet presAssocID="{407FA93D-BB61-4F66-AF44-083E06BDAE68}" presName="horFlow" presStyleCnt="0"/>
      <dgm:spPr/>
    </dgm:pt>
    <dgm:pt modelId="{3DFF57AB-854F-4EB8-990E-85D731C59DE0}" type="pres">
      <dgm:prSet presAssocID="{407FA93D-BB61-4F66-AF44-083E06BDAE68}" presName="bigChev" presStyleLbl="node1" presStyleIdx="0" presStyleCnt="1"/>
      <dgm:spPr/>
      <dgm:t>
        <a:bodyPr/>
        <a:lstStyle/>
        <a:p>
          <a:endParaRPr lang="en-US"/>
        </a:p>
      </dgm:t>
    </dgm:pt>
  </dgm:ptLst>
  <dgm:cxnLst>
    <dgm:cxn modelId="{638E3477-2A2D-4952-A484-02EBC9262AEB}" srcId="{95CA019C-4AAF-4EC4-AAEF-4D03D45105B4}" destId="{407FA93D-BB61-4F66-AF44-083E06BDAE68}" srcOrd="0" destOrd="0" parTransId="{A101B2DE-D9D6-4F19-9DE5-9CDCC3FF8C57}" sibTransId="{2A376A67-8F86-45D1-AB04-4BF342B5C5BD}"/>
    <dgm:cxn modelId="{1A2F5124-B32F-4E4E-B7C0-00A2A6BE8429}" type="presOf" srcId="{407FA93D-BB61-4F66-AF44-083E06BDAE68}" destId="{3DFF57AB-854F-4EB8-990E-85D731C59DE0}" srcOrd="0" destOrd="0" presId="urn:microsoft.com/office/officeart/2005/8/layout/lProcess3"/>
    <dgm:cxn modelId="{69931988-A50B-4080-B836-0035AE991543}" type="presOf" srcId="{95CA019C-4AAF-4EC4-AAEF-4D03D45105B4}" destId="{2B2BE797-F195-45CF-86D8-E4935D8099AB}" srcOrd="0" destOrd="0" presId="urn:microsoft.com/office/officeart/2005/8/layout/lProcess3"/>
    <dgm:cxn modelId="{76B2195F-8440-490A-AB09-B494A92688C8}" type="presParOf" srcId="{2B2BE797-F195-45CF-86D8-E4935D8099AB}" destId="{682AF268-D0CC-4FFF-AB59-4E59FA332012}" srcOrd="0" destOrd="0" presId="urn:microsoft.com/office/officeart/2005/8/layout/lProcess3"/>
    <dgm:cxn modelId="{C723632A-4A60-46F0-81CA-6510B5346C9C}" type="presParOf" srcId="{682AF268-D0CC-4FFF-AB59-4E59FA332012}" destId="{3DFF57AB-854F-4EB8-990E-85D731C59DE0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34768ED-A62A-4C1D-9872-25892D443C97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2B674A1-E732-46E4-A856-C3189DEC5F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461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notes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674A1-E732-46E4-A856-C3189DEC5FD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785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674A1-E732-46E4-A856-C3189DEC5FD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996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4D0A1070-6F8D-4ADB-88AE-55D9A3A83818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FE28589E-AB69-441C-BE30-DE3E2B8AC6D1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5009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A1070-6F8D-4ADB-88AE-55D9A3A83818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8589E-AB69-441C-BE30-DE3E2B8AC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665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A1070-6F8D-4ADB-88AE-55D9A3A83818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8589E-AB69-441C-BE30-DE3E2B8AC6D1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60278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A1070-6F8D-4ADB-88AE-55D9A3A83818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8589E-AB69-441C-BE30-DE3E2B8AC6D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76766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A1070-6F8D-4ADB-88AE-55D9A3A83818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8589E-AB69-441C-BE30-DE3E2B8AC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5951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A1070-6F8D-4ADB-88AE-55D9A3A83818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8589E-AB69-441C-BE30-DE3E2B8AC6D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62972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A1070-6F8D-4ADB-88AE-55D9A3A83818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8589E-AB69-441C-BE30-DE3E2B8AC6D1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3331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A1070-6F8D-4ADB-88AE-55D9A3A83818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8589E-AB69-441C-BE30-DE3E2B8AC6D1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24462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A1070-6F8D-4ADB-88AE-55D9A3A83818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8589E-AB69-441C-BE30-DE3E2B8AC6D1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024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A1070-6F8D-4ADB-88AE-55D9A3A83818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8589E-AB69-441C-BE30-DE3E2B8AC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39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A1070-6F8D-4ADB-88AE-55D9A3A83818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8589E-AB69-441C-BE30-DE3E2B8AC6D1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3361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A1070-6F8D-4ADB-88AE-55D9A3A83818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8589E-AB69-441C-BE30-DE3E2B8AC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146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A1070-6F8D-4ADB-88AE-55D9A3A83818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8589E-AB69-441C-BE30-DE3E2B8AC6D1}" type="slidenum">
              <a:rPr lang="en-US" smtClean="0"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6035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A1070-6F8D-4ADB-88AE-55D9A3A83818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8589E-AB69-441C-BE30-DE3E2B8AC6D1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8425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A1070-6F8D-4ADB-88AE-55D9A3A83818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8589E-AB69-441C-BE30-DE3E2B8AC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866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A1070-6F8D-4ADB-88AE-55D9A3A83818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8589E-AB69-441C-BE30-DE3E2B8AC6D1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7472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A1070-6F8D-4ADB-88AE-55D9A3A83818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8589E-AB69-441C-BE30-DE3E2B8AC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952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D0A1070-6F8D-4ADB-88AE-55D9A3A83818}" type="datetimeFigureOut">
              <a:rPr lang="en-US" smtClean="0"/>
              <a:t>6/9/2015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E28589E-AB69-441C-BE30-DE3E2B8AC6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579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7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16361E"/>
                </a:solidFill>
              </a:rPr>
              <a:t>The Case of the Missing Voting </a:t>
            </a:r>
            <a:r>
              <a:rPr lang="en-US" dirty="0" smtClean="0">
                <a:solidFill>
                  <a:srgbClr val="16361E"/>
                </a:solidFill>
              </a:rPr>
              <a:t>Box</a:t>
            </a:r>
            <a:endParaRPr lang="en-US" dirty="0">
              <a:solidFill>
                <a:srgbClr val="16361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16361E"/>
                </a:solidFill>
              </a:rPr>
              <a:t>Or, </a:t>
            </a:r>
            <a:r>
              <a:rPr lang="en-US" dirty="0" smtClean="0">
                <a:solidFill>
                  <a:srgbClr val="16361E"/>
                </a:solidFill>
              </a:rPr>
              <a:t>how </a:t>
            </a:r>
            <a:r>
              <a:rPr lang="en-US" dirty="0">
                <a:solidFill>
                  <a:srgbClr val="16361E"/>
                </a:solidFill>
              </a:rPr>
              <a:t>I learned to love Engineers </a:t>
            </a:r>
            <a:r>
              <a:rPr lang="en-US" dirty="0" smtClean="0">
                <a:solidFill>
                  <a:srgbClr val="16361E"/>
                </a:solidFill>
              </a:rPr>
              <a:t>Week by creating an activity </a:t>
            </a:r>
            <a:r>
              <a:rPr lang="en-US" dirty="0">
                <a:solidFill>
                  <a:srgbClr val="16361E"/>
                </a:solidFill>
              </a:rPr>
              <a:t>s</a:t>
            </a:r>
            <a:r>
              <a:rPr lang="en-US" dirty="0" smtClean="0">
                <a:solidFill>
                  <a:srgbClr val="16361E"/>
                </a:solidFill>
              </a:rPr>
              <a:t>tudents truly</a:t>
            </a:r>
          </a:p>
          <a:p>
            <a:r>
              <a:rPr lang="en-US" sz="4800" b="1" dirty="0" smtClean="0">
                <a:solidFill>
                  <a:schemeClr val="accent4">
                    <a:lumMod val="75000"/>
                  </a:schemeClr>
                </a:solidFill>
              </a:rPr>
              <a:t>LEGOS</a:t>
            </a:r>
            <a:r>
              <a:rPr lang="en-US" dirty="0" smtClean="0">
                <a:solidFill>
                  <a:srgbClr val="16361E"/>
                </a:solidFill>
              </a:rPr>
              <a:t> </a:t>
            </a:r>
            <a:endParaRPr lang="en-US" dirty="0">
              <a:solidFill>
                <a:srgbClr val="16361E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0" y="6532894"/>
            <a:ext cx="3090940" cy="3840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7788"/>
            <a:ext cx="2362688" cy="6502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3839460"/>
            <a:ext cx="614363" cy="532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48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16361E"/>
                </a:solidFill>
              </a:rPr>
              <a:t>Engineers Week: </a:t>
            </a:r>
            <a:r>
              <a:rPr lang="en-US" sz="3600" dirty="0" smtClean="0">
                <a:solidFill>
                  <a:srgbClr val="CC0000"/>
                </a:solidFill>
              </a:rPr>
              <a:t>Lego Contest</a:t>
            </a:r>
            <a:r>
              <a:rPr lang="en-US" sz="3600" dirty="0" smtClean="0">
                <a:solidFill>
                  <a:srgbClr val="16361E"/>
                </a:solidFill>
              </a:rPr>
              <a:t>, Vestibule Display</a:t>
            </a:r>
            <a:endParaRPr lang="en-US" sz="3600" dirty="0">
              <a:solidFill>
                <a:srgbClr val="16361E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2600" y="2169734"/>
            <a:ext cx="2653031" cy="317980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883" y="2169734"/>
            <a:ext cx="2266714" cy="39820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314" y="2169734"/>
            <a:ext cx="3113569" cy="398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4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352800" y="990600"/>
            <a:ext cx="4572000" cy="52014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16361E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Dear Faculty, Staff, and Students</a:t>
            </a:r>
            <a:r>
              <a:rPr lang="en-US" sz="2000" dirty="0">
                <a:solidFill>
                  <a:srgbClr val="16361E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:</a:t>
            </a:r>
          </a:p>
          <a:p>
            <a:r>
              <a:rPr lang="en-US" sz="2000" b="1" dirty="0">
                <a:solidFill>
                  <a:srgbClr val="CC000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The </a:t>
            </a:r>
            <a:r>
              <a:rPr lang="en-US" sz="2800" b="1" dirty="0">
                <a:solidFill>
                  <a:srgbClr val="CC000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Legos Voting Box </a:t>
            </a:r>
            <a:r>
              <a:rPr lang="en-US" sz="2000" b="1" dirty="0">
                <a:solidFill>
                  <a:srgbClr val="CC000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in the Library Vestibule </a:t>
            </a:r>
            <a:r>
              <a:rPr lang="en-US" sz="2800" b="1" dirty="0">
                <a:solidFill>
                  <a:srgbClr val="16361E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has gone Missing!</a:t>
            </a:r>
            <a:r>
              <a:rPr lang="en-US" sz="2000" dirty="0">
                <a:solidFill>
                  <a:srgbClr val="CC000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 </a:t>
            </a:r>
            <a:r>
              <a:rPr lang="en-US" sz="2000" dirty="0">
                <a:solidFill>
                  <a:srgbClr val="16361E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(We are NOT </a:t>
            </a:r>
            <a:r>
              <a:rPr lang="en-US" sz="2000" dirty="0" err="1" smtClean="0">
                <a:solidFill>
                  <a:srgbClr val="16361E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payng</a:t>
            </a:r>
            <a:r>
              <a:rPr lang="en-US" sz="2000" dirty="0" smtClean="0">
                <a:solidFill>
                  <a:srgbClr val="16361E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 </a:t>
            </a:r>
            <a:r>
              <a:rPr lang="en-US" sz="2000" dirty="0">
                <a:solidFill>
                  <a:srgbClr val="16361E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ransom!)</a:t>
            </a:r>
            <a:r>
              <a:rPr lang="en-US" sz="2000" dirty="0">
                <a:solidFill>
                  <a:srgbClr val="CC000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 </a:t>
            </a:r>
            <a:r>
              <a:rPr lang="en-US" sz="2000" b="1" dirty="0">
                <a:solidFill>
                  <a:srgbClr val="CC000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BUT, </a:t>
            </a:r>
            <a:r>
              <a:rPr lang="en-US" sz="2000" b="1" dirty="0" smtClean="0">
                <a:solidFill>
                  <a:srgbClr val="CC000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IF </a:t>
            </a:r>
            <a:r>
              <a:rPr lang="en-US" sz="2000" b="1" dirty="0">
                <a:solidFill>
                  <a:srgbClr val="CC000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you see it, please Return </a:t>
            </a:r>
            <a:r>
              <a:rPr lang="en-US" sz="2000" b="1" dirty="0" smtClean="0">
                <a:solidFill>
                  <a:srgbClr val="CC000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It, </a:t>
            </a:r>
            <a:r>
              <a:rPr lang="en-US" sz="2000" dirty="0" smtClean="0">
                <a:solidFill>
                  <a:srgbClr val="CC000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NO </a:t>
            </a:r>
            <a:r>
              <a:rPr lang="en-US" sz="2000" dirty="0">
                <a:solidFill>
                  <a:srgbClr val="CC000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QUESTIONS ASKED</a:t>
            </a:r>
            <a:r>
              <a:rPr lang="en-US" sz="2000" dirty="0" smtClean="0">
                <a:solidFill>
                  <a:srgbClr val="CC000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! A </a:t>
            </a:r>
            <a:r>
              <a:rPr lang="en-US" sz="2000" dirty="0">
                <a:solidFill>
                  <a:srgbClr val="CC000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replacement box is now in </a:t>
            </a:r>
            <a:r>
              <a:rPr lang="en-US" sz="2000" dirty="0" smtClean="0">
                <a:solidFill>
                  <a:srgbClr val="CC000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place &amp; </a:t>
            </a:r>
            <a:r>
              <a:rPr lang="en-US" sz="2000" b="1" dirty="0" smtClean="0">
                <a:solidFill>
                  <a:srgbClr val="16361E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we  </a:t>
            </a:r>
            <a:r>
              <a:rPr lang="en-US" sz="2000" b="1" dirty="0">
                <a:solidFill>
                  <a:srgbClr val="16361E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EXTENDED the Voting </a:t>
            </a:r>
            <a:r>
              <a:rPr lang="en-US" sz="2000" b="1" dirty="0" smtClean="0">
                <a:solidFill>
                  <a:srgbClr val="16361E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Deadline. </a:t>
            </a:r>
            <a:r>
              <a:rPr lang="en-US" sz="2000" dirty="0" smtClean="0">
                <a:solidFill>
                  <a:srgbClr val="CC000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tomorrow - High NOON</a:t>
            </a:r>
            <a:r>
              <a:rPr lang="en-US" sz="2000" dirty="0">
                <a:solidFill>
                  <a:srgbClr val="CC0000"/>
                </a:solidFill>
                <a:latin typeface="Agent Orange" panose="00000400000000000000" pitchFamily="2" charset="0"/>
                <a:cs typeface="Agent Orange" panose="00000400000000000000" pitchFamily="2" charset="0"/>
              </a:rPr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990600" y="2438400"/>
            <a:ext cx="2057400" cy="1981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solidFill>
                  <a:srgbClr val="16361E"/>
                </a:solidFill>
              </a:rPr>
              <a:t>2015</a:t>
            </a:r>
          </a:p>
          <a:p>
            <a:pPr algn="ctr"/>
            <a:r>
              <a:rPr lang="en-US" sz="4800" b="1" dirty="0" smtClean="0">
                <a:solidFill>
                  <a:srgbClr val="16361E"/>
                </a:solidFill>
              </a:rPr>
              <a:t>Lego contest</a:t>
            </a:r>
            <a:endParaRPr lang="en-US" sz="4800" b="1" dirty="0">
              <a:solidFill>
                <a:srgbClr val="163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05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837" y="741521"/>
            <a:ext cx="7162800" cy="5372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6" name="Curved Connector 5"/>
          <p:cNvCxnSpPr/>
          <p:nvPr/>
        </p:nvCxnSpPr>
        <p:spPr>
          <a:xfrm rot="5400000">
            <a:off x="4572000" y="1828800"/>
            <a:ext cx="1295400" cy="685800"/>
          </a:xfrm>
          <a:prstGeom prst="curvedConnector3">
            <a:avLst/>
          </a:prstGeom>
          <a:ln w="57150">
            <a:solidFill>
              <a:srgbClr val="CC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Diagram 7"/>
          <p:cNvGraphicFramePr/>
          <p:nvPr/>
        </p:nvGraphicFramePr>
        <p:xfrm>
          <a:off x="1143000" y="5856514"/>
          <a:ext cx="914400" cy="2462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62165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57600" y="762000"/>
            <a:ext cx="4572000" cy="467820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i="1" dirty="0">
                <a:solidFill>
                  <a:srgbClr val="16361E"/>
                </a:solidFill>
                <a:latin typeface="Agent Orange" panose="00000400000000000000" pitchFamily="2" charset="0"/>
                <a:ea typeface="Calibri" panose="020F0502020204030204" pitchFamily="34" charset="0"/>
              </a:rPr>
              <a:t>Dear Faculty, Staff, &amp; </a:t>
            </a:r>
            <a:r>
              <a:rPr lang="en-US" b="1" i="1" dirty="0" smtClean="0">
                <a:solidFill>
                  <a:srgbClr val="16361E"/>
                </a:solidFill>
                <a:latin typeface="Agent Orange" panose="00000400000000000000" pitchFamily="2" charset="0"/>
                <a:ea typeface="Calibri" panose="020F0502020204030204" pitchFamily="34" charset="0"/>
              </a:rPr>
              <a:t>Students: </a:t>
            </a:r>
            <a:r>
              <a:rPr lang="en-US" b="1" dirty="0" smtClean="0">
                <a:solidFill>
                  <a:srgbClr val="CC0000"/>
                </a:solidFill>
                <a:latin typeface="Agent Orange" panose="00000400000000000000" pitchFamily="2" charset="0"/>
                <a:ea typeface="Calibri" panose="020F0502020204030204" pitchFamily="34" charset="0"/>
              </a:rPr>
              <a:t>FOUND! </a:t>
            </a:r>
          </a:p>
          <a:p>
            <a:r>
              <a:rPr lang="en-US" b="1" dirty="0" smtClean="0">
                <a:solidFill>
                  <a:srgbClr val="CC0000"/>
                </a:solidFill>
                <a:latin typeface="Agent Orange" panose="00000400000000000000" pitchFamily="2" charset="0"/>
                <a:ea typeface="Calibri" panose="020F0502020204030204" pitchFamily="34" charset="0"/>
              </a:rPr>
              <a:t>the </a:t>
            </a:r>
            <a:r>
              <a:rPr lang="en-US" b="1" dirty="0">
                <a:solidFill>
                  <a:srgbClr val="CC0000"/>
                </a:solidFill>
                <a:latin typeface="Agent Orange" panose="00000400000000000000" pitchFamily="2" charset="0"/>
                <a:ea typeface="Calibri" panose="020F0502020204030204" pitchFamily="34" charset="0"/>
              </a:rPr>
              <a:t>Legos Voting Box (No RANSOM </a:t>
            </a:r>
            <a:r>
              <a:rPr lang="en-US" b="1" dirty="0" smtClean="0">
                <a:solidFill>
                  <a:srgbClr val="CC0000"/>
                </a:solidFill>
                <a:latin typeface="Agent Orange" panose="00000400000000000000" pitchFamily="2" charset="0"/>
                <a:ea typeface="Calibri" panose="020F0502020204030204" pitchFamily="34" charset="0"/>
              </a:rPr>
              <a:t>Paid</a:t>
            </a:r>
            <a:r>
              <a:rPr lang="en-US" b="1" dirty="0">
                <a:solidFill>
                  <a:srgbClr val="CC0000"/>
                </a:solidFill>
                <a:latin typeface="Agent Orange" panose="00000400000000000000" pitchFamily="2" charset="0"/>
                <a:ea typeface="Calibri" panose="020F0502020204030204" pitchFamily="34" charset="0"/>
              </a:rPr>
              <a:t>!)</a:t>
            </a:r>
            <a:endParaRPr lang="en-US" sz="1200" dirty="0">
              <a:solidFill>
                <a:srgbClr val="CC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200" b="1" dirty="0">
                <a:solidFill>
                  <a:srgbClr val="16361E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US" sz="1200" dirty="0">
              <a:solidFill>
                <a:srgbClr val="16361E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indent="457200"/>
            <a:r>
              <a:rPr lang="en-US" b="1" dirty="0">
                <a:solidFill>
                  <a:srgbClr val="16361E"/>
                </a:solidFill>
                <a:latin typeface="Agent Orange" panose="00000400000000000000" pitchFamily="2" charset="0"/>
                <a:ea typeface="Calibri" panose="020F0502020204030204" pitchFamily="34" charset="0"/>
              </a:rPr>
              <a:t>An EAGLE-Eye </a:t>
            </a:r>
            <a:r>
              <a:rPr lang="en-US" b="1" dirty="0" smtClean="0">
                <a:solidFill>
                  <a:srgbClr val="16361E"/>
                </a:solidFill>
                <a:latin typeface="Agent Orange" panose="00000400000000000000" pitchFamily="2" charset="0"/>
                <a:ea typeface="Calibri" panose="020F0502020204030204" pitchFamily="34" charset="0"/>
              </a:rPr>
              <a:t>library student employee </a:t>
            </a:r>
            <a:r>
              <a:rPr lang="en-US" b="1" dirty="0">
                <a:solidFill>
                  <a:srgbClr val="16361E"/>
                </a:solidFill>
                <a:latin typeface="Agent Orange" panose="00000400000000000000" pitchFamily="2" charset="0"/>
                <a:ea typeface="Calibri" panose="020F0502020204030204" pitchFamily="34" charset="0"/>
              </a:rPr>
              <a:t>found it </a:t>
            </a:r>
            <a:r>
              <a:rPr lang="en-US" b="1" dirty="0">
                <a:solidFill>
                  <a:srgbClr val="16361E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–</a:t>
            </a:r>
            <a:r>
              <a:rPr lang="en-US" b="1" dirty="0">
                <a:solidFill>
                  <a:srgbClr val="16361E"/>
                </a:solidFill>
                <a:latin typeface="Agent Orange" panose="00000400000000000000" pitchFamily="2" charset="0"/>
                <a:ea typeface="Calibri" panose="020F0502020204030204" pitchFamily="34" charset="0"/>
              </a:rPr>
              <a:t> mystery solved!! (Thx, Mr. Holmes!)</a:t>
            </a:r>
            <a:endParaRPr lang="en-US" sz="1200" dirty="0">
              <a:solidFill>
                <a:srgbClr val="16361E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1200" b="1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indent="457200"/>
            <a:r>
              <a:rPr lang="en-US" b="1" dirty="0" smtClean="0">
                <a:solidFill>
                  <a:srgbClr val="C00000"/>
                </a:solidFill>
                <a:latin typeface="Agent Orange" panose="00000400000000000000" pitchFamily="2" charset="0"/>
                <a:ea typeface="Calibri" panose="020F0502020204030204" pitchFamily="34" charset="0"/>
              </a:rPr>
              <a:t>Voting  continues till high noon, tomorrow</a:t>
            </a:r>
            <a:r>
              <a:rPr lang="en-US" b="1" dirty="0">
                <a:solidFill>
                  <a:srgbClr val="16361E"/>
                </a:solidFill>
                <a:latin typeface="Agent Orange" panose="00000400000000000000" pitchFamily="2" charset="0"/>
                <a:ea typeface="Calibri" panose="020F0502020204030204" pitchFamily="34" charset="0"/>
              </a:rPr>
              <a:t>, </a:t>
            </a:r>
            <a:r>
              <a:rPr lang="en-US" sz="2000" b="1" dirty="0">
                <a:solidFill>
                  <a:srgbClr val="16361E"/>
                </a:solidFill>
                <a:latin typeface="Agent Orange" panose="00000400000000000000" pitchFamily="2" charset="0"/>
                <a:ea typeface="Calibri" panose="020F0502020204030204" pitchFamily="34" charset="0"/>
              </a:rPr>
              <a:t>Thursday, March </a:t>
            </a:r>
            <a:r>
              <a:rPr lang="en-US" sz="2000" b="1" dirty="0" smtClean="0">
                <a:solidFill>
                  <a:srgbClr val="16361E"/>
                </a:solidFill>
                <a:latin typeface="Agent Orange" panose="00000400000000000000" pitchFamily="2" charset="0"/>
                <a:ea typeface="Calibri" panose="020F0502020204030204" pitchFamily="34" charset="0"/>
              </a:rPr>
              <a:t>5</a:t>
            </a:r>
            <a:r>
              <a:rPr lang="en-US" sz="2000" b="1" baseline="30000" dirty="0" smtClean="0">
                <a:solidFill>
                  <a:srgbClr val="16361E"/>
                </a:solidFill>
                <a:latin typeface="Agent Orange" panose="00000400000000000000" pitchFamily="2" charset="0"/>
                <a:ea typeface="Calibri" panose="020F0502020204030204" pitchFamily="34" charset="0"/>
              </a:rPr>
              <a:t>th</a:t>
            </a:r>
            <a:r>
              <a:rPr lang="en-US" sz="2000" b="1" dirty="0" smtClean="0">
                <a:solidFill>
                  <a:srgbClr val="16361E"/>
                </a:solidFill>
                <a:latin typeface="Agent Orange" panose="00000400000000000000" pitchFamily="2" charset="0"/>
                <a:ea typeface="Calibri" panose="020F0502020204030204" pitchFamily="34" charset="0"/>
              </a:rPr>
              <a:t>.</a:t>
            </a:r>
            <a:endParaRPr lang="en-US" sz="1200" b="1" dirty="0">
              <a:solidFill>
                <a:srgbClr val="16361E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2000" b="1" dirty="0">
                <a:solidFill>
                  <a:srgbClr val="16361E"/>
                </a:solidFill>
                <a:latin typeface="Agent Orange" panose="00000400000000000000" pitchFamily="2" charset="0"/>
                <a:ea typeface="Calibri" panose="020F0502020204030204" pitchFamily="34" charset="0"/>
              </a:rPr>
              <a:t> </a:t>
            </a:r>
            <a:endParaRPr lang="en-US" sz="1200" dirty="0">
              <a:solidFill>
                <a:srgbClr val="16361E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b="1" i="1" dirty="0">
                <a:solidFill>
                  <a:srgbClr val="CC0000"/>
                </a:solidFill>
                <a:latin typeface="Agent Orange" panose="00000400000000000000" pitchFamily="2" charset="0"/>
                <a:ea typeface="Calibri" panose="020F0502020204030204" pitchFamily="34" charset="0"/>
              </a:rPr>
              <a:t>No </a:t>
            </a:r>
            <a:r>
              <a:rPr lang="en-US" b="1" i="1" dirty="0" smtClean="0">
                <a:solidFill>
                  <a:srgbClr val="CC0000"/>
                </a:solidFill>
                <a:latin typeface="Agent Orange" panose="00000400000000000000" pitchFamily="2" charset="0"/>
                <a:ea typeface="Calibri" panose="020F0502020204030204" pitchFamily="34" charset="0"/>
              </a:rPr>
              <a:t>2</a:t>
            </a:r>
            <a:r>
              <a:rPr lang="en-US" b="1" i="1" baseline="30000" dirty="0" smtClean="0">
                <a:solidFill>
                  <a:srgbClr val="CC0000"/>
                </a:solidFill>
                <a:latin typeface="Agent Orange" panose="00000400000000000000" pitchFamily="2" charset="0"/>
                <a:ea typeface="Calibri" panose="020F0502020204030204" pitchFamily="34" charset="0"/>
              </a:rPr>
              <a:t>nd</a:t>
            </a:r>
            <a:r>
              <a:rPr lang="en-US" b="1" i="1" dirty="0" smtClean="0">
                <a:solidFill>
                  <a:srgbClr val="CC0000"/>
                </a:solidFill>
                <a:latin typeface="Agent Orange" panose="00000400000000000000" pitchFamily="2" charset="0"/>
                <a:ea typeface="Calibri" panose="020F0502020204030204" pitchFamily="34" charset="0"/>
              </a:rPr>
              <a:t> vote needed: if </a:t>
            </a:r>
            <a:r>
              <a:rPr lang="en-US" b="1" i="1" dirty="0">
                <a:solidFill>
                  <a:srgbClr val="CC0000"/>
                </a:solidFill>
                <a:latin typeface="Agent Orange" panose="00000400000000000000" pitchFamily="2" charset="0"/>
                <a:ea typeface="Calibri" panose="020F0502020204030204" pitchFamily="34" charset="0"/>
              </a:rPr>
              <a:t>you </a:t>
            </a:r>
            <a:r>
              <a:rPr lang="en-US" b="1" dirty="0">
                <a:solidFill>
                  <a:srgbClr val="CC0000"/>
                </a:solidFill>
                <a:latin typeface="Agent Orange" panose="00000400000000000000" pitchFamily="2" charset="0"/>
                <a:ea typeface="Calibri" panose="020F0502020204030204" pitchFamily="34" charset="0"/>
              </a:rPr>
              <a:t>haven</a:t>
            </a:r>
            <a:r>
              <a:rPr lang="en-US" b="1" dirty="0">
                <a:solidFill>
                  <a:srgbClr val="CC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’</a:t>
            </a:r>
            <a:r>
              <a:rPr lang="en-US" b="1" dirty="0">
                <a:solidFill>
                  <a:srgbClr val="CC0000"/>
                </a:solidFill>
                <a:latin typeface="Agent Orange" panose="00000400000000000000" pitchFamily="2" charset="0"/>
                <a:ea typeface="Calibri" panose="020F0502020204030204" pitchFamily="34" charset="0"/>
              </a:rPr>
              <a:t>t voted yet, </a:t>
            </a:r>
            <a:r>
              <a:rPr lang="en-US" b="1" dirty="0" smtClean="0">
                <a:solidFill>
                  <a:srgbClr val="CC0000"/>
                </a:solidFill>
                <a:latin typeface="Agent Orange" panose="00000400000000000000" pitchFamily="2" charset="0"/>
                <a:ea typeface="Calibri" panose="020F0502020204030204" pitchFamily="34" charset="0"/>
              </a:rPr>
              <a:t>“just do it”! </a:t>
            </a:r>
            <a:endParaRPr lang="en-US" b="1" dirty="0">
              <a:solidFill>
                <a:srgbClr val="CC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743200"/>
            <a:ext cx="4067466" cy="2923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66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989663"/>
          </a:xfrm>
        </p:spPr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           </a:t>
            </a:r>
            <a:r>
              <a:rPr lang="en-US" dirty="0" smtClean="0">
                <a:solidFill>
                  <a:srgbClr val="C00000"/>
                </a:solidFill>
              </a:rPr>
              <a:t>1st Prize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97642" y="5883206"/>
            <a:ext cx="137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solidFill>
                  <a:srgbClr val="16361E"/>
                </a:solidFill>
              </a:rPr>
              <a:t>Red Brick #3</a:t>
            </a:r>
            <a:endParaRPr lang="en-US" sz="1600" b="1" i="1" dirty="0">
              <a:solidFill>
                <a:srgbClr val="16361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38600"/>
            <a:ext cx="3259442" cy="558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                        </a:t>
            </a:r>
            <a:r>
              <a:rPr lang="en-US" dirty="0" smtClean="0">
                <a:solidFill>
                  <a:srgbClr val="CC0000"/>
                </a:solidFill>
              </a:rPr>
              <a:t>2</a:t>
            </a:r>
            <a:r>
              <a:rPr lang="en-US" baseline="30000" dirty="0" smtClean="0">
                <a:solidFill>
                  <a:srgbClr val="CC0000"/>
                </a:solidFill>
              </a:rPr>
              <a:t>nd</a:t>
            </a:r>
            <a:r>
              <a:rPr lang="en-US" dirty="0" smtClean="0">
                <a:solidFill>
                  <a:srgbClr val="CC0000"/>
                </a:solidFill>
              </a:rPr>
              <a:t> prize</a:t>
            </a:r>
            <a:endParaRPr lang="en-US" dirty="0">
              <a:solidFill>
                <a:srgbClr val="CC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08" y="762001"/>
            <a:ext cx="4487741" cy="5410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77474" y="5833647"/>
            <a:ext cx="137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err="1" smtClean="0">
                <a:solidFill>
                  <a:srgbClr val="16361E"/>
                </a:solidFill>
              </a:rPr>
              <a:t>Arkbird</a:t>
            </a:r>
            <a:endParaRPr lang="en-US" sz="1600" b="1" i="1" dirty="0">
              <a:solidFill>
                <a:srgbClr val="163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23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                       </a:t>
            </a:r>
            <a:r>
              <a:rPr lang="en-US" dirty="0" smtClean="0">
                <a:solidFill>
                  <a:srgbClr val="CC0000"/>
                </a:solidFill>
              </a:rPr>
              <a:t>3</a:t>
            </a:r>
            <a:r>
              <a:rPr lang="en-US" baseline="30000" dirty="0" smtClean="0">
                <a:solidFill>
                  <a:srgbClr val="CC0000"/>
                </a:solidFill>
              </a:rPr>
              <a:t>rd</a:t>
            </a:r>
            <a:r>
              <a:rPr lang="en-US" dirty="0" smtClean="0">
                <a:solidFill>
                  <a:srgbClr val="CC0000"/>
                </a:solidFill>
              </a:rPr>
              <a:t> Prize</a:t>
            </a:r>
            <a:endParaRPr lang="en-US" dirty="0">
              <a:solidFill>
                <a:srgbClr val="CC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09600"/>
            <a:ext cx="3503772" cy="5638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08157" y="5909846"/>
            <a:ext cx="2438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solidFill>
                  <a:srgbClr val="16361E"/>
                </a:solidFill>
              </a:rPr>
              <a:t>Beyond the Sun Satellite</a:t>
            </a:r>
            <a:endParaRPr lang="en-US" sz="1600" b="1" i="1" dirty="0">
              <a:solidFill>
                <a:srgbClr val="163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49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5818" y="4876800"/>
            <a:ext cx="7534768" cy="1380067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16361E"/>
                </a:solidFill>
              </a:rPr>
              <a:t>Mystery solved! </a:t>
            </a:r>
            <a:br>
              <a:rPr lang="en-US" b="1" i="1" dirty="0" smtClean="0">
                <a:solidFill>
                  <a:srgbClr val="16361E"/>
                </a:solidFill>
              </a:rPr>
            </a:br>
            <a:r>
              <a:rPr lang="en-US" sz="3800" b="1" dirty="0" smtClean="0">
                <a:solidFill>
                  <a:srgbClr val="16361E"/>
                </a:solidFill>
              </a:rPr>
              <a:t>Engineers Week 2015 @ ERAU-Prescott</a:t>
            </a:r>
            <a:endParaRPr lang="en-US" sz="3800" b="1" dirty="0">
              <a:solidFill>
                <a:srgbClr val="16361E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2428875"/>
            <a:ext cx="3750788" cy="1828800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sp>
        <p:nvSpPr>
          <p:cNvPr id="4" name="AutoShape 2" descr="Image result for hazy library prescot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762000"/>
            <a:ext cx="3530600" cy="264795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402496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Challenge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February=Finals</a:t>
            </a:r>
          </a:p>
          <a:p>
            <a:r>
              <a:rPr lang="en-US" dirty="0" smtClean="0"/>
              <a:t>Stress. Study </a:t>
            </a:r>
          </a:p>
          <a:p>
            <a:r>
              <a:rPr lang="en-US" dirty="0" smtClean="0"/>
              <a:t>Heads-down</a:t>
            </a:r>
          </a:p>
          <a:p>
            <a:r>
              <a:rPr lang="en-US" dirty="0" smtClean="0"/>
              <a:t>PLANS?</a:t>
            </a:r>
          </a:p>
          <a:p>
            <a:r>
              <a:rPr lang="en-US" dirty="0" smtClean="0"/>
              <a:t>Spring Break!!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430" y="1158837"/>
            <a:ext cx="2185420" cy="8168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871014"/>
            <a:ext cx="961905" cy="13619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940" y="2590800"/>
            <a:ext cx="4653877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11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142802354"/>
              </p:ext>
            </p:extLst>
          </p:nvPr>
        </p:nvGraphicFramePr>
        <p:xfrm>
          <a:off x="1524000" y="1828800"/>
          <a:ext cx="6629400" cy="363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3031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8667" y="1319476"/>
            <a:ext cx="5324134" cy="41090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62801" y="4343400"/>
            <a:ext cx="13186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>
                <a:solidFill>
                  <a:srgbClr val="CC0000"/>
                </a:solidFill>
              </a:rPr>
              <a:t>2012</a:t>
            </a:r>
            <a:endParaRPr lang="en-US" sz="4800" b="1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17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762000"/>
            <a:ext cx="6324599" cy="5352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39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656895"/>
            <a:ext cx="1828800" cy="27096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450" y="1898835"/>
            <a:ext cx="1804150" cy="26731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246" y="3078285"/>
            <a:ext cx="1676693" cy="24843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0" y="5715000"/>
            <a:ext cx="449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/>
              <a:t>3 </a:t>
            </a:r>
            <a:r>
              <a:rPr lang="en-US" b="1" i="1" dirty="0"/>
              <a:t>movies, </a:t>
            </a:r>
            <a:r>
              <a:rPr lang="en-US" sz="2800" b="1" i="1" dirty="0"/>
              <a:t>3 </a:t>
            </a:r>
            <a:r>
              <a:rPr lang="en-US" b="1" i="1" dirty="0"/>
              <a:t>nights. </a:t>
            </a:r>
            <a:r>
              <a:rPr lang="en-US" sz="2800" b="1" i="1" dirty="0"/>
              <a:t>14 </a:t>
            </a:r>
            <a:r>
              <a:rPr lang="en-US" b="1" i="1" dirty="0"/>
              <a:t>Attendees</a:t>
            </a:r>
            <a:r>
              <a:rPr lang="en-US" b="1" i="1" dirty="0" smtClean="0"/>
              <a:t>.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368" y="684325"/>
            <a:ext cx="2811463" cy="2767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609600" y="5339244"/>
            <a:ext cx="5962405" cy="54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567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800" dirty="0" smtClean="0">
                <a:solidFill>
                  <a:srgbClr val="16361E"/>
                </a:solidFill>
              </a:rPr>
              <a:t>	</a:t>
            </a:r>
            <a:r>
              <a:rPr lang="en-US" sz="7200" b="1" dirty="0" smtClean="0">
                <a:solidFill>
                  <a:srgbClr val="16361E"/>
                </a:solidFill>
              </a:rPr>
              <a:t>2014 </a:t>
            </a:r>
            <a:endParaRPr lang="en-US" sz="7200" b="1" dirty="0">
              <a:solidFill>
                <a:srgbClr val="16361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86200" y="914400"/>
            <a:ext cx="36576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• </a:t>
            </a:r>
            <a:r>
              <a:rPr lang="en-US" b="1" dirty="0" smtClean="0">
                <a:solidFill>
                  <a:srgbClr val="CC0000"/>
                </a:solidFill>
              </a:rPr>
              <a:t>When/Where</a:t>
            </a:r>
            <a:r>
              <a:rPr lang="en-US" dirty="0">
                <a:solidFill>
                  <a:srgbClr val="16361E"/>
                </a:solidFill>
              </a:rPr>
              <a:t>: Wednesday, February 19th, AC1-room 104, 12:40-– 1:50 p.m. Lunch and IEEE ‘stuff’/giveaways courtesy of IEEE. Raffle for t-shirts.</a:t>
            </a:r>
          </a:p>
          <a:p>
            <a:endParaRPr lang="en-US" dirty="0"/>
          </a:p>
          <a:p>
            <a:r>
              <a:rPr lang="en-US" dirty="0" smtClean="0"/>
              <a:t>• </a:t>
            </a:r>
            <a:r>
              <a:rPr lang="en-US" b="1" dirty="0" smtClean="0">
                <a:solidFill>
                  <a:srgbClr val="CC0000"/>
                </a:solidFill>
              </a:rPr>
              <a:t>Who</a:t>
            </a:r>
            <a:r>
              <a:rPr lang="en-US" dirty="0"/>
              <a:t>: </a:t>
            </a:r>
            <a:r>
              <a:rPr lang="en-US" dirty="0" smtClean="0"/>
              <a:t>Presentation </a:t>
            </a:r>
            <a:r>
              <a:rPr lang="en-US" dirty="0"/>
              <a:t>by George </a:t>
            </a:r>
            <a:r>
              <a:rPr lang="en-US" dirty="0" err="1"/>
              <a:t>Plosker</a:t>
            </a:r>
            <a:r>
              <a:rPr lang="en-US" dirty="0"/>
              <a:t>, IEEE Client </a:t>
            </a:r>
            <a:r>
              <a:rPr lang="en-US" dirty="0" smtClean="0"/>
              <a:t>Services </a:t>
            </a:r>
            <a:r>
              <a:rPr lang="en-US" dirty="0"/>
              <a:t>Manager; Sponsored by Hazy Library &amp; ERAU-Prescott </a:t>
            </a:r>
            <a:r>
              <a:rPr lang="en-US" dirty="0" smtClean="0"/>
              <a:t>&amp; College </a:t>
            </a:r>
            <a:r>
              <a:rPr lang="en-US" dirty="0"/>
              <a:t>of Engineering.</a:t>
            </a:r>
          </a:p>
          <a:p>
            <a:r>
              <a:rPr lang="en-US" dirty="0" smtClean="0"/>
              <a:t>• </a:t>
            </a:r>
            <a:r>
              <a:rPr lang="en-US" b="1" dirty="0" smtClean="0">
                <a:solidFill>
                  <a:srgbClr val="CC0000"/>
                </a:solidFill>
              </a:rPr>
              <a:t>What:</a:t>
            </a:r>
            <a:r>
              <a:rPr lang="en-US" dirty="0" smtClean="0"/>
              <a:t> Discover research tips, how to use IEEE </a:t>
            </a:r>
            <a:r>
              <a:rPr lang="en-US" dirty="0" err="1" smtClean="0"/>
              <a:t>Xplore</a:t>
            </a:r>
            <a:r>
              <a:rPr lang="en-US" dirty="0" smtClean="0"/>
              <a:t> for research, articles </a:t>
            </a:r>
            <a:r>
              <a:rPr lang="en-US" dirty="0"/>
              <a:t>&amp; </a:t>
            </a:r>
            <a:r>
              <a:rPr lang="en-US" dirty="0" smtClean="0"/>
              <a:t>papers on: Systems </a:t>
            </a:r>
            <a:r>
              <a:rPr lang="en-US" dirty="0"/>
              <a:t>engineering, Robotics, UAV/Drones, Network Security, Avionics, Military Satellite Communications, Optics, Aerospace &amp; Defense, and more. 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350362"/>
            <a:ext cx="3026833" cy="1284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13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685800"/>
            <a:ext cx="3982719" cy="51552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66800" y="2438400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solidFill>
                  <a:srgbClr val="CC0000"/>
                </a:solidFill>
              </a:rPr>
              <a:t>2015</a:t>
            </a:r>
            <a:endParaRPr lang="en-US" sz="7200" b="1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441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7300" b="1" dirty="0" smtClean="0">
                <a:solidFill>
                  <a:srgbClr val="CC0000"/>
                </a:solidFill>
              </a:rPr>
              <a:t>2015</a:t>
            </a:r>
            <a:r>
              <a:rPr lang="en-US" sz="4800" b="1" dirty="0" smtClean="0">
                <a:solidFill>
                  <a:srgbClr val="CC0000"/>
                </a:solidFill>
              </a:rPr>
              <a:t> </a:t>
            </a:r>
            <a:r>
              <a:rPr lang="en-US" sz="4800" b="1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en-US" sz="48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US" sz="4900" b="1" dirty="0" smtClean="0">
                <a:solidFill>
                  <a:srgbClr val="16361E"/>
                </a:solidFill>
              </a:rPr>
              <a:t>Lego contest</a:t>
            </a:r>
            <a:endParaRPr lang="en-US" sz="4900" b="1" dirty="0">
              <a:solidFill>
                <a:srgbClr val="16361E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5309" y="1524605"/>
            <a:ext cx="4148092" cy="4097264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CC0000"/>
                </a:solidFill>
              </a:rPr>
              <a:t>Campus Choice Vote Box</a:t>
            </a:r>
            <a:endParaRPr lang="en-US" b="1" i="1" dirty="0">
              <a:solidFill>
                <a:srgbClr val="CC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887" y="3429000"/>
            <a:ext cx="2930753" cy="2192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536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269</TotalTime>
  <Words>342</Words>
  <Application>Microsoft Office PowerPoint</Application>
  <PresentationFormat>On-screen Show (4:3)</PresentationFormat>
  <Paragraphs>59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Agent Orange</vt:lpstr>
      <vt:lpstr>Arial</vt:lpstr>
      <vt:lpstr>Calibri</vt:lpstr>
      <vt:lpstr>Garamond</vt:lpstr>
      <vt:lpstr>Times New Roman</vt:lpstr>
      <vt:lpstr>Organic</vt:lpstr>
      <vt:lpstr>The Case of the Missing Voting Box</vt:lpstr>
      <vt:lpstr>Challenge  </vt:lpstr>
      <vt:lpstr>Timeline</vt:lpstr>
      <vt:lpstr>PowerPoint Presentation</vt:lpstr>
      <vt:lpstr>PowerPoint Presentation</vt:lpstr>
      <vt:lpstr>PowerPoint Presentation</vt:lpstr>
      <vt:lpstr> 2014 </vt:lpstr>
      <vt:lpstr>PowerPoint Presentation</vt:lpstr>
      <vt:lpstr>2015  Lego contest</vt:lpstr>
      <vt:lpstr>Engineers Week: Lego Contest, Vestibule Display</vt:lpstr>
      <vt:lpstr>PowerPoint Presentation</vt:lpstr>
      <vt:lpstr>PowerPoint Presentation</vt:lpstr>
      <vt:lpstr>PowerPoint Presentation</vt:lpstr>
      <vt:lpstr>            1st Prize </vt:lpstr>
      <vt:lpstr>                          2nd prize</vt:lpstr>
      <vt:lpstr>                         3rd Prize</vt:lpstr>
      <vt:lpstr>Mystery solved!  Engineers Week 2015 @ ERAU-Prescott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cloudon</dc:title>
  <dc:creator>mchyz17@gmail.com</dc:creator>
  <cp:lastModifiedBy>imageusr</cp:lastModifiedBy>
  <cp:revision>49</cp:revision>
  <dcterms:created xsi:type="dcterms:W3CDTF">2012-07-03T21:08:00Z</dcterms:created>
  <dcterms:modified xsi:type="dcterms:W3CDTF">2015-06-09T18:16:59Z</dcterms:modified>
</cp:coreProperties>
</file>