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74" r:id="rId1"/>
  </p:sldMasterIdLst>
  <p:handoutMasterIdLst>
    <p:handoutMasterId r:id="rId20"/>
  </p:handoutMasterIdLst>
  <p:sldIdLst>
    <p:sldId id="256" r:id="rId2"/>
    <p:sldId id="257" r:id="rId3"/>
    <p:sldId id="258" r:id="rId4"/>
    <p:sldId id="259" r:id="rId5"/>
    <p:sldId id="272" r:id="rId6"/>
    <p:sldId id="273" r:id="rId7"/>
    <p:sldId id="260" r:id="rId8"/>
    <p:sldId id="261" r:id="rId9"/>
    <p:sldId id="262" r:id="rId10"/>
    <p:sldId id="263" r:id="rId11"/>
    <p:sldId id="264" r:id="rId12"/>
    <p:sldId id="265" r:id="rId13"/>
    <p:sldId id="266" r:id="rId14"/>
    <p:sldId id="267" r:id="rId15"/>
    <p:sldId id="270" r:id="rId16"/>
    <p:sldId id="268" r:id="rId17"/>
    <p:sldId id="269" r:id="rId18"/>
    <p:sldId id="271" r:id="rId19"/>
  </p:sldIdLst>
  <p:sldSz cx="12192000" cy="6858000"/>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p:scale>
          <a:sx n="81" d="100"/>
          <a:sy n="81" d="100"/>
        </p:scale>
        <p:origin x="-96" y="6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FBE32213-E17F-401E-9A97-7283B8F5A70D}" type="datetimeFigureOut">
              <a:rPr lang="en-US" smtClean="0"/>
              <a:t>12/10/2014</a:t>
            </a:fld>
            <a:endParaRPr lang="en-US"/>
          </a:p>
        </p:txBody>
      </p:sp>
      <p:sp>
        <p:nvSpPr>
          <p:cNvPr id="4" name="Footer Placeholder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97F36296-D3B4-4831-A7EA-9FAFA033FFEF}" type="slidenum">
              <a:rPr lang="en-US" smtClean="0"/>
              <a:t>‹#›</a:t>
            </a:fld>
            <a:endParaRPr lang="en-US"/>
          </a:p>
        </p:txBody>
      </p:sp>
    </p:spTree>
    <p:extLst>
      <p:ext uri="{BB962C8B-B14F-4D97-AF65-F5344CB8AC3E}">
        <p14:creationId xmlns:p14="http://schemas.microsoft.com/office/powerpoint/2010/main" val="2348251414"/>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905001"/>
            <a:ext cx="100584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914400" y="4572000"/>
            <a:ext cx="861568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923F103-BC34-4FE4-A40E-EDDEECFDA5D0}" type="datetimeFigureOut">
              <a:rPr lang="en-US" smtClean="0"/>
              <a:pPr/>
              <a:t>12/10/2014</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086D93-FCAC-47E0-A2EE-787E62CA814C}" type="datetimeFigureOut">
              <a:rPr lang="en-US" smtClean="0"/>
              <a:t>12/10/2014</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3368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DA879A6-0FD0-4734-A311-86BFCA472E6E}" type="datetimeFigureOut">
              <a:rPr lang="en-US" smtClean="0"/>
              <a:t>12/10/2014</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9C9CA7B-DFD4-44B5-8C60-D14B8CD1FB59}" type="datetimeFigureOut">
              <a:rPr lang="en-US" smtClean="0"/>
              <a:t>12/10/2014</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5" y="5486400"/>
            <a:ext cx="10212916"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963085" y="3852863"/>
            <a:ext cx="8180916"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34E6425-0181-43F2-84FC-787E803FD2F8}" type="datetimeFigureOut">
              <a:rPr lang="en-US" smtClean="0"/>
              <a:t>12/10/2014</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536192"/>
            <a:ext cx="48768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892800" y="1536192"/>
            <a:ext cx="48768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BDB8791-F1B0-41E7-B7FD-A781E65C4266}" type="datetimeFigureOut">
              <a:rPr lang="en-US" smtClean="0"/>
              <a:t>12/10/2014</a:t>
            </a:fld>
            <a:endParaRPr lang="en-US" dirty="0"/>
          </a:p>
        </p:txBody>
      </p:sp>
      <p:sp>
        <p:nvSpPr>
          <p:cNvPr id="6" name="Footer Placeholder 5"/>
          <p:cNvSpPr>
            <a:spLocks noGrp="1"/>
          </p:cNvSpPr>
          <p:nvPr>
            <p:ph type="ftr" sz="quarter" idx="11"/>
          </p:nvPr>
        </p:nvSpPr>
        <p:spPr/>
        <p:txBody>
          <a:bodyPr/>
          <a:lstStyle/>
          <a:p>
            <a:r>
              <a:rPr lang="en-US" smtClean="0"/>
              <a:t>
              </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48768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48768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892800" y="1535113"/>
            <a:ext cx="48768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892800" y="2174875"/>
            <a:ext cx="48768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FDD63B2-E120-4ED8-B27B-C685F510A5FE}" type="datetimeFigureOut">
              <a:rPr lang="en-US" smtClean="0"/>
              <a:t>12/10/2014</a:t>
            </a:fld>
            <a:endParaRPr lang="en-US" dirty="0"/>
          </a:p>
        </p:txBody>
      </p:sp>
      <p:sp>
        <p:nvSpPr>
          <p:cNvPr id="8" name="Footer Placeholder 7"/>
          <p:cNvSpPr>
            <a:spLocks noGrp="1"/>
          </p:cNvSpPr>
          <p:nvPr>
            <p:ph type="ftr" sz="quarter" idx="11"/>
          </p:nvPr>
        </p:nvSpPr>
        <p:spPr/>
        <p:txBody>
          <a:bodyPr/>
          <a:lstStyle/>
          <a:p>
            <a:r>
              <a:rPr lang="en-US" smtClean="0"/>
              <a:t>
              </a:t>
            </a:r>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AA18ACC-A947-437B-A130-35BD54FDF1E9}" type="datetimeFigureOut">
              <a:rPr lang="en-US" smtClean="0"/>
              <a:t>12/10/2014</a:t>
            </a:fld>
            <a:endParaRPr lang="en-US" dirty="0"/>
          </a:p>
        </p:txBody>
      </p:sp>
      <p:sp>
        <p:nvSpPr>
          <p:cNvPr id="4" name="Footer Placeholder 3"/>
          <p:cNvSpPr>
            <a:spLocks noGrp="1"/>
          </p:cNvSpPr>
          <p:nvPr>
            <p:ph type="ftr" sz="quarter" idx="11"/>
          </p:nvPr>
        </p:nvSpPr>
        <p:spPr/>
        <p:txBody>
          <a:bodyPr/>
          <a:lstStyle/>
          <a:p>
            <a:r>
              <a:rPr lang="en-US" smtClean="0"/>
              <a:t>
              </a:t>
            </a:r>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8D7E02-BCB8-4D50-A234-369438C08659}" type="datetimeFigureOut">
              <a:rPr lang="en-US" smtClean="0"/>
              <a:t>12/10/2014</a:t>
            </a:fld>
            <a:endParaRPr lang="en-US" dirty="0"/>
          </a:p>
        </p:txBody>
      </p:sp>
      <p:sp>
        <p:nvSpPr>
          <p:cNvPr id="3" name="Footer Placeholder 2"/>
          <p:cNvSpPr>
            <a:spLocks noGrp="1"/>
          </p:cNvSpPr>
          <p:nvPr>
            <p:ph type="ftr" sz="quarter" idx="11"/>
          </p:nvPr>
        </p:nvSpPr>
        <p:spPr/>
        <p:txBody>
          <a:bodyPr/>
          <a:lstStyle/>
          <a:p>
            <a:r>
              <a:rPr lang="en-US" smtClean="0"/>
              <a:t>
              </a:t>
            </a:r>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06401" y="5495544"/>
            <a:ext cx="103632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406400" y="6096000"/>
            <a:ext cx="103632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6E86A4C-8E40-4F87-A4F0-01A0687C5742}" type="datetimeFigureOut">
              <a:rPr lang="en-US" smtClean="0"/>
              <a:t>12/10/2014</a:t>
            </a:fld>
            <a:endParaRPr lang="en-US" dirty="0"/>
          </a:p>
        </p:txBody>
      </p:sp>
      <p:sp>
        <p:nvSpPr>
          <p:cNvPr id="6" name="Footer Placeholder 5"/>
          <p:cNvSpPr>
            <a:spLocks noGrp="1"/>
          </p:cNvSpPr>
          <p:nvPr>
            <p:ph type="ftr" sz="quarter" idx="11"/>
          </p:nvPr>
        </p:nvSpPr>
        <p:spPr/>
        <p:txBody>
          <a:bodyPr/>
          <a:lstStyle/>
          <a:p>
            <a:r>
              <a:rPr lang="en-US" smtClean="0"/>
              <a:t>
              </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
        <p:nvSpPr>
          <p:cNvPr id="9" name="Content Placeholder 8"/>
          <p:cNvSpPr>
            <a:spLocks noGrp="1"/>
          </p:cNvSpPr>
          <p:nvPr>
            <p:ph sz="quarter" idx="13"/>
          </p:nvPr>
        </p:nvSpPr>
        <p:spPr>
          <a:xfrm>
            <a:off x="406400" y="381000"/>
            <a:ext cx="103632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02336" y="5495278"/>
            <a:ext cx="103632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112776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02336" y="6096000"/>
            <a:ext cx="103632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35E72C73-2D91-4E12-BA25-F0AA0C03599B}" type="datetimeFigureOut">
              <a:rPr lang="en-US" smtClean="0"/>
              <a:t>12/10/2014</a:t>
            </a:fld>
            <a:endParaRPr lang="en-US" dirty="0"/>
          </a:p>
        </p:txBody>
      </p:sp>
      <p:sp>
        <p:nvSpPr>
          <p:cNvPr id="9" name="Slide Number Placeholder 8"/>
          <p:cNvSpPr>
            <a:spLocks noGrp="1"/>
          </p:cNvSpPr>
          <p:nvPr>
            <p:ph type="sldNum" sz="quarter" idx="11"/>
          </p:nvPr>
        </p:nvSpPr>
        <p:spPr/>
        <p:txBody>
          <a:bodyPr/>
          <a:lstStyle/>
          <a:p>
            <a:fld id="{D57F1E4F-1CFF-5643-939E-217C01CDF565}" type="slidenum">
              <a:rPr lang="en-US" smtClean="0"/>
              <a:pPr/>
              <a:t>‹#›</a:t>
            </a:fld>
            <a:endParaRPr lang="en-US" dirty="0"/>
          </a:p>
        </p:txBody>
      </p:sp>
      <p:sp>
        <p:nvSpPr>
          <p:cNvPr id="10" name="Footer Placeholder 9"/>
          <p:cNvSpPr>
            <a:spLocks noGrp="1"/>
          </p:cNvSpPr>
          <p:nvPr>
            <p:ph type="ftr" sz="quarter" idx="12"/>
          </p:nvPr>
        </p:nvSpPr>
        <p:spPr/>
        <p:txBody>
          <a:bodyPr/>
          <a:lstStyle/>
          <a:p>
            <a:r>
              <a:rPr lang="en-US" smtClean="0"/>
              <a:t>
              </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16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609600" y="1600200"/>
            <a:ext cx="1016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11277600" y="0"/>
            <a:ext cx="9144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1277600" y="5486400"/>
            <a:ext cx="9144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11375717" y="5648960"/>
            <a:ext cx="73152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D57F1E4F-1CFF-5643-939E-217C01CDF565}" type="slidenum">
              <a:rPr lang="en-US" smtClean="0"/>
              <a:pPr/>
              <a:t>‹#›</a:t>
            </a:fld>
            <a:endParaRPr lang="en-US" dirty="0"/>
          </a:p>
        </p:txBody>
      </p:sp>
      <p:sp>
        <p:nvSpPr>
          <p:cNvPr id="5" name="Footer Placeholder 4"/>
          <p:cNvSpPr>
            <a:spLocks noGrp="1"/>
          </p:cNvSpPr>
          <p:nvPr>
            <p:ph type="ftr" sz="quarter" idx="3"/>
          </p:nvPr>
        </p:nvSpPr>
        <p:spPr>
          <a:xfrm rot="16200000">
            <a:off x="10510428" y="3987800"/>
            <a:ext cx="2367281" cy="487680"/>
          </a:xfrm>
          <a:prstGeom prst="rect">
            <a:avLst/>
          </a:prstGeom>
        </p:spPr>
        <p:txBody>
          <a:bodyPr vert="horz" lIns="91440" tIns="45720" rIns="91440" bIns="45720" rtlCol="0" anchor="ctr"/>
          <a:lstStyle>
            <a:lvl1pPr algn="r">
              <a:defRPr sz="1200">
                <a:solidFill>
                  <a:schemeClr val="bg2"/>
                </a:solidFill>
              </a:defRPr>
            </a:lvl1pPr>
          </a:lstStyle>
          <a:p>
            <a:r>
              <a:rPr lang="en-US" smtClean="0"/>
              <a:t>
              </a:t>
            </a:r>
            <a:endParaRPr lang="en-US" dirty="0"/>
          </a:p>
        </p:txBody>
      </p:sp>
      <p:sp>
        <p:nvSpPr>
          <p:cNvPr id="4" name="Date Placeholder 3"/>
          <p:cNvSpPr>
            <a:spLocks noGrp="1"/>
          </p:cNvSpPr>
          <p:nvPr>
            <p:ph type="dt" sz="half" idx="2"/>
          </p:nvPr>
        </p:nvSpPr>
        <p:spPr>
          <a:xfrm rot="16200000">
            <a:off x="10474869" y="1584960"/>
            <a:ext cx="2438399" cy="487680"/>
          </a:xfrm>
          <a:prstGeom prst="rect">
            <a:avLst/>
          </a:prstGeom>
        </p:spPr>
        <p:txBody>
          <a:bodyPr vert="horz" lIns="91440" tIns="45720" rIns="91440" bIns="45720" rtlCol="0" anchor="ctr"/>
          <a:lstStyle>
            <a:lvl1pPr algn="l">
              <a:defRPr sz="1200">
                <a:solidFill>
                  <a:schemeClr val="bg2"/>
                </a:solidFill>
              </a:defRPr>
            </a:lvl1pPr>
          </a:lstStyle>
          <a:p>
            <a:fld id="{2BE451C3-0FF4-47C4-B829-773ADF60F88C}" type="datetimeFigureOut">
              <a:rPr lang="en-US" smtClean="0"/>
              <a:t>12/10/2014</a:t>
            </a:fld>
            <a:endParaRPr lang="en-US" dirty="0"/>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hf sldNum="0" hdr="0" ftr="0" dt="0"/>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003301"/>
            <a:ext cx="8825658" cy="2171699"/>
          </a:xfrm>
        </p:spPr>
        <p:txBody>
          <a:bodyPr/>
          <a:lstStyle/>
          <a:p>
            <a:r>
              <a:rPr lang="en-US" sz="4400" b="1" dirty="0"/>
              <a:t>Using Perceptual Maps for Career and College Counseling</a:t>
            </a:r>
            <a:r>
              <a:rPr lang="en-US" dirty="0"/>
              <a:t/>
            </a:r>
            <a:br>
              <a:rPr lang="en-US" dirty="0"/>
            </a:br>
            <a:endParaRPr lang="en-US" dirty="0"/>
          </a:p>
        </p:txBody>
      </p:sp>
      <p:sp>
        <p:nvSpPr>
          <p:cNvPr id="3" name="Subtitle 2"/>
          <p:cNvSpPr>
            <a:spLocks noGrp="1"/>
          </p:cNvSpPr>
          <p:nvPr>
            <p:ph type="subTitle" idx="1"/>
          </p:nvPr>
        </p:nvSpPr>
        <p:spPr>
          <a:xfrm>
            <a:off x="1154955" y="3009900"/>
            <a:ext cx="8825658" cy="2628900"/>
          </a:xfrm>
        </p:spPr>
        <p:txBody>
          <a:bodyPr>
            <a:normAutofit fontScale="32500" lnSpcReduction="20000"/>
          </a:bodyPr>
          <a:lstStyle/>
          <a:p>
            <a:r>
              <a:rPr lang="en-US" sz="5600" dirty="0">
                <a:solidFill>
                  <a:schemeClr val="tx1"/>
                </a:solidFill>
              </a:rPr>
              <a:t>Oscar McKnight PhD. LPCC-S: Dir., Psychological Counseling/Health Services </a:t>
            </a:r>
          </a:p>
          <a:p>
            <a:r>
              <a:rPr lang="en-US" sz="5600" dirty="0">
                <a:solidFill>
                  <a:schemeClr val="tx1"/>
                </a:solidFill>
              </a:rPr>
              <a:t>Ashland </a:t>
            </a:r>
            <a:r>
              <a:rPr lang="en-US" sz="5600" dirty="0" smtClean="0">
                <a:solidFill>
                  <a:schemeClr val="tx1"/>
                </a:solidFill>
              </a:rPr>
              <a:t>University</a:t>
            </a:r>
          </a:p>
          <a:p>
            <a:endParaRPr lang="en-US" sz="5600" dirty="0">
              <a:solidFill>
                <a:schemeClr val="tx1"/>
              </a:solidFill>
            </a:endParaRPr>
          </a:p>
          <a:p>
            <a:r>
              <a:rPr lang="en-US" dirty="0">
                <a:solidFill>
                  <a:schemeClr val="tx1"/>
                </a:solidFill>
              </a:rPr>
              <a:t> </a:t>
            </a:r>
            <a:r>
              <a:rPr lang="en-US" sz="5600" dirty="0" smtClean="0">
                <a:solidFill>
                  <a:schemeClr val="tx1"/>
                </a:solidFill>
              </a:rPr>
              <a:t>Kerri </a:t>
            </a:r>
            <a:r>
              <a:rPr lang="en-US" sz="5600" dirty="0">
                <a:solidFill>
                  <a:schemeClr val="tx1"/>
                </a:solidFill>
              </a:rPr>
              <a:t>Carmichael, LPC: Professional Counselor</a:t>
            </a:r>
          </a:p>
          <a:p>
            <a:r>
              <a:rPr lang="en-US" sz="5600" dirty="0">
                <a:solidFill>
                  <a:schemeClr val="tx1"/>
                </a:solidFill>
              </a:rPr>
              <a:t>Ashland </a:t>
            </a:r>
            <a:r>
              <a:rPr lang="en-US" sz="5600" dirty="0" smtClean="0">
                <a:solidFill>
                  <a:schemeClr val="tx1"/>
                </a:solidFill>
              </a:rPr>
              <a:t>University</a:t>
            </a:r>
          </a:p>
          <a:p>
            <a:endParaRPr lang="en-US" sz="5600" dirty="0">
              <a:solidFill>
                <a:schemeClr val="tx1"/>
              </a:solidFill>
            </a:endParaRPr>
          </a:p>
          <a:p>
            <a:r>
              <a:rPr lang="en-US" sz="5600" dirty="0" smtClean="0">
                <a:solidFill>
                  <a:schemeClr val="tx1"/>
                </a:solidFill>
              </a:rPr>
              <a:t>Gregory </a:t>
            </a:r>
            <a:r>
              <a:rPr lang="en-US" sz="5600" dirty="0">
                <a:solidFill>
                  <a:schemeClr val="tx1"/>
                </a:solidFill>
              </a:rPr>
              <a:t>Pollock, LPCC-S: Clinical Counselor</a:t>
            </a:r>
          </a:p>
          <a:p>
            <a:r>
              <a:rPr lang="en-US" sz="5600" dirty="0">
                <a:solidFill>
                  <a:schemeClr val="tx1"/>
                </a:solidFill>
              </a:rPr>
              <a:t>Private Practice</a:t>
            </a:r>
          </a:p>
          <a:p>
            <a:endParaRPr lang="en-US" dirty="0">
              <a:solidFill>
                <a:schemeClr val="tx1"/>
              </a:solidFill>
            </a:endParaRPr>
          </a:p>
        </p:txBody>
      </p:sp>
    </p:spTree>
    <p:extLst>
      <p:ext uri="{BB962C8B-B14F-4D97-AF65-F5344CB8AC3E}">
        <p14:creationId xmlns:p14="http://schemas.microsoft.com/office/powerpoint/2010/main" val="380205680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TRANSFERRING PERCEPTUAL MAPPING TO COUNSELING</a:t>
            </a:r>
            <a:r>
              <a:rPr lang="en-US" dirty="0"/>
              <a:t/>
            </a:r>
            <a:br>
              <a:rPr lang="en-US" dirty="0"/>
            </a:br>
            <a:endParaRPr lang="en-US" dirty="0"/>
          </a:p>
        </p:txBody>
      </p:sp>
      <p:sp>
        <p:nvSpPr>
          <p:cNvPr id="3" name="Content Placeholder 2"/>
          <p:cNvSpPr>
            <a:spLocks noGrp="1"/>
          </p:cNvSpPr>
          <p:nvPr>
            <p:ph idx="1"/>
          </p:nvPr>
        </p:nvSpPr>
        <p:spPr>
          <a:xfrm>
            <a:off x="1154954" y="2603500"/>
            <a:ext cx="8825659" cy="3822700"/>
          </a:xfrm>
        </p:spPr>
        <p:txBody>
          <a:bodyPr>
            <a:normAutofit fontScale="85000" lnSpcReduction="20000"/>
          </a:bodyPr>
          <a:lstStyle/>
          <a:p>
            <a:r>
              <a:rPr lang="en-US" dirty="0"/>
              <a:t>The process of perceptual mapping can be transferred easily to the counseling field; for example, </a:t>
            </a:r>
            <a:r>
              <a:rPr lang="en-US" b="1" dirty="0"/>
              <a:t>when examining college selection or career direction. </a:t>
            </a:r>
            <a:endParaRPr lang="en-US" b="1" dirty="0" smtClean="0"/>
          </a:p>
          <a:p>
            <a:endParaRPr lang="en-US" b="1" dirty="0"/>
          </a:p>
          <a:p>
            <a:r>
              <a:rPr lang="en-US" dirty="0"/>
              <a:t>In career counseling and assessment, this process allows the student/client to evaluate career and college thoughts, beliefs, values, and personal skill sets across multiple dimensions as introduced by the student/client. </a:t>
            </a:r>
            <a:endParaRPr lang="en-US" dirty="0" smtClean="0"/>
          </a:p>
          <a:p>
            <a:pPr marL="114300" indent="0">
              <a:buNone/>
            </a:pPr>
            <a:endParaRPr lang="en-US" dirty="0"/>
          </a:p>
          <a:p>
            <a:r>
              <a:rPr lang="en-US" dirty="0"/>
              <a:t>These maps display not only perceptions, but can also be used to establish personal goals given known outcomes</a:t>
            </a:r>
            <a:r>
              <a:rPr lang="en-US" dirty="0" smtClean="0"/>
              <a:t>.</a:t>
            </a:r>
          </a:p>
          <a:p>
            <a:pPr marL="114300" indent="0">
              <a:buNone/>
            </a:pPr>
            <a:endParaRPr lang="en-US" dirty="0"/>
          </a:p>
          <a:p>
            <a:r>
              <a:rPr lang="en-US" dirty="0"/>
              <a:t>Incongruence or congruence between perceptual and empirical maps becomes the foundation of the counseling process. </a:t>
            </a:r>
            <a:endParaRPr lang="en-US" dirty="0" smtClean="0"/>
          </a:p>
          <a:p>
            <a:pPr marL="114300" indent="0">
              <a:buNone/>
            </a:pPr>
            <a:endParaRPr lang="en-US" dirty="0"/>
          </a:p>
          <a:p>
            <a:r>
              <a:rPr lang="en-US" dirty="0"/>
              <a:t>The process becomes an opportunity for personal growth.</a:t>
            </a:r>
          </a:p>
          <a:p>
            <a:endParaRPr lang="en-US" dirty="0"/>
          </a:p>
        </p:txBody>
      </p:sp>
    </p:spTree>
    <p:extLst>
      <p:ext uri="{BB962C8B-B14F-4D97-AF65-F5344CB8AC3E}">
        <p14:creationId xmlns:p14="http://schemas.microsoft.com/office/powerpoint/2010/main" val="207270065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4954" y="914400"/>
            <a:ext cx="8761413" cy="1244600"/>
          </a:xfrm>
        </p:spPr>
        <p:txBody>
          <a:bodyPr/>
          <a:lstStyle/>
          <a:p>
            <a:pPr algn="ctr"/>
            <a:r>
              <a:rPr lang="en-US" sz="4000" dirty="0" smtClean="0"/>
              <a:t/>
            </a:r>
            <a:br>
              <a:rPr lang="en-US" sz="4000" dirty="0" smtClean="0"/>
            </a:br>
            <a:r>
              <a:rPr lang="en-US" sz="4000" dirty="0"/>
              <a:t/>
            </a:r>
            <a:br>
              <a:rPr lang="en-US" sz="4000" dirty="0"/>
            </a:br>
            <a:r>
              <a:rPr lang="en-US" sz="4000" dirty="0" smtClean="0"/>
              <a:t>Example: Applying </a:t>
            </a:r>
            <a:r>
              <a:rPr lang="en-US" sz="4000" dirty="0"/>
              <a:t>a perceptual map to college </a:t>
            </a:r>
            <a:r>
              <a:rPr lang="en-US" sz="4000" dirty="0" smtClean="0"/>
              <a:t>selection</a:t>
            </a:r>
            <a:r>
              <a:rPr lang="en-US" dirty="0" smtClean="0"/>
              <a:t/>
            </a:r>
            <a:br>
              <a:rPr lang="en-US" dirty="0" smtClean="0"/>
            </a:br>
            <a:r>
              <a:rPr lang="en-US" dirty="0"/>
              <a:t> </a:t>
            </a:r>
            <a:r>
              <a:rPr lang="en-US" dirty="0" smtClean="0"/>
              <a:t> </a:t>
            </a:r>
            <a:r>
              <a:rPr lang="en-US" dirty="0"/>
              <a:t/>
            </a:r>
            <a:br>
              <a:rPr lang="en-US" dirty="0"/>
            </a:br>
            <a:endParaRPr lang="en-US" dirty="0"/>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966364" y="2552912"/>
            <a:ext cx="7138592" cy="4025688"/>
          </a:xfrm>
          <a:prstGeom prst="rect">
            <a:avLst/>
          </a:prstGeom>
          <a:noFill/>
          <a:ln>
            <a:noFill/>
          </a:ln>
        </p:spPr>
      </p:pic>
    </p:spTree>
    <p:extLst>
      <p:ext uri="{BB962C8B-B14F-4D97-AF65-F5344CB8AC3E}">
        <p14:creationId xmlns:p14="http://schemas.microsoft.com/office/powerpoint/2010/main" val="248136158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600" dirty="0" smtClean="0"/>
              <a:t/>
            </a:r>
            <a:br>
              <a:rPr lang="en-US" sz="3600" dirty="0" smtClean="0"/>
            </a:br>
            <a:r>
              <a:rPr lang="en-US" sz="3600" dirty="0" smtClean="0"/>
              <a:t>Remember</a:t>
            </a:r>
            <a:r>
              <a:rPr lang="en-US" sz="3600" dirty="0"/>
              <a:t>, multiple variables for evaluation are possible, for example:</a:t>
            </a:r>
            <a:br>
              <a:rPr lang="en-US" sz="3600" dirty="0"/>
            </a:br>
            <a:endParaRPr lang="en-US" sz="3600" dirty="0"/>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bwMode="auto">
          <a:xfrm>
            <a:off x="2827695" y="1995738"/>
            <a:ext cx="5723810" cy="4009524"/>
          </a:xfrm>
          <a:prstGeom prst="rect">
            <a:avLst/>
          </a:prstGeom>
          <a:noFill/>
          <a:ln>
            <a:noFill/>
          </a:ln>
        </p:spPr>
      </p:pic>
    </p:spTree>
    <p:extLst>
      <p:ext uri="{BB962C8B-B14F-4D97-AF65-F5344CB8AC3E}">
        <p14:creationId xmlns:p14="http://schemas.microsoft.com/office/powerpoint/2010/main" val="209434166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600" dirty="0" smtClean="0"/>
              <a:t/>
            </a:r>
            <a:br>
              <a:rPr lang="en-US" sz="3600" dirty="0" smtClean="0"/>
            </a:br>
            <a:r>
              <a:rPr lang="en-US" sz="3600" dirty="0" smtClean="0"/>
              <a:t>When </a:t>
            </a:r>
            <a:r>
              <a:rPr lang="en-US" sz="3600" dirty="0"/>
              <a:t>applying a perceptual map to employment, an example could be:</a:t>
            </a:r>
            <a:br>
              <a:rPr lang="en-US" sz="3600" dirty="0"/>
            </a:br>
            <a:endParaRPr lang="en-US" sz="3600" dirty="0"/>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bwMode="auto">
          <a:xfrm>
            <a:off x="3061028" y="2314785"/>
            <a:ext cx="5257143" cy="3371429"/>
          </a:xfrm>
          <a:prstGeom prst="rect">
            <a:avLst/>
          </a:prstGeom>
          <a:noFill/>
          <a:ln>
            <a:noFill/>
          </a:ln>
        </p:spPr>
      </p:pic>
    </p:spTree>
    <p:extLst>
      <p:ext uri="{BB962C8B-B14F-4D97-AF65-F5344CB8AC3E}">
        <p14:creationId xmlns:p14="http://schemas.microsoft.com/office/powerpoint/2010/main" val="157851165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PERCEPTUAL MAPS: MANY OPTIONS</a:t>
            </a:r>
            <a:r>
              <a:rPr lang="en-US" dirty="0"/>
              <a:t/>
            </a:r>
            <a:br>
              <a:rPr lang="en-US" dirty="0"/>
            </a:b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015951179"/>
              </p:ext>
            </p:extLst>
          </p:nvPr>
        </p:nvGraphicFramePr>
        <p:xfrm>
          <a:off x="2028092" y="1886731"/>
          <a:ext cx="7186136" cy="2754630"/>
        </p:xfrm>
        <a:graphic>
          <a:graphicData uri="http://schemas.openxmlformats.org/drawingml/2006/table">
            <a:tbl>
              <a:tblPr firstRow="1" firstCol="1" bandRow="1">
                <a:tableStyleId>{5C22544A-7EE6-4342-B048-85BDC9FD1C3A}</a:tableStyleId>
              </a:tblPr>
              <a:tblGrid>
                <a:gridCol w="3593068"/>
                <a:gridCol w="3593068"/>
              </a:tblGrid>
              <a:tr h="528621">
                <a:tc>
                  <a:txBody>
                    <a:bodyPr/>
                    <a:lstStyle/>
                    <a:p>
                      <a:pPr marL="0" marR="0" algn="ctr">
                        <a:lnSpc>
                          <a:spcPct val="115000"/>
                        </a:lnSpc>
                        <a:spcBef>
                          <a:spcPts val="0"/>
                        </a:spcBef>
                        <a:spcAft>
                          <a:spcPts val="0"/>
                        </a:spcAft>
                      </a:pPr>
                      <a:r>
                        <a:rPr lang="en-US" sz="2000" dirty="0">
                          <a:effectLst/>
                        </a:rPr>
                        <a:t>COLLEGE PARADIGMS </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2000">
                          <a:effectLst/>
                        </a:rPr>
                        <a:t>CAREER PARADIGMS</a:t>
                      </a:r>
                      <a:endParaRPr lang="en-US"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2226009">
                <a:tc>
                  <a:txBody>
                    <a:bodyPr/>
                    <a:lstStyle/>
                    <a:p>
                      <a:pPr marL="0" marR="0" algn="ctr">
                        <a:lnSpc>
                          <a:spcPct val="115000"/>
                        </a:lnSpc>
                        <a:spcBef>
                          <a:spcPts val="0"/>
                        </a:spcBef>
                        <a:spcAft>
                          <a:spcPts val="0"/>
                        </a:spcAft>
                      </a:pPr>
                      <a:r>
                        <a:rPr lang="en-US" sz="2000" dirty="0">
                          <a:solidFill>
                            <a:schemeClr val="tx1"/>
                          </a:solidFill>
                          <a:effectLst/>
                        </a:rPr>
                        <a:t>ROI vs. Cost</a:t>
                      </a:r>
                    </a:p>
                    <a:p>
                      <a:pPr marL="0" marR="0" algn="ctr">
                        <a:lnSpc>
                          <a:spcPct val="115000"/>
                        </a:lnSpc>
                        <a:spcBef>
                          <a:spcPts val="0"/>
                        </a:spcBef>
                        <a:spcAft>
                          <a:spcPts val="0"/>
                        </a:spcAft>
                      </a:pPr>
                      <a:r>
                        <a:rPr lang="en-US" sz="2000" dirty="0">
                          <a:solidFill>
                            <a:schemeClr val="tx1"/>
                          </a:solidFill>
                          <a:effectLst/>
                        </a:rPr>
                        <a:t>ACT/SAT Scores vs. GPA</a:t>
                      </a:r>
                    </a:p>
                    <a:p>
                      <a:pPr marL="0" marR="0" algn="ctr">
                        <a:lnSpc>
                          <a:spcPct val="115000"/>
                        </a:lnSpc>
                        <a:spcBef>
                          <a:spcPts val="0"/>
                        </a:spcBef>
                        <a:spcAft>
                          <a:spcPts val="0"/>
                        </a:spcAft>
                      </a:pPr>
                      <a:r>
                        <a:rPr lang="en-US" sz="1800" dirty="0">
                          <a:solidFill>
                            <a:schemeClr val="tx1"/>
                          </a:solidFill>
                          <a:effectLst/>
                        </a:rPr>
                        <a:t>Graduation Rate vs. Net Cost</a:t>
                      </a:r>
                    </a:p>
                    <a:p>
                      <a:pPr marL="0" marR="0" algn="ctr">
                        <a:lnSpc>
                          <a:spcPct val="115000"/>
                        </a:lnSpc>
                        <a:spcBef>
                          <a:spcPts val="0"/>
                        </a:spcBef>
                        <a:spcAft>
                          <a:spcPts val="0"/>
                        </a:spcAft>
                      </a:pPr>
                      <a:r>
                        <a:rPr lang="en-US" sz="2000" dirty="0">
                          <a:solidFill>
                            <a:schemeClr val="tx1"/>
                          </a:solidFill>
                          <a:effectLst/>
                        </a:rPr>
                        <a:t>Footprint vs. ACT </a:t>
                      </a:r>
                      <a:endParaRPr lang="en-US" sz="2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lumMod val="20000"/>
                        <a:lumOff val="80000"/>
                      </a:schemeClr>
                    </a:solidFill>
                  </a:tcPr>
                </a:tc>
                <a:tc>
                  <a:txBody>
                    <a:bodyPr/>
                    <a:lstStyle/>
                    <a:p>
                      <a:pPr marL="0" marR="0" algn="ctr">
                        <a:lnSpc>
                          <a:spcPct val="115000"/>
                        </a:lnSpc>
                        <a:spcBef>
                          <a:spcPts val="0"/>
                        </a:spcBef>
                        <a:spcAft>
                          <a:spcPts val="0"/>
                        </a:spcAft>
                      </a:pPr>
                      <a:r>
                        <a:rPr lang="en-US" sz="2000" b="1" dirty="0">
                          <a:effectLst/>
                        </a:rPr>
                        <a:t>Dress Code vs. Income</a:t>
                      </a:r>
                    </a:p>
                    <a:p>
                      <a:pPr marL="0" marR="0" algn="ctr">
                        <a:lnSpc>
                          <a:spcPct val="115000"/>
                        </a:lnSpc>
                        <a:spcBef>
                          <a:spcPts val="0"/>
                        </a:spcBef>
                        <a:spcAft>
                          <a:spcPts val="0"/>
                        </a:spcAft>
                      </a:pPr>
                      <a:r>
                        <a:rPr lang="en-US" sz="2000" b="1" dirty="0">
                          <a:effectLst/>
                        </a:rPr>
                        <a:t>Entrepreneurial vs. Security</a:t>
                      </a:r>
                    </a:p>
                    <a:p>
                      <a:pPr marL="0" marR="0" algn="ctr">
                        <a:lnSpc>
                          <a:spcPct val="115000"/>
                        </a:lnSpc>
                        <a:spcBef>
                          <a:spcPts val="0"/>
                        </a:spcBef>
                        <a:spcAft>
                          <a:spcPts val="0"/>
                        </a:spcAft>
                      </a:pPr>
                      <a:r>
                        <a:rPr lang="en-US" sz="2000" b="1" dirty="0">
                          <a:effectLst/>
                        </a:rPr>
                        <a:t>Hours’ Work vs. Income</a:t>
                      </a:r>
                    </a:p>
                    <a:p>
                      <a:pPr marL="0" marR="0" algn="ctr">
                        <a:lnSpc>
                          <a:spcPct val="115000"/>
                        </a:lnSpc>
                        <a:spcBef>
                          <a:spcPts val="0"/>
                        </a:spcBef>
                        <a:spcAft>
                          <a:spcPts val="0"/>
                        </a:spcAft>
                      </a:pPr>
                      <a:r>
                        <a:rPr lang="en-US" sz="2000" b="1" dirty="0">
                          <a:effectLst/>
                        </a:rPr>
                        <a:t>   Profit Status vs. Benefits </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6">
                        <a:lumMod val="20000"/>
                        <a:lumOff val="80000"/>
                      </a:schemeClr>
                    </a:solidFill>
                  </a:tcPr>
                </a:tc>
              </a:tr>
            </a:tbl>
          </a:graphicData>
        </a:graphic>
      </p:graphicFrame>
    </p:spTree>
    <p:extLst>
      <p:ext uri="{BB962C8B-B14F-4D97-AF65-F5344CB8AC3E}">
        <p14:creationId xmlns:p14="http://schemas.microsoft.com/office/powerpoint/2010/main" val="364628134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5400" dirty="0" smtClean="0"/>
              <a:t>NOW YOU TRY</a:t>
            </a:r>
            <a:endParaRPr lang="en-US" sz="5400" dirty="0"/>
          </a:p>
        </p:txBody>
      </p:sp>
      <p:sp>
        <p:nvSpPr>
          <p:cNvPr id="3" name="Content Placeholder 2"/>
          <p:cNvSpPr>
            <a:spLocks noGrp="1"/>
          </p:cNvSpPr>
          <p:nvPr>
            <p:ph idx="1"/>
          </p:nvPr>
        </p:nvSpPr>
        <p:spPr/>
        <p:txBody>
          <a:bodyPr/>
          <a:lstStyle/>
          <a:p>
            <a:pPr marL="114300" indent="0">
              <a:buNone/>
            </a:pPr>
            <a:r>
              <a:rPr lang="en-US" sz="4000" dirty="0" smtClean="0"/>
              <a:t>Use the handout and create a perceptual map using any self-selected or reviewed variables</a:t>
            </a:r>
            <a:endParaRPr lang="en-US" sz="40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26057" y="3254253"/>
            <a:ext cx="4086225" cy="2905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1549715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2800" b="1" dirty="0" smtClean="0"/>
              <a:t/>
            </a:r>
            <a:br>
              <a:rPr lang="en-US" sz="2800" b="1" dirty="0" smtClean="0"/>
            </a:br>
            <a:r>
              <a:rPr lang="en-US" sz="2800" b="1" dirty="0" smtClean="0">
                <a:solidFill>
                  <a:schemeClr val="tx1"/>
                </a:solidFill>
              </a:rPr>
              <a:t>TYPICAL </a:t>
            </a:r>
            <a:r>
              <a:rPr lang="en-US" sz="2800" b="1" dirty="0">
                <a:solidFill>
                  <a:schemeClr val="tx1"/>
                </a:solidFill>
              </a:rPr>
              <a:t>OUTCOMES WHEN USING PERCEPTUAL-MAPPING </a:t>
            </a:r>
            <a:r>
              <a:rPr lang="en-US" sz="2800" b="1" dirty="0" smtClean="0">
                <a:solidFill>
                  <a:schemeClr val="tx1"/>
                </a:solidFill>
              </a:rPr>
              <a:t>FOR </a:t>
            </a:r>
            <a:r>
              <a:rPr lang="en-US" sz="2800" b="1" dirty="0">
                <a:solidFill>
                  <a:schemeClr val="tx1"/>
                </a:solidFill>
              </a:rPr>
              <a:t>COLLEGE OR CAREER EXPLORATION</a:t>
            </a:r>
            <a:r>
              <a:rPr lang="en-US" dirty="0">
                <a:solidFill>
                  <a:schemeClr val="tx1"/>
                </a:solidFill>
              </a:rPr>
              <a:t/>
            </a:r>
            <a:br>
              <a:rPr lang="en-US" dirty="0">
                <a:solidFill>
                  <a:schemeClr val="tx1"/>
                </a:solidFill>
              </a:rPr>
            </a:br>
            <a:endParaRPr lang="en-US" dirty="0">
              <a:solidFill>
                <a:schemeClr val="tx1"/>
              </a:solidFill>
            </a:endParaRPr>
          </a:p>
        </p:txBody>
      </p:sp>
      <p:sp>
        <p:nvSpPr>
          <p:cNvPr id="3" name="Content Placeholder 2"/>
          <p:cNvSpPr>
            <a:spLocks noGrp="1"/>
          </p:cNvSpPr>
          <p:nvPr>
            <p:ph idx="1"/>
          </p:nvPr>
        </p:nvSpPr>
        <p:spPr/>
        <p:txBody>
          <a:bodyPr>
            <a:normAutofit/>
          </a:bodyPr>
          <a:lstStyle/>
          <a:p>
            <a:pPr marL="0" lvl="0" indent="0">
              <a:buNone/>
            </a:pPr>
            <a:r>
              <a:rPr lang="en-US" dirty="0" smtClean="0"/>
              <a:t>1. Clients </a:t>
            </a:r>
            <a:r>
              <a:rPr lang="en-US" dirty="0"/>
              <a:t>feel better and more confident about their decisions</a:t>
            </a:r>
          </a:p>
          <a:p>
            <a:pPr marL="0" indent="0">
              <a:buNone/>
            </a:pPr>
            <a:r>
              <a:rPr lang="en-US" dirty="0"/>
              <a:t> </a:t>
            </a:r>
          </a:p>
          <a:p>
            <a:pPr marL="0" lvl="0" indent="0">
              <a:buNone/>
            </a:pPr>
            <a:r>
              <a:rPr lang="en-US" dirty="0" smtClean="0"/>
              <a:t>2. Process </a:t>
            </a:r>
            <a:r>
              <a:rPr lang="en-US" dirty="0"/>
              <a:t>reduces stress; career and college exploration or selection can be stressful</a:t>
            </a:r>
          </a:p>
          <a:p>
            <a:pPr marL="0" indent="0">
              <a:buNone/>
            </a:pPr>
            <a:r>
              <a:rPr lang="en-US" dirty="0"/>
              <a:t> </a:t>
            </a:r>
          </a:p>
          <a:p>
            <a:pPr marL="0" lvl="0" indent="0">
              <a:buNone/>
            </a:pPr>
            <a:r>
              <a:rPr lang="en-US" dirty="0" smtClean="0"/>
              <a:t>3. Allows </a:t>
            </a:r>
            <a:r>
              <a:rPr lang="en-US" dirty="0"/>
              <a:t>a client to identify and rank-order specific goals</a:t>
            </a:r>
          </a:p>
          <a:p>
            <a:pPr marL="0" indent="0">
              <a:buNone/>
            </a:pPr>
            <a:r>
              <a:rPr lang="en-US" dirty="0"/>
              <a:t> </a:t>
            </a:r>
          </a:p>
          <a:p>
            <a:pPr marL="0" lvl="0" indent="0">
              <a:buNone/>
            </a:pPr>
            <a:r>
              <a:rPr lang="en-US" dirty="0" smtClean="0"/>
              <a:t>4. Early </a:t>
            </a:r>
            <a:r>
              <a:rPr lang="en-US" dirty="0"/>
              <a:t>use of the process, can lead to new goal-related behaviors</a:t>
            </a:r>
          </a:p>
          <a:p>
            <a:pPr marL="0" indent="0">
              <a:buNone/>
            </a:pPr>
            <a:r>
              <a:rPr lang="en-US" dirty="0"/>
              <a:t> </a:t>
            </a:r>
          </a:p>
          <a:p>
            <a:pPr marL="0" lvl="0" indent="0">
              <a:buNone/>
            </a:pPr>
            <a:r>
              <a:rPr lang="en-US" dirty="0" smtClean="0"/>
              <a:t>5. Affords </a:t>
            </a:r>
            <a:r>
              <a:rPr lang="en-US" dirty="0"/>
              <a:t>the client an opportunity to speak with a skilled and competent professional</a:t>
            </a:r>
          </a:p>
          <a:p>
            <a:endParaRPr lang="en-US" dirty="0"/>
          </a:p>
        </p:txBody>
      </p:sp>
    </p:spTree>
    <p:extLst>
      <p:ext uri="{BB962C8B-B14F-4D97-AF65-F5344CB8AC3E}">
        <p14:creationId xmlns:p14="http://schemas.microsoft.com/office/powerpoint/2010/main" val="393815939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2800" b="1" dirty="0">
                <a:solidFill>
                  <a:schemeClr val="tx1"/>
                </a:solidFill>
              </a:rPr>
              <a:t>TYPICAL OUTCOMES WHEN USING PERCEPTUAL-MAPPING FOR COLLEGE OR CAREER EXPLORATION</a:t>
            </a:r>
            <a:endParaRPr lang="en-US" dirty="0">
              <a:solidFill>
                <a:schemeClr val="tx1"/>
              </a:solidFill>
            </a:endParaRPr>
          </a:p>
        </p:txBody>
      </p:sp>
      <p:sp>
        <p:nvSpPr>
          <p:cNvPr id="3" name="Content Placeholder 2"/>
          <p:cNvSpPr>
            <a:spLocks noGrp="1"/>
          </p:cNvSpPr>
          <p:nvPr>
            <p:ph idx="1"/>
          </p:nvPr>
        </p:nvSpPr>
        <p:spPr/>
        <p:txBody>
          <a:bodyPr>
            <a:normAutofit/>
          </a:bodyPr>
          <a:lstStyle/>
          <a:p>
            <a:pPr marL="0" indent="0">
              <a:buNone/>
            </a:pPr>
            <a:r>
              <a:rPr lang="en-US" dirty="0"/>
              <a:t> </a:t>
            </a:r>
          </a:p>
          <a:p>
            <a:pPr marL="0" lvl="0" indent="0">
              <a:buNone/>
            </a:pPr>
            <a:r>
              <a:rPr lang="en-US" dirty="0" smtClean="0"/>
              <a:t>6. Provides </a:t>
            </a:r>
            <a:r>
              <a:rPr lang="en-US" dirty="0"/>
              <a:t>a forum and springboard to talk about troubling or private </a:t>
            </a:r>
            <a:r>
              <a:rPr lang="en-US" dirty="0" smtClean="0"/>
              <a:t>concerns</a:t>
            </a:r>
            <a:r>
              <a:rPr lang="en-US" dirty="0"/>
              <a:t> </a:t>
            </a:r>
            <a:endParaRPr lang="en-US" dirty="0" smtClean="0"/>
          </a:p>
          <a:p>
            <a:pPr marL="0" lvl="0" indent="0">
              <a:buNone/>
            </a:pPr>
            <a:endParaRPr lang="en-US" dirty="0"/>
          </a:p>
          <a:p>
            <a:pPr marL="0" lvl="0" indent="0">
              <a:buNone/>
            </a:pPr>
            <a:r>
              <a:rPr lang="en-US" dirty="0" smtClean="0"/>
              <a:t>7. Allows </a:t>
            </a:r>
            <a:r>
              <a:rPr lang="en-US" dirty="0"/>
              <a:t>for greater self-fulfillment and </a:t>
            </a:r>
            <a:r>
              <a:rPr lang="en-US" dirty="0" smtClean="0"/>
              <a:t>self-mastery</a:t>
            </a:r>
            <a:r>
              <a:rPr lang="en-US" dirty="0"/>
              <a:t> </a:t>
            </a:r>
            <a:endParaRPr lang="en-US" dirty="0" smtClean="0"/>
          </a:p>
          <a:p>
            <a:pPr marL="0" lvl="0" indent="0">
              <a:buNone/>
            </a:pPr>
            <a:endParaRPr lang="en-US" dirty="0"/>
          </a:p>
          <a:p>
            <a:pPr marL="0" lvl="0" indent="0">
              <a:buNone/>
            </a:pPr>
            <a:r>
              <a:rPr lang="en-US" dirty="0" smtClean="0"/>
              <a:t>8. The </a:t>
            </a:r>
            <a:r>
              <a:rPr lang="en-US" dirty="0"/>
              <a:t>process can be a reality </a:t>
            </a:r>
            <a:r>
              <a:rPr lang="en-US" dirty="0" smtClean="0"/>
              <a:t>check</a:t>
            </a:r>
            <a:r>
              <a:rPr lang="en-US" dirty="0"/>
              <a:t> </a:t>
            </a:r>
            <a:endParaRPr lang="en-US" dirty="0" smtClean="0"/>
          </a:p>
          <a:p>
            <a:pPr marL="0" lvl="0" indent="0">
              <a:buNone/>
            </a:pPr>
            <a:endParaRPr lang="en-US" dirty="0"/>
          </a:p>
          <a:p>
            <a:pPr marL="0" lvl="0" indent="0">
              <a:buNone/>
            </a:pPr>
            <a:r>
              <a:rPr lang="en-US" dirty="0" smtClean="0"/>
              <a:t>9. Sanctions </a:t>
            </a:r>
            <a:r>
              <a:rPr lang="en-US" dirty="0"/>
              <a:t>a non-bias and impartial look at personal </a:t>
            </a:r>
            <a:r>
              <a:rPr lang="en-US" dirty="0" smtClean="0"/>
              <a:t>options</a:t>
            </a:r>
            <a:r>
              <a:rPr lang="en-US" dirty="0"/>
              <a:t> </a:t>
            </a:r>
            <a:endParaRPr lang="en-US" dirty="0" smtClean="0"/>
          </a:p>
          <a:p>
            <a:pPr marL="0" lvl="0" indent="0">
              <a:buNone/>
            </a:pPr>
            <a:endParaRPr lang="en-US" dirty="0"/>
          </a:p>
          <a:p>
            <a:pPr marL="0" indent="0">
              <a:buNone/>
            </a:pPr>
            <a:r>
              <a:rPr lang="en-US" dirty="0" smtClean="0"/>
              <a:t>10. Encourages </a:t>
            </a:r>
            <a:r>
              <a:rPr lang="en-US" dirty="0"/>
              <a:t>a broader understanding of complexity of decision-making</a:t>
            </a:r>
          </a:p>
        </p:txBody>
      </p:sp>
    </p:spTree>
    <p:extLst>
      <p:ext uri="{BB962C8B-B14F-4D97-AF65-F5344CB8AC3E}">
        <p14:creationId xmlns:p14="http://schemas.microsoft.com/office/powerpoint/2010/main" val="151243164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Questions?</a:t>
            </a:r>
            <a:endParaRPr lang="en-US" dirty="0"/>
          </a:p>
        </p:txBody>
      </p:sp>
      <p:pic>
        <p:nvPicPr>
          <p:cNvPr id="4" name="Picture 3"/>
          <p:cNvPicPr>
            <a:picLocks noChangeAspect="1"/>
          </p:cNvPicPr>
          <p:nvPr/>
        </p:nvPicPr>
        <p:blipFill>
          <a:blip r:embed="rId2"/>
          <a:stretch>
            <a:fillRect/>
          </a:stretch>
        </p:blipFill>
        <p:spPr>
          <a:xfrm>
            <a:off x="3302130" y="2708275"/>
            <a:ext cx="4421057" cy="3311525"/>
          </a:xfrm>
          <a:prstGeom prst="rect">
            <a:avLst/>
          </a:prstGeom>
        </p:spPr>
      </p:pic>
    </p:spTree>
    <p:extLst>
      <p:ext uri="{BB962C8B-B14F-4D97-AF65-F5344CB8AC3E}">
        <p14:creationId xmlns:p14="http://schemas.microsoft.com/office/powerpoint/2010/main" val="4394467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OVERVIEW</a:t>
            </a:r>
            <a:r>
              <a:rPr lang="en-US" dirty="0"/>
              <a:t/>
            </a:r>
            <a:br>
              <a:rPr lang="en-US" dirty="0"/>
            </a:br>
            <a:endParaRPr lang="en-US" dirty="0"/>
          </a:p>
        </p:txBody>
      </p:sp>
      <p:sp>
        <p:nvSpPr>
          <p:cNvPr id="3" name="Content Placeholder 2"/>
          <p:cNvSpPr>
            <a:spLocks noGrp="1"/>
          </p:cNvSpPr>
          <p:nvPr>
            <p:ph idx="1"/>
          </p:nvPr>
        </p:nvSpPr>
        <p:spPr/>
        <p:txBody>
          <a:bodyPr>
            <a:normAutofit/>
          </a:bodyPr>
          <a:lstStyle/>
          <a:p>
            <a:r>
              <a:rPr lang="en-US" dirty="0"/>
              <a:t>Perceptual mapping is a modeling technique used in business to visually display relationships and perceptions of customers. </a:t>
            </a:r>
          </a:p>
          <a:p>
            <a:pPr marL="114300" indent="0">
              <a:buNone/>
            </a:pPr>
            <a:endParaRPr lang="en-US" dirty="0"/>
          </a:p>
          <a:p>
            <a:r>
              <a:rPr lang="en-US" dirty="0"/>
              <a:t>In business, perceptual maps are often called product positioning maps. Conceptually, perceptual maps foster a better and deeper understanding of products and services in terms of public perception or actual outcomes</a:t>
            </a:r>
            <a:r>
              <a:rPr lang="en-US" dirty="0" smtClean="0"/>
              <a:t>.</a:t>
            </a:r>
            <a:r>
              <a:rPr lang="en-US" dirty="0"/>
              <a:t> </a:t>
            </a:r>
            <a:endParaRPr lang="en-US" dirty="0" smtClean="0"/>
          </a:p>
          <a:p>
            <a:pPr marL="114300" indent="0">
              <a:buNone/>
            </a:pPr>
            <a:endParaRPr lang="en-US" dirty="0"/>
          </a:p>
          <a:p>
            <a:r>
              <a:rPr lang="en-US" dirty="0"/>
              <a:t>In short, marketers attempt to position products, product line, brand, or company type relative to their competition or competency. For counselors, this process facilitates open and honest discussion relative to personal expectations and goals. </a:t>
            </a:r>
          </a:p>
          <a:p>
            <a:endParaRPr lang="en-US" dirty="0"/>
          </a:p>
        </p:txBody>
      </p:sp>
    </p:spTree>
    <p:extLst>
      <p:ext uri="{BB962C8B-B14F-4D97-AF65-F5344CB8AC3E}">
        <p14:creationId xmlns:p14="http://schemas.microsoft.com/office/powerpoint/2010/main" val="37378894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PRESENTATION GOALS</a:t>
            </a:r>
            <a:r>
              <a:rPr lang="en-US" dirty="0"/>
              <a:t/>
            </a:r>
            <a:br>
              <a:rPr lang="en-US" dirty="0"/>
            </a:br>
            <a:endParaRPr lang="en-US" dirty="0"/>
          </a:p>
        </p:txBody>
      </p:sp>
      <p:sp>
        <p:nvSpPr>
          <p:cNvPr id="3" name="Content Placeholder 2"/>
          <p:cNvSpPr>
            <a:spLocks noGrp="1"/>
          </p:cNvSpPr>
          <p:nvPr>
            <p:ph idx="1"/>
          </p:nvPr>
        </p:nvSpPr>
        <p:spPr/>
        <p:txBody>
          <a:bodyPr/>
          <a:lstStyle/>
          <a:p>
            <a:pPr lvl="0">
              <a:buAutoNum type="arabicPeriod"/>
            </a:pPr>
            <a:endParaRPr lang="en-US" dirty="0" smtClean="0"/>
          </a:p>
          <a:p>
            <a:pPr lvl="0">
              <a:buAutoNum type="arabicPeriod"/>
            </a:pPr>
            <a:r>
              <a:rPr lang="en-US" dirty="0" smtClean="0"/>
              <a:t>Understand </a:t>
            </a:r>
            <a:r>
              <a:rPr lang="en-US" dirty="0"/>
              <a:t>the history and intent of Perceptual Mapping in Business; and, how to modify and administer a perceptual map for career/college </a:t>
            </a:r>
            <a:r>
              <a:rPr lang="en-US" dirty="0" smtClean="0"/>
              <a:t>counseling.</a:t>
            </a:r>
            <a:endParaRPr lang="en-US" dirty="0"/>
          </a:p>
          <a:p>
            <a:pPr lvl="0">
              <a:buAutoNum type="arabicPeriod"/>
            </a:pPr>
            <a:endParaRPr lang="en-US" dirty="0" smtClean="0"/>
          </a:p>
          <a:p>
            <a:pPr lvl="0">
              <a:buAutoNum type="arabicPeriod"/>
            </a:pPr>
            <a:r>
              <a:rPr lang="en-US" dirty="0" smtClean="0"/>
              <a:t>Understand </a:t>
            </a:r>
            <a:r>
              <a:rPr lang="en-US" dirty="0"/>
              <a:t>how to interpret and use a Perceptual Map given a multiple variable (axis) system; and, how to encourage/motivate the student/client in a realistic appraisal of self, career and college.</a:t>
            </a:r>
          </a:p>
          <a:p>
            <a:endParaRPr lang="en-US" dirty="0"/>
          </a:p>
        </p:txBody>
      </p:sp>
    </p:spTree>
    <p:extLst>
      <p:ext uri="{BB962C8B-B14F-4D97-AF65-F5344CB8AC3E}">
        <p14:creationId xmlns:p14="http://schemas.microsoft.com/office/powerpoint/2010/main" val="171725174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PERCEPTUAL MAP AS A PROCESS</a:t>
            </a:r>
            <a:r>
              <a:rPr lang="en-US" dirty="0"/>
              <a:t/>
            </a:r>
            <a:br>
              <a:rPr lang="en-US" dirty="0"/>
            </a:br>
            <a:endParaRPr lang="en-US" dirty="0"/>
          </a:p>
        </p:txBody>
      </p:sp>
      <p:sp>
        <p:nvSpPr>
          <p:cNvPr id="3" name="Content Placeholder 2"/>
          <p:cNvSpPr>
            <a:spLocks noGrp="1"/>
          </p:cNvSpPr>
          <p:nvPr>
            <p:ph idx="1"/>
          </p:nvPr>
        </p:nvSpPr>
        <p:spPr/>
        <p:txBody>
          <a:bodyPr/>
          <a:lstStyle/>
          <a:p>
            <a:r>
              <a:rPr lang="en-US" dirty="0"/>
              <a:t>Simply stated, a perceptual map is a two-dimensional graph displaying product or service attributes. This process leads to both a quick intuitive and cognitive understanding.</a:t>
            </a:r>
          </a:p>
          <a:p>
            <a:pPr marL="0" indent="0">
              <a:buNone/>
            </a:pPr>
            <a:endParaRPr lang="en-US" dirty="0"/>
          </a:p>
        </p:txBody>
      </p:sp>
    </p:spTree>
    <p:extLst>
      <p:ext uri="{BB962C8B-B14F-4D97-AF65-F5344CB8AC3E}">
        <p14:creationId xmlns:p14="http://schemas.microsoft.com/office/powerpoint/2010/main" val="179587115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Few Examples of Perceptual Maps</a:t>
            </a:r>
            <a:endParaRPr lang="en-US" dirty="0"/>
          </a:p>
        </p:txBody>
      </p:sp>
      <p:pic>
        <p:nvPicPr>
          <p:cNvPr id="7" name="Content Placeholder 6"/>
          <p:cNvPicPr>
            <a:picLocks noGrp="1" noChangeAspect="1"/>
          </p:cNvPicPr>
          <p:nvPr>
            <p:ph idx="1"/>
          </p:nvPr>
        </p:nvPicPr>
        <p:blipFill>
          <a:blip r:embed="rId2"/>
          <a:stretch>
            <a:fillRect/>
          </a:stretch>
        </p:blipFill>
        <p:spPr>
          <a:xfrm>
            <a:off x="969001" y="2158023"/>
            <a:ext cx="3780317" cy="3556000"/>
          </a:xfrm>
          <a:prstGeom prst="rect">
            <a:avLst/>
          </a:prstGeom>
        </p:spPr>
      </p:pic>
      <p:pic>
        <p:nvPicPr>
          <p:cNvPr id="5" name="Picture 4"/>
          <p:cNvPicPr>
            <a:picLocks noChangeAspect="1"/>
          </p:cNvPicPr>
          <p:nvPr/>
        </p:nvPicPr>
        <p:blipFill>
          <a:blip r:embed="rId3"/>
          <a:stretch>
            <a:fillRect/>
          </a:stretch>
        </p:blipFill>
        <p:spPr>
          <a:xfrm>
            <a:off x="5214693" y="1891567"/>
            <a:ext cx="4943475" cy="4000500"/>
          </a:xfrm>
          <a:prstGeom prst="rect">
            <a:avLst/>
          </a:prstGeom>
        </p:spPr>
      </p:pic>
    </p:spTree>
    <p:extLst>
      <p:ext uri="{BB962C8B-B14F-4D97-AF65-F5344CB8AC3E}">
        <p14:creationId xmlns:p14="http://schemas.microsoft.com/office/powerpoint/2010/main" val="24814345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 Few Examples of Perceptual Maps</a:t>
            </a:r>
          </a:p>
        </p:txBody>
      </p:sp>
      <p:pic>
        <p:nvPicPr>
          <p:cNvPr id="4" name="Content Placeholder 3"/>
          <p:cNvPicPr>
            <a:picLocks noGrp="1" noChangeAspect="1"/>
          </p:cNvPicPr>
          <p:nvPr>
            <p:ph idx="1"/>
          </p:nvPr>
        </p:nvPicPr>
        <p:blipFill>
          <a:blip r:embed="rId2"/>
          <a:stretch>
            <a:fillRect/>
          </a:stretch>
        </p:blipFill>
        <p:spPr>
          <a:xfrm>
            <a:off x="641585" y="1744296"/>
            <a:ext cx="4427313" cy="3416300"/>
          </a:xfrm>
          <a:prstGeom prst="rect">
            <a:avLst/>
          </a:prstGeom>
        </p:spPr>
      </p:pic>
      <p:pic>
        <p:nvPicPr>
          <p:cNvPr id="5" name="Picture 4"/>
          <p:cNvPicPr>
            <a:picLocks noChangeAspect="1"/>
          </p:cNvPicPr>
          <p:nvPr/>
        </p:nvPicPr>
        <p:blipFill>
          <a:blip r:embed="rId3"/>
          <a:stretch>
            <a:fillRect/>
          </a:stretch>
        </p:blipFill>
        <p:spPr>
          <a:xfrm>
            <a:off x="6254262" y="1610946"/>
            <a:ext cx="3683000" cy="3683000"/>
          </a:xfrm>
          <a:prstGeom prst="rect">
            <a:avLst/>
          </a:prstGeom>
        </p:spPr>
      </p:pic>
    </p:spTree>
    <p:extLst>
      <p:ext uri="{BB962C8B-B14F-4D97-AF65-F5344CB8AC3E}">
        <p14:creationId xmlns:p14="http://schemas.microsoft.com/office/powerpoint/2010/main" val="5587864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Let’s Start Simple</a:t>
            </a:r>
            <a:endParaRPr lang="en-US" dirty="0"/>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bwMode="auto">
          <a:xfrm>
            <a:off x="3165790" y="2257181"/>
            <a:ext cx="5047619" cy="3486637"/>
          </a:xfrm>
          <a:prstGeom prst="rect">
            <a:avLst/>
          </a:prstGeom>
          <a:noFill/>
          <a:ln>
            <a:noFill/>
          </a:ln>
        </p:spPr>
      </p:pic>
    </p:spTree>
    <p:extLst>
      <p:ext uri="{BB962C8B-B14F-4D97-AF65-F5344CB8AC3E}">
        <p14:creationId xmlns:p14="http://schemas.microsoft.com/office/powerpoint/2010/main" val="80029234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7076" y="527538"/>
            <a:ext cx="8761413" cy="1241994"/>
          </a:xfrm>
        </p:spPr>
        <p:txBody>
          <a:bodyPr/>
          <a:lstStyle/>
          <a:p>
            <a:pPr algn="ctr"/>
            <a:r>
              <a:rPr lang="en-US" dirty="0"/>
              <a:t>For example, in business:</a:t>
            </a:r>
            <a:br>
              <a:rPr lang="en-US" dirty="0"/>
            </a:br>
            <a:r>
              <a:rPr lang="en-US" sz="2400" dirty="0"/>
              <a:t>Some maps are perceptual and empirical (personal-preference) maps</a:t>
            </a:r>
            <a:br>
              <a:rPr lang="en-US" sz="2400" dirty="0"/>
            </a:br>
            <a:endParaRPr lang="en-US" sz="2400" dirty="0"/>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2392484" y="2413855"/>
            <a:ext cx="6396037" cy="3627438"/>
          </a:xfrm>
          <a:prstGeom prst="rect">
            <a:avLst/>
          </a:prstGeom>
          <a:noFill/>
          <a:ln>
            <a:noFill/>
          </a:ln>
        </p:spPr>
      </p:pic>
    </p:spTree>
    <p:extLst>
      <p:ext uri="{BB962C8B-B14F-4D97-AF65-F5344CB8AC3E}">
        <p14:creationId xmlns:p14="http://schemas.microsoft.com/office/powerpoint/2010/main" val="18969771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600" dirty="0" smtClean="0"/>
              <a:t/>
            </a:r>
            <a:br>
              <a:rPr lang="en-US" sz="3600" dirty="0" smtClean="0"/>
            </a:br>
            <a:r>
              <a:rPr lang="en-US" sz="3600" dirty="0" smtClean="0"/>
              <a:t>Some </a:t>
            </a:r>
            <a:r>
              <a:rPr lang="en-US" sz="3600" dirty="0"/>
              <a:t>perceptual maps are strictly data driven (empirical evidence)</a:t>
            </a:r>
            <a:br>
              <a:rPr lang="en-US" sz="3600" dirty="0"/>
            </a:br>
            <a:endParaRPr lang="en-US" sz="3600" dirty="0"/>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bwMode="auto">
          <a:xfrm>
            <a:off x="3275314" y="2361971"/>
            <a:ext cx="4828572" cy="3277058"/>
          </a:xfrm>
          <a:prstGeom prst="rect">
            <a:avLst/>
          </a:prstGeom>
          <a:noFill/>
          <a:ln>
            <a:noFill/>
          </a:ln>
        </p:spPr>
      </p:pic>
    </p:spTree>
    <p:extLst>
      <p:ext uri="{BB962C8B-B14F-4D97-AF65-F5344CB8AC3E}">
        <p14:creationId xmlns:p14="http://schemas.microsoft.com/office/powerpoint/2010/main" val="273632008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Adjacency</Template>
  <TotalTime>318</TotalTime>
  <Words>391</Words>
  <Application>Microsoft Office PowerPoint</Application>
  <PresentationFormat>Custom</PresentationFormat>
  <Paragraphs>75</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Adjacency</vt:lpstr>
      <vt:lpstr>Using Perceptual Maps for Career and College Counseling </vt:lpstr>
      <vt:lpstr>OVERVIEW </vt:lpstr>
      <vt:lpstr>PRESENTATION GOALS </vt:lpstr>
      <vt:lpstr>PERCEPTUAL MAP AS A PROCESS </vt:lpstr>
      <vt:lpstr>A Few Examples of Perceptual Maps</vt:lpstr>
      <vt:lpstr>A Few Examples of Perceptual Maps</vt:lpstr>
      <vt:lpstr>Let’s Start Simple</vt:lpstr>
      <vt:lpstr>For example, in business: Some maps are perceptual and empirical (personal-preference) maps </vt:lpstr>
      <vt:lpstr> Some perceptual maps are strictly data driven (empirical evidence) </vt:lpstr>
      <vt:lpstr>TRANSFERRING PERCEPTUAL MAPPING TO COUNSELING </vt:lpstr>
      <vt:lpstr>  Example: Applying a perceptual map to college selection    </vt:lpstr>
      <vt:lpstr> Remember, multiple variables for evaluation are possible, for example: </vt:lpstr>
      <vt:lpstr> When applying a perceptual map to employment, an example could be: </vt:lpstr>
      <vt:lpstr>PERCEPTUAL MAPS: MANY OPTIONS </vt:lpstr>
      <vt:lpstr>NOW YOU TRY</vt:lpstr>
      <vt:lpstr> TYPICAL OUTCOMES WHEN USING PERCEPTUAL-MAPPING FOR COLLEGE OR CAREER EXPLORATION </vt:lpstr>
      <vt:lpstr>TYPICAL OUTCOMES WHEN USING PERCEPTUAL-MAPPING FOR COLLEGE OR CAREER EXPLORATION</vt:lpstr>
      <vt:lpstr>Questions?</vt:lpstr>
    </vt:vector>
  </TitlesOfParts>
  <Company>Ashland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Using Perceptual Maps for Career and College Counseling</dc:title>
  <dc:creator>Kerri Carmichael</dc:creator>
  <cp:lastModifiedBy>Oscar McKnight</cp:lastModifiedBy>
  <cp:revision>7</cp:revision>
  <cp:lastPrinted>2014-10-13T13:57:57Z</cp:lastPrinted>
  <dcterms:created xsi:type="dcterms:W3CDTF">2014-10-13T13:24:23Z</dcterms:created>
  <dcterms:modified xsi:type="dcterms:W3CDTF">2014-12-10T19:44:50Z</dcterms:modified>
</cp:coreProperties>
</file>