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60" r:id="rId2"/>
    <p:sldId id="261" r:id="rId3"/>
    <p:sldId id="259" r:id="rId4"/>
    <p:sldId id="264" r:id="rId5"/>
    <p:sldId id="256" r:id="rId6"/>
    <p:sldId id="257" r:id="rId7"/>
    <p:sldId id="258" r:id="rId8"/>
    <p:sldId id="262" r:id="rId9"/>
    <p:sldId id="263" r:id="rId10"/>
    <p:sldId id="265" r:id="rId11"/>
  </p:sldIdLst>
  <p:sldSz cx="9144000" cy="6858000" type="screen4x3"/>
  <p:notesSz cx="6858000" cy="90773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4382173512094771"/>
          <c:y val="0.11574605863396298"/>
          <c:w val="0.48082499822657304"/>
          <c:h val="0.68507427915337382"/>
        </c:manualLayout>
      </c:layout>
      <c:radarChart>
        <c:radarStyle val="marker"/>
        <c:varyColors val="0"/>
        <c:ser>
          <c:idx val="0"/>
          <c:order val="0"/>
          <c:marker>
            <c:symbol val="none"/>
          </c:marker>
          <c:cat>
            <c:strRef>
              <c:f>Sheet1!$A$1:$A$13</c:f>
              <c:strCache>
                <c:ptCount val="13"/>
                <c:pt idx="0">
                  <c:v>NO social networks</c:v>
                </c:pt>
                <c:pt idx="1">
                  <c:v>NO Business Plan</c:v>
                </c:pt>
                <c:pt idx="2">
                  <c:v>NO sales Training</c:v>
                </c:pt>
                <c:pt idx="3">
                  <c:v>NO sales Experience</c:v>
                </c:pt>
                <c:pt idx="4">
                  <c:v>NO Business Training</c:v>
                </c:pt>
                <c:pt idx="5">
                  <c:v>NO Limiton ProBono Clts</c:v>
                </c:pt>
                <c:pt idx="6">
                  <c:v>NO Business Experience</c:v>
                </c:pt>
                <c:pt idx="7">
                  <c:v>NO Set Price Point</c:v>
                </c:pt>
                <c:pt idx="8">
                  <c:v>NO Marketing Experience</c:v>
                </c:pt>
                <c:pt idx="9">
                  <c:v>NO Niche Market</c:v>
                </c:pt>
                <c:pt idx="10">
                  <c:v>NO Reserve Assets</c:v>
                </c:pt>
                <c:pt idx="11">
                  <c:v>NO marketing Training</c:v>
                </c:pt>
                <c:pt idx="12">
                  <c:v>NO online Presence</c:v>
                </c:pt>
              </c:strCache>
            </c:strRef>
          </c:cat>
          <c:val>
            <c:numRef>
              <c:f>Sheet1!$B$1:$B$13</c:f>
              <c:numCache>
                <c:formatCode>0.00</c:formatCode>
                <c:ptCount val="13"/>
                <c:pt idx="0">
                  <c:v>0.54556137352226497</c:v>
                </c:pt>
                <c:pt idx="1">
                  <c:v>0.47511532472519002</c:v>
                </c:pt>
                <c:pt idx="2">
                  <c:v>0.472733298993536</c:v>
                </c:pt>
                <c:pt idx="3">
                  <c:v>0.39423910769405102</c:v>
                </c:pt>
                <c:pt idx="4">
                  <c:v>0.32798212072667898</c:v>
                </c:pt>
                <c:pt idx="5">
                  <c:v>0.24751566914953499</c:v>
                </c:pt>
                <c:pt idx="6">
                  <c:v>0.23531048414266101</c:v>
                </c:pt>
                <c:pt idx="7">
                  <c:v>0.226281492020104</c:v>
                </c:pt>
                <c:pt idx="8">
                  <c:v>0.21725922136053399</c:v>
                </c:pt>
                <c:pt idx="9">
                  <c:v>0.21595125074534499</c:v>
                </c:pt>
                <c:pt idx="10">
                  <c:v>0.20407133393629301</c:v>
                </c:pt>
                <c:pt idx="11">
                  <c:v>0.16206408636946401</c:v>
                </c:pt>
                <c:pt idx="12">
                  <c:v>0.138694009713977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6664064"/>
        <c:axId val="72736128"/>
      </c:radarChart>
      <c:catAx>
        <c:axId val="56664064"/>
        <c:scaling>
          <c:orientation val="minMax"/>
        </c:scaling>
        <c:delete val="0"/>
        <c:axPos val="b"/>
        <c:majorGridlines/>
        <c:majorTickMark val="out"/>
        <c:minorTickMark val="none"/>
        <c:tickLblPos val="nextTo"/>
        <c:crossAx val="72736128"/>
        <c:crosses val="autoZero"/>
        <c:auto val="1"/>
        <c:lblAlgn val="ctr"/>
        <c:lblOffset val="100"/>
        <c:noMultiLvlLbl val="0"/>
      </c:catAx>
      <c:valAx>
        <c:axId val="72736128"/>
        <c:scaling>
          <c:orientation val="minMax"/>
        </c:scaling>
        <c:delete val="0"/>
        <c:axPos val="l"/>
        <c:majorGridlines/>
        <c:numFmt formatCode="0.00" sourceLinked="1"/>
        <c:majorTickMark val="cross"/>
        <c:minorTickMark val="none"/>
        <c:tickLblPos val="nextTo"/>
        <c:crossAx val="5666406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386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386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57597F-14DA-4AB5-964A-5A4E71EC2FCE}" type="datetimeFigureOut">
              <a:rPr lang="en-US" smtClean="0"/>
              <a:t>10/23/2013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21883"/>
            <a:ext cx="2971800" cy="45386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21883"/>
            <a:ext cx="2971800" cy="45386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2273E1-9DF7-4574-AD8A-787300C349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4612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386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386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5595B4-C36F-4C0D-A00E-88B2BE9D8A9F}" type="datetimeFigureOut">
              <a:rPr lang="en-US" smtClean="0"/>
              <a:t>10/23/2013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0463" y="681038"/>
            <a:ext cx="4537075" cy="34036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11730"/>
            <a:ext cx="5486400" cy="408479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21883"/>
            <a:ext cx="2971800" cy="45386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21883"/>
            <a:ext cx="2971800" cy="45386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F3520C-11DB-41AF-A45C-E52A814007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58658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F3520C-11DB-41AF-A45C-E52A8140077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7077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4A206-FF5F-4F35-A8E4-870F89A20821}" type="datetimeFigureOut">
              <a:rPr lang="en-US" smtClean="0"/>
              <a:t>10/23/2013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4F3C-46D4-4097-B757-4A8E7AF900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61413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4A206-FF5F-4F35-A8E4-870F89A20821}" type="datetimeFigureOut">
              <a:rPr lang="en-US" smtClean="0"/>
              <a:t>10/23/2013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4F3C-46D4-4097-B757-4A8E7AF900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96580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4A206-FF5F-4F35-A8E4-870F89A20821}" type="datetimeFigureOut">
              <a:rPr lang="en-US" smtClean="0"/>
              <a:t>10/23/2013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4F3C-46D4-4097-B757-4A8E7AF900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086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4A206-FF5F-4F35-A8E4-870F89A20821}" type="datetimeFigureOut">
              <a:rPr lang="en-US" smtClean="0"/>
              <a:t>10/23/2013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4F3C-46D4-4097-B757-4A8E7AF900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9325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4A206-FF5F-4F35-A8E4-870F89A20821}" type="datetimeFigureOut">
              <a:rPr lang="en-US" smtClean="0"/>
              <a:t>10/23/2013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4F3C-46D4-4097-B757-4A8E7AF900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6479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4A206-FF5F-4F35-A8E4-870F89A20821}" type="datetimeFigureOut">
              <a:rPr lang="en-US" smtClean="0"/>
              <a:t>10/23/2013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4F3C-46D4-4097-B757-4A8E7AF900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9574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4A206-FF5F-4F35-A8E4-870F89A20821}" type="datetimeFigureOut">
              <a:rPr lang="en-US" smtClean="0"/>
              <a:t>10/23/2013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4F3C-46D4-4097-B757-4A8E7AF900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2227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4A206-FF5F-4F35-A8E4-870F89A20821}" type="datetimeFigureOut">
              <a:rPr lang="en-US" smtClean="0"/>
              <a:t>10/23/2013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4F3C-46D4-4097-B757-4A8E7AF900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6832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4A206-FF5F-4F35-A8E4-870F89A20821}" type="datetimeFigureOut">
              <a:rPr lang="en-US" smtClean="0"/>
              <a:t>10/23/2013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4F3C-46D4-4097-B757-4A8E7AF900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2706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4A206-FF5F-4F35-A8E4-870F89A20821}" type="datetimeFigureOut">
              <a:rPr lang="en-US" smtClean="0"/>
              <a:t>10/23/2013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4F3C-46D4-4097-B757-4A8E7AF900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048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4A206-FF5F-4F35-A8E4-870F89A20821}" type="datetimeFigureOut">
              <a:rPr lang="en-US" smtClean="0"/>
              <a:t>10/23/2013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4F3C-46D4-4097-B757-4A8E7AF900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277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44A206-FF5F-4F35-A8E4-870F89A20821}" type="datetimeFigureOut">
              <a:rPr lang="en-US" smtClean="0"/>
              <a:t>10/23/2013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FB4F3C-46D4-4097-B757-4A8E7AF900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7147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therapists.psychologytoday.com/" TargetMode="External"/><Relationship Id="rId2" Type="http://schemas.openxmlformats.org/officeDocument/2006/relationships/hyperlink" Target="http://www.goodtherapy.org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therapytribe.com/" TargetMode="External"/><Relationship Id="rId4" Type="http://schemas.openxmlformats.org/officeDocument/2006/relationships/hyperlink" Target="http://www.networktherapy.com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US" sz="6000" dirty="0" smtClean="0"/>
          </a:p>
          <a:p>
            <a:pPr marL="0" indent="0" algn="ctr">
              <a:buNone/>
            </a:pPr>
            <a:r>
              <a:rPr lang="en-US" sz="6600" dirty="0" smtClean="0">
                <a:latin typeface="Algerian" pitchFamily="82" charset="0"/>
              </a:rPr>
              <a:t>13 Surefire Ways To Kill Your Private Practice</a:t>
            </a:r>
          </a:p>
          <a:p>
            <a:pPr marL="0" indent="0" algn="ctr">
              <a:buNone/>
            </a:pPr>
            <a:r>
              <a:rPr lang="en-US" sz="1200" dirty="0" smtClean="0">
                <a:latin typeface="Arial Black" pitchFamily="34" charset="0"/>
              </a:rPr>
              <a:t>(Data Driven – Best Practice)</a:t>
            </a:r>
          </a:p>
          <a:p>
            <a:pPr marL="0" indent="0" algn="ctr">
              <a:buNone/>
            </a:pPr>
            <a:endParaRPr lang="en-US" sz="66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18656"/>
            <a:ext cx="7777788" cy="1256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8830" y="1618696"/>
            <a:ext cx="877019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82889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898864"/>
            <a:ext cx="7222435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20061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PRESENTER(S)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Oscar McKnight Ph.D. LPCC-S LSW DCC</a:t>
            </a:r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Kerri Carmichael MA PC DCC</a:t>
            </a:r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Greg Pollock M.A. Ed LPCC-S </a:t>
            </a:r>
            <a:endParaRPr lang="en-US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54793"/>
            <a:ext cx="2343150" cy="17890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4572000"/>
            <a:ext cx="1876425" cy="20633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94181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OVERVIEW: BACKGROUND AND RESEARCH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 algn="ctr">
              <a:buNone/>
            </a:pPr>
            <a:r>
              <a:rPr lang="en-US" u="sng" dirty="0" smtClean="0"/>
              <a:t>BACKGROUND</a:t>
            </a:r>
          </a:p>
          <a:p>
            <a:pPr marL="0" indent="0" algn="ctr">
              <a:buNone/>
            </a:pPr>
            <a:endParaRPr lang="en-US" u="sng" dirty="0" smtClean="0"/>
          </a:p>
          <a:p>
            <a:pPr marL="0" indent="0" algn="ctr">
              <a:buNone/>
            </a:pPr>
            <a:r>
              <a:rPr lang="en-US" dirty="0" smtClean="0"/>
              <a:t>Study initially designed to present at a business marketing conference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u="sng" dirty="0" smtClean="0"/>
              <a:t>RESEARCH DESIGN</a:t>
            </a:r>
          </a:p>
          <a:p>
            <a:pPr marL="0" indent="0" algn="ctr">
              <a:buNone/>
            </a:pPr>
            <a:endParaRPr lang="en-US" u="sng" dirty="0" smtClean="0"/>
          </a:p>
          <a:p>
            <a:pPr marL="0" indent="0" algn="ctr">
              <a:buNone/>
            </a:pPr>
            <a:r>
              <a:rPr lang="en-US" dirty="0" smtClean="0"/>
              <a:t>370 	Electronic Surveys sent to counselors in private practice</a:t>
            </a:r>
          </a:p>
          <a:p>
            <a:pPr marL="0" indent="0">
              <a:buNone/>
            </a:pPr>
            <a:endParaRPr lang="en-US" dirty="0" smtClean="0"/>
          </a:p>
          <a:p>
            <a:pPr marL="514350" indent="-514350" algn="ctr">
              <a:buAutoNum type="arabicPlain" startAt="211"/>
            </a:pPr>
            <a:r>
              <a:rPr lang="en-US" dirty="0" smtClean="0"/>
              <a:t>     Electronic </a:t>
            </a:r>
            <a:r>
              <a:rPr lang="en-US" dirty="0"/>
              <a:t>Surveys completed and </a:t>
            </a:r>
            <a:r>
              <a:rPr lang="en-US" dirty="0" smtClean="0"/>
              <a:t>returned</a:t>
            </a:r>
          </a:p>
          <a:p>
            <a:pPr marL="514350" indent="-514350">
              <a:buAutoNum type="arabicPlain" startAt="211"/>
            </a:pPr>
            <a:endParaRPr lang="en-US" dirty="0"/>
          </a:p>
          <a:p>
            <a:pPr marL="0" indent="0" algn="ctr">
              <a:buNone/>
            </a:pPr>
            <a:r>
              <a:rPr lang="en-US" u="sng" dirty="0" smtClean="0"/>
              <a:t>Participant Selection - Database(s)</a:t>
            </a:r>
          </a:p>
          <a:p>
            <a:pPr marL="0" indent="0" algn="ctr">
              <a:buNone/>
            </a:pPr>
            <a:endParaRPr lang="en-US" u="sng" dirty="0"/>
          </a:p>
          <a:p>
            <a:r>
              <a:rPr lang="en-US" u="sng" dirty="0">
                <a:hlinkClick r:id="rId2"/>
              </a:rPr>
              <a:t>www.goodtherapy.org/</a:t>
            </a:r>
            <a:endParaRPr lang="en-US" dirty="0"/>
          </a:p>
          <a:p>
            <a:r>
              <a:rPr lang="en-US" u="sng" dirty="0">
                <a:hlinkClick r:id="rId3"/>
              </a:rPr>
              <a:t>http://therapists.psychologytoday.com</a:t>
            </a:r>
            <a:endParaRPr lang="en-US" dirty="0"/>
          </a:p>
          <a:p>
            <a:r>
              <a:rPr lang="en-US" u="sng" dirty="0">
                <a:hlinkClick r:id="rId4"/>
              </a:rPr>
              <a:t>http://www.networktherapy.com</a:t>
            </a:r>
            <a:endParaRPr lang="en-US" dirty="0"/>
          </a:p>
          <a:p>
            <a:r>
              <a:rPr lang="en-US" u="sng" dirty="0">
                <a:hlinkClick r:id="rId5"/>
              </a:rPr>
              <a:t>http://www.therapytribe.com</a:t>
            </a:r>
            <a:r>
              <a:rPr lang="en-US" u="sng" dirty="0" smtClean="0">
                <a:hlinkClick r:id="rId5"/>
              </a:rPr>
              <a:t>/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0476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2438400"/>
            <a:ext cx="6366323" cy="403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31009"/>
            <a:ext cx="2214563" cy="2152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3161" y="520961"/>
            <a:ext cx="1769839" cy="17302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499804"/>
            <a:ext cx="2057400" cy="16150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00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2361" y="4876800"/>
            <a:ext cx="97155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25646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066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13 </a:t>
            </a:r>
            <a:r>
              <a:rPr lang="en-US" u="sng" dirty="0" smtClean="0"/>
              <a:t>Deadly</a:t>
            </a:r>
            <a:r>
              <a:rPr lang="en-US" dirty="0" smtClean="0"/>
              <a:t> Ways to Kill Your </a:t>
            </a:r>
            <a:br>
              <a:rPr lang="en-US" dirty="0" smtClean="0"/>
            </a:br>
            <a:r>
              <a:rPr lang="en-US" dirty="0" smtClean="0"/>
              <a:t>Private Practice </a:t>
            </a:r>
            <a:endParaRPr lang="en-US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19331039"/>
              </p:ext>
            </p:extLst>
          </p:nvPr>
        </p:nvGraphicFramePr>
        <p:xfrm>
          <a:off x="914400" y="1828800"/>
          <a:ext cx="5638800" cy="39576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7137697"/>
              </p:ext>
            </p:extLst>
          </p:nvPr>
        </p:nvGraphicFramePr>
        <p:xfrm>
          <a:off x="6248400" y="2667000"/>
          <a:ext cx="2133600" cy="247197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01800"/>
                <a:gridCol w="431800"/>
              </a:tblGrid>
              <a:tr h="19123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NO social networks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0.55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123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NO Business Plan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0.48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123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NO sales Training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0.47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123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NO sales Experience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0.39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123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NO Business Training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0.33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123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NO </a:t>
                      </a:r>
                      <a:r>
                        <a:rPr lang="en-US" sz="1100" u="none" strike="noStrike" dirty="0" smtClean="0">
                          <a:effectLst/>
                        </a:rPr>
                        <a:t>Limitation Pro Bono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0.25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123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NO Business Experience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0.24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123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NO Set Price Point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0.23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4652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 smtClean="0">
                          <a:effectLst/>
                        </a:rPr>
                        <a:t>NO </a:t>
                      </a:r>
                      <a:r>
                        <a:rPr lang="en-US" sz="1100" u="none" strike="noStrike" dirty="0">
                          <a:effectLst/>
                        </a:rPr>
                        <a:t>Marketing </a:t>
                      </a:r>
                      <a:r>
                        <a:rPr lang="en-US" sz="1100" u="none" strike="noStrike" dirty="0" smtClean="0">
                          <a:effectLst/>
                        </a:rPr>
                        <a:t>Experience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0.22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123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NO Niche Market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0.22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123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NO Reserve Assets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0.20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123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NO marketing Training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0.16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123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NO online Presence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0.14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06343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848600" cy="563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Therapeutic Technique and Earnings</a:t>
            </a:r>
            <a:endParaRPr lang="en-US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225" y="990600"/>
            <a:ext cx="2343150" cy="458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4800600"/>
            <a:ext cx="5010150" cy="11509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1676400"/>
            <a:ext cx="4248150" cy="2542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13309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990600"/>
            <a:ext cx="2970506" cy="5724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2057400"/>
            <a:ext cx="3333750" cy="300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274638"/>
            <a:ext cx="80772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Specialization, Earnings and Success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2909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Demographics, Earnings and Success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661" y="1524000"/>
            <a:ext cx="7686675" cy="511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60213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IN THE END</a:t>
            </a:r>
            <a:endParaRPr lang="en-US" dirty="0">
              <a:solidFill>
                <a:srgbClr val="00B050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676400"/>
            <a:ext cx="3033713" cy="2682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1676400"/>
            <a:ext cx="3733800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5843" y="3581400"/>
            <a:ext cx="2790825" cy="30831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3749028"/>
            <a:ext cx="2085975" cy="2103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4800600"/>
            <a:ext cx="2695575" cy="151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46656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459</TotalTime>
  <Words>133</Words>
  <Application>Microsoft Office PowerPoint</Application>
  <PresentationFormat>On-screen Show (4:3)</PresentationFormat>
  <Paragraphs>59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PRESENTER(S)</vt:lpstr>
      <vt:lpstr>OVERVIEW: BACKGROUND AND RESEARCH DESIGN</vt:lpstr>
      <vt:lpstr>PowerPoint Presentation</vt:lpstr>
      <vt:lpstr>13 Deadly Ways to Kill Your  Private Practice </vt:lpstr>
      <vt:lpstr>Therapeutic Technique and Earnings</vt:lpstr>
      <vt:lpstr>Specialization, Earnings and Success</vt:lpstr>
      <vt:lpstr>Demographics, Earnings and Success</vt:lpstr>
      <vt:lpstr>IN THE END</vt:lpstr>
      <vt:lpstr>PowerPoint Presentation</vt:lpstr>
    </vt:vector>
  </TitlesOfParts>
  <Company>Ashland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Oscar McKnight</dc:creator>
  <cp:lastModifiedBy>Oscar McKnight</cp:lastModifiedBy>
  <cp:revision>15</cp:revision>
  <cp:lastPrinted>2013-10-23T19:04:48Z</cp:lastPrinted>
  <dcterms:created xsi:type="dcterms:W3CDTF">2013-10-23T12:25:36Z</dcterms:created>
  <dcterms:modified xsi:type="dcterms:W3CDTF">2013-10-23T20:30:13Z</dcterms:modified>
</cp:coreProperties>
</file>