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304" r:id="rId2"/>
    <p:sldId id="302" r:id="rId3"/>
    <p:sldId id="299" r:id="rId4"/>
    <p:sldId id="301" r:id="rId5"/>
    <p:sldId id="303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57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2" r:id="rId27"/>
    <p:sldId id="273" r:id="rId28"/>
    <p:sldId id="274" r:id="rId29"/>
    <p:sldId id="275" r:id="rId30"/>
    <p:sldId id="276" r:id="rId31"/>
    <p:sldId id="277" r:id="rId32"/>
    <p:sldId id="279" r:id="rId33"/>
    <p:sldId id="280" r:id="rId34"/>
    <p:sldId id="281" r:id="rId35"/>
    <p:sldId id="282" r:id="rId36"/>
    <p:sldId id="283" r:id="rId37"/>
    <p:sldId id="290" r:id="rId38"/>
    <p:sldId id="284" r:id="rId39"/>
    <p:sldId id="285" r:id="rId40"/>
    <p:sldId id="286" r:id="rId41"/>
    <p:sldId id="287" r:id="rId42"/>
    <p:sldId id="288" r:id="rId43"/>
    <p:sldId id="305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4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12.jpe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image" Target="../media/image12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Was it helpful for you to learn about the findings from the Ashland Curriculum Audit?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Sheet1!$B$3:$B$6</c:f>
              <c:strCache>
                <c:ptCount val="4"/>
                <c:pt idx="0">
                  <c:v>Not Helpful</c:v>
                </c:pt>
                <c:pt idx="1">
                  <c:v>Somewhat Helpful</c:v>
                </c:pt>
                <c:pt idx="2">
                  <c:v>Helpful</c:v>
                </c:pt>
                <c:pt idx="3">
                  <c:v>Extremely Helpful</c:v>
                </c:pt>
              </c:strCache>
            </c:strRef>
          </c:cat>
          <c:val>
            <c:numRef>
              <c:f>Sheet1!$C$3:$C$6</c:f>
              <c:numCache>
                <c:formatCode>0.00%</c:formatCode>
                <c:ptCount val="4"/>
                <c:pt idx="0">
                  <c:v>0.21310000000000001</c:v>
                </c:pt>
                <c:pt idx="1">
                  <c:v>0.4481</c:v>
                </c:pt>
                <c:pt idx="2">
                  <c:v>0.31690000000000002</c:v>
                </c:pt>
                <c:pt idx="3">
                  <c:v>2.1899999999999999E-2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907712"/>
        <c:axId val="72636672"/>
      </c:barChart>
      <c:catAx>
        <c:axId val="2390771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72636672"/>
        <c:crosses val="autoZero"/>
        <c:auto val="1"/>
        <c:lblAlgn val="ctr"/>
        <c:lblOffset val="100"/>
        <c:noMultiLvlLbl val="0"/>
      </c:catAx>
      <c:valAx>
        <c:axId val="72636672"/>
        <c:scaling>
          <c:orientation val="minMax"/>
          <c:max val="1"/>
        </c:scaling>
        <c:delete val="0"/>
        <c:axPos val="b"/>
        <c:numFmt formatCode="0.00%" sourceLinked="1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 b="1"/>
            </a:pPr>
            <a:endParaRPr lang="en-US"/>
          </a:p>
        </c:txPr>
        <c:crossAx val="23907712"/>
        <c:crosses val="autoZero"/>
        <c:crossBetween val="between"/>
        <c:minorUnit val="2.0000000000000004E-2"/>
      </c:valAx>
      <c:spPr>
        <a:blipFill>
          <a:blip xmlns:r="http://schemas.openxmlformats.org/officeDocument/2006/relationships" r:embed="rId1"/>
          <a:tile tx="0" ty="0" sx="100000" sy="100000" flip="none" algn="tl"/>
        </a:blipFill>
        <a:ln w="25400">
          <a:noFill/>
        </a:ln>
      </c:spPr>
    </c:plotArea>
    <c:plotVisOnly val="1"/>
    <c:dispBlanksAs val="gap"/>
    <c:showDLblsOverMax val="0"/>
  </c:chart>
  <c:spPr>
    <a:solidFill>
      <a:schemeClr val="bg1">
        <a:lumMod val="65000"/>
      </a:schemeClr>
    </a:solidFill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How challenging will it be to address the needs identified by the Ashland Curriculum Audit?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Sheet1!$F$3:$F$6</c:f>
              <c:strCache>
                <c:ptCount val="4"/>
                <c:pt idx="0">
                  <c:v>Not Challenging</c:v>
                </c:pt>
                <c:pt idx="1">
                  <c:v>Somewhat Challenging</c:v>
                </c:pt>
                <c:pt idx="2">
                  <c:v>Challenging</c:v>
                </c:pt>
                <c:pt idx="3">
                  <c:v>Tremendously Challenging</c:v>
                </c:pt>
              </c:strCache>
            </c:strRef>
          </c:cat>
          <c:val>
            <c:numRef>
              <c:f>Sheet1!$G$3:$G$6</c:f>
              <c:numCache>
                <c:formatCode>0.00%</c:formatCode>
                <c:ptCount val="4"/>
                <c:pt idx="0">
                  <c:v>8.7400000000000005E-2</c:v>
                </c:pt>
                <c:pt idx="1">
                  <c:v>0.53010000000000002</c:v>
                </c:pt>
                <c:pt idx="2">
                  <c:v>0.35520000000000002</c:v>
                </c:pt>
                <c:pt idx="3">
                  <c:v>2.7300000000000001E-2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2790016"/>
        <c:axId val="72792704"/>
      </c:barChart>
      <c:catAx>
        <c:axId val="7279001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72792704"/>
        <c:crosses val="autoZero"/>
        <c:auto val="1"/>
        <c:lblAlgn val="ctr"/>
        <c:lblOffset val="100"/>
        <c:noMultiLvlLbl val="0"/>
      </c:catAx>
      <c:valAx>
        <c:axId val="72792704"/>
        <c:scaling>
          <c:orientation val="minMax"/>
          <c:max val="1"/>
        </c:scaling>
        <c:delete val="0"/>
        <c:axPos val="b"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2790016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plotVisOnly val="1"/>
    <c:dispBlanksAs val="gap"/>
    <c:showDLblsOverMax val="0"/>
  </c:chart>
  <c:spPr>
    <a:solidFill>
      <a:schemeClr val="bg1">
        <a:lumMod val="75000"/>
      </a:schemeClr>
    </a:solidFill>
    <a:ln>
      <a:solidFill>
        <a:schemeClr val="bg1">
          <a:lumMod val="75000"/>
        </a:schemeClr>
      </a:solidFill>
    </a:ln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DD04F-3C3E-4A1B-9056-95DD026B6291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5F084-F5D8-46BE-84A3-9C2CD1EA7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6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</a:t>
            </a:r>
            <a:r>
              <a:rPr lang="en-US" baseline="0" dirty="0" smtClean="0"/>
              <a:t> we were regularly assessing students we weren’t effectively assessing what we were teaching.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94FC-2819-4E01-BE2E-75771513188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39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94FC-2819-4E01-BE2E-75771513188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07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Pull survey monkey feedback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94FC-2819-4E01-BE2E-75771513188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819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0" dirty="0" smtClean="0"/>
              <a:t>% of students admit to scheduling time to study however 3.8% of students want to do well in school.</a:t>
            </a:r>
          </a:p>
          <a:p>
            <a:r>
              <a:rPr lang="en-US" baseline="0" dirty="0" smtClean="0"/>
              <a:t>3.2% expect to do well on tests yet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94FC-2819-4E01-BE2E-75771513188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157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student goal setting worksheet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94FC-2819-4E01-BE2E-75771513188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950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OIP Goals, Recommendations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94FC-2819-4E01-BE2E-75771513188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39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0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91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2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63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23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8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9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36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876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7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18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6DF93-1660-401D-8968-127BA9146A0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F295D-798A-42EE-911C-0972EA12B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83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dsilverb@ashland.edu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mailto:lkulich@massillonschools.org" TargetMode="External"/><Relationship Id="rId2" Type="http://schemas.openxmlformats.org/officeDocument/2006/relationships/hyperlink" Target="mailto:achapman@massillonschools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ssillonschools.org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mailto:omcnigh@ashland.edu" TargetMode="External"/><Relationship Id="rId2" Type="http://schemas.openxmlformats.org/officeDocument/2006/relationships/hyperlink" Target="mailto:dsilverb@ashland.edu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elinton@ashland.edu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4.googleusercontent.com/g2LSXGLvapTZ2ZtRA1v8lz2XMHTnokPvENSlioEp6Oo4uZ__BUhaA4-RiFeHuSD57hRnC7V0NlUcgX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6172200" cy="231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M_Icon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3200400"/>
            <a:ext cx="3738880" cy="2247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8080" y="5609193"/>
            <a:ext cx="2966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Massillon City Schools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916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Output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281863" cy="412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76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Survey Recommendations</a:t>
            </a:r>
            <a:br>
              <a:rPr lang="en-US" dirty="0" smtClean="0"/>
            </a:br>
            <a:r>
              <a:rPr lang="en-US" dirty="0" smtClean="0"/>
              <a:t>(Sample)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895" y="1600200"/>
            <a:ext cx="5876925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72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Parental Written Goals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1981200"/>
            <a:ext cx="7334250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128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Agreement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57500"/>
            <a:ext cx="8567738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1" y="2708476"/>
            <a:ext cx="3657600" cy="17021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Curriculum Audit of Massillon City Schools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648200"/>
            <a:ext cx="3309803" cy="144632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Study</a:t>
            </a:r>
          </a:p>
          <a:p>
            <a:r>
              <a:rPr lang="en-US" dirty="0" smtClean="0"/>
              <a:t>Dr. Silverberg</a:t>
            </a:r>
          </a:p>
          <a:p>
            <a:r>
              <a:rPr lang="en-US" dirty="0" smtClean="0"/>
              <a:t>OSBA Conference</a:t>
            </a:r>
          </a:p>
          <a:p>
            <a:r>
              <a:rPr lang="en-US" dirty="0" smtClean="0"/>
              <a:t>11/11/13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50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496" y="533400"/>
            <a:ext cx="7024744" cy="11430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61926"/>
            <a:ext cx="8077200" cy="4438874"/>
          </a:xfrm>
        </p:spPr>
        <p:txBody>
          <a:bodyPr>
            <a:normAutofit/>
          </a:bodyPr>
          <a:lstStyle/>
          <a:p>
            <a:r>
              <a:rPr lang="en-US" dirty="0" smtClean="0"/>
              <a:t>The Study</a:t>
            </a:r>
          </a:p>
          <a:p>
            <a:pPr lvl="1"/>
            <a:r>
              <a:rPr lang="en-US" sz="2400" dirty="0" smtClean="0"/>
              <a:t>Winter/Spring of 2012-2013</a:t>
            </a:r>
          </a:p>
          <a:p>
            <a:pPr lvl="1"/>
            <a:r>
              <a:rPr lang="en-US" sz="2400" dirty="0" smtClean="0"/>
              <a:t>Intent – Examination of Implementation of the</a:t>
            </a:r>
          </a:p>
          <a:p>
            <a:pPr marL="36576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K-12 Standards into Teaching &amp; Assessment</a:t>
            </a:r>
          </a:p>
          <a:p>
            <a:pPr lvl="1"/>
            <a:r>
              <a:rPr lang="en-US" sz="2400" dirty="0" smtClean="0"/>
              <a:t>Ohio’s New Learning Standards</a:t>
            </a:r>
          </a:p>
          <a:p>
            <a:pPr lvl="2"/>
            <a:r>
              <a:rPr lang="en-US" sz="2400" dirty="0" smtClean="0"/>
              <a:t>English Language Arts</a:t>
            </a:r>
          </a:p>
          <a:p>
            <a:pPr lvl="2"/>
            <a:r>
              <a:rPr lang="en-US" sz="2400" dirty="0" smtClean="0"/>
              <a:t>Math</a:t>
            </a:r>
          </a:p>
          <a:p>
            <a:pPr lvl="2"/>
            <a:r>
              <a:rPr lang="en-US" sz="2400" dirty="0" smtClean="0"/>
              <a:t>Science </a:t>
            </a:r>
            <a:r>
              <a:rPr lang="en-US" sz="2400" i="1" dirty="0" smtClean="0"/>
              <a:t>- </a:t>
            </a:r>
            <a:r>
              <a:rPr lang="en-US" i="1" dirty="0" smtClean="0"/>
              <a:t>Includes Reading &amp; Writing Standards</a:t>
            </a:r>
          </a:p>
          <a:p>
            <a:pPr lvl="2"/>
            <a:r>
              <a:rPr lang="en-US" sz="2400" dirty="0" smtClean="0"/>
              <a:t>Social Studies -</a:t>
            </a:r>
            <a:r>
              <a:rPr lang="en-US" dirty="0" smtClean="0"/>
              <a:t> </a:t>
            </a:r>
            <a:r>
              <a:rPr lang="en-US" i="1" dirty="0" smtClean="0"/>
              <a:t>Includes Reading &amp; Writing Standards</a:t>
            </a:r>
            <a:endParaRPr lang="en-US" i="1" dirty="0"/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79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338508" cy="350897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Horizontal Alignment</a:t>
            </a:r>
          </a:p>
          <a:p>
            <a:pPr lvl="1"/>
            <a:r>
              <a:rPr lang="en-US" dirty="0" smtClean="0"/>
              <a:t>Across Grade-Level</a:t>
            </a:r>
          </a:p>
          <a:p>
            <a:pPr lvl="1"/>
            <a:r>
              <a:rPr lang="en-US" dirty="0" smtClean="0"/>
              <a:t>Building-to-Building</a:t>
            </a:r>
          </a:p>
          <a:p>
            <a:pPr lvl="1"/>
            <a:r>
              <a:rPr lang="en-US" dirty="0" smtClean="0"/>
              <a:t>Reading &amp; Writing Across the Curriculum</a:t>
            </a:r>
          </a:p>
          <a:p>
            <a:r>
              <a:rPr lang="en-US" dirty="0" smtClean="0"/>
              <a:t>Vertical Alignment</a:t>
            </a:r>
          </a:p>
          <a:p>
            <a:pPr lvl="1"/>
            <a:r>
              <a:rPr lang="en-US" dirty="0" smtClean="0"/>
              <a:t>At Grade-Level (Note on Differentiation)</a:t>
            </a:r>
          </a:p>
          <a:p>
            <a:pPr lvl="1"/>
            <a:r>
              <a:rPr lang="en-US" dirty="0" smtClean="0"/>
              <a:t>From Grade-Level to Grade-Level</a:t>
            </a:r>
          </a:p>
          <a:p>
            <a:pPr lvl="1"/>
            <a:r>
              <a:rPr lang="en-US" dirty="0" smtClean="0"/>
              <a:t>From Grade-Band to Grade-Band (El/IS/JHS/HS)</a:t>
            </a:r>
          </a:p>
        </p:txBody>
      </p:sp>
    </p:spTree>
    <p:extLst>
      <p:ext uri="{BB962C8B-B14F-4D97-AF65-F5344CB8AC3E}">
        <p14:creationId xmlns:p14="http://schemas.microsoft.com/office/powerpoint/2010/main" val="423148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A-School-A-Day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362200"/>
            <a:ext cx="6881308" cy="3086548"/>
          </a:xfrm>
        </p:spPr>
        <p:txBody>
          <a:bodyPr>
            <a:normAutofit/>
          </a:bodyPr>
          <a:lstStyle/>
          <a:p>
            <a:pPr marL="685800" lvl="2" indent="0">
              <a:buNone/>
            </a:pPr>
            <a:r>
              <a:rPr lang="en-US" sz="2400" dirty="0" smtClean="0"/>
              <a:t>Franklin Elementary School</a:t>
            </a:r>
          </a:p>
          <a:p>
            <a:pPr marL="685800" lvl="2" indent="0">
              <a:buNone/>
            </a:pPr>
            <a:r>
              <a:rPr lang="en-US" sz="2400" dirty="0" err="1" smtClean="0"/>
              <a:t>Gorrell</a:t>
            </a:r>
            <a:r>
              <a:rPr lang="en-US" sz="2400" dirty="0" smtClean="0"/>
              <a:t> Elementary School</a:t>
            </a:r>
          </a:p>
          <a:p>
            <a:pPr marL="685800" lvl="2" indent="0">
              <a:buNone/>
            </a:pPr>
            <a:r>
              <a:rPr lang="en-US" sz="2400" dirty="0" smtClean="0"/>
              <a:t>Whittier Elementary School</a:t>
            </a:r>
          </a:p>
          <a:p>
            <a:pPr marL="685800" lvl="2" indent="0">
              <a:buNone/>
            </a:pPr>
            <a:r>
              <a:rPr lang="en-US" sz="2400" dirty="0" smtClean="0"/>
              <a:t>Intermediate School</a:t>
            </a:r>
          </a:p>
          <a:p>
            <a:pPr marL="685800" lvl="2" indent="0">
              <a:buNone/>
            </a:pPr>
            <a:r>
              <a:rPr lang="en-US" sz="2400" dirty="0" smtClean="0"/>
              <a:t>Junior </a:t>
            </a:r>
            <a:r>
              <a:rPr lang="en-US" sz="2400" dirty="0"/>
              <a:t>High </a:t>
            </a:r>
            <a:r>
              <a:rPr lang="en-US" sz="2400" dirty="0" smtClean="0"/>
              <a:t>School</a:t>
            </a:r>
          </a:p>
          <a:p>
            <a:pPr marL="685800" lvl="2" indent="0">
              <a:buNone/>
            </a:pPr>
            <a:r>
              <a:rPr lang="en-US" sz="2400" dirty="0" smtClean="0"/>
              <a:t>Washington </a:t>
            </a:r>
            <a:r>
              <a:rPr lang="en-US" sz="2400" dirty="0"/>
              <a:t>High School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024744" cy="1143000"/>
          </a:xfrm>
        </p:spPr>
        <p:txBody>
          <a:bodyPr/>
          <a:lstStyle/>
          <a:p>
            <a:r>
              <a:rPr lang="en-US" dirty="0" smtClean="0"/>
              <a:t>Focus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6929717" cy="4572000"/>
          </a:xfrm>
        </p:spPr>
        <p:txBody>
          <a:bodyPr>
            <a:normAutofit fontScale="85000" lnSpcReduction="20000"/>
          </a:bodyPr>
          <a:lstStyle/>
          <a:p>
            <a:pPr marL="365760" lvl="1" indent="0">
              <a:buNone/>
            </a:pPr>
            <a:r>
              <a:rPr lang="en-US" dirty="0" smtClean="0"/>
              <a:t>Big Picture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120 Teachers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1,288 Standards</a:t>
            </a:r>
          </a:p>
          <a:p>
            <a:pPr marL="365760" lvl="1" indent="0">
              <a:buNone/>
            </a:pPr>
            <a:endParaRPr lang="en-US" dirty="0" smtClean="0"/>
          </a:p>
          <a:p>
            <a:pPr marL="365760" lvl="1" indent="0">
              <a:buNone/>
            </a:pPr>
            <a:r>
              <a:rPr lang="en-US" dirty="0" smtClean="0"/>
              <a:t>Group Design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Content </a:t>
            </a:r>
            <a:r>
              <a:rPr lang="en-US" dirty="0"/>
              <a:t>Area or </a:t>
            </a:r>
            <a:r>
              <a:rPr lang="en-US" dirty="0" smtClean="0"/>
              <a:t>Grade-Band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Teacher-Only Sessions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1 </a:t>
            </a:r>
            <a:r>
              <a:rPr lang="en-US" dirty="0"/>
              <a:t>to 1.5 Hours </a:t>
            </a:r>
            <a:r>
              <a:rPr lang="en-US" dirty="0" smtClean="0"/>
              <a:t>Each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Tension </a:t>
            </a:r>
            <a:r>
              <a:rPr lang="en-US" dirty="0"/>
              <a:t>&amp; </a:t>
            </a:r>
            <a:r>
              <a:rPr lang="en-US" dirty="0" smtClean="0"/>
              <a:t>Transparency</a:t>
            </a:r>
          </a:p>
          <a:p>
            <a:pPr marL="365760" lvl="1" indent="0">
              <a:buNone/>
            </a:pPr>
            <a:endParaRPr lang="en-US" dirty="0"/>
          </a:p>
          <a:p>
            <a:pPr marL="365760" lvl="1" indent="0">
              <a:buNone/>
            </a:pPr>
            <a:r>
              <a:rPr lang="en-US" dirty="0" smtClean="0"/>
              <a:t>Resources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Standards</a:t>
            </a:r>
            <a:endParaRPr lang="en-US" dirty="0"/>
          </a:p>
        </p:txBody>
      </p:sp>
      <p:pic>
        <p:nvPicPr>
          <p:cNvPr id="4" name="Picture 3" descr="C:\Users\Dave\AppData\Local\Microsoft\Windows\Temporary Internet Files\Content.IE5\PJODCWKX\MC90028336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142999"/>
            <a:ext cx="2133600" cy="214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27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6957510" cy="7228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Inquiry-Based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Invitation to share openly</a:t>
            </a:r>
          </a:p>
          <a:p>
            <a:pPr lvl="1"/>
            <a:r>
              <a:rPr lang="en-US" dirty="0"/>
              <a:t>Do you teach this standard?</a:t>
            </a:r>
          </a:p>
          <a:p>
            <a:pPr lvl="1"/>
            <a:r>
              <a:rPr lang="en-US" dirty="0"/>
              <a:t>Do you use summative assessments to evaluate student learning for this standard</a:t>
            </a:r>
            <a:r>
              <a:rPr lang="en-US" dirty="0" smtClean="0"/>
              <a:t>?</a:t>
            </a:r>
          </a:p>
          <a:p>
            <a:r>
              <a:rPr lang="en-US" dirty="0" smtClean="0"/>
              <a:t>Responses recorded into spreadsheets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Yes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No</a:t>
            </a:r>
          </a:p>
          <a:p>
            <a:pPr lvl="1"/>
            <a:r>
              <a:rPr lang="en-US" b="1" dirty="0">
                <a:solidFill>
                  <a:srgbClr val="F3850D"/>
                </a:solidFill>
              </a:rPr>
              <a:t>So/So</a:t>
            </a:r>
          </a:p>
          <a:p>
            <a:pPr lvl="2"/>
            <a:r>
              <a:rPr lang="en-US" b="1" dirty="0">
                <a:solidFill>
                  <a:srgbClr val="F3850D"/>
                </a:solidFill>
              </a:rPr>
              <a:t>Inconsistent implementation</a:t>
            </a:r>
          </a:p>
          <a:p>
            <a:pPr lvl="2"/>
            <a:r>
              <a:rPr lang="en-US" b="1" dirty="0">
                <a:solidFill>
                  <a:srgbClr val="F3850D"/>
                </a:solidFill>
              </a:rPr>
              <a:t>Teacher-to-teacher basis		       </a:t>
            </a:r>
            <a:endParaRPr lang="en-US" b="1" dirty="0" smtClean="0">
              <a:solidFill>
                <a:srgbClr val="F3850D"/>
              </a:solidFill>
            </a:endParaRPr>
          </a:p>
          <a:p>
            <a:pPr lvl="2"/>
            <a:r>
              <a:rPr lang="en-US" b="1" dirty="0" smtClean="0">
                <a:solidFill>
                  <a:srgbClr val="F3850D"/>
                </a:solidFill>
              </a:rPr>
              <a:t>Some </a:t>
            </a:r>
            <a:r>
              <a:rPr lang="en-US" b="1" dirty="0">
                <a:solidFill>
                  <a:srgbClr val="F3850D"/>
                </a:solidFill>
              </a:rPr>
              <a:t>sub-standards and not </a:t>
            </a:r>
            <a:r>
              <a:rPr lang="en-US" b="1" dirty="0" smtClean="0">
                <a:solidFill>
                  <a:srgbClr val="F3850D"/>
                </a:solidFill>
              </a:rPr>
              <a:t>others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b="1" dirty="0" smtClean="0">
                <a:solidFill>
                  <a:srgbClr val="00B0F0"/>
                </a:solidFill>
              </a:rPr>
              <a:t>No Grade-Level Standards</a:t>
            </a:r>
          </a:p>
        </p:txBody>
      </p:sp>
    </p:spTree>
    <p:extLst>
      <p:ext uri="{BB962C8B-B14F-4D97-AF65-F5344CB8AC3E}">
        <p14:creationId xmlns:p14="http://schemas.microsoft.com/office/powerpoint/2010/main" val="262830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Ohio School Board Association</a:t>
            </a:r>
            <a:br>
              <a:rPr lang="en-US" dirty="0"/>
            </a:br>
            <a:r>
              <a:rPr lang="en-US" dirty="0"/>
              <a:t>Capital Conference and Trade Show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“Assessing </a:t>
            </a:r>
            <a:r>
              <a:rPr lang="en-US" dirty="0"/>
              <a:t>Curriculum for College </a:t>
            </a:r>
            <a:r>
              <a:rPr lang="en-US" dirty="0" smtClean="0"/>
              <a:t>Success”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 joint project of the Massillon </a:t>
            </a:r>
            <a:r>
              <a:rPr lang="en-US" dirty="0"/>
              <a:t>City </a:t>
            </a:r>
            <a:r>
              <a:rPr lang="en-US" dirty="0" smtClean="0"/>
              <a:t>Schools and the Ashland University </a:t>
            </a:r>
            <a:r>
              <a:rPr lang="en-US" dirty="0" err="1" smtClean="0"/>
              <a:t>Telego</a:t>
            </a:r>
            <a:r>
              <a:rPr lang="en-US" dirty="0" smtClean="0"/>
              <a:t> Center for Educational Improvement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00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7077634" cy="799064"/>
          </a:xfrm>
        </p:spPr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543800" cy="4572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Results Logged Into Spreadsheets</a:t>
            </a:r>
          </a:p>
          <a:p>
            <a:pPr lvl="1"/>
            <a:r>
              <a:rPr lang="en-US" dirty="0" smtClean="0"/>
              <a:t>Content Area</a:t>
            </a:r>
          </a:p>
          <a:p>
            <a:pPr lvl="1"/>
            <a:r>
              <a:rPr lang="en-US" dirty="0" smtClean="0"/>
              <a:t>Building</a:t>
            </a:r>
          </a:p>
          <a:p>
            <a:pPr lvl="1"/>
            <a:r>
              <a:rPr lang="en-US" dirty="0" smtClean="0"/>
              <a:t>Grade-Level</a:t>
            </a:r>
          </a:p>
          <a:p>
            <a:pPr lvl="1"/>
            <a:r>
              <a:rPr lang="en-US" dirty="0" smtClean="0"/>
              <a:t>Taught </a:t>
            </a:r>
            <a:r>
              <a:rPr lang="en-US" dirty="0"/>
              <a:t>(Yes, No, </a:t>
            </a:r>
            <a:r>
              <a:rPr lang="en-US" dirty="0" smtClean="0"/>
              <a:t>So-So)</a:t>
            </a:r>
          </a:p>
          <a:p>
            <a:pPr lvl="1"/>
            <a:r>
              <a:rPr lang="en-US" dirty="0" smtClean="0"/>
              <a:t>Assessed </a:t>
            </a:r>
            <a:r>
              <a:rPr lang="en-US" dirty="0"/>
              <a:t>(Yes, No, So-So</a:t>
            </a:r>
            <a:r>
              <a:rPr lang="en-US" dirty="0" smtClean="0"/>
              <a:t>)</a:t>
            </a:r>
          </a:p>
          <a:p>
            <a:r>
              <a:rPr lang="en-US" dirty="0" smtClean="0"/>
              <a:t>Qualitative Responses Noted</a:t>
            </a:r>
          </a:p>
          <a:p>
            <a:r>
              <a:rPr lang="en-US" dirty="0" smtClean="0"/>
              <a:t>Report Delivered</a:t>
            </a:r>
          </a:p>
          <a:p>
            <a:pPr lvl="1"/>
            <a:r>
              <a:rPr lang="en-US" dirty="0" smtClean="0"/>
              <a:t>Administrative Meeting</a:t>
            </a:r>
          </a:p>
          <a:p>
            <a:pPr lvl="1"/>
            <a:r>
              <a:rPr lang="en-US" dirty="0" smtClean="0"/>
              <a:t>Faculty</a:t>
            </a:r>
          </a:p>
          <a:p>
            <a:pPr lvl="2"/>
            <a:r>
              <a:rPr lang="en-US" dirty="0" smtClean="0"/>
              <a:t>Whole Group Findings</a:t>
            </a:r>
          </a:p>
          <a:p>
            <a:pPr lvl="2"/>
            <a:r>
              <a:rPr lang="en-US" dirty="0" smtClean="0"/>
              <a:t>Content &amp; Grade-Level Workshops</a:t>
            </a:r>
          </a:p>
        </p:txBody>
      </p:sp>
    </p:spTree>
    <p:extLst>
      <p:ext uri="{BB962C8B-B14F-4D97-AF65-F5344CB8AC3E}">
        <p14:creationId xmlns:p14="http://schemas.microsoft.com/office/powerpoint/2010/main" val="241738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033708" cy="377234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District &amp; Building-Level Findings</a:t>
            </a:r>
            <a:endParaRPr lang="en-US" dirty="0"/>
          </a:p>
          <a:p>
            <a:pPr lvl="1"/>
            <a:r>
              <a:rPr lang="en-US" dirty="0"/>
              <a:t>Commendations</a:t>
            </a:r>
          </a:p>
          <a:p>
            <a:pPr lvl="1"/>
            <a:r>
              <a:rPr lang="en-US" dirty="0" smtClean="0"/>
              <a:t>Recommendations</a:t>
            </a:r>
          </a:p>
          <a:p>
            <a:r>
              <a:rPr lang="en-US" dirty="0" smtClean="0"/>
              <a:t>Content-Area Sections: Math, ELA, Sci., SS</a:t>
            </a:r>
          </a:p>
          <a:p>
            <a:pPr lvl="1"/>
            <a:r>
              <a:rPr lang="en-US" dirty="0"/>
              <a:t>Major Findings by </a:t>
            </a:r>
            <a:r>
              <a:rPr lang="en-US" dirty="0" smtClean="0"/>
              <a:t>Grade-Band (El, IS, JHS, HS)</a:t>
            </a:r>
            <a:endParaRPr lang="en-US" dirty="0"/>
          </a:p>
          <a:p>
            <a:pPr lvl="2"/>
            <a:r>
              <a:rPr lang="en-US" dirty="0"/>
              <a:t>Strengths</a:t>
            </a:r>
          </a:p>
          <a:p>
            <a:pPr lvl="2"/>
            <a:r>
              <a:rPr lang="en-US" dirty="0" smtClean="0"/>
              <a:t>Needs</a:t>
            </a:r>
          </a:p>
          <a:p>
            <a:pPr lvl="1"/>
            <a:r>
              <a:rPr lang="en-US" dirty="0" smtClean="0"/>
              <a:t>Findings by Building</a:t>
            </a:r>
          </a:p>
          <a:p>
            <a:pPr lvl="2"/>
            <a:r>
              <a:rPr lang="en-US" dirty="0" smtClean="0"/>
              <a:t>Grade-Level Results</a:t>
            </a:r>
          </a:p>
        </p:txBody>
      </p:sp>
    </p:spTree>
    <p:extLst>
      <p:ext uri="{BB962C8B-B14F-4D97-AF65-F5344CB8AC3E}">
        <p14:creationId xmlns:p14="http://schemas.microsoft.com/office/powerpoint/2010/main" val="255964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66800"/>
            <a:ext cx="7458634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Detailed Analysis</a:t>
            </a:r>
            <a:br>
              <a:rPr lang="en-US" sz="3200" dirty="0" smtClean="0"/>
            </a:br>
            <a:r>
              <a:rPr lang="en-US" sz="3200" dirty="0" smtClean="0"/>
              <a:t>(Hypothetical)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u="sng" dirty="0" smtClean="0"/>
          </a:p>
          <a:p>
            <a:pPr marL="68580" indent="0">
              <a:buNone/>
            </a:pPr>
            <a:endParaRPr lang="en-US" u="sng" dirty="0"/>
          </a:p>
          <a:p>
            <a:pPr marL="68580" indent="0">
              <a:buNone/>
            </a:pPr>
            <a:endParaRPr lang="en-US" u="sng" dirty="0" smtClean="0"/>
          </a:p>
          <a:p>
            <a:pPr marL="68580" indent="0">
              <a:buNone/>
            </a:pPr>
            <a:endParaRPr lang="en-US" u="sng" dirty="0"/>
          </a:p>
          <a:p>
            <a:pPr marL="68580" indent="0">
              <a:buNone/>
            </a:pPr>
            <a:r>
              <a:rPr lang="en-US" sz="1400" dirty="0" smtClean="0"/>
              <a:t>Earth</a:t>
            </a:r>
          </a:p>
          <a:p>
            <a:pPr marL="68580" indent="0">
              <a:buNone/>
            </a:pPr>
            <a:r>
              <a:rPr lang="en-US" sz="1400" dirty="0" smtClean="0"/>
              <a:t>Science</a:t>
            </a:r>
          </a:p>
          <a:p>
            <a:pPr marL="68580" indent="0">
              <a:buNone/>
            </a:pPr>
            <a:endParaRPr lang="en-US" sz="1400" dirty="0"/>
          </a:p>
          <a:p>
            <a:pPr marL="68580" indent="0">
              <a:buNone/>
            </a:pPr>
            <a:r>
              <a:rPr lang="en-US" sz="1400" dirty="0" smtClean="0"/>
              <a:t>Space</a:t>
            </a:r>
          </a:p>
          <a:p>
            <a:pPr marL="68580" indent="0">
              <a:buNone/>
            </a:pPr>
            <a:r>
              <a:rPr lang="en-US" sz="1400" dirty="0" smtClean="0"/>
              <a:t>Science</a:t>
            </a:r>
            <a:endParaRPr lang="en-US" sz="1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703089"/>
              </p:ext>
            </p:extLst>
          </p:nvPr>
        </p:nvGraphicFramePr>
        <p:xfrm>
          <a:off x="2057400" y="2971800"/>
          <a:ext cx="5562601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447800"/>
                <a:gridCol w="1421028"/>
                <a:gridCol w="1322173"/>
              </a:tblGrid>
              <a:tr h="90853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</a:t>
                      </a:r>
                      <a:r>
                        <a:rPr lang="en-US" sz="1800" baseline="30000" dirty="0" smtClean="0"/>
                        <a:t>th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Grade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Taught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4</a:t>
                      </a:r>
                      <a:r>
                        <a:rPr lang="en-US" sz="1800" baseline="30000" dirty="0" smtClean="0"/>
                        <a:t>th</a:t>
                      </a:r>
                      <a:r>
                        <a:rPr lang="en-US" sz="1800" baseline="0" dirty="0" smtClean="0"/>
                        <a:t> Grade</a:t>
                      </a:r>
                      <a:r>
                        <a:rPr lang="en-US" sz="1800" dirty="0" smtClean="0"/>
                        <a:t> Assessed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</a:t>
                      </a:r>
                      <a:r>
                        <a:rPr lang="en-US" sz="1800" baseline="30000" dirty="0" smtClean="0"/>
                        <a:t>th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Grade Taught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5</a:t>
                      </a:r>
                      <a:r>
                        <a:rPr lang="en-US" sz="1800" baseline="30000" dirty="0" smtClean="0"/>
                        <a:t>th</a:t>
                      </a:r>
                      <a:r>
                        <a:rPr lang="en-US" sz="1800" baseline="0" dirty="0" smtClean="0"/>
                        <a:t> Grade </a:t>
                      </a:r>
                      <a:r>
                        <a:rPr lang="en-US" sz="1800" dirty="0" smtClean="0"/>
                        <a:t>Assessed</a:t>
                      </a:r>
                      <a:endParaRPr lang="en-US" sz="1800" dirty="0"/>
                    </a:p>
                  </a:txBody>
                  <a:tcPr/>
                </a:tc>
              </a:tr>
              <a:tr h="726831">
                <a:tc>
                  <a:txBody>
                    <a:bodyPr/>
                    <a:lstStyle/>
                    <a:p>
                      <a:pPr algn="ctr"/>
                      <a:endParaRPr lang="en-US" sz="1800" baseline="0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726831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225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12954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Major Content-Area Findings</a:t>
            </a:r>
            <a:br>
              <a:rPr lang="en-US" sz="3200" dirty="0" smtClean="0"/>
            </a:br>
            <a:r>
              <a:rPr lang="en-US" sz="3200" dirty="0" smtClean="0"/>
              <a:t>(Hypothetical)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81200"/>
            <a:ext cx="6805108" cy="4495800"/>
          </a:xfrm>
        </p:spPr>
        <p:txBody>
          <a:bodyPr>
            <a:normAutofit fontScale="85000" lnSpcReduction="20000"/>
          </a:bodyPr>
          <a:lstStyle/>
          <a:p>
            <a:pPr marL="68580" indent="0" algn="ctr">
              <a:buNone/>
            </a:pPr>
            <a:r>
              <a:rPr lang="en-US" b="1" u="sng" dirty="0" smtClean="0"/>
              <a:t>Science Standards</a:t>
            </a:r>
          </a:p>
          <a:p>
            <a:pPr marL="68580" indent="0">
              <a:buNone/>
            </a:pPr>
            <a:r>
              <a:rPr lang="en-US" b="1" i="1" u="sng" dirty="0" smtClean="0"/>
              <a:t>Content</a:t>
            </a:r>
            <a:r>
              <a:rPr lang="en-US" b="1" dirty="0" smtClean="0"/>
              <a:t>			</a:t>
            </a:r>
            <a:r>
              <a:rPr lang="en-US" b="1" i="1" u="sng" dirty="0" smtClean="0"/>
              <a:t>Reading &amp; Writing</a:t>
            </a:r>
          </a:p>
          <a:p>
            <a:pPr marL="68580" indent="0">
              <a:buNone/>
            </a:pPr>
            <a:r>
              <a:rPr lang="en-US" b="1" dirty="0" smtClean="0"/>
              <a:t>Taught			Taught</a:t>
            </a:r>
          </a:p>
          <a:p>
            <a:pPr marL="68580" indent="0">
              <a:buNone/>
            </a:pPr>
            <a:r>
              <a:rPr lang="en-US" b="1" dirty="0"/>
              <a:t>	</a:t>
            </a:r>
            <a:r>
              <a:rPr lang="en-US" b="1" dirty="0" smtClean="0">
                <a:solidFill>
                  <a:srgbClr val="00B050"/>
                </a:solidFill>
              </a:rPr>
              <a:t>Yes	51%			Yes</a:t>
            </a:r>
            <a:r>
              <a:rPr lang="en-US" b="1" dirty="0">
                <a:solidFill>
                  <a:srgbClr val="00B050"/>
                </a:solidFill>
              </a:rPr>
              <a:t>	</a:t>
            </a:r>
            <a:r>
              <a:rPr lang="en-US" b="1" dirty="0" smtClean="0">
                <a:solidFill>
                  <a:srgbClr val="00B050"/>
                </a:solidFill>
              </a:rPr>
              <a:t>35%</a:t>
            </a:r>
          </a:p>
          <a:p>
            <a:pPr marL="68580" indent="0">
              <a:buNone/>
            </a:pPr>
            <a:r>
              <a:rPr lang="en-US" b="1" dirty="0"/>
              <a:t>	</a:t>
            </a:r>
            <a:r>
              <a:rPr lang="en-US" b="1" dirty="0" smtClean="0">
                <a:solidFill>
                  <a:schemeClr val="accent2"/>
                </a:solidFill>
              </a:rPr>
              <a:t>So-So	40%			So-So</a:t>
            </a:r>
            <a:r>
              <a:rPr lang="en-US" b="1" dirty="0">
                <a:solidFill>
                  <a:schemeClr val="accent2"/>
                </a:solidFill>
              </a:rPr>
              <a:t>	</a:t>
            </a:r>
            <a:r>
              <a:rPr lang="en-US" b="1" dirty="0" smtClean="0">
                <a:solidFill>
                  <a:schemeClr val="accent2"/>
                </a:solidFill>
              </a:rPr>
              <a:t>48%</a:t>
            </a:r>
          </a:p>
          <a:p>
            <a:pPr marL="68580" indent="0">
              <a:buNone/>
            </a:pPr>
            <a:r>
              <a:rPr lang="en-US" b="1" dirty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No	9%			No</a:t>
            </a:r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 smtClean="0">
                <a:solidFill>
                  <a:srgbClr val="FF0000"/>
                </a:solidFill>
              </a:rPr>
              <a:t>17%</a:t>
            </a:r>
          </a:p>
          <a:p>
            <a:pPr marL="68580" indent="0">
              <a:buNone/>
            </a:pPr>
            <a:r>
              <a:rPr lang="en-US" b="1" dirty="0" smtClean="0"/>
              <a:t>Assessed			Assessed</a:t>
            </a:r>
          </a:p>
          <a:p>
            <a:pPr marL="68580" indent="0">
              <a:buNone/>
            </a:pPr>
            <a:r>
              <a:rPr lang="en-US" b="1" dirty="0"/>
              <a:t>	</a:t>
            </a:r>
            <a:r>
              <a:rPr lang="en-US" b="1" dirty="0" smtClean="0">
                <a:solidFill>
                  <a:srgbClr val="00B050"/>
                </a:solidFill>
              </a:rPr>
              <a:t>Yes	33%			Yes</a:t>
            </a:r>
            <a:r>
              <a:rPr lang="en-US" b="1" dirty="0">
                <a:solidFill>
                  <a:srgbClr val="00B050"/>
                </a:solidFill>
              </a:rPr>
              <a:t>	</a:t>
            </a:r>
            <a:r>
              <a:rPr lang="en-US" b="1" dirty="0" smtClean="0">
                <a:solidFill>
                  <a:srgbClr val="00B050"/>
                </a:solidFill>
              </a:rPr>
              <a:t>26%</a:t>
            </a:r>
          </a:p>
          <a:p>
            <a:pPr marL="68580" indent="0">
              <a:buNone/>
            </a:pPr>
            <a:r>
              <a:rPr lang="en-US" b="1" dirty="0"/>
              <a:t>	</a:t>
            </a:r>
            <a:r>
              <a:rPr lang="en-US" b="1" dirty="0" smtClean="0">
                <a:solidFill>
                  <a:schemeClr val="accent2"/>
                </a:solidFill>
              </a:rPr>
              <a:t>So-So	38%			So-So</a:t>
            </a:r>
            <a:r>
              <a:rPr lang="en-US" b="1" dirty="0">
                <a:solidFill>
                  <a:schemeClr val="accent2"/>
                </a:solidFill>
              </a:rPr>
              <a:t>	</a:t>
            </a:r>
            <a:r>
              <a:rPr lang="en-US" b="1" dirty="0" smtClean="0">
                <a:solidFill>
                  <a:schemeClr val="accent2"/>
                </a:solidFill>
              </a:rPr>
              <a:t>51%</a:t>
            </a:r>
          </a:p>
          <a:p>
            <a:pPr marL="68580" indent="0">
              <a:buNone/>
            </a:pPr>
            <a:r>
              <a:rPr lang="en-US" b="1" dirty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No	29%			No</a:t>
            </a:r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 smtClean="0">
                <a:solidFill>
                  <a:srgbClr val="FF0000"/>
                </a:solidFill>
              </a:rPr>
              <a:t>23%</a:t>
            </a:r>
            <a:endParaRPr lang="en-US" b="1" dirty="0">
              <a:solidFill>
                <a:srgbClr val="FF0000"/>
              </a:solidFill>
            </a:endParaRPr>
          </a:p>
          <a:p>
            <a:pPr marL="6858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67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Major District Findings: Commendation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044" y="2514599"/>
            <a:ext cx="7748155" cy="3720727"/>
          </a:xfrm>
        </p:spPr>
        <p:txBody>
          <a:bodyPr/>
          <a:lstStyle/>
          <a:p>
            <a:pPr marL="68580" indent="0" algn="ctr">
              <a:buNone/>
            </a:pPr>
            <a:r>
              <a:rPr lang="en-US" sz="2200" b="1" dirty="0" smtClean="0"/>
              <a:t>Buy-In For Curriculum Audit &amp; Improvement Process</a:t>
            </a:r>
          </a:p>
          <a:p>
            <a:pPr marL="68580" indent="0">
              <a:buNone/>
            </a:pPr>
            <a:endParaRPr lang="en-US" sz="2200" dirty="0"/>
          </a:p>
          <a:p>
            <a:pPr marL="68580" indent="0" algn="ctr">
              <a:buNone/>
            </a:pPr>
            <a:r>
              <a:rPr lang="en-US" sz="2200" i="1" dirty="0" smtClean="0"/>
              <a:t>“This experience itself is Professional Development.”</a:t>
            </a:r>
          </a:p>
        </p:txBody>
      </p:sp>
      <p:pic>
        <p:nvPicPr>
          <p:cNvPr id="2050" name="Picture 2" descr="C:\Users\Dave\AppData\Local\Microsoft\Windows\Temporary Internet Files\Content.IE5\IFLYFTTC\MC90022883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245" y="4114800"/>
            <a:ext cx="1447800" cy="212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67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743200"/>
            <a:ext cx="6777317" cy="3508977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dirty="0" smtClean="0"/>
              <a:t>David Silverberg, </a:t>
            </a:r>
            <a:r>
              <a:rPr lang="en-US" dirty="0" err="1" smtClean="0"/>
              <a:t>Ed.D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r>
              <a:rPr lang="en-US" dirty="0" err="1" smtClean="0"/>
              <a:t>Telego</a:t>
            </a:r>
            <a:r>
              <a:rPr lang="en-US" dirty="0" smtClean="0"/>
              <a:t> Center Fellow</a:t>
            </a:r>
          </a:p>
          <a:p>
            <a:pPr marL="68580" indent="0">
              <a:buNone/>
            </a:pPr>
            <a:r>
              <a:rPr lang="en-US" dirty="0" smtClean="0"/>
              <a:t>Founders School of Continuing Education</a:t>
            </a:r>
          </a:p>
          <a:p>
            <a:pPr marL="68580" indent="0">
              <a:buNone/>
            </a:pPr>
            <a:r>
              <a:rPr lang="en-US" dirty="0" smtClean="0"/>
              <a:t>Ashland University</a:t>
            </a:r>
          </a:p>
          <a:p>
            <a:pPr marL="68580" indent="0">
              <a:buNone/>
            </a:pPr>
            <a:r>
              <a:rPr lang="en-US" dirty="0" smtClean="0">
                <a:hlinkClick r:id="rId2"/>
              </a:rPr>
              <a:t>dsilverb@ashland.edu</a:t>
            </a: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330-998-2873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67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9728" y="5089585"/>
            <a:ext cx="2665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Dr. Angela Chapman</a:t>
            </a:r>
          </a:p>
          <a:p>
            <a:pPr algn="ctr"/>
            <a:r>
              <a:rPr lang="en-US" dirty="0" smtClean="0"/>
              <a:t>Curriculum Director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11233" y="5086717"/>
            <a:ext cx="2665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Dr. Lynne Kulich</a:t>
            </a:r>
          </a:p>
          <a:p>
            <a:pPr algn="ctr"/>
            <a:r>
              <a:rPr lang="en-US" dirty="0" smtClean="0"/>
              <a:t>Coordinator </a:t>
            </a:r>
            <a:r>
              <a:rPr lang="en-US" smtClean="0"/>
              <a:t>of Instruction</a:t>
            </a:r>
            <a:endParaRPr lang="en-US" dirty="0"/>
          </a:p>
        </p:txBody>
      </p:sp>
      <p:pic>
        <p:nvPicPr>
          <p:cNvPr id="5" name="Picture 4" descr="M_Ic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0624" y="1625181"/>
            <a:ext cx="3739154" cy="2248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41275" y="3994030"/>
            <a:ext cx="42441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Massillon City Schools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108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0186"/>
            <a:ext cx="8229600" cy="481597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Action Plan: </a:t>
            </a:r>
          </a:p>
          <a:p>
            <a:pPr marL="514350" indent="-514350">
              <a:buAutoNum type="arabicPeriod"/>
            </a:pPr>
            <a:r>
              <a:rPr lang="en-US" dirty="0" smtClean="0"/>
              <a:t>Analyze the Data and Review the Recommendations</a:t>
            </a:r>
          </a:p>
          <a:p>
            <a:pPr marL="514350" indent="-514350">
              <a:buAutoNum type="arabicPeriod"/>
            </a:pPr>
            <a:r>
              <a:rPr lang="en-US" dirty="0" smtClean="0"/>
              <a:t>Report out the Findings</a:t>
            </a:r>
          </a:p>
          <a:p>
            <a:pPr marL="514350" indent="-514350">
              <a:buAutoNum type="arabicPeriod"/>
            </a:pPr>
            <a:r>
              <a:rPr lang="en-US" dirty="0" smtClean="0"/>
              <a:t>Prioritize Curricular Needs</a:t>
            </a:r>
          </a:p>
          <a:p>
            <a:pPr marL="514350" indent="-514350">
              <a:buAutoNum type="arabicPeriod"/>
            </a:pPr>
            <a:r>
              <a:rPr lang="en-US" dirty="0" smtClean="0"/>
              <a:t>Begin the work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EF2E-5C5F-4E5F-A162-E2F1892F2ACA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8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379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Reflections from the Teacher Surveys ?</a:t>
            </a:r>
          </a:p>
          <a:p>
            <a:r>
              <a:rPr lang="en-US" dirty="0" smtClean="0"/>
              <a:t>55% of the teachers reported teaching the CCSS</a:t>
            </a:r>
          </a:p>
          <a:p>
            <a:r>
              <a:rPr lang="en-US" dirty="0" smtClean="0"/>
              <a:t>32% of the teachers reported assessing the CCSS</a:t>
            </a:r>
          </a:p>
          <a:p>
            <a:r>
              <a:rPr lang="en-US" dirty="0" smtClean="0"/>
              <a:t>No evidence of curricular alignment amongst the 3 elementary buildings</a:t>
            </a:r>
          </a:p>
          <a:p>
            <a:r>
              <a:rPr lang="en-US" dirty="0" smtClean="0"/>
              <a:t>Very little evidence of consistent writing instruction or assessment in K-12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4F21-F9A8-4A96-80C0-E3547E2EDF22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7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9038"/>
            <a:ext cx="8229600" cy="50271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Recommendations from the Audit:</a:t>
            </a:r>
          </a:p>
          <a:p>
            <a:pPr marL="0" indent="0">
              <a:buNone/>
            </a:pPr>
            <a:r>
              <a:rPr lang="en-US" dirty="0" smtClean="0"/>
              <a:t>Professional Development: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Horizontal Continuity Between Elem. School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Vertical Alignment Across Levels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Content-Area Reading and Writing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Developmentally Appropriate Summative Assessments</a:t>
            </a:r>
          </a:p>
          <a:p>
            <a:pPr marL="0" indent="0">
              <a:buNone/>
            </a:pPr>
            <a:r>
              <a:rPr lang="en-US" dirty="0" smtClean="0"/>
              <a:t>Resources: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New Textbooks &amp; Materials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Increase Technology Access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FDD-3462-48A3-A0EF-223A030F24D6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7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Dr. Oscar McKnight, Assistant Dean, Student Affairs, Ashland University</a:t>
            </a:r>
          </a:p>
          <a:p>
            <a:r>
              <a:rPr lang="en-US" sz="2800" dirty="0" smtClean="0"/>
              <a:t>Dr. David Silverberg, Consultant, Ashland University</a:t>
            </a:r>
          </a:p>
          <a:p>
            <a:r>
              <a:rPr lang="en-US" sz="2800" dirty="0" smtClean="0"/>
              <a:t>Dr. Angela Chapman, Curriculum Director, Massillon City Schools</a:t>
            </a:r>
          </a:p>
          <a:p>
            <a:r>
              <a:rPr lang="en-US" sz="2800" dirty="0" smtClean="0"/>
              <a:t>Dr. Lynne Kulich, Coordinator of Instruction, Massillon City Schools</a:t>
            </a:r>
          </a:p>
          <a:p>
            <a:r>
              <a:rPr lang="en-US" sz="2800" dirty="0" smtClean="0"/>
              <a:t>Dr. Gene Linton, Director of Professional Development, Ashland University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346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Reporting on the Findings:</a:t>
            </a:r>
          </a:p>
          <a:p>
            <a:r>
              <a:rPr lang="en-US" dirty="0" smtClean="0"/>
              <a:t>Group Presentation to All Principals</a:t>
            </a:r>
          </a:p>
          <a:p>
            <a:r>
              <a:rPr lang="en-US" dirty="0" smtClean="0"/>
              <a:t>Shared results at District waiver day on Aug. 30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Teachers had access to an electronic copy of the audit</a:t>
            </a:r>
          </a:p>
          <a:p>
            <a:pPr lvl="1"/>
            <a:r>
              <a:rPr lang="en-US" dirty="0" smtClean="0"/>
              <a:t>Whole group meeting with all staff</a:t>
            </a:r>
          </a:p>
          <a:p>
            <a:pPr lvl="1"/>
            <a:r>
              <a:rPr lang="en-US" dirty="0" smtClean="0"/>
              <a:t>Small group meetings by grade level/content</a:t>
            </a:r>
          </a:p>
          <a:p>
            <a:pPr lvl="1"/>
            <a:r>
              <a:rPr lang="en-US" dirty="0" smtClean="0"/>
              <a:t>All staff completed an electronic survey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B3A8C-8402-46F9-AB61-895B510C1D7D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83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26F6-EFB3-426E-BC73-7F55B78C30ED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75592"/>
              </p:ext>
            </p:extLst>
          </p:nvPr>
        </p:nvGraphicFramePr>
        <p:xfrm>
          <a:off x="247244" y="1202267"/>
          <a:ext cx="8649511" cy="5154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5923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FDD-3462-48A3-A0EF-223A030F24D6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301019"/>
              </p:ext>
            </p:extLst>
          </p:nvPr>
        </p:nvGraphicFramePr>
        <p:xfrm>
          <a:off x="247244" y="1320800"/>
          <a:ext cx="8649511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678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011" y="1251066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Reflections from the Student Surveys:</a:t>
            </a:r>
          </a:p>
          <a:p>
            <a:r>
              <a:rPr lang="en-US" dirty="0" smtClean="0"/>
              <a:t>Students reflect on their future careers</a:t>
            </a:r>
          </a:p>
          <a:p>
            <a:r>
              <a:rPr lang="en-US" dirty="0" smtClean="0"/>
              <a:t>Students have a desire to do well in school, but lack the study skills to do so</a:t>
            </a:r>
          </a:p>
          <a:p>
            <a:r>
              <a:rPr lang="en-US" dirty="0" smtClean="0"/>
              <a:t>Students need to be explicitly taught study skills</a:t>
            </a:r>
          </a:p>
          <a:p>
            <a:r>
              <a:rPr lang="en-US" dirty="0" smtClean="0"/>
              <a:t>Students admit that they don’t spend time studying, reviewing additional resources or preparing for exams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6B665-6CAA-42ED-A666-5A404CCE07E0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68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0968"/>
            <a:ext cx="8229600" cy="47651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  <a:defRPr/>
            </a:pPr>
            <a:r>
              <a:rPr lang="en-US" dirty="0"/>
              <a:t>Ashland University Student Success Survey: Assessing Learning Potential (Spring 2013)</a:t>
            </a:r>
          </a:p>
          <a:p>
            <a:pPr>
              <a:defRPr/>
            </a:pPr>
            <a:endParaRPr lang="en-US" dirty="0"/>
          </a:p>
          <a:p>
            <a:pPr marL="0" indent="0">
              <a:buNone/>
              <a:defRPr/>
            </a:pPr>
            <a:r>
              <a:rPr lang="en-US" dirty="0"/>
              <a:t>Recommendations: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/>
              <a:t>Encourage all students to read, review and select 4 new learning behaviors.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/>
              <a:t>Students should write out a plan for Success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/>
              <a:t>Stress the importance of the 10 areas rated the lowest by students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/>
              <a:t>Give the parents a brief overview of the results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/>
              <a:t>Use the data to develop a system of specific intervention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DAE4C-748B-4663-AB68-C549B8B3D7B4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27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FDD-3462-48A3-A0EF-223A030F24D6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180214"/>
            <a:ext cx="8229600" cy="494594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Student Goal Setting Worksheet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19" y="1769339"/>
            <a:ext cx="6751673" cy="435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120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7482"/>
            <a:ext cx="8229600" cy="47886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Curriculum Audit Opportunities:</a:t>
            </a:r>
          </a:p>
          <a:p>
            <a:r>
              <a:rPr lang="en-US" dirty="0" smtClean="0"/>
              <a:t>Provided an overall analysis of the “State of the Curriculum, Instruction &amp; Assessment”</a:t>
            </a:r>
          </a:p>
          <a:p>
            <a:r>
              <a:rPr lang="en-US" dirty="0" smtClean="0"/>
              <a:t>Gave all teachers voice and honored their feedback and input through an open evaluation process</a:t>
            </a:r>
          </a:p>
          <a:p>
            <a:r>
              <a:rPr lang="en-US" dirty="0" smtClean="0"/>
              <a:t>Provided useful data to prioritize curricular needs</a:t>
            </a:r>
          </a:p>
          <a:p>
            <a:r>
              <a:rPr lang="en-US" dirty="0" smtClean="0"/>
              <a:t>Identified strengths and weaknesses</a:t>
            </a:r>
          </a:p>
          <a:p>
            <a:r>
              <a:rPr lang="en-US" dirty="0" smtClean="0"/>
              <a:t>Buy-In for the Audit</a:t>
            </a:r>
          </a:p>
          <a:p>
            <a:pPr lvl="1"/>
            <a:r>
              <a:rPr lang="en-US" dirty="0" smtClean="0"/>
              <a:t>“This experience itself is Professional Development”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F4A2D-82E9-4420-B3B2-80A009531EC7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12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Curriculum Audit Challenges:</a:t>
            </a:r>
          </a:p>
          <a:p>
            <a:pPr lvl="1"/>
            <a:r>
              <a:rPr lang="en-US" dirty="0" smtClean="0"/>
              <a:t>A few teachers were unable to make connections and did not take ownership of the data</a:t>
            </a:r>
          </a:p>
          <a:p>
            <a:pPr lvl="1"/>
            <a:r>
              <a:rPr lang="en-US" dirty="0" smtClean="0"/>
              <a:t>The audit was implemented during a “transition” year for the Common Core State Standards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12DF5-8347-4B81-8914-1BFFA24AA9F8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33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007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Using the data to guide the OIP Process:</a:t>
            </a:r>
          </a:p>
          <a:p>
            <a:r>
              <a:rPr lang="en-US" dirty="0" smtClean="0"/>
              <a:t>All of the recommendations from the audit were used to guide the OIP Process</a:t>
            </a:r>
          </a:p>
          <a:p>
            <a:r>
              <a:rPr lang="en-US" dirty="0" smtClean="0"/>
              <a:t>Used the recommendations to plan Professional Development</a:t>
            </a:r>
            <a:endParaRPr lang="en-US" dirty="0"/>
          </a:p>
          <a:p>
            <a:r>
              <a:rPr lang="en-US" dirty="0" smtClean="0"/>
              <a:t>Used the data to prioritize curricular needs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4440-FB95-41A5-9FE8-6A836DD4F66D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3834"/>
            <a:ext cx="8229600" cy="480233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Phase I Action Steps:</a:t>
            </a:r>
          </a:p>
          <a:p>
            <a:r>
              <a:rPr lang="en-US" dirty="0" smtClean="0"/>
              <a:t>Developed a Common Core Transition Plan</a:t>
            </a:r>
          </a:p>
          <a:p>
            <a:r>
              <a:rPr lang="en-US" dirty="0" smtClean="0"/>
              <a:t>Implement a K-12 Writing Initiative</a:t>
            </a:r>
          </a:p>
          <a:p>
            <a:r>
              <a:rPr lang="en-US" dirty="0" smtClean="0"/>
              <a:t>Facilitate Vertical Alignment Meetings</a:t>
            </a:r>
          </a:p>
          <a:p>
            <a:r>
              <a:rPr lang="en-US" dirty="0" smtClean="0"/>
              <a:t>Explicitly Teach &amp; Model Study Skills </a:t>
            </a:r>
          </a:p>
          <a:p>
            <a:r>
              <a:rPr lang="en-US" dirty="0" smtClean="0"/>
              <a:t>Align assessments to Instruction</a:t>
            </a:r>
          </a:p>
          <a:p>
            <a:r>
              <a:rPr lang="en-US" dirty="0" smtClean="0"/>
              <a:t>Implement MAP Assessments (K-10)</a:t>
            </a:r>
          </a:p>
          <a:p>
            <a:r>
              <a:rPr lang="en-US" dirty="0" smtClean="0"/>
              <a:t>Align Math Curriculum K-6</a:t>
            </a:r>
          </a:p>
          <a:p>
            <a:pPr lvl="1"/>
            <a:r>
              <a:rPr lang="en-US" dirty="0" smtClean="0"/>
              <a:t>Teachers can earn </a:t>
            </a:r>
            <a:r>
              <a:rPr lang="en-US" dirty="0"/>
              <a:t>g</a:t>
            </a:r>
            <a:r>
              <a:rPr lang="en-US" dirty="0" smtClean="0"/>
              <a:t>raduate </a:t>
            </a:r>
            <a:r>
              <a:rPr lang="en-US" dirty="0"/>
              <a:t>c</a:t>
            </a:r>
            <a:r>
              <a:rPr lang="en-US" dirty="0" smtClean="0"/>
              <a:t>redit from Ashland University for their work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BC7C-B211-46B1-8F09-267B1BD7C01E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20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this Project?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district is fortunate to have a great teaching and administrative staff</a:t>
            </a:r>
          </a:p>
          <a:p>
            <a:r>
              <a:rPr lang="en-US" dirty="0" smtClean="0"/>
              <a:t>Students perform well on school assignments and this is reflected on grade cards</a:t>
            </a:r>
          </a:p>
          <a:p>
            <a:r>
              <a:rPr lang="en-US" dirty="0" smtClean="0"/>
              <a:t>Student success on the ACT is not at the same level of success as grade card performance</a:t>
            </a:r>
          </a:p>
          <a:p>
            <a:r>
              <a:rPr lang="en-US" dirty="0" smtClean="0"/>
              <a:t>Student college enrollment and success after high school is not at the expected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13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0186"/>
            <a:ext cx="8229600" cy="48159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Phase II Action Steps:</a:t>
            </a:r>
          </a:p>
          <a:p>
            <a:r>
              <a:rPr lang="en-US" dirty="0" smtClean="0"/>
              <a:t>ELA alignment K-6</a:t>
            </a:r>
          </a:p>
          <a:p>
            <a:r>
              <a:rPr lang="en-US" dirty="0" smtClean="0"/>
              <a:t>Science alignment K-8</a:t>
            </a:r>
          </a:p>
          <a:p>
            <a:r>
              <a:rPr lang="en-US" dirty="0"/>
              <a:t>Allocate </a:t>
            </a:r>
            <a:r>
              <a:rPr lang="en-US" dirty="0" smtClean="0"/>
              <a:t>additional </a:t>
            </a:r>
            <a:r>
              <a:rPr lang="en-US" dirty="0"/>
              <a:t>t</a:t>
            </a:r>
            <a:r>
              <a:rPr lang="en-US" dirty="0" smtClean="0"/>
              <a:t>ime </a:t>
            </a:r>
            <a:r>
              <a:rPr lang="en-US" dirty="0"/>
              <a:t>for </a:t>
            </a:r>
            <a:r>
              <a:rPr lang="en-US" dirty="0" smtClean="0"/>
              <a:t>vertical </a:t>
            </a:r>
            <a:r>
              <a:rPr lang="en-US" dirty="0"/>
              <a:t>c</a:t>
            </a:r>
            <a:r>
              <a:rPr lang="en-US" dirty="0" smtClean="0"/>
              <a:t>ollaboration </a:t>
            </a:r>
            <a:r>
              <a:rPr lang="en-US" dirty="0"/>
              <a:t>m</a:t>
            </a:r>
            <a:r>
              <a:rPr lang="en-US" dirty="0" smtClean="0"/>
              <a:t>eetings</a:t>
            </a:r>
          </a:p>
          <a:p>
            <a:r>
              <a:rPr lang="en-US" dirty="0" smtClean="0"/>
              <a:t>Establish a district wide curriculum committee</a:t>
            </a:r>
          </a:p>
          <a:p>
            <a:r>
              <a:rPr lang="en-US" dirty="0" smtClean="0"/>
              <a:t>Support opportunities for Co-teaching with regular and special education teachers</a:t>
            </a:r>
          </a:p>
          <a:p>
            <a:r>
              <a:rPr lang="en-US" dirty="0" smtClean="0"/>
              <a:t>Establish a district wide, teacher-led professional develop program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76C3C-1826-400C-81DE-06BBF9CB1B9D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1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Questions 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3" descr="question_mark_book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692" y="2119679"/>
            <a:ext cx="5090615" cy="3817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72AE-6522-48A3-8195-C0880F4CB1AB}" type="datetime1">
              <a:rPr lang="en-US" smtClean="0"/>
              <a:t>10/30/2013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05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5343"/>
            <a:ext cx="8229600" cy="51708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Contact Information:</a:t>
            </a:r>
          </a:p>
          <a:p>
            <a:pPr marL="0" indent="0">
              <a:buNone/>
            </a:pPr>
            <a:r>
              <a:rPr lang="en-US" dirty="0" smtClean="0"/>
              <a:t>Dr. Angela Chapman, Curriculum Director	</a:t>
            </a:r>
            <a:r>
              <a:rPr lang="en-US" dirty="0" smtClean="0">
                <a:hlinkClick r:id="rId2"/>
              </a:rPr>
              <a:t>achapman@massillonschools.org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Dr. Lynne Kulich, Coordinator of Instruction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hlinkClick r:id="rId3"/>
              </a:rPr>
              <a:t>lkulich@massillonschools.org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Phone:		330-830-3900</a:t>
            </a:r>
          </a:p>
          <a:p>
            <a:pPr marL="0" indent="0">
              <a:buNone/>
            </a:pPr>
            <a:r>
              <a:rPr lang="en-US" dirty="0" smtClean="0"/>
              <a:t>Web:			</a:t>
            </a:r>
            <a:r>
              <a:rPr lang="en-US" dirty="0" smtClean="0">
                <a:hlinkClick r:id="rId4"/>
              </a:rPr>
              <a:t>www.massillonschools.org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Blog:			mcsdcurriculumcorner.blogspot.com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C920-A080-4262-882C-429716289462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D7A3-E453-214F-82EE-057E60890337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1828800"/>
            <a:ext cx="8839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Contact Information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/>
              <a:t>Dr. </a:t>
            </a:r>
            <a:r>
              <a:rPr lang="en-US" dirty="0" smtClean="0"/>
              <a:t>David Silverberg, Adjunct Professor and Consultant,  Ashland University </a:t>
            </a:r>
            <a:r>
              <a:rPr lang="en-US" dirty="0" err="1" smtClean="0"/>
              <a:t>Telego</a:t>
            </a:r>
            <a:r>
              <a:rPr lang="en-US" dirty="0" smtClean="0"/>
              <a:t> Center for 	Educational Improvement  </a:t>
            </a:r>
            <a:r>
              <a:rPr lang="en-US" dirty="0" smtClean="0">
                <a:hlinkClick r:id="rId2"/>
              </a:rPr>
              <a:t>dsilverb@ashland.edu</a:t>
            </a:r>
            <a:r>
              <a:rPr lang="en-US" dirty="0" smtClean="0"/>
              <a:t>  330-998-2873</a:t>
            </a:r>
          </a:p>
          <a:p>
            <a:endParaRPr lang="en-US" dirty="0"/>
          </a:p>
          <a:p>
            <a:r>
              <a:rPr lang="en-US" dirty="0"/>
              <a:t>Dr. </a:t>
            </a:r>
            <a:r>
              <a:rPr lang="en-US" dirty="0" smtClean="0"/>
              <a:t>Oscar McKnight,  Director of Counseling and Health Services, Ashland University</a:t>
            </a:r>
            <a:endParaRPr lang="en-US" dirty="0"/>
          </a:p>
          <a:p>
            <a:r>
              <a:rPr lang="en-US" dirty="0"/>
              <a:t>	</a:t>
            </a:r>
            <a:r>
              <a:rPr lang="en-US" dirty="0" smtClean="0">
                <a:hlinkClick r:id="rId3"/>
              </a:rPr>
              <a:t>omcnigh@ashland.edu</a:t>
            </a:r>
            <a:r>
              <a:rPr lang="en-US" dirty="0" smtClean="0"/>
              <a:t> (419) 289-5065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Dr. Gene Linton, Director of the </a:t>
            </a:r>
            <a:r>
              <a:rPr lang="en-US" dirty="0" err="1" smtClean="0"/>
              <a:t>Telego</a:t>
            </a:r>
            <a:r>
              <a:rPr lang="en-US" dirty="0" smtClean="0"/>
              <a:t> Center for Educational Improvement, Executive 	Director of Professional Development Services, Ashland University 	</a:t>
            </a:r>
            <a:r>
              <a:rPr lang="en-US" dirty="0" smtClean="0">
                <a:hlinkClick r:id="rId4"/>
              </a:rPr>
              <a:t>elinton@ashland.edu</a:t>
            </a:r>
            <a:r>
              <a:rPr lang="en-US" dirty="0" smtClean="0"/>
              <a:t> (419) 289-5921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99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Are students utilizing their learning potential?</a:t>
            </a:r>
          </a:p>
          <a:p>
            <a:pPr marL="742950" lvl="2" indent="-342900"/>
            <a:r>
              <a:rPr lang="en-US" dirty="0"/>
              <a:t>Self administered survey to elementary through high school </a:t>
            </a:r>
            <a:r>
              <a:rPr lang="en-US" dirty="0" smtClean="0"/>
              <a:t>students</a:t>
            </a:r>
          </a:p>
          <a:p>
            <a:pPr marL="742950" lvl="2" indent="-342900"/>
            <a:r>
              <a:rPr lang="en-US" dirty="0" smtClean="0"/>
              <a:t>Survey will be administered to parents </a:t>
            </a:r>
            <a:r>
              <a:rPr lang="en-US" dirty="0" smtClean="0"/>
              <a:t>of </a:t>
            </a:r>
            <a:r>
              <a:rPr lang="en-US" dirty="0" smtClean="0"/>
              <a:t>primary students at a school event</a:t>
            </a:r>
          </a:p>
          <a:p>
            <a:r>
              <a:rPr lang="en-US" dirty="0" smtClean="0"/>
              <a:t>To what extent are the new learning standards being taught and assessed?</a:t>
            </a:r>
          </a:p>
          <a:p>
            <a:pPr marL="742950" lvl="2" indent="-342900"/>
            <a:r>
              <a:rPr lang="en-US" dirty="0"/>
              <a:t>Groups of teachers met with facilitator and reviewed what is being taught and assessed</a:t>
            </a:r>
          </a:p>
          <a:p>
            <a:pPr marL="742950" lvl="2" indent="-342900"/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885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Student Success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Online</a:t>
            </a:r>
          </a:p>
          <a:p>
            <a:pPr marL="0" indent="0">
              <a:buNone/>
            </a:pPr>
            <a:r>
              <a:rPr lang="en-US" dirty="0" smtClean="0"/>
              <a:t>5 minutes to complete</a:t>
            </a:r>
          </a:p>
          <a:p>
            <a:pPr marL="0" indent="0">
              <a:buNone/>
            </a:pPr>
            <a:r>
              <a:rPr lang="en-US" dirty="0" smtClean="0"/>
              <a:t>Assesses Learning Potential</a:t>
            </a:r>
          </a:p>
          <a:p>
            <a:pPr marL="0" indent="0">
              <a:buNone/>
            </a:pPr>
            <a:r>
              <a:rPr lang="en-US" dirty="0" smtClean="0"/>
              <a:t>Non-Judgmental </a:t>
            </a:r>
          </a:p>
          <a:p>
            <a:pPr marL="0" indent="0">
              <a:buNone/>
            </a:pPr>
            <a:r>
              <a:rPr lang="en-US" dirty="0" smtClean="0"/>
              <a:t>Prescriptive</a:t>
            </a:r>
          </a:p>
          <a:p>
            <a:pPr marL="0" indent="0">
              <a:buNone/>
            </a:pPr>
            <a:r>
              <a:rPr lang="en-US" dirty="0" smtClean="0"/>
              <a:t>Self-Selected Intervention</a:t>
            </a:r>
          </a:p>
          <a:p>
            <a:pPr marL="0" indent="0">
              <a:buNone/>
            </a:pPr>
            <a:r>
              <a:rPr lang="en-US" dirty="0" smtClean="0"/>
              <a:t>Copies sent to student, parent and school</a:t>
            </a:r>
          </a:p>
          <a:p>
            <a:pPr marL="0" indent="0">
              <a:buNone/>
            </a:pPr>
            <a:r>
              <a:rPr lang="en-US" dirty="0" smtClean="0"/>
              <a:t>School System Analytics available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8600"/>
            <a:ext cx="7543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Online Student Success Survey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47800"/>
            <a:ext cx="7410450" cy="338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08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Quantitative Questions</a:t>
            </a:r>
            <a:br>
              <a:rPr lang="en-US" sz="4000" dirty="0" smtClean="0"/>
            </a:br>
            <a:r>
              <a:rPr lang="en-US" sz="4000" dirty="0" smtClean="0"/>
              <a:t>(Sample)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7762875" cy="3868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055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Qualitative Questions </a:t>
            </a:r>
            <a:endParaRPr lang="en-US" sz="4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52600"/>
            <a:ext cx="7291388" cy="4503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662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1186</Words>
  <Application>Microsoft Office PowerPoint</Application>
  <PresentationFormat>On-screen Show (4:3)</PresentationFormat>
  <Paragraphs>294</Paragraphs>
  <Slides>43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PowerPoint Presentation</vt:lpstr>
      <vt:lpstr>Ohio School Board Association Capital Conference and Trade Show</vt:lpstr>
      <vt:lpstr>Presenters</vt:lpstr>
      <vt:lpstr>Why this Project? </vt:lpstr>
      <vt:lpstr>Questions to consider</vt:lpstr>
      <vt:lpstr>The Student Success Survey</vt:lpstr>
      <vt:lpstr>Online Student Success Survey</vt:lpstr>
      <vt:lpstr>Quantitative Questions (Sample)</vt:lpstr>
      <vt:lpstr>Qualitative Questions </vt:lpstr>
      <vt:lpstr>Sample Output</vt:lpstr>
      <vt:lpstr>Survey Recommendations (Sample)</vt:lpstr>
      <vt:lpstr>Parental Written Goals</vt:lpstr>
      <vt:lpstr>Total Agreement</vt:lpstr>
      <vt:lpstr>Curriculum Audit of Massillon City Schools</vt:lpstr>
      <vt:lpstr>Overview</vt:lpstr>
      <vt:lpstr>Considerations</vt:lpstr>
      <vt:lpstr>A-School-A-Day</vt:lpstr>
      <vt:lpstr>Focus Groups</vt:lpstr>
      <vt:lpstr>Inquiry-Based Approach</vt:lpstr>
      <vt:lpstr>Data Analysis</vt:lpstr>
      <vt:lpstr>Report</vt:lpstr>
      <vt:lpstr>Detailed Analysis (Hypothetical)</vt:lpstr>
      <vt:lpstr>Major Content-Area Findings (Hypothetical)</vt:lpstr>
      <vt:lpstr>Major District Findings: Commendation</vt:lpstr>
      <vt:lpstr>Contact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Ashland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Technology</dc:creator>
  <cp:lastModifiedBy>Information Technology</cp:lastModifiedBy>
  <cp:revision>18</cp:revision>
  <dcterms:created xsi:type="dcterms:W3CDTF">2013-10-28T20:20:57Z</dcterms:created>
  <dcterms:modified xsi:type="dcterms:W3CDTF">2013-10-30T13:20:58Z</dcterms:modified>
</cp:coreProperties>
</file>