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65" r:id="rId4"/>
    <p:sldId id="262" r:id="rId5"/>
    <p:sldId id="263" r:id="rId6"/>
    <p:sldId id="269" r:id="rId7"/>
    <p:sldId id="258" r:id="rId8"/>
    <p:sldId id="264" r:id="rId9"/>
    <p:sldId id="270" r:id="rId10"/>
    <p:sldId id="261" r:id="rId11"/>
    <p:sldId id="260" r:id="rId12"/>
    <p:sldId id="266" r:id="rId13"/>
    <p:sldId id="272" r:id="rId14"/>
    <p:sldId id="267" r:id="rId15"/>
    <p:sldId id="271"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33"/>
    <p:restoredTop sz="94663"/>
  </p:normalViewPr>
  <p:slideViewPr>
    <p:cSldViewPr snapToGrid="0" snapToObjects="1">
      <p:cViewPr varScale="1">
        <p:scale>
          <a:sx n="116" d="100"/>
          <a:sy n="116" d="100"/>
        </p:scale>
        <p:origin x="208" y="208"/>
      </p:cViewPr>
      <p:guideLst/>
    </p:cSldViewPr>
  </p:slideViewPr>
  <p:notesTextViewPr>
    <p:cViewPr>
      <p:scale>
        <a:sx n="1" d="1"/>
        <a:sy n="1" d="1"/>
      </p:scale>
      <p:origin x="0" y="0"/>
    </p:cViewPr>
  </p:notesTextViewPr>
  <p:notesViewPr>
    <p:cSldViewPr snapToGrid="0" snapToObjects="1">
      <p:cViewPr varScale="1">
        <p:scale>
          <a:sx n="67" d="100"/>
          <a:sy n="67" d="100"/>
        </p:scale>
        <p:origin x="252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7ACED5-70CF-43BD-A9CD-35036B6E9CE4}" type="datetimeFigureOut">
              <a:rPr lang="en-US" smtClean="0"/>
              <a:t>5/29/19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200606-BBAD-4215-BEC2-05BF6B6427A3}" type="slidenum">
              <a:rPr lang="en-US" smtClean="0"/>
              <a:t>‹#›</a:t>
            </a:fld>
            <a:endParaRPr lang="en-US" dirty="0"/>
          </a:p>
        </p:txBody>
      </p:sp>
    </p:spTree>
    <p:extLst>
      <p:ext uri="{BB962C8B-B14F-4D97-AF65-F5344CB8AC3E}">
        <p14:creationId xmlns:p14="http://schemas.microsoft.com/office/powerpoint/2010/main" val="1963330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Librarian is not aware of the syllabus, assignments, how the lesson fit in </a:t>
            </a:r>
          </a:p>
        </p:txBody>
      </p:sp>
      <p:sp>
        <p:nvSpPr>
          <p:cNvPr id="4" name="Slide Number Placeholder 3"/>
          <p:cNvSpPr>
            <a:spLocks noGrp="1"/>
          </p:cNvSpPr>
          <p:nvPr>
            <p:ph type="sldNum" sz="quarter" idx="10"/>
          </p:nvPr>
        </p:nvSpPr>
        <p:spPr/>
        <p:txBody>
          <a:bodyPr/>
          <a:lstStyle/>
          <a:p>
            <a:fld id="{DD200606-BBAD-4215-BEC2-05BF6B6427A3}" type="slidenum">
              <a:rPr lang="en-US" smtClean="0"/>
              <a:t>4</a:t>
            </a:fld>
            <a:endParaRPr lang="en-US" dirty="0"/>
          </a:p>
        </p:txBody>
      </p:sp>
    </p:spTree>
    <p:extLst>
      <p:ext uri="{BB962C8B-B14F-4D97-AF65-F5344CB8AC3E}">
        <p14:creationId xmlns:p14="http://schemas.microsoft.com/office/powerpoint/2010/main" val="3343184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Mery, Y. m., Newby, J. m., &amp; Peng, K. k. (2012). Why One-shot Information Literacy Sessions Are Not the Future of Instruction: A Case for Online Credit Courses. </a:t>
            </a:r>
            <a:r>
              <a:rPr lang="en-US" sz="1200" b="0" i="1" kern="1200" dirty="0">
                <a:solidFill>
                  <a:schemeClr val="tx1"/>
                </a:solidFill>
                <a:effectLst/>
                <a:latin typeface="+mn-lt"/>
                <a:ea typeface="+mn-ea"/>
                <a:cs typeface="+mn-cs"/>
              </a:rPr>
              <a:t>College &amp; Research Libraries</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73</a:t>
            </a:r>
            <a:r>
              <a:rPr lang="en-US" sz="1200" b="0" i="0" kern="1200" dirty="0">
                <a:solidFill>
                  <a:schemeClr val="tx1"/>
                </a:solidFill>
                <a:effectLst/>
                <a:latin typeface="+mn-lt"/>
                <a:ea typeface="+mn-ea"/>
                <a:cs typeface="+mn-cs"/>
              </a:rPr>
              <a:t>(4), 366-377.</a:t>
            </a:r>
          </a:p>
          <a:p>
            <a:r>
              <a:rPr lang="en-US" sz="1200" b="0" i="0" kern="1200" dirty="0">
                <a:solidFill>
                  <a:schemeClr val="tx1"/>
                </a:solidFill>
                <a:effectLst/>
                <a:latin typeface="+mn-lt"/>
                <a:ea typeface="+mn-ea"/>
                <a:cs typeface="+mn-cs"/>
              </a:rPr>
              <a:t> Results show that students who participated in the online course demonstrated significant improvement in their test scores compared to the other students. This </a:t>
            </a:r>
            <a:r>
              <a:rPr lang="en-US" sz="1200" b="1" i="0" kern="1200" dirty="0">
                <a:solidFill>
                  <a:schemeClr val="tx1"/>
                </a:solidFill>
                <a:effectLst/>
                <a:latin typeface="+mn-lt"/>
                <a:ea typeface="+mn-ea"/>
                <a:cs typeface="+mn-cs"/>
              </a:rPr>
              <a:t>study</a:t>
            </a:r>
            <a:r>
              <a:rPr lang="en-US" sz="1200" b="0" i="0" kern="1200" dirty="0">
                <a:solidFill>
                  <a:schemeClr val="tx1"/>
                </a:solidFill>
                <a:effectLst/>
                <a:latin typeface="+mn-lt"/>
                <a:ea typeface="+mn-ea"/>
                <a:cs typeface="+mn-cs"/>
              </a:rPr>
              <a:t> shows freshman students' needs for more comprehensive information literacy </a:t>
            </a:r>
            <a:r>
              <a:rPr lang="en-US" sz="1200" b="1" i="0" kern="1200" dirty="0">
                <a:solidFill>
                  <a:schemeClr val="tx1"/>
                </a:solidFill>
                <a:effectLst/>
                <a:latin typeface="+mn-lt"/>
                <a:ea typeface="+mn-ea"/>
                <a:cs typeface="+mn-cs"/>
              </a:rPr>
              <a:t>instruction</a:t>
            </a:r>
            <a:r>
              <a:rPr lang="en-US" sz="1200" b="0" i="0" kern="1200" dirty="0">
                <a:solidFill>
                  <a:schemeClr val="tx1"/>
                </a:solidFill>
                <a:effectLst/>
                <a:latin typeface="+mn-lt"/>
                <a:ea typeface="+mn-ea"/>
                <a:cs typeface="+mn-cs"/>
              </a:rPr>
              <a:t>.</a:t>
            </a:r>
          </a:p>
          <a:p>
            <a:r>
              <a:rPr lang="en-US" dirty="0"/>
              <a:t>20. Rui Wang, "The Lasting Impact of a Library Credit Course," Portal: Libraries and the Academy 6, no. 1 (Jan. 2006): 79-92. 21. Burkhardt, Kinnie, and Cournoyer, "Information Literacy Successes Compared." 22. Joanna M. Burkhardt, "Assessing Library Skills: A First Step to Information Literacy," portal: Libraries and the Academy 7, no. 1 (2007): 25^9. 23. Mulherrin, Kelley, Fishman, and Orr, "Information Literacy and the Distant Student."</a:t>
            </a:r>
          </a:p>
        </p:txBody>
      </p:sp>
      <p:sp>
        <p:nvSpPr>
          <p:cNvPr id="4" name="Slide Number Placeholder 3"/>
          <p:cNvSpPr>
            <a:spLocks noGrp="1"/>
          </p:cNvSpPr>
          <p:nvPr>
            <p:ph type="sldNum" sz="quarter" idx="10"/>
          </p:nvPr>
        </p:nvSpPr>
        <p:spPr/>
        <p:txBody>
          <a:bodyPr/>
          <a:lstStyle/>
          <a:p>
            <a:fld id="{DD200606-BBAD-4215-BEC2-05BF6B6427A3}" type="slidenum">
              <a:rPr lang="en-US" smtClean="0"/>
              <a:t>6</a:t>
            </a:fld>
            <a:endParaRPr lang="en-US" dirty="0"/>
          </a:p>
        </p:txBody>
      </p:sp>
    </p:spTree>
    <p:extLst>
      <p:ext uri="{BB962C8B-B14F-4D97-AF65-F5344CB8AC3E}">
        <p14:creationId xmlns:p14="http://schemas.microsoft.com/office/powerpoint/2010/main" val="2873203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literature demonstrates that the librarian–faculty collaboration is very important to the work of librarians. Collaborations are often indexed as librarian–faculty relationships but little research has actually explored the relationship between them. Relationship marketing emphasizes customer retention through the presence of commitment and trust and is well suited to librarians and the academic community. A focus on communication, shared values and benefits of the relationship would build stronger ties and foster commitment and trust with teaching faculty. There is much to be studied about the relationship between librarians and faculty and in the future studies should focus on relationship building on an elemental level.</a:t>
            </a:r>
          </a:p>
        </p:txBody>
      </p:sp>
      <p:sp>
        <p:nvSpPr>
          <p:cNvPr id="4" name="Slide Number Placeholder 3"/>
          <p:cNvSpPr>
            <a:spLocks noGrp="1"/>
          </p:cNvSpPr>
          <p:nvPr>
            <p:ph type="sldNum" sz="quarter" idx="10"/>
          </p:nvPr>
        </p:nvSpPr>
        <p:spPr/>
        <p:txBody>
          <a:bodyPr/>
          <a:lstStyle/>
          <a:p>
            <a:fld id="{DD200606-BBAD-4215-BEC2-05BF6B6427A3}" type="slidenum">
              <a:rPr lang="en-US" smtClean="0"/>
              <a:t>10</a:t>
            </a:fld>
            <a:endParaRPr lang="en-US" dirty="0"/>
          </a:p>
        </p:txBody>
      </p:sp>
    </p:spTree>
    <p:extLst>
      <p:ext uri="{BB962C8B-B14F-4D97-AF65-F5344CB8AC3E}">
        <p14:creationId xmlns:p14="http://schemas.microsoft.com/office/powerpoint/2010/main" val="4027141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at least 40 years, academic librarians have been writing about faculty perceptions of librarians </a:t>
            </a:r>
            <a:r>
              <a:rPr lang="en-US" dirty="0"/>
              <a:t>in academe. In particular, the notion that teaching faculty do not</a:t>
            </a:r>
          </a:p>
          <a:p>
            <a:r>
              <a:rPr lang="en-US" dirty="0"/>
              <a:t>, in general, view librarians as their academic equals, nor as central to the teaching process, </a:t>
            </a:r>
          </a:p>
          <a:p>
            <a:r>
              <a:rPr lang="en-US" sz="1200" kern="1200" dirty="0">
                <a:solidFill>
                  <a:schemeClr val="tx1"/>
                </a:solidFill>
                <a:effectLst/>
                <a:latin typeface="+mn-lt"/>
                <a:ea typeface="+mn-ea"/>
                <a:cs typeface="+mn-cs"/>
              </a:rPr>
              <a:t>Early writings about faculty perceptions of librarians in academe focused on organizational culture and the role of status, gender and ego in perpetuating faculty-librarian conflict. For example, in 1968, Robert Blackburn wrote an article about </a:t>
            </a:r>
          </a:p>
          <a:p>
            <a:r>
              <a:rPr lang="en-US" sz="1200" kern="1200" dirty="0">
                <a:solidFill>
                  <a:schemeClr val="tx1"/>
                </a:solidFill>
                <a:effectLst/>
                <a:latin typeface="+mn-lt"/>
                <a:ea typeface="+mn-ea"/>
                <a:cs typeface="+mn-cs"/>
              </a:rPr>
              <a:t>college libraries in which he attributed faculty-librarian conflict to competing roles, jealousies, and competition for control over students, egos, and status aspirations (pp. 171-77)</a:t>
            </a:r>
          </a:p>
          <a:p>
            <a:endParaRPr lang="en-US" dirty="0"/>
          </a:p>
        </p:txBody>
      </p:sp>
      <p:sp>
        <p:nvSpPr>
          <p:cNvPr id="4" name="Slide Number Placeholder 3"/>
          <p:cNvSpPr>
            <a:spLocks noGrp="1"/>
          </p:cNvSpPr>
          <p:nvPr>
            <p:ph type="sldNum" sz="quarter" idx="10"/>
          </p:nvPr>
        </p:nvSpPr>
        <p:spPr/>
        <p:txBody>
          <a:bodyPr/>
          <a:lstStyle/>
          <a:p>
            <a:fld id="{DD200606-BBAD-4215-BEC2-05BF6B6427A3}" type="slidenum">
              <a:rPr lang="en-US" smtClean="0"/>
              <a:t>11</a:t>
            </a:fld>
            <a:endParaRPr lang="en-US" dirty="0"/>
          </a:p>
        </p:txBody>
      </p:sp>
    </p:spTree>
    <p:extLst>
      <p:ext uri="{BB962C8B-B14F-4D97-AF65-F5344CB8AC3E}">
        <p14:creationId xmlns:p14="http://schemas.microsoft.com/office/powerpoint/2010/main" val="2162443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Librarians and teaching faculty have many mutual goals and concerns.</a:t>
            </a:r>
          </a:p>
          <a:p>
            <a:r>
              <a:rPr lang="en-US" sz="1200" kern="1200" dirty="0">
                <a:solidFill>
                  <a:schemeClr val="tx1"/>
                </a:solidFill>
                <a:effectLst/>
                <a:latin typeface="+mn-lt"/>
                <a:ea typeface="+mn-ea"/>
                <a:cs typeface="+mn-cs"/>
              </a:rPr>
              <a:t>Both want students to develop a greater understanding of and respect for</a:t>
            </a:r>
          </a:p>
          <a:p>
            <a:r>
              <a:rPr lang="en-US" sz="1200" kern="1200" dirty="0">
                <a:solidFill>
                  <a:schemeClr val="tx1"/>
                </a:solidFill>
                <a:effectLst/>
                <a:latin typeface="+mn-lt"/>
                <a:ea typeface="+mn-ea"/>
                <a:cs typeface="+mn-cs"/>
              </a:rPr>
              <a:t>books, journals, and other intellectual property. Both want to enhance student</a:t>
            </a:r>
          </a:p>
          <a:p>
            <a:r>
              <a:rPr lang="en-US" sz="1200" kern="1200" dirty="0">
                <a:solidFill>
                  <a:schemeClr val="tx1"/>
                </a:solidFill>
                <a:effectLst/>
                <a:latin typeface="+mn-lt"/>
                <a:ea typeface="+mn-ea"/>
                <a:cs typeface="+mn-cs"/>
              </a:rPr>
              <a:t>literacy, particularly information literacy, and help students become writers,</a:t>
            </a:r>
          </a:p>
          <a:p>
            <a:r>
              <a:rPr lang="en-US" sz="1200" kern="1200" dirty="0">
                <a:solidFill>
                  <a:schemeClr val="tx1"/>
                </a:solidFill>
                <a:effectLst/>
                <a:latin typeface="+mn-lt"/>
                <a:ea typeface="+mn-ea"/>
                <a:cs typeface="+mn-cs"/>
              </a:rPr>
              <a:t>problem solvers, critical thinkers, and self-directed, lifelong learners. Lastly, both</a:t>
            </a:r>
          </a:p>
          <a:p>
            <a:r>
              <a:rPr lang="en-US" sz="1200" kern="1200" dirty="0">
                <a:solidFill>
                  <a:schemeClr val="tx1"/>
                </a:solidFill>
                <a:effectLst/>
                <a:latin typeface="+mn-lt"/>
                <a:ea typeface="+mn-ea"/>
                <a:cs typeface="+mn-cs"/>
              </a:rPr>
              <a:t>want to build the social and learning community on campus.</a:t>
            </a:r>
          </a:p>
          <a:p>
            <a:endParaRPr lang="en-US" dirty="0"/>
          </a:p>
        </p:txBody>
      </p:sp>
      <p:sp>
        <p:nvSpPr>
          <p:cNvPr id="4" name="Slide Number Placeholder 3"/>
          <p:cNvSpPr>
            <a:spLocks noGrp="1"/>
          </p:cNvSpPr>
          <p:nvPr>
            <p:ph type="sldNum" sz="quarter" idx="10"/>
          </p:nvPr>
        </p:nvSpPr>
        <p:spPr/>
        <p:txBody>
          <a:bodyPr/>
          <a:lstStyle/>
          <a:p>
            <a:fld id="{DD200606-BBAD-4215-BEC2-05BF6B6427A3}" type="slidenum">
              <a:rPr lang="en-US" smtClean="0"/>
              <a:t>14</a:t>
            </a:fld>
            <a:endParaRPr lang="en-US" dirty="0"/>
          </a:p>
        </p:txBody>
      </p:sp>
    </p:spTree>
    <p:extLst>
      <p:ext uri="{BB962C8B-B14F-4D97-AF65-F5344CB8AC3E}">
        <p14:creationId xmlns:p14="http://schemas.microsoft.com/office/powerpoint/2010/main" val="2890348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study is in progress so I </a:t>
            </a:r>
            <a:r>
              <a:rPr lang="en-US" dirty="0" err="1"/>
              <a:t>willnot</a:t>
            </a:r>
            <a:r>
              <a:rPr lang="en-US" dirty="0"/>
              <a:t> report the results yet.</a:t>
            </a:r>
            <a:r>
              <a:rPr lang="en-US" baseline="0" dirty="0"/>
              <a:t> However similar study indicated higher grades and better quality of students works in courses where librarians was </a:t>
            </a:r>
            <a:r>
              <a:rPr lang="en-US" baseline="0"/>
              <a:t>a co-teacher</a:t>
            </a:r>
            <a:endParaRPr lang="en-US"/>
          </a:p>
        </p:txBody>
      </p:sp>
      <p:sp>
        <p:nvSpPr>
          <p:cNvPr id="4" name="Slide Number Placeholder 3"/>
          <p:cNvSpPr>
            <a:spLocks noGrp="1"/>
          </p:cNvSpPr>
          <p:nvPr>
            <p:ph type="sldNum" sz="quarter" idx="10"/>
          </p:nvPr>
        </p:nvSpPr>
        <p:spPr/>
        <p:txBody>
          <a:bodyPr/>
          <a:lstStyle/>
          <a:p>
            <a:fld id="{DD200606-BBAD-4215-BEC2-05BF6B6427A3}" type="slidenum">
              <a:rPr lang="en-US" smtClean="0"/>
              <a:t>15</a:t>
            </a:fld>
            <a:endParaRPr lang="en-US" dirty="0"/>
          </a:p>
        </p:txBody>
      </p:sp>
    </p:spTree>
    <p:extLst>
      <p:ext uri="{BB962C8B-B14F-4D97-AF65-F5344CB8AC3E}">
        <p14:creationId xmlns:p14="http://schemas.microsoft.com/office/powerpoint/2010/main" val="32405482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5/29/19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5/29/19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5/29/19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5/29/19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5/29/19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5/29/19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Drag picture to placeholder or click icon to add</a:t>
            </a:r>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Drag picture to placeholder or click icon to add</a:t>
            </a:r>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Drag picture to placeholder or click icon to add</a:t>
            </a:r>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5/29/19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5/29/19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5/29/19</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5/29/19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5/29/19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5/29/19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5/29/19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5/29/19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5/29/19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5/29/19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5/29/19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5/29/19</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16.jp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www.igi-global.com/chapter/online-distance-education-and-embedded-librarianship-integration/112636"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From one-shot instruction to co-teaching</a:t>
            </a:r>
          </a:p>
        </p:txBody>
      </p:sp>
      <p:sp>
        <p:nvSpPr>
          <p:cNvPr id="3" name="Subtitle 2"/>
          <p:cNvSpPr>
            <a:spLocks noGrp="1"/>
          </p:cNvSpPr>
          <p:nvPr>
            <p:ph type="subTitle" idx="1"/>
          </p:nvPr>
        </p:nvSpPr>
        <p:spPr/>
        <p:txBody>
          <a:bodyPr/>
          <a:lstStyle/>
          <a:p>
            <a:r>
              <a:rPr lang="en-US" dirty="0"/>
              <a:t>Dr. Olga Koz, Graduate Education Librarian</a:t>
            </a:r>
          </a:p>
          <a:p>
            <a:r>
              <a:rPr lang="en-US" dirty="0"/>
              <a:t>okoz@kennesaw.edu</a:t>
            </a:r>
          </a:p>
        </p:txBody>
      </p:sp>
    </p:spTree>
    <p:extLst>
      <p:ext uri="{BB962C8B-B14F-4D97-AF65-F5344CB8AC3E}">
        <p14:creationId xmlns:p14="http://schemas.microsoft.com/office/powerpoint/2010/main" val="916666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to start</a:t>
            </a:r>
          </a:p>
        </p:txBody>
      </p:sp>
      <p:sp>
        <p:nvSpPr>
          <p:cNvPr id="3" name="TextBox 2"/>
          <p:cNvSpPr txBox="1"/>
          <p:nvPr/>
        </p:nvSpPr>
        <p:spPr>
          <a:xfrm>
            <a:off x="-751545" y="3726641"/>
            <a:ext cx="9298236" cy="3690650"/>
          </a:xfrm>
          <a:prstGeom prst="rect">
            <a:avLst/>
          </a:prstGeom>
          <a:noFill/>
        </p:spPr>
        <p:txBody>
          <a:bodyPr wrap="square" rtlCol="0">
            <a:spAutoFit/>
          </a:bodyPr>
          <a:lstStyle/>
          <a:p>
            <a:endParaRPr lang="en-US" dirty="0"/>
          </a:p>
        </p:txBody>
      </p:sp>
      <p:sp>
        <p:nvSpPr>
          <p:cNvPr id="4" name="Oval 3"/>
          <p:cNvSpPr/>
          <p:nvPr/>
        </p:nvSpPr>
        <p:spPr>
          <a:xfrm>
            <a:off x="786964" y="2203729"/>
            <a:ext cx="2547740" cy="11208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Shared values</a:t>
            </a:r>
          </a:p>
        </p:txBody>
      </p:sp>
      <p:sp>
        <p:nvSpPr>
          <p:cNvPr id="5" name="Oval 4"/>
          <p:cNvSpPr/>
          <p:nvPr/>
        </p:nvSpPr>
        <p:spPr>
          <a:xfrm>
            <a:off x="4977581" y="4677958"/>
            <a:ext cx="2964426" cy="10524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Communication</a:t>
            </a:r>
          </a:p>
        </p:txBody>
      </p:sp>
      <p:sp>
        <p:nvSpPr>
          <p:cNvPr id="6" name="Oval 5"/>
          <p:cNvSpPr/>
          <p:nvPr/>
        </p:nvSpPr>
        <p:spPr>
          <a:xfrm>
            <a:off x="640082" y="4608835"/>
            <a:ext cx="2964426" cy="14600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Mutual Benefits</a:t>
            </a:r>
          </a:p>
        </p:txBody>
      </p:sp>
      <p:sp>
        <p:nvSpPr>
          <p:cNvPr id="7" name="Oval 6"/>
          <p:cNvSpPr/>
          <p:nvPr/>
        </p:nvSpPr>
        <p:spPr>
          <a:xfrm>
            <a:off x="8734926" y="4586289"/>
            <a:ext cx="2621332" cy="11441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Trust</a:t>
            </a:r>
          </a:p>
        </p:txBody>
      </p:sp>
      <p:sp>
        <p:nvSpPr>
          <p:cNvPr id="8" name="Oval 7"/>
          <p:cNvSpPr/>
          <p:nvPr/>
        </p:nvSpPr>
        <p:spPr>
          <a:xfrm>
            <a:off x="8819147" y="2442412"/>
            <a:ext cx="2306199" cy="13427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Attitudes</a:t>
            </a:r>
          </a:p>
        </p:txBody>
      </p:sp>
      <p:sp>
        <p:nvSpPr>
          <p:cNvPr id="9" name="Oval 8"/>
          <p:cNvSpPr/>
          <p:nvPr/>
        </p:nvSpPr>
        <p:spPr>
          <a:xfrm>
            <a:off x="14214" y="3386765"/>
            <a:ext cx="2330779" cy="10618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Shared Goals</a:t>
            </a:r>
          </a:p>
        </p:txBody>
      </p:sp>
      <p:sp>
        <p:nvSpPr>
          <p:cNvPr id="10" name="Oval 9"/>
          <p:cNvSpPr/>
          <p:nvPr/>
        </p:nvSpPr>
        <p:spPr>
          <a:xfrm>
            <a:off x="4977581" y="2294711"/>
            <a:ext cx="2964426" cy="9177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Assessment or Evaluation</a:t>
            </a:r>
          </a:p>
        </p:txBody>
      </p:sp>
      <p:sp>
        <p:nvSpPr>
          <p:cNvPr id="11" name="Oval 10"/>
          <p:cNvSpPr/>
          <p:nvPr/>
        </p:nvSpPr>
        <p:spPr>
          <a:xfrm>
            <a:off x="2366645" y="3445561"/>
            <a:ext cx="201703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Shared Concerns</a:t>
            </a:r>
          </a:p>
        </p:txBody>
      </p:sp>
      <p:sp>
        <p:nvSpPr>
          <p:cNvPr id="12" name="Oval 11"/>
          <p:cNvSpPr/>
          <p:nvPr/>
        </p:nvSpPr>
        <p:spPr>
          <a:xfrm>
            <a:off x="4750905" y="3345269"/>
            <a:ext cx="3191102" cy="11995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Teaching &amp; instructional design</a:t>
            </a:r>
          </a:p>
        </p:txBody>
      </p:sp>
      <p:sp>
        <p:nvSpPr>
          <p:cNvPr id="13" name="Right Arrow Callout 12"/>
          <p:cNvSpPr/>
          <p:nvPr/>
        </p:nvSpPr>
        <p:spPr>
          <a:xfrm>
            <a:off x="4610329" y="2178115"/>
            <a:ext cx="45719" cy="3703776"/>
          </a:xfrm>
          <a:prstGeom prst="rightArrowCallout">
            <a:avLst>
              <a:gd name="adj1" fmla="val 25000"/>
              <a:gd name="adj2" fmla="val 52635"/>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ight Arrow Callout 13"/>
          <p:cNvSpPr/>
          <p:nvPr/>
        </p:nvSpPr>
        <p:spPr>
          <a:xfrm>
            <a:off x="8229600" y="2442412"/>
            <a:ext cx="638624" cy="3549314"/>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ight Arrow Callout 14"/>
          <p:cNvSpPr/>
          <p:nvPr/>
        </p:nvSpPr>
        <p:spPr>
          <a:xfrm>
            <a:off x="4338957" y="2318170"/>
            <a:ext cx="638624" cy="4024265"/>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79616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0125" y="1246002"/>
            <a:ext cx="6974305" cy="1477328"/>
          </a:xfrm>
          <a:prstGeom prst="rect">
            <a:avLst/>
          </a:prstGeom>
        </p:spPr>
        <p:txBody>
          <a:bodyPr wrap="square">
            <a:spAutoFit/>
          </a:bodyPr>
          <a:lstStyle/>
          <a:p>
            <a:pPr marL="285750" indent="-285750">
              <a:buFont typeface="Arial" panose="020B0604020202020204" pitchFamily="34" charset="0"/>
              <a:buChar char="•"/>
            </a:pPr>
            <a:r>
              <a:rPr lang="en-US" dirty="0"/>
              <a:t>An increase in the share of faculty members who believe that their undergraduate students have poor research skills </a:t>
            </a:r>
          </a:p>
          <a:p>
            <a:pPr marL="285750" indent="-285750">
              <a:buFont typeface="Arial" panose="020B0604020202020204" pitchFamily="34" charset="0"/>
              <a:buChar char="•"/>
            </a:pPr>
            <a:r>
              <a:rPr lang="en-US" dirty="0"/>
              <a:t>Increase in the perceived importance of the role of the library in helping undergraduate students develop research, critical analysis, and information literacy skills.</a:t>
            </a:r>
          </a:p>
        </p:txBody>
      </p:sp>
      <p:sp>
        <p:nvSpPr>
          <p:cNvPr id="4" name="Rectangle 1"/>
          <p:cNvSpPr>
            <a:spLocks noChangeArrowheads="1"/>
          </p:cNvSpPr>
          <p:nvPr/>
        </p:nvSpPr>
        <p:spPr bwMode="auto">
          <a:xfrm>
            <a:off x="3755763" y="2400164"/>
            <a:ext cx="402866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Ithaka S+R US Faculty Survey 2015 </a:t>
            </a:r>
          </a:p>
        </p:txBody>
      </p:sp>
      <p:sp>
        <p:nvSpPr>
          <p:cNvPr id="5" name="TextBox 4"/>
          <p:cNvSpPr txBox="1"/>
          <p:nvPr/>
        </p:nvSpPr>
        <p:spPr>
          <a:xfrm>
            <a:off x="5005137" y="3474570"/>
            <a:ext cx="6617368" cy="1477328"/>
          </a:xfrm>
          <a:prstGeom prst="rect">
            <a:avLst/>
          </a:prstGeom>
          <a:noFill/>
        </p:spPr>
        <p:txBody>
          <a:bodyPr wrap="square" rtlCol="0">
            <a:spAutoFit/>
          </a:bodyPr>
          <a:lstStyle/>
          <a:p>
            <a:r>
              <a:rPr lang="en-US" dirty="0"/>
              <a:t>"Librarian-faculty relations have long been a significant component of the profession of librarians.</a:t>
            </a:r>
          </a:p>
          <a:p>
            <a:r>
              <a:rPr lang="en-US" dirty="0"/>
              <a:t>For faculty, however, librarian-faculty relations are of little or no concern.”</a:t>
            </a:r>
          </a:p>
          <a:p>
            <a:r>
              <a:rPr lang="en-US" dirty="0"/>
              <a:t>                                                     Christiansen, et al. (2004)</a:t>
            </a:r>
          </a:p>
        </p:txBody>
      </p:sp>
      <p:sp>
        <p:nvSpPr>
          <p:cNvPr id="6" name="TextBox 5"/>
          <p:cNvSpPr txBox="1"/>
          <p:nvPr/>
        </p:nvSpPr>
        <p:spPr>
          <a:xfrm>
            <a:off x="0" y="276726"/>
            <a:ext cx="12192000" cy="523220"/>
          </a:xfrm>
          <a:prstGeom prst="rect">
            <a:avLst/>
          </a:prstGeom>
          <a:solidFill>
            <a:schemeClr val="bg1">
              <a:lumMod val="85000"/>
              <a:lumOff val="15000"/>
            </a:schemeClr>
          </a:solidFill>
        </p:spPr>
        <p:txBody>
          <a:bodyPr wrap="square" rtlCol="0">
            <a:spAutoFit/>
          </a:bodyPr>
          <a:lstStyle/>
          <a:p>
            <a:r>
              <a:rPr lang="en-US" sz="2800" dirty="0"/>
              <a:t>Perceptions &amp; Attitudes Studies</a:t>
            </a:r>
          </a:p>
        </p:txBody>
      </p:sp>
      <p:pic>
        <p:nvPicPr>
          <p:cNvPr id="7" name="Picture 6"/>
          <p:cNvPicPr>
            <a:picLocks noChangeAspect="1"/>
          </p:cNvPicPr>
          <p:nvPr/>
        </p:nvPicPr>
        <p:blipFill>
          <a:blip r:embed="rId3">
            <a:duotone>
              <a:schemeClr val="accent1">
                <a:shade val="45000"/>
                <a:satMod val="135000"/>
              </a:schemeClr>
              <a:prstClr val="white"/>
            </a:duotone>
          </a:blip>
          <a:stretch>
            <a:fillRect/>
          </a:stretch>
        </p:blipFill>
        <p:spPr>
          <a:xfrm>
            <a:off x="0" y="3686175"/>
            <a:ext cx="4762500" cy="3171825"/>
          </a:xfrm>
          <a:prstGeom prst="rect">
            <a:avLst/>
          </a:prstGeom>
        </p:spPr>
      </p:pic>
    </p:spTree>
    <p:extLst>
      <p:ext uri="{BB962C8B-B14F-4D97-AF65-F5344CB8AC3E}">
        <p14:creationId xmlns:p14="http://schemas.microsoft.com/office/powerpoint/2010/main" val="2005745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status, and skills </a:t>
            </a:r>
          </a:p>
        </p:txBody>
      </p:sp>
      <p:sp>
        <p:nvSpPr>
          <p:cNvPr id="3" name="Text Placeholder 2"/>
          <p:cNvSpPr>
            <a:spLocks noGrp="1"/>
          </p:cNvSpPr>
          <p:nvPr>
            <p:ph type="body" idx="1"/>
          </p:nvPr>
        </p:nvSpPr>
        <p:spPr>
          <a:xfrm>
            <a:off x="681100" y="2336873"/>
            <a:ext cx="3070034" cy="576262"/>
          </a:xfrm>
        </p:spPr>
        <p:txBody>
          <a:bodyPr/>
          <a:lstStyle/>
          <a:p>
            <a:r>
              <a:rPr lang="en-US" dirty="0"/>
              <a:t>Librarians Role</a:t>
            </a:r>
          </a:p>
        </p:txBody>
      </p:sp>
      <p:sp>
        <p:nvSpPr>
          <p:cNvPr id="4" name="Text Placeholder 3"/>
          <p:cNvSpPr>
            <a:spLocks noGrp="1"/>
          </p:cNvSpPr>
          <p:nvPr>
            <p:ph type="body" sz="half" idx="15"/>
          </p:nvPr>
        </p:nvSpPr>
        <p:spPr>
          <a:xfrm>
            <a:off x="680322" y="2913135"/>
            <a:ext cx="3049702" cy="2913513"/>
          </a:xfrm>
        </p:spPr>
        <p:txBody>
          <a:bodyPr/>
          <a:lstStyle/>
          <a:p>
            <a:pPr marL="342900" indent="-342900">
              <a:buFont typeface="Arial" charset="0"/>
              <a:buChar char="•"/>
            </a:pPr>
            <a:r>
              <a:rPr lang="en-US" sz="2000" i="1" dirty="0"/>
              <a:t>Resources Managers &amp; Providers</a:t>
            </a:r>
          </a:p>
          <a:p>
            <a:pPr marL="342900" indent="-342900">
              <a:buFont typeface="Arial" charset="0"/>
              <a:buChar char="•"/>
            </a:pPr>
            <a:r>
              <a:rPr lang="en-US" sz="2000" i="1" dirty="0"/>
              <a:t>Teachers</a:t>
            </a:r>
          </a:p>
          <a:p>
            <a:pPr marL="342900" indent="-342900">
              <a:buFont typeface="Arial" charset="0"/>
              <a:buChar char="•"/>
            </a:pPr>
            <a:r>
              <a:rPr lang="en-US" sz="2000" i="1" dirty="0"/>
              <a:t>Scholarly Communication</a:t>
            </a:r>
          </a:p>
          <a:p>
            <a:endParaRPr lang="en-US" dirty="0"/>
          </a:p>
        </p:txBody>
      </p:sp>
      <p:sp>
        <p:nvSpPr>
          <p:cNvPr id="5" name="Text Placeholder 4"/>
          <p:cNvSpPr>
            <a:spLocks noGrp="1"/>
          </p:cNvSpPr>
          <p:nvPr>
            <p:ph type="body" sz="quarter" idx="3"/>
          </p:nvPr>
        </p:nvSpPr>
        <p:spPr/>
        <p:txBody>
          <a:bodyPr/>
          <a:lstStyle/>
          <a:p>
            <a:r>
              <a:rPr lang="en-US" dirty="0"/>
              <a:t>Status</a:t>
            </a:r>
          </a:p>
        </p:txBody>
      </p:sp>
      <p:sp>
        <p:nvSpPr>
          <p:cNvPr id="6" name="Text Placeholder 5"/>
          <p:cNvSpPr>
            <a:spLocks noGrp="1"/>
          </p:cNvSpPr>
          <p:nvPr>
            <p:ph type="body" sz="half" idx="16"/>
          </p:nvPr>
        </p:nvSpPr>
        <p:spPr>
          <a:xfrm>
            <a:off x="3957502" y="3022674"/>
            <a:ext cx="3063240" cy="2535916"/>
          </a:xfrm>
        </p:spPr>
        <p:txBody>
          <a:bodyPr>
            <a:normAutofit/>
          </a:bodyPr>
          <a:lstStyle/>
          <a:p>
            <a:pPr marL="342900" indent="-342900">
              <a:buFont typeface="Arial" charset="0"/>
              <a:buChar char="•"/>
            </a:pPr>
            <a:r>
              <a:rPr lang="en-US" sz="2000" i="1" dirty="0"/>
              <a:t>Teaching faculty</a:t>
            </a:r>
          </a:p>
          <a:p>
            <a:pPr marL="342900" indent="-342900">
              <a:buFont typeface="Arial" charset="0"/>
              <a:buChar char="•"/>
            </a:pPr>
            <a:r>
              <a:rPr lang="en-US" sz="2000" i="1" dirty="0"/>
              <a:t>Clinical faculty</a:t>
            </a:r>
          </a:p>
          <a:p>
            <a:pPr marL="342900" indent="-342900">
              <a:buFont typeface="Arial" charset="0"/>
              <a:buChar char="•"/>
            </a:pPr>
            <a:r>
              <a:rPr lang="en-US" sz="2000" i="1" dirty="0"/>
              <a:t>Research support </a:t>
            </a:r>
          </a:p>
          <a:p>
            <a:pPr marL="342900" indent="-342900">
              <a:buFont typeface="Arial" charset="0"/>
              <a:buChar char="•"/>
            </a:pPr>
            <a:r>
              <a:rPr lang="en-US" sz="2000" i="1" dirty="0"/>
              <a:t>Academic support</a:t>
            </a:r>
          </a:p>
          <a:p>
            <a:pPr marL="342900" indent="-342900">
              <a:buFont typeface="Arial" charset="0"/>
              <a:buChar char="•"/>
            </a:pPr>
            <a:r>
              <a:rPr lang="en-US" sz="2000" i="1" dirty="0"/>
              <a:t>Staff (IT</a:t>
            </a:r>
            <a:r>
              <a:rPr lang="en-US" sz="2400" i="1" dirty="0"/>
              <a:t>)</a:t>
            </a:r>
          </a:p>
        </p:txBody>
      </p:sp>
      <p:sp>
        <p:nvSpPr>
          <p:cNvPr id="7" name="Text Placeholder 6"/>
          <p:cNvSpPr>
            <a:spLocks noGrp="1"/>
          </p:cNvSpPr>
          <p:nvPr>
            <p:ph type="body" sz="quarter" idx="13"/>
          </p:nvPr>
        </p:nvSpPr>
        <p:spPr/>
        <p:txBody>
          <a:bodyPr/>
          <a:lstStyle/>
          <a:p>
            <a:r>
              <a:rPr lang="en-US" dirty="0"/>
              <a:t>Skills &amp; Expertise</a:t>
            </a:r>
          </a:p>
        </p:txBody>
      </p:sp>
      <p:sp>
        <p:nvSpPr>
          <p:cNvPr id="8" name="Text Placeholder 7"/>
          <p:cNvSpPr>
            <a:spLocks noGrp="1"/>
          </p:cNvSpPr>
          <p:nvPr>
            <p:ph type="body" sz="half" idx="17"/>
          </p:nvPr>
        </p:nvSpPr>
        <p:spPr/>
        <p:txBody>
          <a:bodyPr>
            <a:normAutofit/>
          </a:bodyPr>
          <a:lstStyle/>
          <a:p>
            <a:pPr marL="342900" indent="-342900">
              <a:buFont typeface="Arial" charset="0"/>
              <a:buChar char="•"/>
            </a:pPr>
            <a:r>
              <a:rPr lang="en-US" sz="2000" i="1" dirty="0"/>
              <a:t>Instructional design, instructional technologies (</a:t>
            </a:r>
            <a:r>
              <a:rPr lang="en-US" sz="2000" i="1" dirty="0" err="1"/>
              <a:t>e.s.LMS</a:t>
            </a:r>
            <a:r>
              <a:rPr lang="en-US" sz="2000" i="1" dirty="0"/>
              <a:t>)  </a:t>
            </a:r>
          </a:p>
          <a:p>
            <a:pPr marL="342900" indent="-342900">
              <a:buFont typeface="Arial" charset="0"/>
              <a:buChar char="•"/>
            </a:pPr>
            <a:r>
              <a:rPr lang="en-US" sz="2000" i="1" dirty="0"/>
              <a:t>Subject specialist (second master or bachelor degree</a:t>
            </a:r>
            <a:r>
              <a:rPr lang="en-US" sz="2400" i="1" dirty="0"/>
              <a:t>)</a:t>
            </a:r>
          </a:p>
          <a:p>
            <a:pPr marL="342900" indent="-342900">
              <a:buFont typeface="Arial" charset="0"/>
              <a:buChar char="•"/>
            </a:pPr>
            <a:r>
              <a:rPr lang="en-US" sz="2000" i="1" dirty="0"/>
              <a:t>Teaching &amp; Research experience</a:t>
            </a:r>
          </a:p>
        </p:txBody>
      </p:sp>
    </p:spTree>
    <p:extLst>
      <p:ext uri="{BB962C8B-B14F-4D97-AF65-F5344CB8AC3E}">
        <p14:creationId xmlns:p14="http://schemas.microsoft.com/office/powerpoint/2010/main" val="3121301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Faculty survey “What do you expect from a librarian?”</a:t>
            </a:r>
          </a:p>
        </p:txBody>
      </p:sp>
      <p:sp>
        <p:nvSpPr>
          <p:cNvPr id="3" name="Oval Callout 2"/>
          <p:cNvSpPr/>
          <p:nvPr/>
        </p:nvSpPr>
        <p:spPr>
          <a:xfrm>
            <a:off x="336884" y="2662343"/>
            <a:ext cx="2189747" cy="62226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Flexibility</a:t>
            </a:r>
          </a:p>
        </p:txBody>
      </p:sp>
      <p:sp>
        <p:nvSpPr>
          <p:cNvPr id="4" name="Oval Callout 3"/>
          <p:cNvSpPr/>
          <p:nvPr/>
        </p:nvSpPr>
        <p:spPr>
          <a:xfrm>
            <a:off x="3489158" y="2662343"/>
            <a:ext cx="2864366" cy="92378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Somebody who can quickly grasp what do I want</a:t>
            </a:r>
          </a:p>
        </p:txBody>
      </p:sp>
      <p:sp>
        <p:nvSpPr>
          <p:cNvPr id="5" name="Oval Callout 4"/>
          <p:cNvSpPr/>
          <p:nvPr/>
        </p:nvSpPr>
        <p:spPr>
          <a:xfrm>
            <a:off x="7591925" y="2562726"/>
            <a:ext cx="3753853" cy="1118937"/>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Knowledge of university/program/departmental requirements</a:t>
            </a:r>
          </a:p>
        </p:txBody>
      </p:sp>
      <p:sp>
        <p:nvSpPr>
          <p:cNvPr id="6" name="Oval Callout 5"/>
          <p:cNvSpPr/>
          <p:nvPr/>
        </p:nvSpPr>
        <p:spPr>
          <a:xfrm>
            <a:off x="120316" y="4012532"/>
            <a:ext cx="2995863" cy="1215189"/>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Somebody who knows how to design and deliver </a:t>
            </a:r>
          </a:p>
        </p:txBody>
      </p:sp>
      <p:sp>
        <p:nvSpPr>
          <p:cNvPr id="7" name="Explosion 1 6"/>
          <p:cNvSpPr/>
          <p:nvPr/>
        </p:nvSpPr>
        <p:spPr>
          <a:xfrm>
            <a:off x="7772400" y="4174958"/>
            <a:ext cx="2695074" cy="2105526"/>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Lack of time</a:t>
            </a:r>
          </a:p>
        </p:txBody>
      </p:sp>
      <p:sp>
        <p:nvSpPr>
          <p:cNvPr id="8" name="Oval Callout 7"/>
          <p:cNvSpPr/>
          <p:nvPr/>
        </p:nvSpPr>
        <p:spPr>
          <a:xfrm>
            <a:off x="3753853" y="4307305"/>
            <a:ext cx="3248526" cy="155207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Familarity</a:t>
            </a:r>
            <a:r>
              <a:rPr lang="en-US" dirty="0"/>
              <a:t> with concepts and literature in my field</a:t>
            </a:r>
          </a:p>
        </p:txBody>
      </p:sp>
    </p:spTree>
    <p:extLst>
      <p:ext uri="{BB962C8B-B14F-4D97-AF65-F5344CB8AC3E}">
        <p14:creationId xmlns:p14="http://schemas.microsoft.com/office/powerpoint/2010/main" val="774382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Models of collaboration</a:t>
            </a:r>
          </a:p>
        </p:txBody>
      </p:sp>
      <p:sp>
        <p:nvSpPr>
          <p:cNvPr id="3" name="Text Placeholder 2"/>
          <p:cNvSpPr>
            <a:spLocks noGrp="1"/>
          </p:cNvSpPr>
          <p:nvPr>
            <p:ph type="body" idx="1"/>
          </p:nvPr>
        </p:nvSpPr>
        <p:spPr>
          <a:xfrm>
            <a:off x="784225" y="4075303"/>
            <a:ext cx="3049705" cy="576262"/>
          </a:xfrm>
        </p:spPr>
        <p:txBody>
          <a:bodyPr/>
          <a:lstStyle/>
          <a:p>
            <a:r>
              <a:rPr lang="en-US" b="1" dirty="0"/>
              <a:t>Course integrated instruction session</a:t>
            </a:r>
          </a:p>
        </p:txBody>
      </p:sp>
      <p:pic>
        <p:nvPicPr>
          <p:cNvPr id="12" name="Picture Placeholder 11"/>
          <p:cNvPicPr>
            <a:picLocks noGrp="1" noChangeAspect="1"/>
          </p:cNvPicPr>
          <p:nvPr>
            <p:ph type="pic" idx="15"/>
          </p:nvPr>
        </p:nvPicPr>
        <p:blipFill>
          <a:blip r:embed="rId3">
            <a:extLst>
              <a:ext uri="{28A0092B-C50C-407E-A947-70E740481C1C}">
                <a14:useLocalDpi xmlns:a14="http://schemas.microsoft.com/office/drawing/2010/main" val="0"/>
              </a:ext>
            </a:extLst>
          </a:blip>
          <a:srcRect t="25013" b="25013"/>
          <a:stretch>
            <a:fillRect/>
          </a:stretch>
        </p:blipFill>
        <p:spPr>
          <a:xfrm>
            <a:off x="784225" y="2336800"/>
            <a:ext cx="3049588" cy="1524000"/>
          </a:xfrm>
        </p:spPr>
      </p:pic>
      <p:sp>
        <p:nvSpPr>
          <p:cNvPr id="5" name="Text Placeholder 4"/>
          <p:cNvSpPr>
            <a:spLocks noGrp="1"/>
          </p:cNvSpPr>
          <p:nvPr>
            <p:ph type="body" sz="half" idx="18"/>
          </p:nvPr>
        </p:nvSpPr>
        <p:spPr>
          <a:xfrm>
            <a:off x="464870" y="4782129"/>
            <a:ext cx="3257280" cy="1633715"/>
          </a:xfrm>
        </p:spPr>
        <p:txBody>
          <a:bodyPr>
            <a:noAutofit/>
          </a:bodyPr>
          <a:lstStyle/>
          <a:p>
            <a:pPr marL="342900" indent="-342900">
              <a:buFont typeface="Arial" panose="020B0604020202020204" pitchFamily="34" charset="0"/>
              <a:buChar char="•"/>
            </a:pPr>
            <a:r>
              <a:rPr lang="en-US" sz="2000" dirty="0"/>
              <a:t>Ask for an research assignment/rubric/course learning outcomes</a:t>
            </a:r>
          </a:p>
          <a:p>
            <a:pPr marL="342900" indent="-342900">
              <a:buFont typeface="Arial" panose="020B0604020202020204" pitchFamily="34" charset="0"/>
              <a:buChar char="•"/>
            </a:pPr>
            <a:r>
              <a:rPr lang="en-US" sz="2000" dirty="0"/>
              <a:t>Customize your group session</a:t>
            </a:r>
          </a:p>
        </p:txBody>
      </p:sp>
      <p:sp>
        <p:nvSpPr>
          <p:cNvPr id="6" name="Text Placeholder 5"/>
          <p:cNvSpPr>
            <a:spLocks noGrp="1"/>
          </p:cNvSpPr>
          <p:nvPr>
            <p:ph type="body" sz="quarter" idx="3"/>
          </p:nvPr>
        </p:nvSpPr>
        <p:spPr>
          <a:xfrm>
            <a:off x="3945471" y="4111399"/>
            <a:ext cx="3063240" cy="576262"/>
          </a:xfrm>
        </p:spPr>
        <p:txBody>
          <a:bodyPr/>
          <a:lstStyle/>
          <a:p>
            <a:r>
              <a:rPr lang="en-US" b="1" dirty="0"/>
              <a:t>Embedded resources/librarian</a:t>
            </a:r>
          </a:p>
        </p:txBody>
      </p:sp>
      <p:pic>
        <p:nvPicPr>
          <p:cNvPr id="13" name="Picture Placeholder 12"/>
          <p:cNvPicPr>
            <a:picLocks noGrp="1" noChangeAspect="1"/>
          </p:cNvPicPr>
          <p:nvPr>
            <p:ph type="pic" idx="21"/>
          </p:nvPr>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rcRect t="5786" b="5786"/>
          <a:stretch>
            <a:fillRect/>
          </a:stretch>
        </p:blipFill>
        <p:spPr/>
      </p:pic>
      <p:sp>
        <p:nvSpPr>
          <p:cNvPr id="8" name="Text Placeholder 7"/>
          <p:cNvSpPr>
            <a:spLocks noGrp="1"/>
          </p:cNvSpPr>
          <p:nvPr>
            <p:ph type="body" sz="half" idx="19"/>
          </p:nvPr>
        </p:nvSpPr>
        <p:spPr>
          <a:xfrm>
            <a:off x="3944117" y="4873764"/>
            <a:ext cx="3067297" cy="1450446"/>
          </a:xfrm>
        </p:spPr>
        <p:txBody>
          <a:bodyPr>
            <a:normAutofit fontScale="85000" lnSpcReduction="20000"/>
          </a:bodyPr>
          <a:lstStyle/>
          <a:p>
            <a:pPr marL="342900" indent="-342900">
              <a:buFont typeface="Arial" panose="020B0604020202020204" pitchFamily="34" charset="0"/>
              <a:buChar char="•"/>
            </a:pPr>
            <a:r>
              <a:rPr lang="en-US" sz="2000" dirty="0"/>
              <a:t>Ask for the syllabus and the course outline</a:t>
            </a:r>
          </a:p>
          <a:p>
            <a:pPr marL="342900" indent="-342900">
              <a:buFont typeface="Arial" panose="020B0604020202020204" pitchFamily="34" charset="0"/>
              <a:buChar char="•"/>
            </a:pPr>
            <a:r>
              <a:rPr lang="en-US" sz="2000" dirty="0"/>
              <a:t>Discuss what resources are needed </a:t>
            </a:r>
          </a:p>
          <a:p>
            <a:pPr marL="342900" indent="-342900">
              <a:buFont typeface="Arial" panose="020B0604020202020204" pitchFamily="34" charset="0"/>
              <a:buChar char="•"/>
            </a:pPr>
            <a:r>
              <a:rPr lang="en-US" sz="2000" dirty="0"/>
              <a:t>Ask to be a part of the discussion board </a:t>
            </a:r>
          </a:p>
        </p:txBody>
      </p:sp>
      <p:sp>
        <p:nvSpPr>
          <p:cNvPr id="9" name="Text Placeholder 8"/>
          <p:cNvSpPr>
            <a:spLocks noGrp="1"/>
          </p:cNvSpPr>
          <p:nvPr>
            <p:ph type="body" sz="quarter" idx="13"/>
          </p:nvPr>
        </p:nvSpPr>
        <p:spPr>
          <a:xfrm>
            <a:off x="7230678" y="3951443"/>
            <a:ext cx="3063505" cy="576262"/>
          </a:xfrm>
        </p:spPr>
        <p:txBody>
          <a:bodyPr/>
          <a:lstStyle/>
          <a:p>
            <a:r>
              <a:rPr lang="en-US" b="1" dirty="0"/>
              <a:t>Co-teaching</a:t>
            </a:r>
          </a:p>
        </p:txBody>
      </p:sp>
      <p:pic>
        <p:nvPicPr>
          <p:cNvPr id="14" name="Picture Placeholder 13"/>
          <p:cNvPicPr>
            <a:picLocks noGrp="1" noChangeAspect="1"/>
          </p:cNvPicPr>
          <p:nvPr>
            <p:ph type="pic" idx="22"/>
          </p:nvPr>
        </p:nvPicPr>
        <p:blipFill>
          <a:blip r:embed="rId5">
            <a:extLst>
              <a:ext uri="{28A0092B-C50C-407E-A947-70E740481C1C}">
                <a14:useLocalDpi xmlns:a14="http://schemas.microsoft.com/office/drawing/2010/main" val="0"/>
              </a:ext>
            </a:extLst>
          </a:blip>
          <a:srcRect t="16086" b="16086"/>
          <a:stretch>
            <a:fillRect/>
          </a:stretch>
        </p:blipFill>
        <p:spPr/>
      </p:pic>
      <p:sp>
        <p:nvSpPr>
          <p:cNvPr id="11" name="Text Placeholder 10"/>
          <p:cNvSpPr>
            <a:spLocks noGrp="1"/>
          </p:cNvSpPr>
          <p:nvPr>
            <p:ph type="body" sz="half" idx="20"/>
          </p:nvPr>
        </p:nvSpPr>
        <p:spPr>
          <a:xfrm>
            <a:off x="7230678" y="4638174"/>
            <a:ext cx="3369143" cy="1777669"/>
          </a:xfrm>
        </p:spPr>
        <p:txBody>
          <a:bodyPr>
            <a:normAutofit fontScale="40000" lnSpcReduction="20000"/>
          </a:bodyPr>
          <a:lstStyle/>
          <a:p>
            <a:pPr marL="342900" indent="-342900">
              <a:buFont typeface="Arial" panose="020B0604020202020204" pitchFamily="34" charset="0"/>
              <a:buChar char="•"/>
            </a:pPr>
            <a:r>
              <a:rPr lang="en-US" sz="4000" dirty="0"/>
              <a:t>Co-design a course or create a learning module or an assignment</a:t>
            </a:r>
          </a:p>
          <a:p>
            <a:pPr marL="342900" indent="-342900">
              <a:buFont typeface="Arial" panose="020B0604020202020204" pitchFamily="34" charset="0"/>
              <a:buChar char="•"/>
            </a:pPr>
            <a:r>
              <a:rPr lang="en-US" sz="4000" dirty="0"/>
              <a:t>Conduct instructions, provide feedback and support to students during the whole course or during “assignment time”</a:t>
            </a:r>
          </a:p>
          <a:p>
            <a:endParaRPr lang="en-US" dirty="0"/>
          </a:p>
        </p:txBody>
      </p:sp>
    </p:spTree>
    <p:extLst>
      <p:ext uri="{BB962C8B-B14F-4D97-AF65-F5344CB8AC3E}">
        <p14:creationId xmlns:p14="http://schemas.microsoft.com/office/powerpoint/2010/main" val="934043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a:t>
            </a:r>
          </a:p>
        </p:txBody>
      </p:sp>
      <p:pic>
        <p:nvPicPr>
          <p:cNvPr id="3" name="Picture 2"/>
          <p:cNvPicPr>
            <a:picLocks noChangeAspect="1"/>
          </p:cNvPicPr>
          <p:nvPr/>
        </p:nvPicPr>
        <p:blipFill>
          <a:blip r:embed="rId3">
            <a:duotone>
              <a:prstClr val="black"/>
              <a:schemeClr val="accent6">
                <a:tint val="45000"/>
                <a:satMod val="400000"/>
              </a:schemeClr>
            </a:duotone>
          </a:blip>
          <a:stretch>
            <a:fillRect/>
          </a:stretch>
        </p:blipFill>
        <p:spPr>
          <a:xfrm>
            <a:off x="8396569" y="4547435"/>
            <a:ext cx="3795226" cy="2310565"/>
          </a:xfrm>
          <a:prstGeom prst="rect">
            <a:avLst/>
          </a:prstGeom>
          <a:solidFill>
            <a:schemeClr val="bg2">
              <a:lumMod val="40000"/>
              <a:lumOff val="60000"/>
            </a:schemeClr>
          </a:solidFill>
          <a:ln>
            <a:solidFill>
              <a:schemeClr val="accent1"/>
            </a:solidFill>
          </a:ln>
        </p:spPr>
      </p:pic>
      <p:sp>
        <p:nvSpPr>
          <p:cNvPr id="4" name="TextBox 3"/>
          <p:cNvSpPr txBox="1"/>
          <p:nvPr/>
        </p:nvSpPr>
        <p:spPr>
          <a:xfrm>
            <a:off x="680321" y="2560320"/>
            <a:ext cx="7274959" cy="3539430"/>
          </a:xfrm>
          <a:prstGeom prst="rect">
            <a:avLst/>
          </a:prstGeom>
          <a:noFill/>
        </p:spPr>
        <p:txBody>
          <a:bodyPr wrap="square" rtlCol="0">
            <a:spAutoFit/>
          </a:bodyPr>
          <a:lstStyle/>
          <a:p>
            <a:r>
              <a:rPr lang="en-US" sz="2800" dirty="0"/>
              <a:t>Quazi-experimental study on using all three instructional models</a:t>
            </a:r>
          </a:p>
          <a:p>
            <a:pPr marL="457200" indent="-457200">
              <a:buFont typeface="Arial" panose="020B0604020202020204" pitchFamily="34" charset="0"/>
              <a:buChar char="•"/>
            </a:pPr>
            <a:r>
              <a:rPr lang="en-US" sz="2800" dirty="0"/>
              <a:t>2 control groups (graduate students from Capstone courses and </a:t>
            </a:r>
            <a:r>
              <a:rPr lang="en-US" sz="2800" dirty="0" err="1"/>
              <a:t>EdD</a:t>
            </a:r>
            <a:r>
              <a:rPr lang="en-US" sz="2800" dirty="0"/>
              <a:t> students from 4 Conceptual Framework courses)</a:t>
            </a:r>
          </a:p>
          <a:p>
            <a:pPr marL="457200" indent="-457200">
              <a:buFont typeface="Arial" panose="020B0604020202020204" pitchFamily="34" charset="0"/>
              <a:buChar char="•"/>
            </a:pPr>
            <a:r>
              <a:rPr lang="en-US" sz="2800" dirty="0"/>
              <a:t>Citation analysis and the rubric based analysis of students’ works (literature reviews)</a:t>
            </a:r>
          </a:p>
        </p:txBody>
      </p:sp>
    </p:spTree>
    <p:extLst>
      <p:ext uri="{BB962C8B-B14F-4D97-AF65-F5344CB8AC3E}">
        <p14:creationId xmlns:p14="http://schemas.microsoft.com/office/powerpoint/2010/main" val="4190743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Rectangle 2"/>
          <p:cNvSpPr/>
          <p:nvPr/>
        </p:nvSpPr>
        <p:spPr>
          <a:xfrm>
            <a:off x="336884" y="2828836"/>
            <a:ext cx="10756232" cy="2585323"/>
          </a:xfrm>
          <a:prstGeom prst="rect">
            <a:avLst/>
          </a:prstGeom>
        </p:spPr>
        <p:txBody>
          <a:bodyPr wrap="square">
            <a:spAutoFit/>
          </a:bodyPr>
          <a:lstStyle/>
          <a:p>
            <a:pPr marL="91440" indent="-457200"/>
            <a:r>
              <a:rPr lang="en-US" dirty="0"/>
              <a:t>1.Christiansen, L., Stombler, M., &amp; Thaxton, L. (2004). A Report on Librarian-Faculty Relations from a    Sociological Perspective. </a:t>
            </a:r>
            <a:r>
              <a:rPr lang="en-US" i="1" dirty="0"/>
              <a:t>Journal Of Academic Librarianship</a:t>
            </a:r>
            <a:r>
              <a:rPr lang="en-US" dirty="0"/>
              <a:t>, </a:t>
            </a:r>
            <a:r>
              <a:rPr lang="en-US" i="1" dirty="0"/>
              <a:t>30</a:t>
            </a:r>
            <a:r>
              <a:rPr lang="en-US" dirty="0"/>
              <a:t>(2), 116-121. doi:10.1016/j.acalib.2004.01.003</a:t>
            </a:r>
          </a:p>
          <a:p>
            <a:pPr marL="91440" indent="-457200"/>
            <a:r>
              <a:rPr lang="en-US" dirty="0"/>
              <a:t>2. </a:t>
            </a:r>
            <a:r>
              <a:rPr lang="en-US" dirty="0" err="1"/>
              <a:t>Mery</a:t>
            </a:r>
            <a:r>
              <a:rPr lang="en-US" dirty="0"/>
              <a:t>, Y. M., Newby, J. M., &amp; Peng, K. K. (2012). Why One-shot Information Literacy Sessions Are Not the Future of Instruction: A Case for Online Credit Courses. </a:t>
            </a:r>
            <a:r>
              <a:rPr lang="en-US" i="1" dirty="0"/>
              <a:t>College &amp; Research Libraries</a:t>
            </a:r>
            <a:r>
              <a:rPr lang="en-US" dirty="0"/>
              <a:t>, </a:t>
            </a:r>
            <a:r>
              <a:rPr lang="en-US" i="1" dirty="0"/>
              <a:t>73</a:t>
            </a:r>
            <a:r>
              <a:rPr lang="en-US" dirty="0"/>
              <a:t>(4), 366-377.</a:t>
            </a:r>
          </a:p>
          <a:p>
            <a:pPr marL="91440" indent="-457200"/>
            <a:r>
              <a:rPr lang="en-US" dirty="0"/>
              <a:t>3. Phelps, S. F. &amp; Campbell, N. (2012). Commitment and trust in Librarian-Faculty relationships: A systematic review of the literature.</a:t>
            </a:r>
            <a:r>
              <a:rPr lang="en-US" i="1" dirty="0"/>
              <a:t> Journal of Academic Librarianship, 38</a:t>
            </a:r>
            <a:r>
              <a:rPr lang="en-US" dirty="0"/>
              <a:t>(1), 13-19. doi:10.1016/j.acalib.2011.11.003</a:t>
            </a:r>
          </a:p>
        </p:txBody>
      </p:sp>
    </p:spTree>
    <p:extLst>
      <p:ext uri="{BB962C8B-B14F-4D97-AF65-F5344CB8AC3E}">
        <p14:creationId xmlns:p14="http://schemas.microsoft.com/office/powerpoint/2010/main" val="2357555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a:t>
            </a:r>
          </a:p>
        </p:txBody>
      </p:sp>
      <p:sp>
        <p:nvSpPr>
          <p:cNvPr id="3" name="TextBox 2"/>
          <p:cNvSpPr txBox="1"/>
          <p:nvPr/>
        </p:nvSpPr>
        <p:spPr>
          <a:xfrm>
            <a:off x="976045" y="2445249"/>
            <a:ext cx="9462499" cy="3970318"/>
          </a:xfrm>
          <a:prstGeom prst="rect">
            <a:avLst/>
          </a:prstGeom>
          <a:noFill/>
        </p:spPr>
        <p:txBody>
          <a:bodyPr wrap="square" rtlCol="0">
            <a:spAutoFit/>
          </a:bodyPr>
          <a:lstStyle/>
          <a:p>
            <a:pPr marL="742950" indent="-742950">
              <a:buFont typeface="+mj-lt"/>
              <a:buAutoNum type="arabicPeriod"/>
            </a:pPr>
            <a:r>
              <a:rPr lang="en-US" sz="3600" dirty="0"/>
              <a:t>Instruction types: definitions, process, and pros/cons</a:t>
            </a:r>
          </a:p>
          <a:p>
            <a:pPr marL="742950" indent="-742950">
              <a:buFont typeface="Arial" panose="020B0604020202020204" pitchFamily="34" charset="0"/>
              <a:buChar char="•"/>
            </a:pPr>
            <a:r>
              <a:rPr lang="en-US" sz="3600" dirty="0"/>
              <a:t>One-shot instruction</a:t>
            </a:r>
          </a:p>
          <a:p>
            <a:pPr marL="742950" indent="-742950">
              <a:buFont typeface="Arial" panose="020B0604020202020204" pitchFamily="34" charset="0"/>
              <a:buChar char="•"/>
            </a:pPr>
            <a:r>
              <a:rPr lang="en-US" sz="3600" dirty="0"/>
              <a:t>Co-teaching a course</a:t>
            </a:r>
          </a:p>
          <a:p>
            <a:r>
              <a:rPr lang="en-US" sz="3600" dirty="0"/>
              <a:t>2. Where to start</a:t>
            </a:r>
          </a:p>
          <a:p>
            <a:r>
              <a:rPr lang="en-US" sz="3600" dirty="0"/>
              <a:t>3. Models</a:t>
            </a:r>
          </a:p>
          <a:p>
            <a:r>
              <a:rPr lang="en-US" sz="3600" dirty="0"/>
              <a:t>4. Evaluation</a:t>
            </a:r>
          </a:p>
        </p:txBody>
      </p:sp>
    </p:spTree>
    <p:extLst>
      <p:ext uri="{BB962C8B-B14F-4D97-AF65-F5344CB8AC3E}">
        <p14:creationId xmlns:p14="http://schemas.microsoft.com/office/powerpoint/2010/main" val="1943178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a:t>
            </a:r>
          </a:p>
        </p:txBody>
      </p:sp>
      <p:sp>
        <p:nvSpPr>
          <p:cNvPr id="4" name="Oval 3"/>
          <p:cNvSpPr/>
          <p:nvPr/>
        </p:nvSpPr>
        <p:spPr>
          <a:xfrm>
            <a:off x="680321" y="2610852"/>
            <a:ext cx="2163142" cy="12873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Il instruction</a:t>
            </a:r>
          </a:p>
        </p:txBody>
      </p:sp>
      <p:sp>
        <p:nvSpPr>
          <p:cNvPr id="5" name="Oval 4"/>
          <p:cNvSpPr/>
          <p:nvPr/>
        </p:nvSpPr>
        <p:spPr>
          <a:xfrm>
            <a:off x="3296653" y="2610853"/>
            <a:ext cx="2081463" cy="12873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Library Instruction</a:t>
            </a:r>
          </a:p>
        </p:txBody>
      </p:sp>
      <mc:AlternateContent xmlns:mc="http://schemas.openxmlformats.org/markup-compatibility/2006" xmlns:a14="http://schemas.microsoft.com/office/drawing/2010/main">
        <mc:Choice Requires="a14">
          <p:sp>
            <p:nvSpPr>
              <p:cNvPr id="6" name="TextBox 5"/>
              <p:cNvSpPr txBox="1"/>
              <p:nvPr/>
            </p:nvSpPr>
            <p:spPr>
              <a:xfrm>
                <a:off x="2949031" y="2899474"/>
                <a:ext cx="24205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m:t>
                      </m:r>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2949031" y="2899474"/>
                <a:ext cx="242054" cy="276999"/>
              </a:xfrm>
              <a:prstGeom prst="rect">
                <a:avLst/>
              </a:prstGeom>
              <a:blipFill rotWithShape="0">
                <a:blip r:embed="rId2"/>
                <a:stretch>
                  <a:fillRect l="-7692" r="-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483684" y="2882629"/>
                <a:ext cx="24205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m:t>
                      </m:r>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5483684" y="2882629"/>
                <a:ext cx="242054" cy="276999"/>
              </a:xfrm>
              <a:prstGeom prst="rect">
                <a:avLst/>
              </a:prstGeom>
              <a:blipFill rotWithShape="0">
                <a:blip r:embed="rId3"/>
                <a:stretch>
                  <a:fillRect l="-7692" r="-7692"/>
                </a:stretch>
              </a:blipFill>
            </p:spPr>
            <p:txBody>
              <a:bodyPr/>
              <a:lstStyle/>
              <a:p>
                <a:r>
                  <a:rPr lang="en-US">
                    <a:noFill/>
                  </a:rPr>
                  <a:t> </a:t>
                </a:r>
              </a:p>
            </p:txBody>
          </p:sp>
        </mc:Fallback>
      </mc:AlternateContent>
      <p:sp>
        <p:nvSpPr>
          <p:cNvPr id="9" name="Oval 8"/>
          <p:cNvSpPr/>
          <p:nvPr/>
        </p:nvSpPr>
        <p:spPr>
          <a:xfrm>
            <a:off x="5931567" y="2562589"/>
            <a:ext cx="2249907" cy="13356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Bibliographic</a:t>
            </a:r>
          </a:p>
          <a:p>
            <a:pPr algn="ctr"/>
            <a:r>
              <a:rPr lang="en-US" dirty="0"/>
              <a:t>Instruction</a:t>
            </a:r>
          </a:p>
        </p:txBody>
      </p:sp>
      <p:sp>
        <p:nvSpPr>
          <p:cNvPr id="10" name="Oval 9"/>
          <p:cNvSpPr/>
          <p:nvPr/>
        </p:nvSpPr>
        <p:spPr>
          <a:xfrm>
            <a:off x="8602578" y="2550694"/>
            <a:ext cx="1961147" cy="13475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Research</a:t>
            </a:r>
          </a:p>
          <a:p>
            <a:pPr algn="ctr"/>
            <a:r>
              <a:rPr lang="en-US" dirty="0"/>
              <a:t>Instruction</a:t>
            </a:r>
          </a:p>
        </p:txBody>
      </p:sp>
      <mc:AlternateContent xmlns:mc="http://schemas.openxmlformats.org/markup-compatibility/2006" xmlns:a14="http://schemas.microsoft.com/office/drawing/2010/main">
        <mc:Choice Requires="a14">
          <p:sp>
            <p:nvSpPr>
              <p:cNvPr id="11" name="TextBox 10"/>
              <p:cNvSpPr txBox="1"/>
              <p:nvPr/>
            </p:nvSpPr>
            <p:spPr>
              <a:xfrm>
                <a:off x="8287688" y="2869395"/>
                <a:ext cx="24205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m:t>
                      </m:r>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8287688" y="2869395"/>
                <a:ext cx="242054" cy="276999"/>
              </a:xfrm>
              <a:prstGeom prst="rect">
                <a:avLst/>
              </a:prstGeom>
              <a:blipFill rotWithShape="0">
                <a:blip r:embed="rId4"/>
                <a:stretch>
                  <a:fillRect l="-7692" r="-7692"/>
                </a:stretch>
              </a:blipFill>
            </p:spPr>
            <p:txBody>
              <a:bodyPr/>
              <a:lstStyle/>
              <a:p>
                <a:r>
                  <a:rPr lang="en-US">
                    <a:noFill/>
                  </a:rPr>
                  <a:t> </a:t>
                </a:r>
              </a:p>
            </p:txBody>
          </p:sp>
        </mc:Fallback>
      </mc:AlternateContent>
      <p:sp>
        <p:nvSpPr>
          <p:cNvPr id="12" name="TextBox 11"/>
          <p:cNvSpPr txBox="1"/>
          <p:nvPr/>
        </p:nvSpPr>
        <p:spPr>
          <a:xfrm>
            <a:off x="3296653" y="4302264"/>
            <a:ext cx="3886200" cy="2123658"/>
          </a:xfrm>
          <a:prstGeom prst="rect">
            <a:avLst/>
          </a:prstGeom>
          <a:noFill/>
        </p:spPr>
        <p:txBody>
          <a:bodyPr wrap="square" rtlCol="0">
            <a:spAutoFit/>
          </a:bodyPr>
          <a:lstStyle/>
          <a:p>
            <a:pPr algn="ctr"/>
            <a:r>
              <a:rPr lang="en-US" sz="2400" dirty="0"/>
              <a:t>Similar</a:t>
            </a:r>
          </a:p>
          <a:p>
            <a:pPr algn="ctr"/>
            <a:r>
              <a:rPr lang="en-US" sz="2400" dirty="0"/>
              <a:t>Overlapping</a:t>
            </a:r>
          </a:p>
          <a:p>
            <a:pPr algn="ctr"/>
            <a:r>
              <a:rPr lang="en-US" sz="2400" dirty="0"/>
              <a:t>Different</a:t>
            </a:r>
          </a:p>
          <a:p>
            <a:pPr algn="ctr"/>
            <a:r>
              <a:rPr lang="en-US" sz="2400" dirty="0"/>
              <a:t>Use interchangeably</a:t>
            </a:r>
          </a:p>
          <a:p>
            <a:endParaRPr lang="en-US" dirty="0"/>
          </a:p>
          <a:p>
            <a:endParaRPr lang="en-US" dirty="0"/>
          </a:p>
        </p:txBody>
      </p:sp>
      <p:pic>
        <p:nvPicPr>
          <p:cNvPr id="13" name="Picture 12"/>
          <p:cNvPicPr>
            <a:picLocks noChangeAspect="1"/>
          </p:cNvPicPr>
          <p:nvPr/>
        </p:nvPicPr>
        <p:blipFill rotWithShape="1">
          <a:blip r:embed="rId5"/>
          <a:srcRect t="18686" r="1084" b="11056"/>
          <a:stretch/>
        </p:blipFill>
        <p:spPr>
          <a:xfrm>
            <a:off x="6941969" y="4422116"/>
            <a:ext cx="4776789" cy="2261936"/>
          </a:xfrm>
          <a:prstGeom prst="rect">
            <a:avLst/>
          </a:prstGeom>
        </p:spPr>
      </p:pic>
    </p:spTree>
    <p:extLst>
      <p:ext uri="{BB962C8B-B14F-4D97-AF65-F5344CB8AC3E}">
        <p14:creationId xmlns:p14="http://schemas.microsoft.com/office/powerpoint/2010/main" val="3414620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 shot instruction</a:t>
            </a:r>
          </a:p>
        </p:txBody>
      </p:sp>
      <p:sp>
        <p:nvSpPr>
          <p:cNvPr id="3" name="TextBox 2"/>
          <p:cNvSpPr txBox="1"/>
          <p:nvPr/>
        </p:nvSpPr>
        <p:spPr>
          <a:xfrm>
            <a:off x="680321" y="2610853"/>
            <a:ext cx="8114763" cy="2677656"/>
          </a:xfrm>
          <a:prstGeom prst="rect">
            <a:avLst/>
          </a:prstGeom>
          <a:noFill/>
        </p:spPr>
        <p:txBody>
          <a:bodyPr wrap="square" rtlCol="0">
            <a:spAutoFit/>
          </a:bodyPr>
          <a:lstStyle/>
          <a:p>
            <a:r>
              <a:rPr lang="en-US" sz="2400" dirty="0"/>
              <a:t>Common practice of giving a lesson in information literacy or conducting library instruction sessions as a “guest speaker.” Typically the lesson is not associated with the course learning outcomes or assignments. Commonly, it is a single, skills-based class session. Sometimes, the lesson is tied with research-oriented assignments.</a:t>
            </a:r>
          </a:p>
        </p:txBody>
      </p:sp>
      <p:sp>
        <p:nvSpPr>
          <p:cNvPr id="5" name="TextBox 4"/>
          <p:cNvSpPr txBox="1"/>
          <p:nvPr/>
        </p:nvSpPr>
        <p:spPr>
          <a:xfrm>
            <a:off x="680321" y="5702157"/>
            <a:ext cx="7179409" cy="657546"/>
          </a:xfrm>
          <a:prstGeom prst="rect">
            <a:avLst/>
          </a:prstGeom>
          <a:noFill/>
        </p:spPr>
        <p:txBody>
          <a:bodyPr wrap="square" rtlCol="0">
            <a:spAutoFit/>
          </a:bodyPr>
          <a:lstStyle/>
          <a:p>
            <a:r>
              <a:rPr lang="en-US" dirty="0"/>
              <a:t> </a:t>
            </a:r>
            <a:r>
              <a:rPr lang="en-US" dirty="0">
                <a:hlinkClick r:id="rId3"/>
              </a:rPr>
              <a:t>Learn more in: Online Distance Education and Embedded Librarianship Integration</a:t>
            </a:r>
            <a:endParaRPr lang="en-US" dirty="0"/>
          </a:p>
        </p:txBody>
      </p:sp>
    </p:spTree>
    <p:extLst>
      <p:ext uri="{BB962C8B-B14F-4D97-AF65-F5344CB8AC3E}">
        <p14:creationId xmlns:p14="http://schemas.microsoft.com/office/powerpoint/2010/main" val="354619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Instructor &amp; Librarian (one shot instruction)</a:t>
            </a:r>
          </a:p>
        </p:txBody>
      </p:sp>
      <p:sp>
        <p:nvSpPr>
          <p:cNvPr id="3" name="Text Placeholder 2"/>
          <p:cNvSpPr>
            <a:spLocks noGrp="1"/>
          </p:cNvSpPr>
          <p:nvPr>
            <p:ph type="body" idx="1"/>
          </p:nvPr>
        </p:nvSpPr>
        <p:spPr/>
        <p:txBody>
          <a:bodyPr/>
          <a:lstStyle/>
          <a:p>
            <a:r>
              <a:rPr lang="en-US" b="1" dirty="0"/>
              <a:t>Goals</a:t>
            </a:r>
          </a:p>
        </p:txBody>
      </p:sp>
      <p:sp>
        <p:nvSpPr>
          <p:cNvPr id="4" name="Text Placeholder 3"/>
          <p:cNvSpPr>
            <a:spLocks noGrp="1"/>
          </p:cNvSpPr>
          <p:nvPr>
            <p:ph type="body" sz="half" idx="15"/>
          </p:nvPr>
        </p:nvSpPr>
        <p:spPr/>
        <p:txBody>
          <a:bodyPr>
            <a:normAutofit/>
          </a:bodyPr>
          <a:lstStyle/>
          <a:p>
            <a:r>
              <a:rPr lang="en-US" sz="2400" dirty="0"/>
              <a:t>May share goals but not necessarily</a:t>
            </a:r>
          </a:p>
          <a:p>
            <a:r>
              <a:rPr lang="en-US" sz="2400" dirty="0"/>
              <a:t>Librarian may be aware of the course learning outcomes</a:t>
            </a:r>
          </a:p>
          <a:p>
            <a:endParaRPr lang="en-US" sz="2400" dirty="0"/>
          </a:p>
        </p:txBody>
      </p:sp>
      <p:sp>
        <p:nvSpPr>
          <p:cNvPr id="5" name="Text Placeholder 4"/>
          <p:cNvSpPr>
            <a:spLocks noGrp="1"/>
          </p:cNvSpPr>
          <p:nvPr>
            <p:ph type="body" sz="quarter" idx="3"/>
          </p:nvPr>
        </p:nvSpPr>
        <p:spPr/>
        <p:txBody>
          <a:bodyPr/>
          <a:lstStyle/>
          <a:p>
            <a:endParaRPr lang="en-US" dirty="0"/>
          </a:p>
          <a:p>
            <a:r>
              <a:rPr lang="en-US" b="1" dirty="0"/>
              <a:t>Mindset</a:t>
            </a:r>
          </a:p>
        </p:txBody>
      </p:sp>
      <p:sp>
        <p:nvSpPr>
          <p:cNvPr id="6" name="Text Placeholder 5"/>
          <p:cNvSpPr>
            <a:spLocks noGrp="1"/>
          </p:cNvSpPr>
          <p:nvPr>
            <p:ph type="body" sz="half" idx="16"/>
          </p:nvPr>
        </p:nvSpPr>
        <p:spPr/>
        <p:txBody>
          <a:bodyPr>
            <a:normAutofit/>
          </a:bodyPr>
          <a:lstStyle/>
          <a:p>
            <a:r>
              <a:rPr lang="en-US" sz="2400" dirty="0"/>
              <a:t>May have different mindset, philosophy (teaching vs. service), vocational differences</a:t>
            </a:r>
          </a:p>
        </p:txBody>
      </p:sp>
      <p:sp>
        <p:nvSpPr>
          <p:cNvPr id="7" name="Text Placeholder 6"/>
          <p:cNvSpPr>
            <a:spLocks noGrp="1"/>
          </p:cNvSpPr>
          <p:nvPr>
            <p:ph type="body" sz="quarter" idx="13"/>
          </p:nvPr>
        </p:nvSpPr>
        <p:spPr/>
        <p:txBody>
          <a:bodyPr/>
          <a:lstStyle/>
          <a:p>
            <a:r>
              <a:rPr lang="en-US" b="1" dirty="0"/>
              <a:t>Process</a:t>
            </a:r>
          </a:p>
        </p:txBody>
      </p:sp>
      <p:sp>
        <p:nvSpPr>
          <p:cNvPr id="8" name="Text Placeholder 7"/>
          <p:cNvSpPr>
            <a:spLocks noGrp="1"/>
          </p:cNvSpPr>
          <p:nvPr>
            <p:ph type="body" sz="half" idx="17"/>
          </p:nvPr>
        </p:nvSpPr>
        <p:spPr/>
        <p:txBody>
          <a:bodyPr>
            <a:normAutofit/>
          </a:bodyPr>
          <a:lstStyle/>
          <a:p>
            <a:r>
              <a:rPr lang="en-US" sz="2400" dirty="0"/>
              <a:t>Coordination is required but the collaboration or cooperation is not </a:t>
            </a:r>
          </a:p>
        </p:txBody>
      </p:sp>
      <p:pic>
        <p:nvPicPr>
          <p:cNvPr id="9" name="Picture 8"/>
          <p:cNvPicPr>
            <a:picLocks noChangeAspect="1"/>
          </p:cNvPicPr>
          <p:nvPr/>
        </p:nvPicPr>
        <p:blipFill>
          <a:blip r:embed="rId2">
            <a:duotone>
              <a:schemeClr val="accent1">
                <a:shade val="45000"/>
                <a:satMod val="135000"/>
              </a:schemeClr>
              <a:prstClr val="white"/>
            </a:duotone>
          </a:blip>
          <a:stretch>
            <a:fillRect/>
          </a:stretch>
        </p:blipFill>
        <p:spPr>
          <a:xfrm>
            <a:off x="9334500" y="4953000"/>
            <a:ext cx="2857500" cy="1905000"/>
          </a:xfrm>
          <a:prstGeom prst="rect">
            <a:avLst/>
          </a:prstGeom>
        </p:spPr>
      </p:pic>
    </p:spTree>
    <p:extLst>
      <p:ext uri="{BB962C8B-B14F-4D97-AF65-F5344CB8AC3E}">
        <p14:creationId xmlns:p14="http://schemas.microsoft.com/office/powerpoint/2010/main" val="4094518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 &amp; Cons (one shot instruction)</a:t>
            </a:r>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a:t>Pros</a:t>
            </a:r>
          </a:p>
          <a:p>
            <a:r>
              <a:rPr lang="en-US" b="1" dirty="0"/>
              <a:t>Not a resource</a:t>
            </a:r>
            <a:r>
              <a:rPr lang="en-US" dirty="0"/>
              <a:t>-</a:t>
            </a:r>
            <a:r>
              <a:rPr lang="en-US" b="1" dirty="0"/>
              <a:t>intensive</a:t>
            </a:r>
            <a:r>
              <a:rPr lang="en-US" dirty="0"/>
              <a:t> task</a:t>
            </a:r>
          </a:p>
          <a:p>
            <a:r>
              <a:rPr lang="en-US" dirty="0"/>
              <a:t>May be substituted with an online tutorial or flipped</a:t>
            </a:r>
          </a:p>
          <a:p>
            <a:r>
              <a:rPr lang="en-US" dirty="0"/>
              <a:t>Could be a part of micro-teaching or nano-teaching</a:t>
            </a:r>
          </a:p>
          <a:p>
            <a:r>
              <a:rPr lang="en-US" dirty="0"/>
              <a:t>Research studies confirmed effectiveness for teaching of 1-2 skills</a:t>
            </a:r>
          </a:p>
          <a:p>
            <a:pPr marL="0" indent="0">
              <a:buNone/>
            </a:pPr>
            <a:r>
              <a:rPr lang="en-US" dirty="0"/>
              <a:t> </a:t>
            </a:r>
          </a:p>
        </p:txBody>
      </p:sp>
      <p:sp>
        <p:nvSpPr>
          <p:cNvPr id="4" name="Content Placeholder 3"/>
          <p:cNvSpPr>
            <a:spLocks noGrp="1"/>
          </p:cNvSpPr>
          <p:nvPr>
            <p:ph sz="half" idx="2"/>
          </p:nvPr>
        </p:nvSpPr>
        <p:spPr/>
        <p:txBody>
          <a:bodyPr>
            <a:normAutofit fontScale="92500" lnSpcReduction="10000"/>
          </a:bodyPr>
          <a:lstStyle/>
          <a:p>
            <a:pPr marL="0" indent="0">
              <a:buNone/>
            </a:pPr>
            <a:r>
              <a:rPr lang="en-US" dirty="0"/>
              <a:t>Cons</a:t>
            </a:r>
          </a:p>
          <a:p>
            <a:r>
              <a:rPr lang="en-US" dirty="0"/>
              <a:t>Research studies² confirmed minimal impact on the course learning outcomes or the development critical thinking skills </a:t>
            </a:r>
          </a:p>
          <a:p>
            <a:r>
              <a:rPr lang="en-US" dirty="0"/>
              <a:t>Focus on skills only</a:t>
            </a:r>
          </a:p>
          <a:p>
            <a:r>
              <a:rPr lang="en-US" dirty="0"/>
              <a:t>Doesn’t address the complexity of concepts</a:t>
            </a:r>
          </a:p>
          <a:p>
            <a:r>
              <a:rPr lang="en-US" dirty="0"/>
              <a:t>Passive learning</a:t>
            </a:r>
          </a:p>
          <a:p>
            <a:endParaRPr lang="en-US" dirty="0"/>
          </a:p>
        </p:txBody>
      </p:sp>
      <p:pic>
        <p:nvPicPr>
          <p:cNvPr id="5" name="Picture 4"/>
          <p:cNvPicPr>
            <a:picLocks noChangeAspect="1"/>
          </p:cNvPicPr>
          <p:nvPr/>
        </p:nvPicPr>
        <p:blipFill>
          <a:blip r:embed="rId3"/>
          <a:stretch>
            <a:fillRect/>
          </a:stretch>
        </p:blipFill>
        <p:spPr>
          <a:xfrm>
            <a:off x="8079284" y="0"/>
            <a:ext cx="2430342" cy="1981200"/>
          </a:xfrm>
          <a:prstGeom prst="rect">
            <a:avLst/>
          </a:prstGeom>
        </p:spPr>
      </p:pic>
    </p:spTree>
    <p:extLst>
      <p:ext uri="{BB962C8B-B14F-4D97-AF65-F5344CB8AC3E}">
        <p14:creationId xmlns:p14="http://schemas.microsoft.com/office/powerpoint/2010/main" val="3777738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Co-teaching</a:t>
            </a:r>
          </a:p>
        </p:txBody>
      </p:sp>
      <p:sp>
        <p:nvSpPr>
          <p:cNvPr id="3" name="TextBox 2"/>
          <p:cNvSpPr txBox="1"/>
          <p:nvPr/>
        </p:nvSpPr>
        <p:spPr>
          <a:xfrm>
            <a:off x="431515" y="2569502"/>
            <a:ext cx="8687771" cy="3539430"/>
          </a:xfrm>
          <a:prstGeom prst="rect">
            <a:avLst/>
          </a:prstGeom>
          <a:solidFill>
            <a:schemeClr val="accent1"/>
          </a:solidFill>
        </p:spPr>
        <p:txBody>
          <a:bodyPr wrap="square" rtlCol="0">
            <a:spAutoFit/>
          </a:bodyPr>
          <a:lstStyle/>
          <a:p>
            <a:r>
              <a:rPr lang="en-US" sz="3200" dirty="0"/>
              <a:t>Two or more educators or other certified staff share instructional responsibility for a group of students in a single classroom, for specific content, with mutual ownership, pooled resources, and joint accountability. Although each individual’s level of participation may vary</a:t>
            </a:r>
          </a:p>
        </p:txBody>
      </p:sp>
      <p:pic>
        <p:nvPicPr>
          <p:cNvPr id="1028" name="Picture 4" descr="mage result for apple like a puzzle"/>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1633" b="90204" l="11579" r="88947">
                        <a14:foregroundMark x1="2281" y1="25102" x2="2281" y2="25102"/>
                      </a14:backgroundRemoval>
                    </a14:imgEffect>
                  </a14:imgLayer>
                </a14:imgProps>
              </a:ext>
              <a:ext uri="{28A0092B-C50C-407E-A947-70E740481C1C}">
                <a14:useLocalDpi xmlns:a14="http://schemas.microsoft.com/office/drawing/2010/main" val="0"/>
              </a:ext>
            </a:extLst>
          </a:blip>
          <a:srcRect l="-15045" t="12304" r="15045" b="-12304"/>
          <a:stretch/>
        </p:blipFill>
        <p:spPr bwMode="auto">
          <a:xfrm>
            <a:off x="6762750" y="0"/>
            <a:ext cx="5429250" cy="466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146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Co-teachers </a:t>
            </a:r>
          </a:p>
        </p:txBody>
      </p:sp>
      <p:sp>
        <p:nvSpPr>
          <p:cNvPr id="3" name="Text Placeholder 2"/>
          <p:cNvSpPr>
            <a:spLocks noGrp="1"/>
          </p:cNvSpPr>
          <p:nvPr>
            <p:ph type="body" idx="1"/>
          </p:nvPr>
        </p:nvSpPr>
        <p:spPr/>
        <p:txBody>
          <a:bodyPr/>
          <a:lstStyle/>
          <a:p>
            <a:r>
              <a:rPr lang="en-US" dirty="0"/>
              <a:t>Goal</a:t>
            </a:r>
          </a:p>
        </p:txBody>
      </p:sp>
      <p:sp>
        <p:nvSpPr>
          <p:cNvPr id="4" name="Text Placeholder 3"/>
          <p:cNvSpPr>
            <a:spLocks noGrp="1"/>
          </p:cNvSpPr>
          <p:nvPr>
            <p:ph type="body" sz="half" idx="15"/>
          </p:nvPr>
        </p:nvSpPr>
        <p:spPr/>
        <p:txBody>
          <a:bodyPr>
            <a:normAutofit/>
          </a:bodyPr>
          <a:lstStyle/>
          <a:p>
            <a:r>
              <a:rPr lang="en-US" sz="2400" i="1" dirty="0">
                <a:latin typeface="Times New Roman" charset="0"/>
              </a:rPr>
              <a:t>Coordinate their work to achieve common goals, course objectives, or learning outcomes</a:t>
            </a:r>
          </a:p>
          <a:p>
            <a:pPr marL="342900" indent="-342900">
              <a:buFont typeface="Arial" charset="0"/>
              <a:buChar char="•"/>
            </a:pPr>
            <a:endParaRPr lang="en-US" sz="2400" dirty="0">
              <a:latin typeface="Times New Roman" charset="0"/>
            </a:endParaRPr>
          </a:p>
          <a:p>
            <a:endParaRPr lang="en-US" sz="2400" dirty="0"/>
          </a:p>
        </p:txBody>
      </p:sp>
      <p:sp>
        <p:nvSpPr>
          <p:cNvPr id="5" name="Text Placeholder 4"/>
          <p:cNvSpPr>
            <a:spLocks noGrp="1"/>
          </p:cNvSpPr>
          <p:nvPr>
            <p:ph type="body" sz="quarter" idx="3"/>
          </p:nvPr>
        </p:nvSpPr>
        <p:spPr/>
        <p:txBody>
          <a:bodyPr/>
          <a:lstStyle/>
          <a:p>
            <a:r>
              <a:rPr lang="en-US" dirty="0"/>
              <a:t>Mindset</a:t>
            </a:r>
          </a:p>
        </p:txBody>
      </p:sp>
      <p:sp>
        <p:nvSpPr>
          <p:cNvPr id="6" name="Text Placeholder 5"/>
          <p:cNvSpPr>
            <a:spLocks noGrp="1"/>
          </p:cNvSpPr>
          <p:nvPr>
            <p:ph type="body" sz="half" idx="16"/>
          </p:nvPr>
        </p:nvSpPr>
        <p:spPr/>
        <p:txBody>
          <a:bodyPr/>
          <a:lstStyle/>
          <a:p>
            <a:r>
              <a:rPr lang="en-US" sz="2400" i="1" dirty="0">
                <a:latin typeface="Times New Roman" charset="0"/>
              </a:rPr>
              <a:t>Share  belief system, mindset, and teaching philosophy but may have unique expertise, knowledge and use of different teaching methods</a:t>
            </a:r>
          </a:p>
          <a:p>
            <a:endParaRPr lang="en-US" dirty="0"/>
          </a:p>
        </p:txBody>
      </p:sp>
      <p:sp>
        <p:nvSpPr>
          <p:cNvPr id="7" name="Text Placeholder 6"/>
          <p:cNvSpPr>
            <a:spLocks noGrp="1"/>
          </p:cNvSpPr>
          <p:nvPr>
            <p:ph type="body" sz="quarter" idx="13"/>
          </p:nvPr>
        </p:nvSpPr>
        <p:spPr/>
        <p:txBody>
          <a:bodyPr/>
          <a:lstStyle/>
          <a:p>
            <a:r>
              <a:rPr lang="en-US" dirty="0"/>
              <a:t>Process</a:t>
            </a:r>
          </a:p>
        </p:txBody>
      </p:sp>
      <p:sp>
        <p:nvSpPr>
          <p:cNvPr id="8" name="Text Placeholder 7"/>
          <p:cNvSpPr>
            <a:spLocks noGrp="1"/>
          </p:cNvSpPr>
          <p:nvPr>
            <p:ph type="body" sz="half" idx="17"/>
          </p:nvPr>
        </p:nvSpPr>
        <p:spPr/>
        <p:txBody>
          <a:bodyPr/>
          <a:lstStyle/>
          <a:p>
            <a:r>
              <a:rPr lang="en-US" sz="2400" i="1" dirty="0">
                <a:latin typeface="Times New Roman" charset="0"/>
              </a:rPr>
              <a:t>Use a cooperative process in the course design and delivery</a:t>
            </a:r>
            <a:endParaRPr lang="en-US" sz="2400" i="1" dirty="0"/>
          </a:p>
        </p:txBody>
      </p:sp>
      <p:pic>
        <p:nvPicPr>
          <p:cNvPr id="10" name="Picture 9"/>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7940842" y="4247146"/>
            <a:ext cx="4251158" cy="2610853"/>
          </a:xfrm>
          <a:prstGeom prst="rect">
            <a:avLst/>
          </a:prstGeom>
          <a:blipFill dpi="0" rotWithShape="1">
            <a:blip r:embed="rId3">
              <a:duotone>
                <a:prstClr val="black"/>
                <a:schemeClr val="accent1">
                  <a:tint val="45000"/>
                  <a:satMod val="400000"/>
                </a:schemeClr>
              </a:duotone>
            </a:blip>
            <a:srcRect/>
            <a:tile tx="-38100" ty="0" sx="100000" sy="100000" flip="none" algn="tl"/>
          </a:blipFill>
          <a:ln>
            <a:solidFill>
              <a:srgbClr val="FFC000"/>
            </a:solidFill>
          </a:ln>
        </p:spPr>
      </p:pic>
    </p:spTree>
    <p:extLst>
      <p:ext uri="{BB962C8B-B14F-4D97-AF65-F5344CB8AC3E}">
        <p14:creationId xmlns:p14="http://schemas.microsoft.com/office/powerpoint/2010/main" val="2117362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 &amp; Cons</a:t>
            </a:r>
          </a:p>
        </p:txBody>
      </p:sp>
      <p:sp>
        <p:nvSpPr>
          <p:cNvPr id="3" name="Text Placeholder 2"/>
          <p:cNvSpPr>
            <a:spLocks noGrp="1"/>
          </p:cNvSpPr>
          <p:nvPr>
            <p:ph type="body" idx="1"/>
          </p:nvPr>
        </p:nvSpPr>
        <p:spPr/>
        <p:txBody>
          <a:bodyPr/>
          <a:lstStyle/>
          <a:p>
            <a:r>
              <a:rPr lang="en-US" dirty="0"/>
              <a:t>Pros</a:t>
            </a:r>
          </a:p>
        </p:txBody>
      </p:sp>
      <p:sp>
        <p:nvSpPr>
          <p:cNvPr id="4" name="Content Placeholder 3"/>
          <p:cNvSpPr>
            <a:spLocks noGrp="1"/>
          </p:cNvSpPr>
          <p:nvPr>
            <p:ph sz="half" idx="2"/>
          </p:nvPr>
        </p:nvSpPr>
        <p:spPr/>
        <p:txBody>
          <a:bodyPr>
            <a:normAutofit fontScale="92500" lnSpcReduction="10000"/>
          </a:bodyPr>
          <a:lstStyle/>
          <a:p>
            <a:r>
              <a:rPr lang="en-US" i="1" dirty="0"/>
              <a:t>The results (learning outcomes &amp; grades) are better</a:t>
            </a:r>
          </a:p>
          <a:p>
            <a:r>
              <a:rPr lang="en-US" i="1" dirty="0"/>
              <a:t>Students’ engagement rates are higher</a:t>
            </a:r>
          </a:p>
          <a:p>
            <a:r>
              <a:rPr lang="en-US" i="1" dirty="0"/>
              <a:t>Personalized and experiential learning</a:t>
            </a:r>
          </a:p>
          <a:p>
            <a:r>
              <a:rPr lang="en-US" i="1" dirty="0"/>
              <a:t>Inquiry based learning</a:t>
            </a:r>
          </a:p>
          <a:p>
            <a:r>
              <a:rPr lang="en-US" i="1" dirty="0"/>
              <a:t>Active learning</a:t>
            </a:r>
          </a:p>
        </p:txBody>
      </p:sp>
      <p:sp>
        <p:nvSpPr>
          <p:cNvPr id="5" name="Text Placeholder 4"/>
          <p:cNvSpPr>
            <a:spLocks noGrp="1"/>
          </p:cNvSpPr>
          <p:nvPr>
            <p:ph type="body" sz="quarter" idx="3"/>
          </p:nvPr>
        </p:nvSpPr>
        <p:spPr/>
        <p:txBody>
          <a:bodyPr/>
          <a:lstStyle/>
          <a:p>
            <a:r>
              <a:rPr lang="en-US" dirty="0"/>
              <a:t>Cons</a:t>
            </a:r>
          </a:p>
        </p:txBody>
      </p:sp>
      <p:sp>
        <p:nvSpPr>
          <p:cNvPr id="6" name="Content Placeholder 5"/>
          <p:cNvSpPr>
            <a:spLocks noGrp="1"/>
          </p:cNvSpPr>
          <p:nvPr>
            <p:ph sz="quarter" idx="4"/>
          </p:nvPr>
        </p:nvSpPr>
        <p:spPr/>
        <p:txBody>
          <a:bodyPr>
            <a:normAutofit lnSpcReduction="10000"/>
          </a:bodyPr>
          <a:lstStyle/>
          <a:p>
            <a:r>
              <a:rPr lang="en-US" i="1" dirty="0"/>
              <a:t>Resource intensive</a:t>
            </a:r>
          </a:p>
          <a:p>
            <a:r>
              <a:rPr lang="en-US" i="1" dirty="0"/>
              <a:t>Requires additional learning/training for a librarian</a:t>
            </a:r>
          </a:p>
          <a:p>
            <a:r>
              <a:rPr lang="en-US" i="1" dirty="0"/>
              <a:t>Requires time to build  relationships and align attitudes, values, and teaching strategies</a:t>
            </a:r>
          </a:p>
        </p:txBody>
      </p:sp>
      <p:pic>
        <p:nvPicPr>
          <p:cNvPr id="7" name="Picture 6"/>
          <p:cNvPicPr>
            <a:picLocks noChangeAspect="1"/>
          </p:cNvPicPr>
          <p:nvPr/>
        </p:nvPicPr>
        <p:blipFill>
          <a:blip r:embed="rId2"/>
          <a:stretch>
            <a:fillRect/>
          </a:stretch>
        </p:blipFill>
        <p:spPr>
          <a:xfrm>
            <a:off x="7985760" y="-39856"/>
            <a:ext cx="2545081" cy="1874022"/>
          </a:xfrm>
          <a:prstGeom prst="rect">
            <a:avLst/>
          </a:prstGeom>
        </p:spPr>
      </p:pic>
    </p:spTree>
    <p:extLst>
      <p:ext uri="{BB962C8B-B14F-4D97-AF65-F5344CB8AC3E}">
        <p14:creationId xmlns:p14="http://schemas.microsoft.com/office/powerpoint/2010/main" val="2963303567"/>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16302</TotalTime>
  <Words>1193</Words>
  <Application>Microsoft Macintosh PowerPoint</Application>
  <PresentationFormat>Widescreen</PresentationFormat>
  <Paragraphs>149</Paragraphs>
  <Slides>16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Cambria Math</vt:lpstr>
      <vt:lpstr>Times New Roman</vt:lpstr>
      <vt:lpstr>Trebuchet MS</vt:lpstr>
      <vt:lpstr>Berlin</vt:lpstr>
      <vt:lpstr>From one-shot instruction to co-teaching</vt:lpstr>
      <vt:lpstr>Content:</vt:lpstr>
      <vt:lpstr>Definitions</vt:lpstr>
      <vt:lpstr>One shot instruction</vt:lpstr>
      <vt:lpstr>Instructor &amp; Librarian (one shot instruction)</vt:lpstr>
      <vt:lpstr>Pros &amp; Cons (one shot instruction)</vt:lpstr>
      <vt:lpstr>Co-teaching</vt:lpstr>
      <vt:lpstr>Co-teachers </vt:lpstr>
      <vt:lpstr>Pros &amp; Cons</vt:lpstr>
      <vt:lpstr>Where to start</vt:lpstr>
      <vt:lpstr>PowerPoint Presentation</vt:lpstr>
      <vt:lpstr>Role, status, and skills </vt:lpstr>
      <vt:lpstr>Faculty survey “What do you expect from a librarian?”</vt:lpstr>
      <vt:lpstr>Models of collaboration</vt:lpstr>
      <vt:lpstr>Evaluation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an one-shot instruction to co-teaching</dc:title>
  <dc:creator>Microsoft Office User</dc:creator>
  <cp:lastModifiedBy>Olga Koz</cp:lastModifiedBy>
  <cp:revision>57</cp:revision>
  <dcterms:created xsi:type="dcterms:W3CDTF">2016-09-12T20:00:31Z</dcterms:created>
  <dcterms:modified xsi:type="dcterms:W3CDTF">2019-05-30T02:31:44Z</dcterms:modified>
</cp:coreProperties>
</file>