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81" r:id="rId3"/>
    <p:sldId id="293" r:id="rId4"/>
    <p:sldId id="294" r:id="rId5"/>
    <p:sldId id="263" r:id="rId6"/>
    <p:sldId id="287" r:id="rId7"/>
    <p:sldId id="290" r:id="rId8"/>
    <p:sldId id="265" r:id="rId9"/>
    <p:sldId id="279" r:id="rId10"/>
    <p:sldId id="296" r:id="rId11"/>
    <p:sldId id="291" r:id="rId12"/>
    <p:sldId id="292" r:id="rId13"/>
    <p:sldId id="267" r:id="rId14"/>
    <p:sldId id="270" r:id="rId15"/>
    <p:sldId id="297" r:id="rId16"/>
    <p:sldId id="268" r:id="rId17"/>
    <p:sldId id="271" r:id="rId18"/>
    <p:sldId id="262" r:id="rId19"/>
    <p:sldId id="283" r:id="rId20"/>
    <p:sldId id="273" r:id="rId21"/>
    <p:sldId id="280" r:id="rId22"/>
    <p:sldId id="288" r:id="rId23"/>
    <p:sldId id="272" r:id="rId24"/>
    <p:sldId id="289" r:id="rId25"/>
    <p:sldId id="295" r:id="rId26"/>
    <p:sldId id="278" r:id="rId27"/>
    <p:sldId id="285" r:id="rId28"/>
    <p:sldId id="284" r:id="rId29"/>
    <p:sldId id="282" r:id="rId30"/>
    <p:sldId id="276" r:id="rId31"/>
    <p:sldId id="286" r:id="rId32"/>
    <p:sldId id="277" r:id="rId33"/>
    <p:sldId id="274" r:id="rId34"/>
    <p:sldId id="275" r:id="rId35"/>
  </p:sldIdLst>
  <p:sldSz cx="9144000" cy="6858000" type="screen4x3"/>
  <p:notesSz cx="7077075" cy="936307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81">
          <p15:clr>
            <a:srgbClr val="A4A3A4"/>
          </p15:clr>
        </p15:guide>
        <p15:guide id="2" pos="196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Jorrin Abellan" initials="IJA" lastIdx="15" clrIdx="0">
    <p:extLst>
      <p:ext uri="{19B8F6BF-5375-455C-9EA6-DF929625EA0E}">
        <p15:presenceInfo xmlns:p15="http://schemas.microsoft.com/office/powerpoint/2012/main" userId="69d5c77d-9e0d-4e49-96c8-edd9b3a2bfa5" providerId="Windows Live"/>
      </p:ext>
    </p:extLst>
  </p:cmAuthor>
  <p:cmAuthor id="2" name="Olga Koz" initials="OK" lastIdx="2" clrIdx="1">
    <p:extLst>
      <p:ext uri="{19B8F6BF-5375-455C-9EA6-DF929625EA0E}">
        <p15:presenceInfo xmlns:p15="http://schemas.microsoft.com/office/powerpoint/2012/main" userId="40e82731-e6b5-4abb-9d93-b81ebf5eb6c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9"/>
    <p:restoredTop sz="94753"/>
  </p:normalViewPr>
  <p:slideViewPr>
    <p:cSldViewPr>
      <p:cViewPr varScale="1">
        <p:scale>
          <a:sx n="106" d="100"/>
          <a:sy n="106" d="100"/>
        </p:scale>
        <p:origin x="1672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81"/>
        <p:guide pos="196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9-20T13:36:30.770" idx="4">
    <p:pos x="106" y="106"/>
    <p:text/>
    <p:extLst>
      <p:ext uri="{C676402C-5697-4E1C-873F-D02D1690AC5C}">
        <p15:threadingInfo xmlns:p15="http://schemas.microsoft.com/office/powerpoint/2012/main" timeZoneBias="240"/>
      </p:ext>
    </p:extLst>
  </p:cm>
  <p:cm authorId="1" dt="2018-09-20T13:36:37.483" idx="5">
    <p:pos x="10" y="10"/>
    <p:text>I would say it in the following way: This webinar is for you if: You are applying for tenure, promotion or a new job
You need to get ready for your ARD
You need to decide which journals to submit your articles
You are writing a biographical sketch for a grant proposal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9-20T16:39:44.171" idx="7">
    <p:pos x="10" y="10"/>
    <p:text>I'm not sure what you have in mind to transition from the previous ideas to this... </p:text>
    <p:extLst>
      <p:ext uri="{C676402C-5697-4E1C-873F-D02D1690AC5C}">
        <p15:threadingInfo xmlns:p15="http://schemas.microsoft.com/office/powerpoint/2012/main" timeZoneBias="240"/>
      </p:ext>
    </p:extLst>
  </p:cm>
  <p:cm authorId="2" dt="2018-09-20T17:28:17.397" idx="2">
    <p:pos x="10" y="106"/>
    <p:text>Let me create the table of content to see the logic</p:text>
    <p:extLst>
      <p:ext uri="{C676402C-5697-4E1C-873F-D02D1690AC5C}">
        <p15:threadingInfo xmlns:p15="http://schemas.microsoft.com/office/powerpoint/2012/main" timeZoneBias="240">
          <p15:parentCm authorId="1" idx="7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9-20T16:43:32.745" idx="10">
    <p:pos x="10" y="10"/>
    <p:text>Same here. It is important to include the actual Urls </p:text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:a16="http://schemas.microsoft.com/office/drawing/2014/main" id="{E2FB46CA-3E35-42C1-A58B-64C1D3E7E14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8563" y="711200"/>
            <a:ext cx="4678362" cy="350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D611304-9339-FE43-A026-543E86CB3F25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08025" y="4446588"/>
            <a:ext cx="5661025" cy="4211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3899F6F-374A-954E-BA3E-407AAC162E77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0225" cy="466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0" charset="0"/>
              <a:buNone/>
              <a:tabLst>
                <a:tab pos="667436" algn="l"/>
                <a:tab pos="1334872" algn="l"/>
                <a:tab pos="2002307" algn="l"/>
                <a:tab pos="2669743" algn="l"/>
              </a:tabLst>
              <a:defRPr sz="1300">
                <a:solidFill>
                  <a:srgbClr val="000000"/>
                </a:solidFill>
                <a:latin typeface="Times New Roman" pitchFamily="-110" charset="0"/>
                <a:ea typeface="Arial Unicode MS" pitchFamily="-110" charset="0"/>
                <a:cs typeface="Arial Unicode MS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9FAF22B-0F82-DA40-A1C1-F473F840C874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005263" y="0"/>
            <a:ext cx="3070225" cy="466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0" charset="0"/>
              <a:buNone/>
              <a:tabLst>
                <a:tab pos="667436" algn="l"/>
                <a:tab pos="1334872" algn="l"/>
                <a:tab pos="2002307" algn="l"/>
                <a:tab pos="2669743" algn="l"/>
              </a:tabLst>
              <a:defRPr sz="1300">
                <a:solidFill>
                  <a:srgbClr val="000000"/>
                </a:solidFill>
                <a:latin typeface="Times New Roman" pitchFamily="-110" charset="0"/>
                <a:ea typeface="Arial Unicode MS" pitchFamily="-110" charset="0"/>
                <a:cs typeface="Arial Unicode MS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34E7955C-5455-8B46-BF73-02ECD7BB25CB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8894763"/>
            <a:ext cx="3070225" cy="466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-110" charset="0"/>
              <a:buNone/>
              <a:tabLst>
                <a:tab pos="667436" algn="l"/>
                <a:tab pos="1334872" algn="l"/>
                <a:tab pos="2002307" algn="l"/>
                <a:tab pos="2669743" algn="l"/>
              </a:tabLst>
              <a:defRPr sz="1300">
                <a:solidFill>
                  <a:srgbClr val="000000"/>
                </a:solidFill>
                <a:latin typeface="Times New Roman" pitchFamily="-110" charset="0"/>
                <a:ea typeface="Arial Unicode MS" pitchFamily="-110" charset="0"/>
                <a:cs typeface="Arial Unicode MS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BBBEA570-07FF-9341-B2D7-97333DDDEC4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005263" y="8894763"/>
            <a:ext cx="3070225" cy="466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66750" algn="l"/>
                <a:tab pos="1333500" algn="l"/>
                <a:tab pos="2001838" algn="l"/>
                <a:tab pos="2668588" algn="l"/>
              </a:tabLst>
              <a:defRPr sz="13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09BD4BE-A835-4EE3-813A-42AE7AA055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MS PGothic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MS PGothic" charset="0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MS PGothic" charset="0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MS PGothic" charset="0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>
            <a:extLst>
              <a:ext uri="{FF2B5EF4-FFF2-40B4-BE49-F238E27FC236}">
                <a16:creationId xmlns:a16="http://schemas.microsoft.com/office/drawing/2014/main" id="{51ED3152-9EAD-4ABD-A41F-06CF99DF07A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0F402EA3-82FE-481C-9ABB-25B4FFCF7482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rPr>
              <a:pPr/>
              <a:t>1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16387" name="Text Box 1">
            <a:extLst>
              <a:ext uri="{FF2B5EF4-FFF2-40B4-BE49-F238E27FC236}">
                <a16:creationId xmlns:a16="http://schemas.microsoft.com/office/drawing/2014/main" id="{6EE1D0BC-1EAA-4C68-A566-7CFDEA4CB7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711200"/>
            <a:ext cx="4679950" cy="35099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C2AC8486-890F-41B2-B3D7-AB210119ED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8025" y="4446588"/>
            <a:ext cx="5662613" cy="4213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>
            <a:extLst>
              <a:ext uri="{FF2B5EF4-FFF2-40B4-BE49-F238E27FC236}">
                <a16:creationId xmlns:a16="http://schemas.microsoft.com/office/drawing/2014/main" id="{2FB88AF7-03D2-4788-9CCF-6206C8CEEAD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224C9674-50BC-4DD5-BC76-788C34ED40BC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rPr>
              <a:pPr/>
              <a:t>16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23555" name="Text Box 1">
            <a:extLst>
              <a:ext uri="{FF2B5EF4-FFF2-40B4-BE49-F238E27FC236}">
                <a16:creationId xmlns:a16="http://schemas.microsoft.com/office/drawing/2014/main" id="{77F28813-4821-4CA2-9ADE-0B53C1EF86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711200"/>
            <a:ext cx="4679950" cy="35099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Text Box 2">
            <a:extLst>
              <a:ext uri="{FF2B5EF4-FFF2-40B4-BE49-F238E27FC236}">
                <a16:creationId xmlns:a16="http://schemas.microsoft.com/office/drawing/2014/main" id="{79F12A2E-EAB5-4094-9C5D-FFDC2C626F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8025" y="4446588"/>
            <a:ext cx="5662613" cy="4213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>
            <a:extLst>
              <a:ext uri="{FF2B5EF4-FFF2-40B4-BE49-F238E27FC236}">
                <a16:creationId xmlns:a16="http://schemas.microsoft.com/office/drawing/2014/main" id="{2B3977D1-E2DA-4C66-8EE7-EF8AA0E58C4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333500" algn="l"/>
                <a:tab pos="2001838" algn="l"/>
                <a:tab pos="26685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fld id="{A77A3748-AE0A-45EB-9EE7-91E76D7A54C2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rPr>
              <a:pPr/>
              <a:t>18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25603" name="Text Box 1">
            <a:extLst>
              <a:ext uri="{FF2B5EF4-FFF2-40B4-BE49-F238E27FC236}">
                <a16:creationId xmlns:a16="http://schemas.microsoft.com/office/drawing/2014/main" id="{B3C0B606-5269-4D21-8937-76F58C98C5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711200"/>
            <a:ext cx="4679950" cy="35099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Text Box 2">
            <a:extLst>
              <a:ext uri="{FF2B5EF4-FFF2-40B4-BE49-F238E27FC236}">
                <a16:creationId xmlns:a16="http://schemas.microsoft.com/office/drawing/2014/main" id="{7B837DE7-CA2D-4D79-BC59-71A9088D3E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8025" y="4446588"/>
            <a:ext cx="5662613" cy="4213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CC5704D-F297-4838-813D-0C606C4012C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317E2C-EBBB-4476-8DD6-805B74BD07D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7874-91E5-4F50-A822-336D9E648C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557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D6EE372-A25F-4F9E-98FA-22A7BE7F664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75AEF9-CD68-40B8-80BF-39E5168FFB2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DF195-2C07-43B4-9242-945EAC950C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722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86E08C5-1A54-443B-93E0-A2B38BDE257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0CD0B8-47B5-405A-8C1D-43D567264EC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72EE2-08CA-4D83-8B24-773AAC6F55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247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30914E8-FF05-411D-A3A1-B39E6634A71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818C7F4-3248-4865-9D20-4739ED765EE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3F7C2-5B94-4812-A295-FB1063FE79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874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81418DE-F9DF-444D-9340-B1A1A4110DE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0EF558-2F1A-49F3-BEBF-F0972E43F7E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4D940-5BC8-4FAC-93B4-C06ED881A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454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0E3780F-A578-42C2-A4DB-85B26B78EAC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5CAF4E-507B-45B5-9382-2DC45A78097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0681D-0E62-42D2-A2EB-12E0FF39B8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759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348B5A8-EB01-431B-888E-F2927A4623D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26595DC-F577-484F-A56C-750017A2823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80C71-4361-4568-9C54-0C1AF4C71F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161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29BEFB0-F05E-42BD-A923-4DA5890D816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F7C9F3E-452B-438E-87A8-712D209ED40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5313B-9E12-44AC-B3A8-5D75C19A21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4677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B61D8A-494F-4526-A965-436B075486D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7A74CA8-9948-4DEB-978B-F939848E732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132B9-619B-4D1E-9A84-EDAC04ECA7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537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722DF4CC-5166-475F-A4B0-C16F4C56A81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76C0C6F-513C-4273-83EA-A796CF8D13E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3CDFF-7492-4DEC-9044-599544A69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4372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D127FD0-29E4-414B-B946-D4880CCF1ED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49F1B77B-AE40-45B0-B7EF-02F4CB952B5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8833F-00EA-4648-8E8E-B99D1A96CF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405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05FBC7A-B1DA-49F3-8D5C-B6B71C8004A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0439262-DD02-424E-AD5A-4CBB98B3003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05583-30DB-4EC1-9CA5-BF6D4C11F0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56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36A0F22C-891F-488E-87A1-7B6F7B8AAD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F58E0B86-2073-9A43-9B81-57188B7D98AD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Times New Roman" pitchFamily="-110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ea typeface="Arial Unicode MS" pitchFamily="-110" charset="0"/>
                <a:cs typeface="Arial Unicode MS" pitchFamily="-110" charset="0"/>
              </a:defRPr>
            </a:lvl1pPr>
          </a:lstStyle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1028" name="Text Box 3">
            <a:extLst>
              <a:ext uri="{FF2B5EF4-FFF2-40B4-BE49-F238E27FC236}">
                <a16:creationId xmlns:a16="http://schemas.microsoft.com/office/drawing/2014/main" id="{CF6E779D-DD72-4363-A8BF-33F9E0B2C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26C0BA8-A16C-7E4C-BACB-5F557EB2637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mtClean="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8561671-95BC-456B-89A3-F05223B21B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250187ED-53C9-43DC-A004-C859D339A7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2pPr>
      <a:lvl3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3pPr>
      <a:lvl4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4pPr>
      <a:lvl5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9pPr>
    </p:titleStyle>
    <p:bodyStyle>
      <a:lvl1pPr marL="342900" indent="-342900" algn="l" defTabSz="457200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ibguides.kennesaw.edu/c.php?g=504097&amp;p=3451871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kennesaw.edu/content.php?pid=683998&amp;sid=5736149" TargetMode="External"/><Relationship Id="rId2" Type="http://schemas.openxmlformats.org/officeDocument/2006/relationships/hyperlink" Target="http://libguides.kennesaw.edu/content.php?pid=683998&amp;sid=5733117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://libguides.kennesaw.edu/content.php?pid=683998&amp;sid=573605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kennesaw.edu/content.php?pid=683998&amp;sid=5720308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vivoweb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gitalcommons.kennesaw.edu.proxy.kennesaw.edu/sw_gallery.html" TargetMode="External"/><Relationship Id="rId5" Type="http://schemas.openxmlformats.org/officeDocument/2006/relationships/hyperlink" Target="https://www.mysciencework.com/register/" TargetMode="External"/><Relationship Id="rId4" Type="http://schemas.openxmlformats.org/officeDocument/2006/relationships/hyperlink" Target="https://www.ncbi.nlm.nih.gov/sciencv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facultyweb.kennesaw.ed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sfdora.org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register" TargetMode="External"/><Relationship Id="rId2" Type="http://schemas.openxmlformats.org/officeDocument/2006/relationships/hyperlink" Target="http://libguides.kennesaw.edu/RI/profil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://www.researcherid.com/Home.action?SID=2CoLTZ7PUqJBMKnmXgZ&amp;returnCode=ROUTER.Success&amp;SrcApp=CR&amp;Init=Yes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libguides.kennesaw.edu/c.php?g=504097&amp;p=3451872" TargetMode="External"/><Relationship Id="rId7" Type="http://schemas.openxmlformats.org/officeDocument/2006/relationships/hyperlink" Target="https://scholar.google.com/citations?hl=en" TargetMode="External"/><Relationship Id="rId2" Type="http://schemas.openxmlformats.org/officeDocument/2006/relationships/hyperlink" Target="https://harzing.com/resources/publish-or-perish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ogin.proxy.kennesaw.edu/login?url=http://www.scopus.com" TargetMode="External"/><Relationship Id="rId5" Type="http://schemas.openxmlformats.org/officeDocument/2006/relationships/hyperlink" Target="https://login.proxy.kennesaw.edu/login?url=http://www.galileo.usg.edu/express?link=webo-ken1" TargetMode="External"/><Relationship Id="rId4" Type="http://schemas.openxmlformats.org/officeDocument/2006/relationships/hyperlink" Target="https://libguides.kennesaw.edu/c.php?g=504097&amp;p=3451873" TargetMode="External"/><Relationship Id="rId9" Type="http://schemas.openxmlformats.org/officeDocument/2006/relationships/comments" Target="../comments/commen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3D090E09-BF5A-4122-BDBF-022555265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3810000"/>
            <a:ext cx="5715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15364" name="Picture 2">
            <a:extLst>
              <a:ext uri="{FF2B5EF4-FFF2-40B4-BE49-F238E27FC236}">
                <a16:creationId xmlns:a16="http://schemas.microsoft.com/office/drawing/2014/main" id="{78B4C6DD-B348-4C32-946C-551F058C01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 t="-2" b="63470"/>
          <a:stretch>
            <a:fillRect/>
          </a:stretch>
        </p:blipFill>
        <p:spPr bwMode="auto">
          <a:xfrm>
            <a:off x="101600" y="1676400"/>
            <a:ext cx="904240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ctangle 2">
            <a:extLst>
              <a:ext uri="{FF2B5EF4-FFF2-40B4-BE49-F238E27FC236}">
                <a16:creationId xmlns:a16="http://schemas.microsoft.com/office/drawing/2014/main" id="{D0C7B871-F270-4C8D-9810-A8B57FB5EB02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1200"/>
            <a:ext cx="9118600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TextBox 3">
            <a:extLst>
              <a:ext uri="{FF2B5EF4-FFF2-40B4-BE49-F238E27FC236}">
                <a16:creationId xmlns:a16="http://schemas.microsoft.com/office/drawing/2014/main" id="{AF795768-94B6-4530-9707-46298E7D3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450" y="6396038"/>
            <a:ext cx="414655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US" altLang="en-US" dirty="0">
                <a:solidFill>
                  <a:srgbClr val="FFFFFF"/>
                </a:solidFill>
              </a:rPr>
              <a:t>By Dr. Olga Koz &amp;   Dr. Jorrín-Abellán </a:t>
            </a:r>
          </a:p>
        </p:txBody>
      </p:sp>
      <p:pic>
        <p:nvPicPr>
          <p:cNvPr id="15367" name="Picture 4" descr="booksmouse.jpg">
            <a:extLst>
              <a:ext uri="{FF2B5EF4-FFF2-40B4-BE49-F238E27FC236}">
                <a16:creationId xmlns:a16="http://schemas.microsoft.com/office/drawing/2014/main" id="{51F870AD-B637-42BE-91F1-5F9A9DB898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25146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TextBox 1">
            <a:extLst>
              <a:ext uri="{FF2B5EF4-FFF2-40B4-BE49-F238E27FC236}">
                <a16:creationId xmlns:a16="http://schemas.microsoft.com/office/drawing/2014/main" id="{5BA95895-79D9-4F51-BD88-FF202EF80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750" y="2194683"/>
            <a:ext cx="6108700" cy="163794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600" b="1" dirty="0"/>
              <a:t>How to show, measure,  and enhance the impact of research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139F5D-471B-B046-8561-A9B57309E9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E38BB4-8782-2D41-935B-B9C1332829B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A8AF16C-89E6-4E4F-B10C-60F900101145}"/>
              </a:ext>
            </a:extLst>
          </p:cNvPr>
          <p:cNvSpPr/>
          <p:nvPr/>
        </p:nvSpPr>
        <p:spPr>
          <a:xfrm>
            <a:off x="457200" y="533400"/>
            <a:ext cx="6400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dirty="0"/>
              <a:t>5. Learn about the alternative metrics for research impact – “downloads” and “views” of your works published at non-traditional venues </a:t>
            </a:r>
            <a:r>
              <a:rPr lang="en-US" altLang="en-US" sz="2800" dirty="0" err="1">
                <a:solidFill>
                  <a:srgbClr val="C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Altmetric</a:t>
            </a:r>
            <a:r>
              <a:rPr lang="en-US" altLang="en-US" sz="2800" dirty="0" err="1">
                <a:solidFill>
                  <a:srgbClr val="C00000"/>
                </a:solidFill>
              </a:rPr>
              <a:t>s</a:t>
            </a:r>
            <a:r>
              <a:rPr lang="en-US" altLang="en-US" sz="2800" dirty="0">
                <a:solidFill>
                  <a:srgbClr val="C00000"/>
                </a:solidFill>
              </a:rPr>
              <a:t> (http://</a:t>
            </a:r>
            <a:r>
              <a:rPr lang="en-US" altLang="en-US" sz="2800" dirty="0" err="1">
                <a:solidFill>
                  <a:srgbClr val="C00000"/>
                </a:solidFill>
              </a:rPr>
              <a:t>libguides.kennesaw.edu</a:t>
            </a:r>
            <a:r>
              <a:rPr lang="en-US" altLang="en-US" sz="2800" dirty="0">
                <a:solidFill>
                  <a:srgbClr val="C00000"/>
                </a:solidFill>
              </a:rPr>
              <a:t>/RI/</a:t>
            </a:r>
            <a:r>
              <a:rPr lang="en-US" altLang="en-US" sz="2800" dirty="0" err="1">
                <a:solidFill>
                  <a:srgbClr val="C00000"/>
                </a:solidFill>
              </a:rPr>
              <a:t>altmetrics</a:t>
            </a:r>
            <a:r>
              <a:rPr lang="en-US" altLang="en-US" sz="2800" dirty="0">
                <a:solidFill>
                  <a:srgbClr val="C00000"/>
                </a:solidFill>
              </a:rPr>
              <a:t>)</a:t>
            </a:r>
            <a:endParaRPr lang="en-US" altLang="en-US" sz="2800" dirty="0"/>
          </a:p>
          <a:p>
            <a:r>
              <a:rPr lang="en-US" altLang="en-US" sz="2800" dirty="0"/>
              <a:t>6. Collect of evidence of impact on practice and forming new scholars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DCD9D4-E1AE-1248-B093-13CBEE8056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08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5C1F83-51C4-0246-AABA-DA3EEC88F7D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12DEAA-360D-3648-AA2A-84F22B3B0139}"/>
              </a:ext>
            </a:extLst>
          </p:cNvPr>
          <p:cNvSpPr txBox="1"/>
          <p:nvPr/>
        </p:nvSpPr>
        <p:spPr>
          <a:xfrm>
            <a:off x="228600" y="1524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Digital Measures and importing citations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9D1A88-9CCB-7644-ABB8-891924B602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774"/>
          <a:stretch/>
        </p:blipFill>
        <p:spPr>
          <a:xfrm>
            <a:off x="0" y="872433"/>
            <a:ext cx="9115926" cy="52997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324420-A7B7-B54D-A0C8-80583DF4A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44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E56D3B-DFF5-9C46-A149-B40FEF755C0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03A780-BD0C-AB42-BC15-5FD1A4DE30D1}"/>
              </a:ext>
            </a:extLst>
          </p:cNvPr>
          <p:cNvSpPr txBox="1"/>
          <p:nvPr/>
        </p:nvSpPr>
        <p:spPr>
          <a:xfrm>
            <a:off x="457200" y="3048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Author’s Impact Factor Metrics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7DBBF0-480D-3548-B148-C0D149F8D65F}"/>
              </a:ext>
            </a:extLst>
          </p:cNvPr>
          <p:cNvSpPr txBox="1"/>
          <p:nvPr/>
        </p:nvSpPr>
        <p:spPr>
          <a:xfrm>
            <a:off x="762000" y="1143000"/>
            <a:ext cx="7924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 author's impact on their field or discipline has traditionally been measured using quantitative methods (citation counts). Lately, with the development of indexing databases, numerous algorithms have appeared. </a:t>
            </a:r>
          </a:p>
          <a:p>
            <a:endParaRPr lang="en-US" sz="2400" dirty="0"/>
          </a:p>
          <a:p>
            <a:r>
              <a:rPr lang="en-US" sz="2400" dirty="0"/>
              <a:t>Learn more about each metric at</a:t>
            </a:r>
            <a:endParaRPr lang="en-US" dirty="0"/>
          </a:p>
          <a:p>
            <a:r>
              <a:rPr lang="en-US" sz="2400" dirty="0">
                <a:solidFill>
                  <a:srgbClr val="C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h-Index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http://</a:t>
            </a:r>
            <a:r>
              <a:rPr lang="en-US" sz="2400" dirty="0" err="1"/>
              <a:t>libguides.kennesaw.edu</a:t>
            </a:r>
            <a:r>
              <a:rPr lang="en-US" sz="2400" dirty="0"/>
              <a:t>/RI/</a:t>
            </a:r>
            <a:r>
              <a:rPr lang="en-US" sz="2400" dirty="0" err="1"/>
              <a:t>hindex</a:t>
            </a:r>
            <a:endParaRPr lang="en-US" sz="2400" dirty="0">
              <a:solidFill>
                <a:srgbClr val="C00000"/>
              </a:solidFill>
            </a:endParaRPr>
          </a:p>
          <a:p>
            <a:r>
              <a:rPr lang="en-US" sz="2400" dirty="0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g, e, and other indexes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https://</a:t>
            </a:r>
            <a:r>
              <a:rPr lang="en-US" sz="2400" dirty="0" err="1"/>
              <a:t>libguides.kennesaw.edu</a:t>
            </a:r>
            <a:r>
              <a:rPr lang="en-US" sz="2400" dirty="0"/>
              <a:t>/RI/</a:t>
            </a:r>
            <a:r>
              <a:rPr lang="en-US" sz="2400" dirty="0" err="1"/>
              <a:t>g_index</a:t>
            </a:r>
            <a:r>
              <a:rPr lang="en-US" sz="2400" dirty="0"/>
              <a:t> </a:t>
            </a:r>
            <a:endParaRPr lang="en-US" sz="2400" dirty="0">
              <a:solidFill>
                <a:srgbClr val="C00000"/>
              </a:solidFill>
            </a:endParaRPr>
          </a:p>
          <a:p>
            <a:r>
              <a:rPr lang="en-US" sz="2400" dirty="0">
                <a:solidFill>
                  <a:srgbClr val="C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i10-Index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https://</a:t>
            </a:r>
            <a:r>
              <a:rPr lang="en-US" sz="2400" dirty="0" err="1"/>
              <a:t>libguides.kennesaw.edu</a:t>
            </a:r>
            <a:r>
              <a:rPr lang="en-US" sz="2400" dirty="0"/>
              <a:t>/RI/i10</a:t>
            </a:r>
            <a:endParaRPr lang="en-US" sz="2400" dirty="0">
              <a:solidFill>
                <a:srgbClr val="C00000"/>
              </a:solidFill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73B336-EEE2-9F4B-A23C-7238ABFF14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13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DED52F-3FE6-F34E-8846-F402CF3DEE6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19459" name="Content Placeholder 7">
            <a:extLst>
              <a:ext uri="{FF2B5EF4-FFF2-40B4-BE49-F238E27FC236}">
                <a16:creationId xmlns:a16="http://schemas.microsoft.com/office/drawing/2014/main" id="{30D7E2CE-412C-441B-8DBE-072FEF535B8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813" y="1604963"/>
            <a:ext cx="7978775" cy="4524375"/>
          </a:xfrm>
        </p:spPr>
      </p:pic>
      <p:sp>
        <p:nvSpPr>
          <p:cNvPr id="19460" name="TextBox 6">
            <a:extLst>
              <a:ext uri="{FF2B5EF4-FFF2-40B4-BE49-F238E27FC236}">
                <a16:creationId xmlns:a16="http://schemas.microsoft.com/office/drawing/2014/main" id="{E7C2DEEF-77C0-424B-A500-3628B4EFA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70459"/>
            <a:ext cx="8534400" cy="55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en-US" sz="3200" b="1" dirty="0">
                <a:solidFill>
                  <a:schemeClr val="accent1">
                    <a:lumMod val="50000"/>
                  </a:schemeClr>
                </a:solidFill>
              </a:rPr>
              <a:t>Web of Science H-index</a:t>
            </a:r>
          </a:p>
        </p:txBody>
      </p:sp>
      <p:sp>
        <p:nvSpPr>
          <p:cNvPr id="19461" name="TextBox 9">
            <a:extLst>
              <a:ext uri="{FF2B5EF4-FFF2-40B4-BE49-F238E27FC236}">
                <a16:creationId xmlns:a16="http://schemas.microsoft.com/office/drawing/2014/main" id="{E2EBAE8A-4CD6-4533-A91F-8E939CBA2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992648"/>
            <a:ext cx="8027988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dirty="0"/>
              <a:t> An h-index of 20 means there are 20 items that have 20 citations or more.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885CA8-40B9-4C43-9BD7-C2A8EE130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A8E278-7A97-B945-A08B-7B35D6669A7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20483" name="Picture 3">
            <a:extLst>
              <a:ext uri="{FF2B5EF4-FFF2-40B4-BE49-F238E27FC236}">
                <a16:creationId xmlns:a16="http://schemas.microsoft.com/office/drawing/2014/main" id="{769AAA3F-3393-47F9-B574-70D877418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7975"/>
            <a:ext cx="9144000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4">
            <a:extLst>
              <a:ext uri="{FF2B5EF4-FFF2-40B4-BE49-F238E27FC236}">
                <a16:creationId xmlns:a16="http://schemas.microsoft.com/office/drawing/2014/main" id="{C5071BB0-962B-0943-B9BD-C6948FBB1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57200"/>
            <a:ext cx="617220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en-US" sz="2000" b="1" dirty="0">
                <a:solidFill>
                  <a:schemeClr val="accent1">
                    <a:lumMod val="50000"/>
                  </a:schemeClr>
                </a:solidFill>
              </a:rPr>
              <a:t>Web of Science Citation Profile for Pausch, Randy 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3946BBF9-F343-134F-90DA-8F30AF3812B6}"/>
              </a:ext>
            </a:extLst>
          </p:cNvPr>
          <p:cNvSpPr/>
          <p:nvPr/>
        </p:nvSpPr>
        <p:spPr bwMode="auto">
          <a:xfrm>
            <a:off x="8055730" y="4343400"/>
            <a:ext cx="987422" cy="388086"/>
          </a:xfrm>
          <a:custGeom>
            <a:avLst/>
            <a:gdLst>
              <a:gd name="connsiteX0" fmla="*/ 313654 w 987422"/>
              <a:gd name="connsiteY0" fmla="*/ 12032 h 388086"/>
              <a:gd name="connsiteX1" fmla="*/ 229433 w 987422"/>
              <a:gd name="connsiteY1" fmla="*/ 36095 h 388086"/>
              <a:gd name="connsiteX2" fmla="*/ 193338 w 987422"/>
              <a:gd name="connsiteY2" fmla="*/ 48127 h 388086"/>
              <a:gd name="connsiteX3" fmla="*/ 121149 w 987422"/>
              <a:gd name="connsiteY3" fmla="*/ 96253 h 388086"/>
              <a:gd name="connsiteX4" fmla="*/ 48959 w 987422"/>
              <a:gd name="connsiteY4" fmla="*/ 132348 h 388086"/>
              <a:gd name="connsiteX5" fmla="*/ 833 w 987422"/>
              <a:gd name="connsiteY5" fmla="*/ 204537 h 388086"/>
              <a:gd name="connsiteX6" fmla="*/ 12864 w 987422"/>
              <a:gd name="connsiteY6" fmla="*/ 252664 h 388086"/>
              <a:gd name="connsiteX7" fmla="*/ 85054 w 987422"/>
              <a:gd name="connsiteY7" fmla="*/ 276727 h 388086"/>
              <a:gd name="connsiteX8" fmla="*/ 121149 w 987422"/>
              <a:gd name="connsiteY8" fmla="*/ 300790 h 388086"/>
              <a:gd name="connsiteX9" fmla="*/ 205370 w 987422"/>
              <a:gd name="connsiteY9" fmla="*/ 324853 h 388086"/>
              <a:gd name="connsiteX10" fmla="*/ 253496 w 987422"/>
              <a:gd name="connsiteY10" fmla="*/ 348916 h 388086"/>
              <a:gd name="connsiteX11" fmla="*/ 385843 w 987422"/>
              <a:gd name="connsiteY11" fmla="*/ 385011 h 388086"/>
              <a:gd name="connsiteX12" fmla="*/ 867106 w 987422"/>
              <a:gd name="connsiteY12" fmla="*/ 360948 h 388086"/>
              <a:gd name="connsiteX13" fmla="*/ 903201 w 987422"/>
              <a:gd name="connsiteY13" fmla="*/ 348916 h 388086"/>
              <a:gd name="connsiteX14" fmla="*/ 975391 w 987422"/>
              <a:gd name="connsiteY14" fmla="*/ 288758 h 388086"/>
              <a:gd name="connsiteX15" fmla="*/ 987422 w 987422"/>
              <a:gd name="connsiteY15" fmla="*/ 252664 h 388086"/>
              <a:gd name="connsiteX16" fmla="*/ 975391 w 987422"/>
              <a:gd name="connsiteY16" fmla="*/ 168443 h 388086"/>
              <a:gd name="connsiteX17" fmla="*/ 951327 w 987422"/>
              <a:gd name="connsiteY17" fmla="*/ 144379 h 388086"/>
              <a:gd name="connsiteX18" fmla="*/ 879138 w 987422"/>
              <a:gd name="connsiteY18" fmla="*/ 96253 h 388086"/>
              <a:gd name="connsiteX19" fmla="*/ 806949 w 987422"/>
              <a:gd name="connsiteY19" fmla="*/ 72190 h 388086"/>
              <a:gd name="connsiteX20" fmla="*/ 770854 w 987422"/>
              <a:gd name="connsiteY20" fmla="*/ 60158 h 388086"/>
              <a:gd name="connsiteX21" fmla="*/ 686633 w 987422"/>
              <a:gd name="connsiteY21" fmla="*/ 48127 h 388086"/>
              <a:gd name="connsiteX22" fmla="*/ 542254 w 987422"/>
              <a:gd name="connsiteY22" fmla="*/ 24064 h 388086"/>
              <a:gd name="connsiteX23" fmla="*/ 470064 w 987422"/>
              <a:gd name="connsiteY23" fmla="*/ 0 h 388086"/>
              <a:gd name="connsiteX24" fmla="*/ 313654 w 987422"/>
              <a:gd name="connsiteY24" fmla="*/ 12032 h 38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87422" h="388086">
                <a:moveTo>
                  <a:pt x="313654" y="12032"/>
                </a:moveTo>
                <a:lnTo>
                  <a:pt x="229433" y="36095"/>
                </a:lnTo>
                <a:cubicBezTo>
                  <a:pt x="217285" y="39739"/>
                  <a:pt x="204425" y="41968"/>
                  <a:pt x="193338" y="48127"/>
                </a:cubicBezTo>
                <a:cubicBezTo>
                  <a:pt x="168057" y="62172"/>
                  <a:pt x="148585" y="87107"/>
                  <a:pt x="121149" y="96253"/>
                </a:cubicBezTo>
                <a:cubicBezTo>
                  <a:pt x="71336" y="112858"/>
                  <a:pt x="95607" y="101250"/>
                  <a:pt x="48959" y="132348"/>
                </a:cubicBezTo>
                <a:cubicBezTo>
                  <a:pt x="32917" y="156411"/>
                  <a:pt x="-6181" y="176480"/>
                  <a:pt x="833" y="204537"/>
                </a:cubicBezTo>
                <a:cubicBezTo>
                  <a:pt x="4843" y="220579"/>
                  <a:pt x="309" y="241902"/>
                  <a:pt x="12864" y="252664"/>
                </a:cubicBezTo>
                <a:cubicBezTo>
                  <a:pt x="32122" y="269171"/>
                  <a:pt x="63949" y="262657"/>
                  <a:pt x="85054" y="276727"/>
                </a:cubicBezTo>
                <a:cubicBezTo>
                  <a:pt x="97086" y="284748"/>
                  <a:pt x="108215" y="294323"/>
                  <a:pt x="121149" y="300790"/>
                </a:cubicBezTo>
                <a:cubicBezTo>
                  <a:pt x="138415" y="309423"/>
                  <a:pt x="189943" y="320997"/>
                  <a:pt x="205370" y="324853"/>
                </a:cubicBezTo>
                <a:cubicBezTo>
                  <a:pt x="221412" y="332874"/>
                  <a:pt x="236843" y="342255"/>
                  <a:pt x="253496" y="348916"/>
                </a:cubicBezTo>
                <a:cubicBezTo>
                  <a:pt x="314555" y="373339"/>
                  <a:pt x="325428" y="372928"/>
                  <a:pt x="385843" y="385011"/>
                </a:cubicBezTo>
                <a:cubicBezTo>
                  <a:pt x="607779" y="378846"/>
                  <a:pt x="704929" y="407284"/>
                  <a:pt x="867106" y="360948"/>
                </a:cubicBezTo>
                <a:cubicBezTo>
                  <a:pt x="879301" y="357464"/>
                  <a:pt x="891857" y="354588"/>
                  <a:pt x="903201" y="348916"/>
                </a:cubicBezTo>
                <a:cubicBezTo>
                  <a:pt x="936704" y="332165"/>
                  <a:pt x="948781" y="315368"/>
                  <a:pt x="975391" y="288758"/>
                </a:cubicBezTo>
                <a:cubicBezTo>
                  <a:pt x="979401" y="276727"/>
                  <a:pt x="987422" y="265346"/>
                  <a:pt x="987422" y="252664"/>
                </a:cubicBezTo>
                <a:cubicBezTo>
                  <a:pt x="987422" y="224305"/>
                  <a:pt x="984359" y="195346"/>
                  <a:pt x="975391" y="168443"/>
                </a:cubicBezTo>
                <a:cubicBezTo>
                  <a:pt x="971804" y="157681"/>
                  <a:pt x="960402" y="151185"/>
                  <a:pt x="951327" y="144379"/>
                </a:cubicBezTo>
                <a:cubicBezTo>
                  <a:pt x="928191" y="127027"/>
                  <a:pt x="906574" y="105398"/>
                  <a:pt x="879138" y="96253"/>
                </a:cubicBezTo>
                <a:lnTo>
                  <a:pt x="806949" y="72190"/>
                </a:lnTo>
                <a:cubicBezTo>
                  <a:pt x="794917" y="68179"/>
                  <a:pt x="783409" y="61951"/>
                  <a:pt x="770854" y="60158"/>
                </a:cubicBezTo>
                <a:lnTo>
                  <a:pt x="686633" y="48127"/>
                </a:lnTo>
                <a:cubicBezTo>
                  <a:pt x="614986" y="38574"/>
                  <a:pt x="600774" y="41620"/>
                  <a:pt x="542254" y="24064"/>
                </a:cubicBezTo>
                <a:cubicBezTo>
                  <a:pt x="517959" y="16775"/>
                  <a:pt x="495303" y="2524"/>
                  <a:pt x="470064" y="0"/>
                </a:cubicBezTo>
                <a:lnTo>
                  <a:pt x="313654" y="12032"/>
                </a:lnTo>
                <a:close/>
              </a:path>
            </a:pathLst>
          </a:custGeom>
          <a:noFill/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noFill/>
              <a:effectLst/>
              <a:latin typeface="Arial" pitchFamily="-110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E240EA-4A45-CB40-BF4A-A472827E9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D84CE7-56AF-984C-9411-27BB16D4FA1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1026" name="Picture 2" descr="http://s3.amazonaws.com/libapps/accounts/2914/images/scopus1_eng.png">
            <a:extLst>
              <a:ext uri="{FF2B5EF4-FFF2-40B4-BE49-F238E27FC236}">
                <a16:creationId xmlns:a16="http://schemas.microsoft.com/office/drawing/2014/main" id="{7014B147-CD03-3644-A1BB-240435716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0438"/>
            <a:ext cx="9144000" cy="493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7CB935-9544-1140-B3E0-5968561E5F22}"/>
              </a:ext>
            </a:extLst>
          </p:cNvPr>
          <p:cNvSpPr txBox="1"/>
          <p:nvPr/>
        </p:nvSpPr>
        <p:spPr>
          <a:xfrm>
            <a:off x="1219200" y="152400"/>
            <a:ext cx="586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Scopus – finding author’s level metrics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2F6F2A-9427-DC46-AFB2-00B3C8633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264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235CA90-1C91-4141-8EB3-00D71A487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2532" name="Title 1">
            <a:extLst>
              <a:ext uri="{FF2B5EF4-FFF2-40B4-BE49-F238E27FC236}">
                <a16:creationId xmlns:a16="http://schemas.microsoft.com/office/drawing/2014/main" id="{0C3AE21E-A5F3-41B1-A9E9-35AD58FC20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8151813" cy="654050"/>
          </a:xfrm>
        </p:spPr>
        <p:txBody>
          <a:bodyPr/>
          <a:lstStyle/>
          <a:p>
            <a:r>
              <a:rPr lang="en-US" altLang="en-US" sz="28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Scopus metrics – author h-index</a:t>
            </a:r>
          </a:p>
        </p:txBody>
      </p:sp>
      <p:pic>
        <p:nvPicPr>
          <p:cNvPr id="22533" name="Picture 2">
            <a:extLst>
              <a:ext uri="{FF2B5EF4-FFF2-40B4-BE49-F238E27FC236}">
                <a16:creationId xmlns:a16="http://schemas.microsoft.com/office/drawing/2014/main" id="{E2A51EC4-565E-4E6F-87B4-44C0958A83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8991600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6EDF0B19-C236-E94A-83B4-196A4929CCCB}"/>
              </a:ext>
            </a:extLst>
          </p:cNvPr>
          <p:cNvSpPr/>
          <p:nvPr/>
        </p:nvSpPr>
        <p:spPr bwMode="auto">
          <a:xfrm>
            <a:off x="132347" y="2298032"/>
            <a:ext cx="1277333" cy="625642"/>
          </a:xfrm>
          <a:custGeom>
            <a:avLst/>
            <a:gdLst>
              <a:gd name="connsiteX0" fmla="*/ 529390 w 1277333"/>
              <a:gd name="connsiteY0" fmla="*/ 12031 h 625642"/>
              <a:gd name="connsiteX1" fmla="*/ 385011 w 1277333"/>
              <a:gd name="connsiteY1" fmla="*/ 0 h 625642"/>
              <a:gd name="connsiteX2" fmla="*/ 300790 w 1277333"/>
              <a:gd name="connsiteY2" fmla="*/ 12031 h 625642"/>
              <a:gd name="connsiteX3" fmla="*/ 216569 w 1277333"/>
              <a:gd name="connsiteY3" fmla="*/ 36094 h 625642"/>
              <a:gd name="connsiteX4" fmla="*/ 156411 w 1277333"/>
              <a:gd name="connsiteY4" fmla="*/ 84221 h 625642"/>
              <a:gd name="connsiteX5" fmla="*/ 120316 w 1277333"/>
              <a:gd name="connsiteY5" fmla="*/ 144379 h 625642"/>
              <a:gd name="connsiteX6" fmla="*/ 84221 w 1277333"/>
              <a:gd name="connsiteY6" fmla="*/ 204536 h 625642"/>
              <a:gd name="connsiteX7" fmla="*/ 72190 w 1277333"/>
              <a:gd name="connsiteY7" fmla="*/ 240631 h 625642"/>
              <a:gd name="connsiteX8" fmla="*/ 48127 w 1277333"/>
              <a:gd name="connsiteY8" fmla="*/ 276726 h 625642"/>
              <a:gd name="connsiteX9" fmla="*/ 24064 w 1277333"/>
              <a:gd name="connsiteY9" fmla="*/ 348915 h 625642"/>
              <a:gd name="connsiteX10" fmla="*/ 12032 w 1277333"/>
              <a:gd name="connsiteY10" fmla="*/ 385010 h 625642"/>
              <a:gd name="connsiteX11" fmla="*/ 0 w 1277333"/>
              <a:gd name="connsiteY11" fmla="*/ 421105 h 625642"/>
              <a:gd name="connsiteX12" fmla="*/ 12032 w 1277333"/>
              <a:gd name="connsiteY12" fmla="*/ 553452 h 625642"/>
              <a:gd name="connsiteX13" fmla="*/ 36095 w 1277333"/>
              <a:gd name="connsiteY13" fmla="*/ 589547 h 625642"/>
              <a:gd name="connsiteX14" fmla="*/ 192506 w 1277333"/>
              <a:gd name="connsiteY14" fmla="*/ 625642 h 625642"/>
              <a:gd name="connsiteX15" fmla="*/ 565485 w 1277333"/>
              <a:gd name="connsiteY15" fmla="*/ 613610 h 625642"/>
              <a:gd name="connsiteX16" fmla="*/ 625642 w 1277333"/>
              <a:gd name="connsiteY16" fmla="*/ 601579 h 625642"/>
              <a:gd name="connsiteX17" fmla="*/ 709864 w 1277333"/>
              <a:gd name="connsiteY17" fmla="*/ 589547 h 625642"/>
              <a:gd name="connsiteX18" fmla="*/ 806116 w 1277333"/>
              <a:gd name="connsiteY18" fmla="*/ 565484 h 625642"/>
              <a:gd name="connsiteX19" fmla="*/ 902369 w 1277333"/>
              <a:gd name="connsiteY19" fmla="*/ 541421 h 625642"/>
              <a:gd name="connsiteX20" fmla="*/ 950495 w 1277333"/>
              <a:gd name="connsiteY20" fmla="*/ 529389 h 625642"/>
              <a:gd name="connsiteX21" fmla="*/ 986590 w 1277333"/>
              <a:gd name="connsiteY21" fmla="*/ 517357 h 625642"/>
              <a:gd name="connsiteX22" fmla="*/ 1046748 w 1277333"/>
              <a:gd name="connsiteY22" fmla="*/ 505326 h 625642"/>
              <a:gd name="connsiteX23" fmla="*/ 1167064 w 1277333"/>
              <a:gd name="connsiteY23" fmla="*/ 481263 h 625642"/>
              <a:gd name="connsiteX24" fmla="*/ 1203158 w 1277333"/>
              <a:gd name="connsiteY24" fmla="*/ 469231 h 625642"/>
              <a:gd name="connsiteX25" fmla="*/ 1239253 w 1277333"/>
              <a:gd name="connsiteY25" fmla="*/ 445168 h 625642"/>
              <a:gd name="connsiteX26" fmla="*/ 1275348 w 1277333"/>
              <a:gd name="connsiteY26" fmla="*/ 372979 h 625642"/>
              <a:gd name="connsiteX27" fmla="*/ 1263316 w 1277333"/>
              <a:gd name="connsiteY27" fmla="*/ 180473 h 625642"/>
              <a:gd name="connsiteX28" fmla="*/ 1155032 w 1277333"/>
              <a:gd name="connsiteY28" fmla="*/ 120315 h 625642"/>
              <a:gd name="connsiteX29" fmla="*/ 1058779 w 1277333"/>
              <a:gd name="connsiteY29" fmla="*/ 96252 h 625642"/>
              <a:gd name="connsiteX30" fmla="*/ 1010653 w 1277333"/>
              <a:gd name="connsiteY30" fmla="*/ 84221 h 625642"/>
              <a:gd name="connsiteX31" fmla="*/ 914400 w 1277333"/>
              <a:gd name="connsiteY31" fmla="*/ 60157 h 625642"/>
              <a:gd name="connsiteX32" fmla="*/ 806116 w 1277333"/>
              <a:gd name="connsiteY32" fmla="*/ 36094 h 625642"/>
              <a:gd name="connsiteX33" fmla="*/ 625642 w 1277333"/>
              <a:gd name="connsiteY33" fmla="*/ 12031 h 625642"/>
              <a:gd name="connsiteX34" fmla="*/ 529390 w 1277333"/>
              <a:gd name="connsiteY34" fmla="*/ 12031 h 62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77333" h="625642">
                <a:moveTo>
                  <a:pt x="529390" y="12031"/>
                </a:moveTo>
                <a:cubicBezTo>
                  <a:pt x="489285" y="10026"/>
                  <a:pt x="433304" y="0"/>
                  <a:pt x="385011" y="0"/>
                </a:cubicBezTo>
                <a:cubicBezTo>
                  <a:pt x="356652" y="0"/>
                  <a:pt x="328691" y="6958"/>
                  <a:pt x="300790" y="12031"/>
                </a:cubicBezTo>
                <a:cubicBezTo>
                  <a:pt x="267561" y="18073"/>
                  <a:pt x="247489" y="25788"/>
                  <a:pt x="216569" y="36094"/>
                </a:cubicBezTo>
                <a:cubicBezTo>
                  <a:pt x="200172" y="47025"/>
                  <a:pt x="167842" y="65169"/>
                  <a:pt x="156411" y="84221"/>
                </a:cubicBezTo>
                <a:cubicBezTo>
                  <a:pt x="109554" y="162315"/>
                  <a:pt x="181287" y="83406"/>
                  <a:pt x="120316" y="144379"/>
                </a:cubicBezTo>
                <a:cubicBezTo>
                  <a:pt x="86234" y="246629"/>
                  <a:pt x="133768" y="121958"/>
                  <a:pt x="84221" y="204536"/>
                </a:cubicBezTo>
                <a:cubicBezTo>
                  <a:pt x="77696" y="215411"/>
                  <a:pt x="77862" y="229287"/>
                  <a:pt x="72190" y="240631"/>
                </a:cubicBezTo>
                <a:cubicBezTo>
                  <a:pt x="65723" y="253565"/>
                  <a:pt x="54000" y="263512"/>
                  <a:pt x="48127" y="276726"/>
                </a:cubicBezTo>
                <a:cubicBezTo>
                  <a:pt x="37825" y="299905"/>
                  <a:pt x="32085" y="324852"/>
                  <a:pt x="24064" y="348915"/>
                </a:cubicBezTo>
                <a:lnTo>
                  <a:pt x="12032" y="385010"/>
                </a:lnTo>
                <a:lnTo>
                  <a:pt x="0" y="421105"/>
                </a:lnTo>
                <a:cubicBezTo>
                  <a:pt x="4011" y="465221"/>
                  <a:pt x="2750" y="510138"/>
                  <a:pt x="12032" y="553452"/>
                </a:cubicBezTo>
                <a:cubicBezTo>
                  <a:pt x="15062" y="567591"/>
                  <a:pt x="23833" y="581883"/>
                  <a:pt x="36095" y="589547"/>
                </a:cubicBezTo>
                <a:cubicBezTo>
                  <a:pt x="75242" y="614014"/>
                  <a:pt x="150197" y="619598"/>
                  <a:pt x="192506" y="625642"/>
                </a:cubicBezTo>
                <a:cubicBezTo>
                  <a:pt x="316832" y="621631"/>
                  <a:pt x="441286" y="620510"/>
                  <a:pt x="565485" y="613610"/>
                </a:cubicBezTo>
                <a:cubicBezTo>
                  <a:pt x="585903" y="612476"/>
                  <a:pt x="605471" y="604941"/>
                  <a:pt x="625642" y="601579"/>
                </a:cubicBezTo>
                <a:cubicBezTo>
                  <a:pt x="653615" y="596917"/>
                  <a:pt x="681790" y="593558"/>
                  <a:pt x="709864" y="589547"/>
                </a:cubicBezTo>
                <a:cubicBezTo>
                  <a:pt x="778863" y="566546"/>
                  <a:pt x="711746" y="587261"/>
                  <a:pt x="806116" y="565484"/>
                </a:cubicBezTo>
                <a:cubicBezTo>
                  <a:pt x="838341" y="558048"/>
                  <a:pt x="870285" y="549442"/>
                  <a:pt x="902369" y="541421"/>
                </a:cubicBezTo>
                <a:cubicBezTo>
                  <a:pt x="918411" y="537410"/>
                  <a:pt x="934808" y="534618"/>
                  <a:pt x="950495" y="529389"/>
                </a:cubicBezTo>
                <a:cubicBezTo>
                  <a:pt x="962527" y="525378"/>
                  <a:pt x="974286" y="520433"/>
                  <a:pt x="986590" y="517357"/>
                </a:cubicBezTo>
                <a:cubicBezTo>
                  <a:pt x="1006429" y="512397"/>
                  <a:pt x="1026628" y="508984"/>
                  <a:pt x="1046748" y="505326"/>
                </a:cubicBezTo>
                <a:cubicBezTo>
                  <a:pt x="1111725" y="493512"/>
                  <a:pt x="1111215" y="497220"/>
                  <a:pt x="1167064" y="481263"/>
                </a:cubicBezTo>
                <a:cubicBezTo>
                  <a:pt x="1179258" y="477779"/>
                  <a:pt x="1191815" y="474903"/>
                  <a:pt x="1203158" y="469231"/>
                </a:cubicBezTo>
                <a:cubicBezTo>
                  <a:pt x="1216092" y="462764"/>
                  <a:pt x="1227221" y="453189"/>
                  <a:pt x="1239253" y="445168"/>
                </a:cubicBezTo>
                <a:cubicBezTo>
                  <a:pt x="1251418" y="426920"/>
                  <a:pt x="1275348" y="397883"/>
                  <a:pt x="1275348" y="372979"/>
                </a:cubicBezTo>
                <a:cubicBezTo>
                  <a:pt x="1275348" y="308685"/>
                  <a:pt x="1284555" y="241157"/>
                  <a:pt x="1263316" y="180473"/>
                </a:cubicBezTo>
                <a:cubicBezTo>
                  <a:pt x="1254102" y="154146"/>
                  <a:pt x="1186319" y="128848"/>
                  <a:pt x="1155032" y="120315"/>
                </a:cubicBezTo>
                <a:cubicBezTo>
                  <a:pt x="1123126" y="111613"/>
                  <a:pt x="1090863" y="104273"/>
                  <a:pt x="1058779" y="96252"/>
                </a:cubicBezTo>
                <a:cubicBezTo>
                  <a:pt x="1042737" y="92242"/>
                  <a:pt x="1026340" y="89450"/>
                  <a:pt x="1010653" y="84221"/>
                </a:cubicBezTo>
                <a:cubicBezTo>
                  <a:pt x="946157" y="62722"/>
                  <a:pt x="1001507" y="79514"/>
                  <a:pt x="914400" y="60157"/>
                </a:cubicBezTo>
                <a:cubicBezTo>
                  <a:pt x="849525" y="45740"/>
                  <a:pt x="878667" y="48186"/>
                  <a:pt x="806116" y="36094"/>
                </a:cubicBezTo>
                <a:cubicBezTo>
                  <a:pt x="660356" y="11801"/>
                  <a:pt x="783704" y="36348"/>
                  <a:pt x="625642" y="12031"/>
                </a:cubicBezTo>
                <a:cubicBezTo>
                  <a:pt x="561552" y="2171"/>
                  <a:pt x="569495" y="14036"/>
                  <a:pt x="529390" y="12031"/>
                </a:cubicBezTo>
                <a:close/>
              </a:path>
            </a:pathLst>
          </a:custGeom>
          <a:noFill/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0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5F49A1-6B0D-1F4F-9B4B-C79637744A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4858D1-1ADB-0C47-A2B4-17FD188A50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21506" name="TextBox 2">
            <a:extLst>
              <a:ext uri="{FF2B5EF4-FFF2-40B4-BE49-F238E27FC236}">
                <a16:creationId xmlns:a16="http://schemas.microsoft.com/office/drawing/2014/main" id="{9D33D06E-8586-448C-98F2-BB06D3D16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230313"/>
            <a:ext cx="7086600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/>
              <a:t>Does not give an accurate measure for early-career researchers.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/>
              <a:t>Calculated by using only articles that are indexed by particular Indexing Service (Web of Science or Scopus).  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/>
              <a:t>Calculation is based on different timeframe (by institutional subscription, such as Web of Science, or by a certain date, such as Scopus). 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US" altLang="en-US"/>
          </a:p>
        </p:txBody>
      </p:sp>
      <p:sp>
        <p:nvSpPr>
          <p:cNvPr id="21507" name="TextBox 3">
            <a:extLst>
              <a:ext uri="{FF2B5EF4-FFF2-40B4-BE49-F238E27FC236}">
                <a16:creationId xmlns:a16="http://schemas.microsoft.com/office/drawing/2014/main" id="{1C3F2A8D-AAD6-D043-8C1C-FAE9308EE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6513"/>
            <a:ext cx="72390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en-US" sz="3600" b="1" dirty="0">
                <a:solidFill>
                  <a:schemeClr val="accent1">
                    <a:lumMod val="50000"/>
                  </a:schemeClr>
                </a:solidFill>
              </a:rPr>
              <a:t>Limitations of H-index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2A10F4-339E-494F-A31D-52124FB65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9F58FA0C-3C26-4C7E-8126-4A41CB421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24580" name="Title 2">
            <a:extLst>
              <a:ext uri="{FF2B5EF4-FFF2-40B4-BE49-F238E27FC236}">
                <a16:creationId xmlns:a16="http://schemas.microsoft.com/office/drawing/2014/main" id="{FDCA27CC-C7BB-47B0-ABEB-4CC9B977EF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001000" cy="609600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Google Scholar i10-Index</a:t>
            </a:r>
          </a:p>
        </p:txBody>
      </p:sp>
      <p:pic>
        <p:nvPicPr>
          <p:cNvPr id="24581" name="Picture 1">
            <a:extLst>
              <a:ext uri="{FF2B5EF4-FFF2-40B4-BE49-F238E27FC236}">
                <a16:creationId xmlns:a16="http://schemas.microsoft.com/office/drawing/2014/main" id="{DB735538-1C48-4A14-8136-E475A64D14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38" y="2176463"/>
            <a:ext cx="40671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2">
            <a:extLst>
              <a:ext uri="{FF2B5EF4-FFF2-40B4-BE49-F238E27FC236}">
                <a16:creationId xmlns:a16="http://schemas.microsoft.com/office/drawing/2014/main" id="{FC086149-36F9-4B5A-B901-D63A57E2B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524000"/>
            <a:ext cx="74676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/>
              <a:t>i10-Index = the number of publications with at least 10 citations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715FDB-547E-3F4B-813A-E1144C4388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BD00E9-7A7C-594F-BD15-19DF052CFA8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BABE12-381C-FE4F-A996-78C9C15032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62" b="34444"/>
          <a:stretch/>
        </p:blipFill>
        <p:spPr>
          <a:xfrm>
            <a:off x="533400" y="1143000"/>
            <a:ext cx="7948048" cy="4495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78086B-172E-DB42-8712-82B201497376}"/>
              </a:ext>
            </a:extLst>
          </p:cNvPr>
          <p:cNvSpPr txBox="1"/>
          <p:nvPr/>
        </p:nvSpPr>
        <p:spPr>
          <a:xfrm>
            <a:off x="533400" y="241605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Google Scholar Profile for Dr. </a:t>
            </a:r>
            <a:r>
              <a:rPr lang="en-US" sz="3200" dirty="0" err="1">
                <a:solidFill>
                  <a:schemeClr val="accent6">
                    <a:lumMod val="90000"/>
                    <a:lumOff val="10000"/>
                  </a:schemeClr>
                </a:solidFill>
              </a:rPr>
              <a:t>Jorrin</a:t>
            </a:r>
            <a:r>
              <a:rPr lang="en-US" sz="32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accent6">
                    <a:lumMod val="90000"/>
                    <a:lumOff val="10000"/>
                  </a:schemeClr>
                </a:solidFill>
              </a:rPr>
              <a:t>Abellan</a:t>
            </a:r>
            <a:endParaRPr lang="en-US" sz="3200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1ABFEE-B704-F240-B33C-14DE622E30B0}"/>
              </a:ext>
            </a:extLst>
          </p:cNvPr>
          <p:cNvSpPr/>
          <p:nvPr/>
        </p:nvSpPr>
        <p:spPr bwMode="auto">
          <a:xfrm>
            <a:off x="6477000" y="1752600"/>
            <a:ext cx="2133600" cy="533400"/>
          </a:xfrm>
          <a:prstGeom prst="rect">
            <a:avLst/>
          </a:prstGeom>
          <a:noFill/>
          <a:ln w="412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0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7829BA-35DC-DD4D-A373-FCB94FB92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>
            <a:extLst>
              <a:ext uri="{FF2B5EF4-FFF2-40B4-BE49-F238E27FC236}">
                <a16:creationId xmlns:a16="http://schemas.microsoft.com/office/drawing/2014/main" id="{D92B4BD0-0633-40F9-992D-3FE3F80A57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30425"/>
            <a:ext cx="7999413" cy="3051175"/>
          </a:xfrm>
        </p:spPr>
        <p:txBody>
          <a:bodyPr/>
          <a:lstStyle/>
          <a:p>
            <a:pPr algn="ctr"/>
            <a:r>
              <a:rPr lang="en-US" altLang="en-US" sz="2400" dirty="0"/>
              <a:t>You are </a:t>
            </a:r>
            <a:r>
              <a:rPr lang="en-US" altLang="en-US" sz="2400" dirty="0">
                <a:solidFill>
                  <a:schemeClr val="tx1"/>
                </a:solidFill>
              </a:rPr>
              <a:t>applying for tenure, promotion or a new job</a:t>
            </a:r>
            <a:br>
              <a:rPr lang="en-US" altLang="en-US" sz="2400" dirty="0">
                <a:cs typeface="Calibri"/>
              </a:rPr>
            </a:br>
            <a:r>
              <a:rPr lang="en-US" altLang="en-US" sz="2400" dirty="0"/>
              <a:t>You need to prepare for your performance appraisal</a:t>
            </a:r>
            <a:br>
              <a:rPr lang="en-US" altLang="en-US" sz="2400" dirty="0">
                <a:cs typeface="Calibri"/>
              </a:rPr>
            </a:br>
            <a:r>
              <a:rPr lang="en-US" altLang="en-US" sz="2400" dirty="0"/>
              <a:t>You try to decide in which journal to submit  the article </a:t>
            </a:r>
            <a:br>
              <a:rPr lang="en-US" altLang="en-US" sz="2400" dirty="0"/>
            </a:br>
            <a:r>
              <a:rPr lang="en-US" altLang="en-US" sz="2400" dirty="0"/>
              <a:t>You are writing a biographical sketch for a grant proposal</a:t>
            </a:r>
            <a:br>
              <a:rPr lang="en-US" altLang="en-US" sz="2400" dirty="0"/>
            </a:br>
            <a:br>
              <a:rPr lang="en-US" altLang="en-US" sz="2400" dirty="0"/>
            </a:br>
            <a:r>
              <a:rPr lang="en-US" altLang="en-US" sz="2400" dirty="0"/>
              <a:t>All hyperlinks and additional instructions could be found here: </a:t>
            </a:r>
            <a:r>
              <a:rPr lang="en-US" altLang="en-US" sz="2400" b="1" dirty="0"/>
              <a:t>http://</a:t>
            </a:r>
            <a:r>
              <a:rPr lang="en-US" altLang="en-US" sz="2400" b="1" dirty="0" err="1"/>
              <a:t>libguides.kennesaw.edu</a:t>
            </a:r>
            <a:r>
              <a:rPr lang="en-US" altLang="en-US" sz="2400" b="1" dirty="0"/>
              <a:t>/RI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D35552-CEB7-AE4B-92C1-4095AE55754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C6B71B-9E6F-7B41-9984-94DCECF015B5}"/>
              </a:ext>
            </a:extLst>
          </p:cNvPr>
          <p:cNvSpPr txBox="1"/>
          <p:nvPr/>
        </p:nvSpPr>
        <p:spPr>
          <a:xfrm>
            <a:off x="1219200" y="381000"/>
            <a:ext cx="662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This webinar is for you if: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D57CED-D52D-2A48-A055-FAAC6DC18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64C0BC-9BB3-D744-A912-65EF0D8D132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26626" name="TextBox 2">
            <a:extLst>
              <a:ext uri="{FF2B5EF4-FFF2-40B4-BE49-F238E27FC236}">
                <a16:creationId xmlns:a16="http://schemas.microsoft.com/office/drawing/2014/main" id="{75A50677-0B7E-4E75-8CDD-564812B89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066800"/>
            <a:ext cx="7848600" cy="461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200" dirty="0"/>
              <a:t>These are common tools for measuring </a:t>
            </a:r>
            <a:r>
              <a:rPr lang="en-US" altLang="en-US" sz="3200" dirty="0" err="1"/>
              <a:t>altmetrics</a:t>
            </a:r>
            <a:r>
              <a:rPr lang="en-US" altLang="en-US" sz="3200" dirty="0"/>
              <a:t> or alternative research impact: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3200" dirty="0"/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200" dirty="0" err="1"/>
              <a:t>ImpactStory</a:t>
            </a:r>
            <a:endParaRPr lang="en-US" altLang="en-US" sz="3200" dirty="0"/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200" dirty="0" err="1"/>
              <a:t>Altmetric.com</a:t>
            </a:r>
            <a:endParaRPr lang="en-US" altLang="en-US" sz="3200" dirty="0"/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200" dirty="0" err="1"/>
              <a:t>PlumAnalytics</a:t>
            </a:r>
            <a:r>
              <a:rPr lang="en-US" altLang="en-US" sz="3200" dirty="0"/>
              <a:t> (EBSCOhost and other databases)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200" dirty="0"/>
              <a:t>IR (institutional repositories)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dirty="0"/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dirty="0"/>
              <a:t>Learn more here </a:t>
            </a:r>
            <a:r>
              <a:rPr lang="en-US" sz="2400" b="1" dirty="0"/>
              <a:t>https://</a:t>
            </a:r>
            <a:r>
              <a:rPr lang="en-US" sz="2400" b="1" dirty="0" err="1"/>
              <a:t>libguides.kennesaw.edu</a:t>
            </a:r>
            <a:r>
              <a:rPr lang="en-US" sz="2400" b="1" dirty="0"/>
              <a:t>/RI/</a:t>
            </a:r>
            <a:r>
              <a:rPr lang="en-US" sz="2400" b="1" dirty="0" err="1"/>
              <a:t>altmetrics</a:t>
            </a:r>
            <a:r>
              <a:rPr lang="en-US" sz="2400" b="1" dirty="0"/>
              <a:t> </a:t>
            </a:r>
            <a:endParaRPr lang="en-US" altLang="en-US" sz="2400" b="1" dirty="0"/>
          </a:p>
        </p:txBody>
      </p:sp>
      <p:sp>
        <p:nvSpPr>
          <p:cNvPr id="26627" name="TextBox 3">
            <a:extLst>
              <a:ext uri="{FF2B5EF4-FFF2-40B4-BE49-F238E27FC236}">
                <a16:creationId xmlns:a16="http://schemas.microsoft.com/office/drawing/2014/main" id="{55D4390A-881C-45FE-AE60-3E0C1FB3F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37540"/>
            <a:ext cx="72390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600" b="1" dirty="0" err="1">
                <a:solidFill>
                  <a:schemeClr val="accent6">
                    <a:lumMod val="90000"/>
                    <a:lumOff val="10000"/>
                  </a:schemeClr>
                </a:solidFill>
              </a:rPr>
              <a:t>Altmetrics</a:t>
            </a:r>
            <a:endParaRPr lang="en-US" altLang="en-US" sz="3600" b="1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CE7202-E21B-1F4E-BDA0-0D7FA2737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44259C-CE3E-264F-A851-6C27E328AAA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37890" name="Picture 3">
            <a:extLst>
              <a:ext uri="{FF2B5EF4-FFF2-40B4-BE49-F238E27FC236}">
                <a16:creationId xmlns:a16="http://schemas.microsoft.com/office/drawing/2014/main" id="{38112A45-A772-4BCE-A657-DC0DCD223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38188"/>
            <a:ext cx="9144000" cy="582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Box 4">
            <a:extLst>
              <a:ext uri="{FF2B5EF4-FFF2-40B4-BE49-F238E27FC236}">
                <a16:creationId xmlns:a16="http://schemas.microsoft.com/office/drawing/2014/main" id="{7F3224AD-E15D-4654-A040-5973A105F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52400"/>
            <a:ext cx="8153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3200" b="1" dirty="0" err="1">
                <a:solidFill>
                  <a:schemeClr val="accent6">
                    <a:lumMod val="90000"/>
                    <a:lumOff val="10000"/>
                  </a:schemeClr>
                </a:solidFill>
              </a:rPr>
              <a:t>PlumX</a:t>
            </a:r>
            <a:r>
              <a:rPr lang="en-US" altLang="en-US" sz="3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 metric in EBSCOhost databases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F339F6-BC2A-8046-A6C8-B853DB51749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4AD30A-723A-1244-A3A4-62424AFAB4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" b="20055"/>
          <a:stretch/>
        </p:blipFill>
        <p:spPr>
          <a:xfrm>
            <a:off x="12032" y="914400"/>
            <a:ext cx="9067800" cy="48823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C83EE4-F65C-BE49-B7B7-959563EEA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27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48238D-98A9-144C-A691-0646911F78F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27650" name="TextBox 2">
            <a:extLst>
              <a:ext uri="{FF2B5EF4-FFF2-40B4-BE49-F238E27FC236}">
                <a16:creationId xmlns:a16="http://schemas.microsoft.com/office/drawing/2014/main" id="{B9849556-0773-4808-B249-59088066F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438" y="1141413"/>
            <a:ext cx="7777162" cy="43175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400" b="1" u="sng" dirty="0" err="1">
                <a:solidFill>
                  <a:schemeClr val="accent6">
                    <a:lumMod val="75000"/>
                    <a:lumOff val="25000"/>
                  </a:schemeClr>
                </a:solidFill>
              </a:rPr>
              <a:t>Academia.edu</a:t>
            </a:r>
            <a:endParaRPr lang="en-US" altLang="en-US" sz="2400" b="1" u="sng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4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Mendeley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400" b="1" dirty="0">
                <a:solidFill>
                  <a:schemeClr val="accent6">
                    <a:lumMod val="75000"/>
                    <a:lumOff val="25000"/>
                  </a:schemeClr>
                </a:solidFill>
              </a:rPr>
              <a:t>ResearchGate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400" b="1" dirty="0">
                <a:solidFill>
                  <a:schemeClr val="accent6">
                    <a:lumMod val="75000"/>
                    <a:lumOff val="2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Vivo</a:t>
            </a:r>
            <a:endParaRPr lang="en-US" altLang="en-US" sz="24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400" b="1" dirty="0">
                <a:solidFill>
                  <a:schemeClr val="accent6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Google Scholar Profile</a:t>
            </a:r>
            <a:endParaRPr lang="en-US" altLang="en-US" sz="24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r>
              <a:rPr lang="en-US" altLang="en-US" sz="2400" b="1" dirty="0">
                <a:solidFill>
                  <a:schemeClr val="accent6">
                    <a:lumMod val="75000"/>
                    <a:lumOff val="2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SciENcv</a:t>
            </a:r>
            <a:endParaRPr lang="en-US" altLang="en-US" sz="24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r>
              <a:rPr lang="en-US" altLang="en-US" sz="2400" b="1" dirty="0">
                <a:solidFill>
                  <a:schemeClr val="accent6">
                    <a:lumMod val="75000"/>
                    <a:lumOff val="2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MyScienceWork</a:t>
            </a:r>
            <a:endParaRPr lang="en-US" altLang="en-US" sz="24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r>
              <a:rPr lang="en-US" altLang="en-US" sz="2400" b="1" dirty="0">
                <a:solidFill>
                  <a:schemeClr val="accent6">
                    <a:lumMod val="75000"/>
                    <a:lumOff val="2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Selected Work Gallery</a:t>
            </a:r>
            <a:endParaRPr lang="en-US" altLang="en-US" sz="2400" b="1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endParaRPr lang="en-US" altLang="en-US" sz="2400" b="1" dirty="0">
              <a:solidFill>
                <a:srgbClr val="C00000"/>
              </a:solidFill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2400" dirty="0"/>
              <a:t>All hyperlinks to academic profile services are available here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sz="2400" b="1" dirty="0"/>
              <a:t>https://</a:t>
            </a:r>
            <a:r>
              <a:rPr lang="en-US" sz="2400" b="1" dirty="0" err="1"/>
              <a:t>libguides.kennesaw.edu</a:t>
            </a:r>
            <a:r>
              <a:rPr lang="en-US" sz="2400" b="1" dirty="0"/>
              <a:t>/RI/profile</a:t>
            </a:r>
            <a:endParaRPr lang="en-US" altLang="en-US" sz="2400" b="1" dirty="0">
              <a:solidFill>
                <a:srgbClr val="C00000"/>
              </a:solidFill>
            </a:endParaRPr>
          </a:p>
        </p:txBody>
      </p:sp>
      <p:sp>
        <p:nvSpPr>
          <p:cNvPr id="27651" name="TextBox 3">
            <a:extLst>
              <a:ext uri="{FF2B5EF4-FFF2-40B4-BE49-F238E27FC236}">
                <a16:creationId xmlns:a16="http://schemas.microsoft.com/office/drawing/2014/main" id="{B575AB81-CD87-4F1C-AE08-5718852BE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533400"/>
            <a:ext cx="72390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600" b="1"/>
              <a:t>Author’s Profile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F6F766-4664-C547-A7E5-F7A24D8D2A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05B03A-DF1A-3247-AD00-B9EC06B7085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75758E-87BA-C74F-B2D8-3A36116DD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6132"/>
            <a:ext cx="9144000" cy="51057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F7EE78-ABB5-9F41-8E6F-523D8CC0A647}"/>
              </a:ext>
            </a:extLst>
          </p:cNvPr>
          <p:cNvSpPr txBox="1"/>
          <p:nvPr/>
        </p:nvSpPr>
        <p:spPr>
          <a:xfrm>
            <a:off x="1828800" y="165671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Author’s website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70F792-CEDE-3C4B-A452-11A8B1803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02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05B03A-DF1A-3247-AD00-B9EC06B7085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F7EE78-ABB5-9F41-8E6F-523D8CC0A647}"/>
              </a:ext>
            </a:extLst>
          </p:cNvPr>
          <p:cNvSpPr txBox="1"/>
          <p:nvPr/>
        </p:nvSpPr>
        <p:spPr>
          <a:xfrm>
            <a:off x="1828800" y="165671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Author’s website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338B28-D9F3-0444-BC5E-1419191950A8}"/>
              </a:ext>
            </a:extLst>
          </p:cNvPr>
          <p:cNvSpPr/>
          <p:nvPr/>
        </p:nvSpPr>
        <p:spPr>
          <a:xfrm>
            <a:off x="697339" y="1143000"/>
            <a:ext cx="76098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/>
              <a:t>If you want to create your website within </a:t>
            </a:r>
            <a:r>
              <a:rPr lang="en-US" altLang="en-US" dirty="0">
                <a:hlinkClick r:id="rId2"/>
              </a:rPr>
              <a:t>http://facultyweb.kennesaw.edu</a:t>
            </a:r>
            <a:r>
              <a:rPr lang="en-US" altLang="en-US" dirty="0"/>
              <a:t> </a:t>
            </a:r>
          </a:p>
          <a:p>
            <a:r>
              <a:rPr lang="en-US" altLang="en-US" dirty="0"/>
              <a:t>send an email to &lt;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service@kennesaw.edu</a:t>
            </a:r>
            <a:r>
              <a:rPr lang="en-US" altLang="en-US" dirty="0"/>
              <a:t>&gt;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79BA00-AB6F-4941-B6D4-2CDB58310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81200"/>
            <a:ext cx="5553519" cy="45482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23C5A1-59C7-A644-B981-C03D824654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3194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1C2BED-B5B1-9C40-93BA-87AE0DC8A6A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28674" name="TextBox 2">
            <a:extLst>
              <a:ext uri="{FF2B5EF4-FFF2-40B4-BE49-F238E27FC236}">
                <a16:creationId xmlns:a16="http://schemas.microsoft.com/office/drawing/2014/main" id="{1F70CEB4-C38A-4694-8D52-6860DF39B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90371"/>
            <a:ext cx="6248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Example of Metrics from Academic Profile Services (ResearchGate)</a:t>
            </a:r>
          </a:p>
        </p:txBody>
      </p:sp>
      <p:pic>
        <p:nvPicPr>
          <p:cNvPr id="28675" name="Picture 3" descr="Screen Clipping">
            <a:extLst>
              <a:ext uri="{FF2B5EF4-FFF2-40B4-BE49-F238E27FC236}">
                <a16:creationId xmlns:a16="http://schemas.microsoft.com/office/drawing/2014/main" id="{A2DE1FFD-1798-41B0-BFCB-76C3739084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2286000"/>
            <a:ext cx="7008812" cy="328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4">
            <a:extLst>
              <a:ext uri="{FF2B5EF4-FFF2-40B4-BE49-F238E27FC236}">
                <a16:creationId xmlns:a16="http://schemas.microsoft.com/office/drawing/2014/main" id="{AF4304B2-85E5-4E54-96A2-350B1C0A4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994" y="965341"/>
            <a:ext cx="5181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How is your RG Score calculated?</a:t>
            </a:r>
          </a:p>
          <a:p>
            <a:r>
              <a:rPr lang="en-US" altLang="en-US" dirty="0"/>
              <a:t>ResearchGate calculates your score based on how other researchers interact with your content, how often, and who they are. The higher their score, the more yours will increase.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1DEDD6-8DA5-7C44-8227-97AC5AAED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6A8A4B-1580-1D47-9E84-D48100A99C7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784DB8-C979-C343-9FB8-CDEF92F93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128" y="0"/>
            <a:ext cx="757374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41B4BA-7F3F-6F42-A5AB-5A6AB8C0881E}"/>
              </a:ext>
            </a:extLst>
          </p:cNvPr>
          <p:cNvSpPr txBox="1"/>
          <p:nvPr/>
        </p:nvSpPr>
        <p:spPr>
          <a:xfrm>
            <a:off x="4191000" y="2286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Research Gate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E19287-218E-B548-AFF4-26188F83A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84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76C977-EE90-A548-875E-1FC6D2077F1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4E0295-39B4-9640-B775-E85353D07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32" y="0"/>
            <a:ext cx="8148735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A25BBDC-213C-6548-9259-7A7FDE7BCD3B}"/>
              </a:ext>
            </a:extLst>
          </p:cNvPr>
          <p:cNvSpPr txBox="1"/>
          <p:nvPr/>
        </p:nvSpPr>
        <p:spPr>
          <a:xfrm>
            <a:off x="4267200" y="228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ResearchGate</a:t>
            </a:r>
          </a:p>
        </p:txBody>
      </p:sp>
    </p:spTree>
    <p:extLst>
      <p:ext uri="{BB962C8B-B14F-4D97-AF65-F5344CB8AC3E}">
        <p14:creationId xmlns:p14="http://schemas.microsoft.com/office/powerpoint/2010/main" val="11828929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5DA66C-F774-944E-8628-29B9AF5B6B8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7B0397-3BFF-B545-999F-B7CCC41C4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49" y="0"/>
            <a:ext cx="830290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D9E22-E0B9-C04B-A1BE-81EE62691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8600"/>
            <a:ext cx="7770813" cy="536575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Who assess our research impact?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70BAA4-12CB-044B-88E5-3066AF05027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F98D95-00B3-8543-A654-4BA015ED450D}"/>
              </a:ext>
            </a:extLst>
          </p:cNvPr>
          <p:cNvSpPr txBox="1"/>
          <p:nvPr/>
        </p:nvSpPr>
        <p:spPr>
          <a:xfrm>
            <a:off x="685800" y="1676400"/>
            <a:ext cx="7696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Institutions we work for – institutional effectiveness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Promotion &amp; tenure committee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Hiring managers and committee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Funding agencies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Research consumers and promoters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Librarians</a:t>
            </a:r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CDDCFE-EB7D-F444-9CA3-AC5425BCE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232" y="3486150"/>
            <a:ext cx="4495800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722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40B647-6146-CB49-8D6F-B693ACD8314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BDEADC-1AF7-844F-984D-6F40F0440356}"/>
              </a:ext>
            </a:extLst>
          </p:cNvPr>
          <p:cNvSpPr txBox="1"/>
          <p:nvPr/>
        </p:nvSpPr>
        <p:spPr>
          <a:xfrm>
            <a:off x="457200" y="348163"/>
            <a:ext cx="7772400" cy="461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KSU Digital Commons </a:t>
            </a:r>
            <a:r>
              <a:rPr lang="en-US" sz="2400" b="1" dirty="0" err="1">
                <a:solidFill>
                  <a:schemeClr val="accent6">
                    <a:lumMod val="90000"/>
                    <a:lumOff val="10000"/>
                  </a:schemeClr>
                </a:solidFill>
              </a:rPr>
              <a:t>SelectedWorks</a:t>
            </a:r>
            <a:r>
              <a:rPr lang="en-US" sz="24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 Metrics (Downloads)</a:t>
            </a:r>
          </a:p>
        </p:txBody>
      </p:sp>
      <p:pic>
        <p:nvPicPr>
          <p:cNvPr id="29699" name="Picture 3">
            <a:extLst>
              <a:ext uri="{FF2B5EF4-FFF2-40B4-BE49-F238E27FC236}">
                <a16:creationId xmlns:a16="http://schemas.microsoft.com/office/drawing/2014/main" id="{C6952070-43F2-4B1A-94DF-5980F7549E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13" y="3276600"/>
            <a:ext cx="4903787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>
            <a:extLst>
              <a:ext uri="{FF2B5EF4-FFF2-40B4-BE49-F238E27FC236}">
                <a16:creationId xmlns:a16="http://schemas.microsoft.com/office/drawing/2014/main" id="{AA5B2F03-EE25-45ED-8A55-D7358D0A40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1547813"/>
            <a:ext cx="5761037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5">
            <a:extLst>
              <a:ext uri="{FF2B5EF4-FFF2-40B4-BE49-F238E27FC236}">
                <a16:creationId xmlns:a16="http://schemas.microsoft.com/office/drawing/2014/main" id="{C74B4F39-EDB1-4810-AC91-DAC4C7576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838200"/>
            <a:ext cx="685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/>
              <a:t>SelectedWorks http://digitalcommons.kennesaw.edu/sw_gallery.html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63ABE3-A344-3848-9E73-679749B4C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F2F477-EABA-7846-9165-05B61B0800E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716396-8B78-D248-B430-A9D24EA0C9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71" r="4394" b="34999"/>
          <a:stretch/>
        </p:blipFill>
        <p:spPr>
          <a:xfrm>
            <a:off x="1143000" y="762000"/>
            <a:ext cx="6629400" cy="4876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5A6168-BDF3-B745-8D28-AA4FEDC239CE}"/>
              </a:ext>
            </a:extLst>
          </p:cNvPr>
          <p:cNvSpPr txBox="1"/>
          <p:nvPr/>
        </p:nvSpPr>
        <p:spPr>
          <a:xfrm>
            <a:off x="2819400" y="21336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Mendeley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59B1F300-A2EA-D34D-8B14-4224F1D6DCEA}"/>
              </a:ext>
            </a:extLst>
          </p:cNvPr>
          <p:cNvSpPr/>
          <p:nvPr/>
        </p:nvSpPr>
        <p:spPr bwMode="auto">
          <a:xfrm>
            <a:off x="7276631" y="4500696"/>
            <a:ext cx="856716" cy="883778"/>
          </a:xfrm>
          <a:custGeom>
            <a:avLst/>
            <a:gdLst>
              <a:gd name="connsiteX0" fmla="*/ 592022 w 856716"/>
              <a:gd name="connsiteY0" fmla="*/ 11146 h 883778"/>
              <a:gd name="connsiteX1" fmla="*/ 26537 w 856716"/>
              <a:gd name="connsiteY1" fmla="*/ 119430 h 883778"/>
              <a:gd name="connsiteX2" fmla="*/ 170916 w 856716"/>
              <a:gd name="connsiteY2" fmla="*/ 865388 h 883778"/>
              <a:gd name="connsiteX3" fmla="*/ 856716 w 856716"/>
              <a:gd name="connsiteY3" fmla="*/ 672883 h 883778"/>
              <a:gd name="connsiteX4" fmla="*/ 856716 w 856716"/>
              <a:gd name="connsiteY4" fmla="*/ 672883 h 883778"/>
              <a:gd name="connsiteX5" fmla="*/ 592022 w 856716"/>
              <a:gd name="connsiteY5" fmla="*/ 11146 h 883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6716" h="883778">
                <a:moveTo>
                  <a:pt x="592022" y="11146"/>
                </a:moveTo>
                <a:cubicBezTo>
                  <a:pt x="344371" y="-5899"/>
                  <a:pt x="96721" y="-22944"/>
                  <a:pt x="26537" y="119430"/>
                </a:cubicBezTo>
                <a:cubicBezTo>
                  <a:pt x="-43647" y="261804"/>
                  <a:pt x="32553" y="773146"/>
                  <a:pt x="170916" y="865388"/>
                </a:cubicBezTo>
                <a:cubicBezTo>
                  <a:pt x="309279" y="957630"/>
                  <a:pt x="856716" y="672883"/>
                  <a:pt x="856716" y="672883"/>
                </a:cubicBezTo>
                <a:lnTo>
                  <a:pt x="856716" y="672883"/>
                </a:lnTo>
                <a:lnTo>
                  <a:pt x="592022" y="11146"/>
                </a:lnTo>
                <a:close/>
              </a:path>
            </a:pathLst>
          </a:cu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0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DCAB11-BB29-F747-BB4F-A7AF523CA4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4623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BCED48-2127-524C-9879-9FB2C052468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30722" name="Picture 2">
            <a:extLst>
              <a:ext uri="{FF2B5EF4-FFF2-40B4-BE49-F238E27FC236}">
                <a16:creationId xmlns:a16="http://schemas.microsoft.com/office/drawing/2014/main" id="{B972CE0E-CDF4-456F-9D0B-44A818786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3" y="2911475"/>
            <a:ext cx="6243637" cy="343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>
            <a:extLst>
              <a:ext uri="{FF2B5EF4-FFF2-40B4-BE49-F238E27FC236}">
                <a16:creationId xmlns:a16="http://schemas.microsoft.com/office/drawing/2014/main" id="{BA892F4C-DEAE-42D8-9973-3F02DDFFF8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67056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Box 4">
            <a:extLst>
              <a:ext uri="{FF2B5EF4-FFF2-40B4-BE49-F238E27FC236}">
                <a16:creationId xmlns:a16="http://schemas.microsoft.com/office/drawing/2014/main" id="{B75C5295-343E-492B-9615-115E11433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048000"/>
            <a:ext cx="1981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Citation Alerts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B1EC72-52B4-2246-85D8-ECA6B583ACBB}"/>
              </a:ext>
            </a:extLst>
          </p:cNvPr>
          <p:cNvSpPr txBox="1"/>
          <p:nvPr/>
        </p:nvSpPr>
        <p:spPr>
          <a:xfrm>
            <a:off x="228600" y="4267200"/>
            <a:ext cx="28956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Who provide citation alerts?</a:t>
            </a:r>
          </a:p>
          <a:p>
            <a:pPr>
              <a:defRPr/>
            </a:pPr>
            <a:r>
              <a:rPr lang="en-US" dirty="0"/>
              <a:t>Journals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Indexing services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/>
              <a:t>Author profiling or social networking sites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123EE5-3BAE-5240-8098-32AD919B96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1746" name="TextBox 2">
            <a:extLst>
              <a:ext uri="{FF2B5EF4-FFF2-40B4-BE49-F238E27FC236}">
                <a16:creationId xmlns:a16="http://schemas.microsoft.com/office/drawing/2014/main" id="{4A72166A-6648-4779-BA61-C33C0EF1B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533400"/>
            <a:ext cx="68580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6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Total Impact</a:t>
            </a:r>
          </a:p>
        </p:txBody>
      </p:sp>
      <p:sp>
        <p:nvSpPr>
          <p:cNvPr id="16388" name="TextBox 3">
            <a:extLst>
              <a:ext uri="{FF2B5EF4-FFF2-40B4-BE49-F238E27FC236}">
                <a16:creationId xmlns:a16="http://schemas.microsoft.com/office/drawing/2014/main" id="{2FBB2E8D-0A01-8F42-8DB3-48F0FB682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00163"/>
            <a:ext cx="3200400" cy="4099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en-US" sz="2800" dirty="0">
                <a:solidFill>
                  <a:srgbClr val="000000"/>
                </a:solidFill>
              </a:rPr>
              <a:t>There is a trend to calculate an author’s impact beyond academia and include less traditional publications and impact on practitioners &amp; practice.</a:t>
            </a:r>
          </a:p>
        </p:txBody>
      </p:sp>
      <p:sp>
        <p:nvSpPr>
          <p:cNvPr id="16389" name="TextBox 4">
            <a:extLst>
              <a:ext uri="{FF2B5EF4-FFF2-40B4-BE49-F238E27FC236}">
                <a16:creationId xmlns:a16="http://schemas.microsoft.com/office/drawing/2014/main" id="{000B0265-3275-C14C-978D-4B0A0C2A4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1326315"/>
            <a:ext cx="5334000" cy="16953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en-US" sz="2800" dirty="0"/>
              <a:t>There is a need to create new algorithms that combine citation counts and include the qualitative analysis of scholarship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784683-AB07-0442-AC93-E304BB14A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1F61DE7-3CA4-EF4F-B736-BF62A06A8EB8}"/>
              </a:ext>
            </a:extLst>
          </p:cNvPr>
          <p:cNvSpPr/>
          <p:nvPr/>
        </p:nvSpPr>
        <p:spPr bwMode="auto">
          <a:xfrm>
            <a:off x="3581400" y="3352800"/>
            <a:ext cx="5257800" cy="1752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Arial" pitchFamily="-110" charset="0"/>
              </a:rPr>
              <a:t>Authors should be aware and active participants in the process of research assessment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7979A471-84B6-4707-8A7F-9B533B1E60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2400" dirty="0"/>
              <a:t>Learn more about research impact at:</a:t>
            </a:r>
          </a:p>
        </p:txBody>
      </p:sp>
      <p:sp>
        <p:nvSpPr>
          <p:cNvPr id="32770" name="Subtitle 2">
            <a:extLst>
              <a:ext uri="{FF2B5EF4-FFF2-40B4-BE49-F238E27FC236}">
                <a16:creationId xmlns:a16="http://schemas.microsoft.com/office/drawing/2014/main" id="{1675C240-1B74-4373-90F3-7F22994ADBF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/>
              <a:t>http://libguides.kennesaw.edu/RI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E9F31-78C2-5D46-8DBE-6918FAEBF37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4C9B20-B3FD-4541-BC80-3A9D244FF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D9E22-E0B9-C04B-A1BE-81EE62691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8600"/>
            <a:ext cx="7770813" cy="536575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Why is it important to understand and show the impact of our research?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70BAA4-12CB-044B-88E5-3066AF05027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F98D95-00B3-8543-A654-4BA015ED450D}"/>
              </a:ext>
            </a:extLst>
          </p:cNvPr>
          <p:cNvSpPr txBox="1"/>
          <p:nvPr/>
        </p:nvSpPr>
        <p:spPr>
          <a:xfrm>
            <a:off x="685800" y="1676400"/>
            <a:ext cx="7696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To be able to justify the dissemination of our 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To justify the relevance and significance of our 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To keep track of the evolution of our work.</a:t>
            </a:r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FE59C-69BB-104A-B16E-A8B591EF3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5333434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520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3831E7-FE62-7447-8FEC-3AF97891CFC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17411" name="TextBox 1">
            <a:extLst>
              <a:ext uri="{FF2B5EF4-FFF2-40B4-BE49-F238E27FC236}">
                <a16:creationId xmlns:a16="http://schemas.microsoft.com/office/drawing/2014/main" id="{908F52D0-9246-41CF-93C4-6D0346F1D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219200"/>
            <a:ext cx="71628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/>
              <a:t>              </a:t>
            </a:r>
          </a:p>
        </p:txBody>
      </p:sp>
      <p:sp>
        <p:nvSpPr>
          <p:cNvPr id="18436" name="Title 2">
            <a:extLst>
              <a:ext uri="{FF2B5EF4-FFF2-40B4-BE49-F238E27FC236}">
                <a16:creationId xmlns:a16="http://schemas.microsoft.com/office/drawing/2014/main" id="{4C9F5900-4266-1046-8326-83EBD38C8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07975"/>
            <a:ext cx="7848600" cy="1474788"/>
          </a:xfrm>
        </p:spPr>
        <p:txBody>
          <a:bodyPr/>
          <a:lstStyle/>
          <a:p>
            <a:pPr algn="ctr">
              <a:defRPr/>
            </a:pPr>
            <a:r>
              <a:rPr lang="en-GB" altLang="en-US" sz="3600" b="1" dirty="0">
                <a:solidFill>
                  <a:schemeClr val="accent1">
                    <a:lumMod val="50000"/>
                  </a:schemeClr>
                </a:solidFill>
              </a:rPr>
              <a:t>Gaming the system or “enhancing research impact”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48146C-2C70-B34F-8F60-370100933E4F}"/>
              </a:ext>
            </a:extLst>
          </p:cNvPr>
          <p:cNvSpPr txBox="1"/>
          <p:nvPr/>
        </p:nvSpPr>
        <p:spPr>
          <a:xfrm>
            <a:off x="685800" y="1981200"/>
            <a:ext cx="8001000" cy="2954655"/>
          </a:xfrm>
          <a:prstGeom prst="rect">
            <a:avLst/>
          </a:prstGeom>
          <a:noFill/>
        </p:spPr>
        <p:txBody>
          <a:bodyPr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How easy is to find your work? The role of discovery systems and indexes.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The quality and “impact” of the journal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Access to the publication (open or hidden behind a paid wall)</a:t>
            </a:r>
            <a:endParaRPr lang="en-US" sz="24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cs typeface="Arial"/>
              </a:rPr>
              <a:t>Does the publisher's platform collect article level metrics?</a:t>
            </a:r>
          </a:p>
          <a:p>
            <a:pPr>
              <a:defRPr/>
            </a:pPr>
            <a:endParaRPr lang="en-US" dirty="0">
              <a:cs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074F32-F089-2C46-8F47-EE9CAF878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5333434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2B02CE-C2F5-7A49-A405-BC5A30916D5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7F68EE-4233-E549-A7C0-346A96D09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533" y="0"/>
            <a:ext cx="6194934" cy="6858000"/>
          </a:xfrm>
          <a:prstGeom prst="rect">
            <a:avLst/>
          </a:prstGeom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29097836-B9A5-BB4F-A480-D61938ABAFAE}"/>
              </a:ext>
            </a:extLst>
          </p:cNvPr>
          <p:cNvSpPr/>
          <p:nvPr/>
        </p:nvSpPr>
        <p:spPr bwMode="auto">
          <a:xfrm>
            <a:off x="6400800" y="2574758"/>
            <a:ext cx="1169997" cy="902368"/>
          </a:xfrm>
          <a:custGeom>
            <a:avLst/>
            <a:gdLst>
              <a:gd name="connsiteX0" fmla="*/ 1155032 w 1169997"/>
              <a:gd name="connsiteY0" fmla="*/ 0 h 902368"/>
              <a:gd name="connsiteX1" fmla="*/ 842211 w 1169997"/>
              <a:gd name="connsiteY1" fmla="*/ 24063 h 902368"/>
              <a:gd name="connsiteX2" fmla="*/ 794084 w 1169997"/>
              <a:gd name="connsiteY2" fmla="*/ 36095 h 902368"/>
              <a:gd name="connsiteX3" fmla="*/ 733926 w 1169997"/>
              <a:gd name="connsiteY3" fmla="*/ 48126 h 902368"/>
              <a:gd name="connsiteX4" fmla="*/ 637674 w 1169997"/>
              <a:gd name="connsiteY4" fmla="*/ 60158 h 902368"/>
              <a:gd name="connsiteX5" fmla="*/ 421105 w 1169997"/>
              <a:gd name="connsiteY5" fmla="*/ 108284 h 902368"/>
              <a:gd name="connsiteX6" fmla="*/ 324853 w 1169997"/>
              <a:gd name="connsiteY6" fmla="*/ 132347 h 902368"/>
              <a:gd name="connsiteX7" fmla="*/ 276726 w 1169997"/>
              <a:gd name="connsiteY7" fmla="*/ 156410 h 902368"/>
              <a:gd name="connsiteX8" fmla="*/ 240632 w 1169997"/>
              <a:gd name="connsiteY8" fmla="*/ 168442 h 902368"/>
              <a:gd name="connsiteX9" fmla="*/ 204537 w 1169997"/>
              <a:gd name="connsiteY9" fmla="*/ 192505 h 902368"/>
              <a:gd name="connsiteX10" fmla="*/ 168442 w 1169997"/>
              <a:gd name="connsiteY10" fmla="*/ 204537 h 902368"/>
              <a:gd name="connsiteX11" fmla="*/ 72189 w 1169997"/>
              <a:gd name="connsiteY11" fmla="*/ 276726 h 902368"/>
              <a:gd name="connsiteX12" fmla="*/ 24063 w 1169997"/>
              <a:gd name="connsiteY12" fmla="*/ 421105 h 902368"/>
              <a:gd name="connsiteX13" fmla="*/ 12032 w 1169997"/>
              <a:gd name="connsiteY13" fmla="*/ 457200 h 902368"/>
              <a:gd name="connsiteX14" fmla="*/ 0 w 1169997"/>
              <a:gd name="connsiteY14" fmla="*/ 493295 h 902368"/>
              <a:gd name="connsiteX15" fmla="*/ 12032 w 1169997"/>
              <a:gd name="connsiteY15" fmla="*/ 745958 h 902368"/>
              <a:gd name="connsiteX16" fmla="*/ 60158 w 1169997"/>
              <a:gd name="connsiteY16" fmla="*/ 818147 h 902368"/>
              <a:gd name="connsiteX17" fmla="*/ 96253 w 1169997"/>
              <a:gd name="connsiteY17" fmla="*/ 830179 h 902368"/>
              <a:gd name="connsiteX18" fmla="*/ 204537 w 1169997"/>
              <a:gd name="connsiteY18" fmla="*/ 890337 h 902368"/>
              <a:gd name="connsiteX19" fmla="*/ 240632 w 1169997"/>
              <a:gd name="connsiteY19" fmla="*/ 902368 h 902368"/>
              <a:gd name="connsiteX20" fmla="*/ 745958 w 1169997"/>
              <a:gd name="connsiteY20" fmla="*/ 890337 h 902368"/>
              <a:gd name="connsiteX21" fmla="*/ 914400 w 1169997"/>
              <a:gd name="connsiteY21" fmla="*/ 842210 h 902368"/>
              <a:gd name="connsiteX22" fmla="*/ 950495 w 1169997"/>
              <a:gd name="connsiteY22" fmla="*/ 830179 h 902368"/>
              <a:gd name="connsiteX23" fmla="*/ 974558 w 1169997"/>
              <a:gd name="connsiteY23" fmla="*/ 794084 h 902368"/>
              <a:gd name="connsiteX24" fmla="*/ 1010653 w 1169997"/>
              <a:gd name="connsiteY24" fmla="*/ 782053 h 902368"/>
              <a:gd name="connsiteX25" fmla="*/ 1046747 w 1169997"/>
              <a:gd name="connsiteY25" fmla="*/ 757989 h 902368"/>
              <a:gd name="connsiteX26" fmla="*/ 1106905 w 1169997"/>
              <a:gd name="connsiteY26" fmla="*/ 709863 h 902368"/>
              <a:gd name="connsiteX27" fmla="*/ 1143000 w 1169997"/>
              <a:gd name="connsiteY27" fmla="*/ 601579 h 902368"/>
              <a:gd name="connsiteX28" fmla="*/ 1155032 w 1169997"/>
              <a:gd name="connsiteY28" fmla="*/ 565484 h 902368"/>
              <a:gd name="connsiteX29" fmla="*/ 1155032 w 1169997"/>
              <a:gd name="connsiteY29" fmla="*/ 132347 h 902368"/>
              <a:gd name="connsiteX30" fmla="*/ 1118937 w 1169997"/>
              <a:gd name="connsiteY30" fmla="*/ 72189 h 902368"/>
              <a:gd name="connsiteX31" fmla="*/ 1034716 w 1169997"/>
              <a:gd name="connsiteY31" fmla="*/ 36095 h 90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169997" h="902368">
                <a:moveTo>
                  <a:pt x="1155032" y="0"/>
                </a:moveTo>
                <a:cubicBezTo>
                  <a:pt x="936631" y="31199"/>
                  <a:pt x="1256920" y="-12000"/>
                  <a:pt x="842211" y="24063"/>
                </a:cubicBezTo>
                <a:cubicBezTo>
                  <a:pt x="825737" y="25496"/>
                  <a:pt x="810226" y="32508"/>
                  <a:pt x="794084" y="36095"/>
                </a:cubicBezTo>
                <a:cubicBezTo>
                  <a:pt x="774121" y="40531"/>
                  <a:pt x="754138" y="45016"/>
                  <a:pt x="733926" y="48126"/>
                </a:cubicBezTo>
                <a:cubicBezTo>
                  <a:pt x="701968" y="53043"/>
                  <a:pt x="669650" y="55362"/>
                  <a:pt x="637674" y="60158"/>
                </a:cubicBezTo>
                <a:cubicBezTo>
                  <a:pt x="306601" y="109819"/>
                  <a:pt x="623632" y="57652"/>
                  <a:pt x="421105" y="108284"/>
                </a:cubicBezTo>
                <a:lnTo>
                  <a:pt x="324853" y="132347"/>
                </a:lnTo>
                <a:cubicBezTo>
                  <a:pt x="308811" y="140368"/>
                  <a:pt x="293212" y="149345"/>
                  <a:pt x="276726" y="156410"/>
                </a:cubicBezTo>
                <a:cubicBezTo>
                  <a:pt x="265069" y="161406"/>
                  <a:pt x="251975" y="162770"/>
                  <a:pt x="240632" y="168442"/>
                </a:cubicBezTo>
                <a:cubicBezTo>
                  <a:pt x="227698" y="174909"/>
                  <a:pt x="217471" y="186038"/>
                  <a:pt x="204537" y="192505"/>
                </a:cubicBezTo>
                <a:cubicBezTo>
                  <a:pt x="193193" y="198177"/>
                  <a:pt x="179529" y="198378"/>
                  <a:pt x="168442" y="204537"/>
                </a:cubicBezTo>
                <a:cubicBezTo>
                  <a:pt x="107223" y="238548"/>
                  <a:pt x="108698" y="240219"/>
                  <a:pt x="72189" y="276726"/>
                </a:cubicBezTo>
                <a:lnTo>
                  <a:pt x="24063" y="421105"/>
                </a:lnTo>
                <a:lnTo>
                  <a:pt x="12032" y="457200"/>
                </a:lnTo>
                <a:lnTo>
                  <a:pt x="0" y="493295"/>
                </a:lnTo>
                <a:cubicBezTo>
                  <a:pt x="4011" y="577516"/>
                  <a:pt x="-3321" y="663051"/>
                  <a:pt x="12032" y="745958"/>
                </a:cubicBezTo>
                <a:cubicBezTo>
                  <a:pt x="17298" y="774395"/>
                  <a:pt x="32722" y="809001"/>
                  <a:pt x="60158" y="818147"/>
                </a:cubicBezTo>
                <a:lnTo>
                  <a:pt x="96253" y="830179"/>
                </a:lnTo>
                <a:cubicBezTo>
                  <a:pt x="150282" y="884210"/>
                  <a:pt x="116206" y="860894"/>
                  <a:pt x="204537" y="890337"/>
                </a:cubicBezTo>
                <a:lnTo>
                  <a:pt x="240632" y="902368"/>
                </a:lnTo>
                <a:cubicBezTo>
                  <a:pt x="409074" y="898358"/>
                  <a:pt x="577771" y="900428"/>
                  <a:pt x="745958" y="890337"/>
                </a:cubicBezTo>
                <a:cubicBezTo>
                  <a:pt x="782813" y="888126"/>
                  <a:pt x="875265" y="855255"/>
                  <a:pt x="914400" y="842210"/>
                </a:cubicBezTo>
                <a:lnTo>
                  <a:pt x="950495" y="830179"/>
                </a:lnTo>
                <a:cubicBezTo>
                  <a:pt x="958516" y="818147"/>
                  <a:pt x="963266" y="803117"/>
                  <a:pt x="974558" y="794084"/>
                </a:cubicBezTo>
                <a:cubicBezTo>
                  <a:pt x="984461" y="786161"/>
                  <a:pt x="999310" y="787725"/>
                  <a:pt x="1010653" y="782053"/>
                </a:cubicBezTo>
                <a:cubicBezTo>
                  <a:pt x="1023586" y="775586"/>
                  <a:pt x="1035456" y="767022"/>
                  <a:pt x="1046747" y="757989"/>
                </a:cubicBezTo>
                <a:cubicBezTo>
                  <a:pt x="1132456" y="689421"/>
                  <a:pt x="995827" y="783916"/>
                  <a:pt x="1106905" y="709863"/>
                </a:cubicBezTo>
                <a:lnTo>
                  <a:pt x="1143000" y="601579"/>
                </a:lnTo>
                <a:lnTo>
                  <a:pt x="1155032" y="565484"/>
                </a:lnTo>
                <a:cubicBezTo>
                  <a:pt x="1174984" y="365959"/>
                  <a:pt x="1174987" y="421692"/>
                  <a:pt x="1155032" y="132347"/>
                </a:cubicBezTo>
                <a:cubicBezTo>
                  <a:pt x="1153148" y="105026"/>
                  <a:pt x="1139682" y="87748"/>
                  <a:pt x="1118937" y="72189"/>
                </a:cubicBezTo>
                <a:cubicBezTo>
                  <a:pt x="1045691" y="17254"/>
                  <a:pt x="1066478" y="4331"/>
                  <a:pt x="1034716" y="36095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-110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651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FAA57-0CF4-43C7-99A1-534741920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676400"/>
            <a:ext cx="7924800" cy="3657600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?</a:t>
            </a:r>
            <a:r>
              <a:rPr lang="en-US" dirty="0"/>
              <a:t> The evaluator should consider a broad range of impact measures including qualitative indicators of research impact, such as influence on policy and practice.</a:t>
            </a:r>
            <a:br>
              <a:rPr lang="en-US" dirty="0">
                <a:cs typeface="Calibri"/>
              </a:rPr>
            </a:br>
            <a:br>
              <a:rPr lang="en-US" dirty="0">
                <a:cs typeface="Calibri"/>
              </a:rPr>
            </a:br>
            <a:r>
              <a:rPr lang="en-US" b="1" dirty="0">
                <a:solidFill>
                  <a:schemeClr val="accent6">
                    <a:lumMod val="90000"/>
                    <a:lumOff val="10000"/>
                  </a:schemeClr>
                </a:solidFill>
                <a:cs typeface="Calibri"/>
              </a:rPr>
              <a:t>?</a:t>
            </a:r>
            <a:r>
              <a:rPr lang="en-US" dirty="0">
                <a:cs typeface="Calibri"/>
              </a:rPr>
              <a:t>  In terms of metrics, evaluation is mainly based on researchers’ prestige, which, very often, is inferred from the prestige of the journals (JIF) in which researchers publish their works.</a:t>
            </a:r>
            <a:br>
              <a:rPr lang="en-US" dirty="0">
                <a:cs typeface="Calibri"/>
              </a:rPr>
            </a:br>
            <a:br>
              <a:rPr lang="en-US" dirty="0">
                <a:cs typeface="Calibri"/>
              </a:rPr>
            </a:br>
            <a:r>
              <a:rPr lang="en-US" b="1" dirty="0">
                <a:solidFill>
                  <a:schemeClr val="accent6">
                    <a:lumMod val="90000"/>
                    <a:lumOff val="10000"/>
                  </a:schemeClr>
                </a:solidFill>
                <a:cs typeface="Calibri"/>
              </a:rPr>
              <a:t>? </a:t>
            </a:r>
            <a:r>
              <a:rPr lang="en-US" dirty="0">
                <a:cs typeface="Calibri"/>
              </a:rPr>
              <a:t>  Outputs of scientific research should include more than just publications, an idea endorsed by DORA. </a:t>
            </a:r>
            <a:br>
              <a:rPr lang="en-US" dirty="0">
                <a:cs typeface="Calibri"/>
              </a:rPr>
            </a:br>
            <a:br>
              <a:rPr lang="en-US" dirty="0">
                <a:cs typeface="Calibri"/>
              </a:rPr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E8C280-0F4F-4F38-AFCE-24CC70FF37D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76D4DD-B960-487D-9126-F742CA7BAC04}"/>
              </a:ext>
            </a:extLst>
          </p:cNvPr>
          <p:cNvSpPr txBox="1"/>
          <p:nvPr/>
        </p:nvSpPr>
        <p:spPr>
          <a:xfrm>
            <a:off x="228600" y="309715"/>
            <a:ext cx="1981201" cy="147732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90000"/>
                    <a:lumOff val="1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San Francisco Declaration on Research Assessment</a:t>
            </a:r>
            <a:endParaRPr lang="en-US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  <a:p>
            <a:pPr algn="ctr"/>
            <a:endParaRPr lang="en-US" dirty="0"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7CB60E-5E26-D64B-AAF1-0F61F6813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1" y="365496"/>
            <a:ext cx="1714500" cy="1181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963F5D-8335-9242-94FA-60473B1C2EA6}"/>
              </a:ext>
            </a:extLst>
          </p:cNvPr>
          <p:cNvSpPr txBox="1"/>
          <p:nvPr/>
        </p:nvSpPr>
        <p:spPr>
          <a:xfrm>
            <a:off x="4191002" y="309715"/>
            <a:ext cx="4343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90000"/>
                    <a:lumOff val="10000"/>
                  </a:schemeClr>
                </a:solidFill>
                <a:cs typeface="Calibri"/>
              </a:rPr>
              <a:t>Known issues with research assessment</a:t>
            </a:r>
            <a:endParaRPr lang="en-US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0B247F-2A62-4142-82FD-BC82933F0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41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87151DA5-A74C-B642-B187-B8083B051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275" y="107950"/>
            <a:ext cx="7848600" cy="838200"/>
          </a:xfrm>
        </p:spPr>
        <p:txBody>
          <a:bodyPr/>
          <a:lstStyle/>
          <a:p>
            <a:pPr algn="ctr">
              <a:defRPr/>
            </a:pPr>
            <a:r>
              <a:rPr lang="en-US" altLang="en-US" sz="3600" b="1" dirty="0">
                <a:solidFill>
                  <a:schemeClr val="accent1">
                    <a:lumMod val="50000"/>
                  </a:schemeClr>
                </a:solidFill>
              </a:rPr>
              <a:t>Checklist for collecting evidence</a:t>
            </a:r>
            <a:br>
              <a:rPr lang="en-US" altLang="en-US" sz="3600" b="1" dirty="0">
                <a:solidFill>
                  <a:srgbClr val="FF0000"/>
                </a:solidFill>
              </a:rPr>
            </a:br>
            <a:br>
              <a:rPr lang="en-US" altLang="en-US" sz="3600" b="1" dirty="0">
                <a:solidFill>
                  <a:srgbClr val="FF0000"/>
                </a:solidFill>
              </a:rPr>
            </a:br>
            <a:endParaRPr lang="en-US" alt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67BEC-D770-404F-8296-451168ED974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18436" name="Subtitle 1">
            <a:extLst>
              <a:ext uri="{FF2B5EF4-FFF2-40B4-BE49-F238E27FC236}">
                <a16:creationId xmlns:a16="http://schemas.microsoft.com/office/drawing/2014/main" id="{45D8DFA1-92C6-49BC-B759-E070CD480D2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1200150"/>
            <a:ext cx="8229600" cy="3810000"/>
          </a:xfrm>
        </p:spPr>
        <p:txBody>
          <a:bodyPr/>
          <a:lstStyle/>
          <a:p>
            <a:r>
              <a:rPr lang="en-US" altLang="en-US" dirty="0"/>
              <a:t>1. Register with online services that offer creating an </a:t>
            </a:r>
            <a:r>
              <a:rPr lang="en-US" altLang="en-US" b="1" dirty="0"/>
              <a:t>"</a:t>
            </a:r>
            <a:r>
              <a:rPr lang="en-US" altLang="en-US" b="1" dirty="0">
                <a:solidFill>
                  <a:srgbClr val="C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Academic or Author profile</a:t>
            </a:r>
            <a:r>
              <a:rPr lang="en-US" altLang="en-US" b="1" dirty="0"/>
              <a:t>"</a:t>
            </a:r>
            <a:r>
              <a:rPr lang="en-US" altLang="en-US" dirty="0"/>
              <a:t> and start collecting citation, views,  or downloads.</a:t>
            </a:r>
          </a:p>
          <a:p>
            <a:r>
              <a:rPr lang="en-US" altLang="en-US" dirty="0"/>
              <a:t>2. Create </a:t>
            </a:r>
            <a:r>
              <a:rPr lang="en-US" altLang="en-US" b="1" dirty="0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ORCID profile</a:t>
            </a:r>
            <a:r>
              <a:rPr lang="en-US" altLang="en-US" b="1" dirty="0"/>
              <a:t> (https://</a:t>
            </a:r>
            <a:r>
              <a:rPr lang="en-US" altLang="en-US" b="1" dirty="0" err="1"/>
              <a:t>orcid.org</a:t>
            </a:r>
            <a:r>
              <a:rPr lang="en-US" altLang="en-US" b="1" dirty="0"/>
              <a:t>/register)</a:t>
            </a:r>
            <a:r>
              <a:rPr lang="en-US" altLang="en-US" dirty="0"/>
              <a:t> and </a:t>
            </a:r>
            <a:r>
              <a:rPr lang="en-US" altLang="en-US" dirty="0">
                <a:solidFill>
                  <a:srgbClr val="C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Researcher ID</a:t>
            </a:r>
            <a:r>
              <a:rPr lang="en-US" altLang="en-US" dirty="0"/>
              <a:t> to collect all your publications</a:t>
            </a:r>
          </a:p>
          <a:p>
            <a:r>
              <a:rPr lang="en-US" altLang="en-US" dirty="0"/>
              <a:t>2. Set up Citation Alert.</a:t>
            </a:r>
          </a:p>
          <a:p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8AE502-ED7D-8140-9977-3B662C768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E03E6C-71AC-A043-B260-0F935DE574B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6/30/11</a:t>
            </a: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5D42194D-23F9-48C0-B2E6-0134530BE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90600"/>
            <a:ext cx="8305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2800" dirty="0"/>
              <a:t>3. Download software from the </a:t>
            </a:r>
            <a:r>
              <a:rPr lang="en-US" altLang="en-US" sz="2800" b="1" dirty="0">
                <a:solidFill>
                  <a:srgbClr val="C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Publish or Perish website</a:t>
            </a:r>
            <a:r>
              <a:rPr lang="en-US" altLang="en-US" sz="2800" b="1" dirty="0">
                <a:solidFill>
                  <a:srgbClr val="C00000"/>
                </a:solidFill>
              </a:rPr>
              <a:t> </a:t>
            </a:r>
            <a:r>
              <a:rPr lang="en-US" altLang="en-US" sz="2800" dirty="0"/>
              <a:t>https://</a:t>
            </a:r>
            <a:r>
              <a:rPr lang="en-US" altLang="en-US" sz="2800" dirty="0" err="1"/>
              <a:t>harzing.com</a:t>
            </a:r>
            <a:endParaRPr lang="en-US" altLang="en-US" sz="2800" dirty="0"/>
          </a:p>
          <a:p>
            <a:endParaRPr lang="en-US" altLang="en-US" sz="2800" b="1" dirty="0">
              <a:solidFill>
                <a:srgbClr val="C00000"/>
              </a:solidFill>
            </a:endParaRPr>
          </a:p>
          <a:p>
            <a:r>
              <a:rPr lang="en-US" altLang="en-US" sz="2800" dirty="0"/>
              <a:t>4. Check your</a:t>
            </a:r>
            <a:r>
              <a:rPr lang="en-US" altLang="en-US" sz="3200" b="1" dirty="0"/>
              <a:t> </a:t>
            </a:r>
            <a:r>
              <a:rPr lang="en-US" altLang="en-US" sz="3200" b="1" dirty="0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h-index</a:t>
            </a:r>
            <a:r>
              <a:rPr lang="en-US" altLang="en-US" sz="2800" dirty="0"/>
              <a:t>, g-index or</a:t>
            </a:r>
            <a:r>
              <a:rPr lang="en-US" altLang="en-US" sz="2800" dirty="0">
                <a:solidFill>
                  <a:srgbClr val="C00000"/>
                </a:solidFill>
              </a:rPr>
              <a:t> </a:t>
            </a:r>
            <a:r>
              <a:rPr lang="en-US" altLang="en-US" sz="2800" b="1" dirty="0">
                <a:solidFill>
                  <a:srgbClr val="C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i10-indexes</a:t>
            </a:r>
            <a:r>
              <a:rPr lang="en-US" altLang="en-US" sz="2800" dirty="0"/>
              <a:t> using </a:t>
            </a:r>
            <a:r>
              <a:rPr lang="en-US" altLang="en-US" sz="2800" dirty="0" err="1"/>
              <a:t>InCites</a:t>
            </a:r>
            <a:r>
              <a:rPr lang="en-US" altLang="en-US" sz="2800" dirty="0"/>
              <a:t> (</a:t>
            </a:r>
            <a:r>
              <a:rPr lang="en-US" altLang="en-US" sz="2800" b="1" dirty="0">
                <a:solidFill>
                  <a:srgbClr val="C0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 of Science</a:t>
            </a:r>
            <a:r>
              <a:rPr lang="en-US" altLang="en-US" sz="2800" b="1" dirty="0"/>
              <a:t>), </a:t>
            </a:r>
            <a:r>
              <a:rPr lang="en-US" altLang="en-US" sz="2800" b="1" dirty="0">
                <a:solidFill>
                  <a:srgbClr val="C0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Scopus</a:t>
            </a:r>
            <a:r>
              <a:rPr lang="en-US" altLang="en-US" sz="2800" b="1" dirty="0"/>
              <a:t>, </a:t>
            </a:r>
            <a:r>
              <a:rPr lang="en-US" altLang="en-US" sz="2800" dirty="0"/>
              <a:t>or</a:t>
            </a:r>
            <a:r>
              <a:rPr lang="en-US" altLang="en-US" sz="2800" b="1" dirty="0"/>
              <a:t> </a:t>
            </a:r>
            <a:r>
              <a:rPr lang="en-US" altLang="en-US" sz="2800" b="1" dirty="0">
                <a:solidFill>
                  <a:srgbClr val="C0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Google Scholar</a:t>
            </a:r>
            <a:r>
              <a:rPr lang="en-US" altLang="en-US" sz="2800" b="1" dirty="0">
                <a:solidFill>
                  <a:srgbClr val="C00000"/>
                </a:solidFill>
              </a:rPr>
              <a:t>  </a:t>
            </a:r>
            <a:r>
              <a:rPr lang="en-US" altLang="en-US" sz="2800" dirty="0"/>
              <a:t>http://</a:t>
            </a:r>
            <a:r>
              <a:rPr lang="en-US" altLang="en-US" sz="2800" dirty="0" err="1"/>
              <a:t>libguides.kennesaw.edu</a:t>
            </a:r>
            <a:r>
              <a:rPr lang="en-US" altLang="en-US" sz="2800" dirty="0"/>
              <a:t>/RI/</a:t>
            </a:r>
            <a:r>
              <a:rPr lang="en-US" altLang="en-US" sz="2800" dirty="0" err="1"/>
              <a:t>hindex</a:t>
            </a:r>
            <a:endParaRPr lang="en-US" alt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3EFE1E-6226-DC46-AD1C-72422A14E6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4697" y="5365518"/>
            <a:ext cx="2783903" cy="149248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09F12"/>
      </a:accent1>
      <a:accent2>
        <a:srgbClr val="FCD704"/>
      </a:accent2>
      <a:accent3>
        <a:srgbClr val="FFFFFF"/>
      </a:accent3>
      <a:accent4>
        <a:srgbClr val="000000"/>
      </a:accent4>
      <a:accent5>
        <a:srgbClr val="364841"/>
      </a:accent5>
      <a:accent6>
        <a:srgbClr val="4C3107"/>
      </a:accent6>
      <a:hlink>
        <a:srgbClr val="CCCCFF"/>
      </a:hlink>
      <a:folHlink>
        <a:srgbClr val="B2B2B2"/>
      </a:folHlink>
    </a:clrScheme>
    <a:fontScheme name="Blank Presentation">
      <a:majorFont>
        <a:latin typeface="Calibri"/>
        <a:ea typeface="SimSun"/>
        <a:cs typeface="SimSun"/>
      </a:majorFont>
      <a:minorFont>
        <a:latin typeface="Calibri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10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10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4284</TotalTime>
  <Words>660</Words>
  <Application>Microsoft Macintosh PowerPoint</Application>
  <PresentationFormat>On-screen Show (4:3)</PresentationFormat>
  <Paragraphs>132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 Unicode MS</vt:lpstr>
      <vt:lpstr>MS PGothic</vt:lpstr>
      <vt:lpstr>SimSun</vt:lpstr>
      <vt:lpstr>Arial</vt:lpstr>
      <vt:lpstr>Calibri</vt:lpstr>
      <vt:lpstr>Times New Roman</vt:lpstr>
      <vt:lpstr>Blank Presentation</vt:lpstr>
      <vt:lpstr>PowerPoint Presentation</vt:lpstr>
      <vt:lpstr>You are applying for tenure, promotion or a new job You need to prepare for your performance appraisal You try to decide in which journal to submit  the article  You are writing a biographical sketch for a grant proposal  All hyperlinks and additional instructions could be found here: http://libguides.kennesaw.edu/RI</vt:lpstr>
      <vt:lpstr>Who assess our research impact?</vt:lpstr>
      <vt:lpstr>Why is it important to understand and show the impact of our research?</vt:lpstr>
      <vt:lpstr>Gaming the system or “enhancing research impact”</vt:lpstr>
      <vt:lpstr>PowerPoint Presentation</vt:lpstr>
      <vt:lpstr>? The evaluator should consider a broad range of impact measures including qualitative indicators of research impact, such as influence on policy and practice.  ?  In terms of metrics, evaluation is mainly based on researchers’ prestige, which, very often, is inferred from the prestige of the journals (JIF) in which researchers publish their works.  ?   Outputs of scientific research should include more than just publications, an idea endorsed by DORA.   </vt:lpstr>
      <vt:lpstr>Checklist for collecting evidence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Scopus metrics – author h-index</vt:lpstr>
      <vt:lpstr>PowerPoint Presentation</vt:lpstr>
      <vt:lpstr>Google Scholar i10-Index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Learn more about research impact at: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Louise Thompson</dc:creator>
  <cp:lastModifiedBy>Olga Koz</cp:lastModifiedBy>
  <cp:revision>166</cp:revision>
  <cp:lastPrinted>2016-01-19T16:33:03Z</cp:lastPrinted>
  <dcterms:created xsi:type="dcterms:W3CDTF">2011-07-06T16:02:41Z</dcterms:created>
  <dcterms:modified xsi:type="dcterms:W3CDTF">2018-10-08T15:01:58Z</dcterms:modified>
</cp:coreProperties>
</file>