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3"/>
  </p:notesMasterIdLst>
  <p:sldIdLst>
    <p:sldId id="256" r:id="rId2"/>
    <p:sldId id="266" r:id="rId3"/>
    <p:sldId id="269" r:id="rId4"/>
    <p:sldId id="270" r:id="rId5"/>
    <p:sldId id="267" r:id="rId6"/>
    <p:sldId id="257" r:id="rId7"/>
    <p:sldId id="286" r:id="rId8"/>
    <p:sldId id="259" r:id="rId9"/>
    <p:sldId id="265" r:id="rId10"/>
    <p:sldId id="282" r:id="rId11"/>
    <p:sldId id="260" r:id="rId12"/>
    <p:sldId id="275" r:id="rId13"/>
    <p:sldId id="280" r:id="rId14"/>
    <p:sldId id="284" r:id="rId15"/>
    <p:sldId id="272" r:id="rId16"/>
    <p:sldId id="274" r:id="rId17"/>
    <p:sldId id="279" r:id="rId18"/>
    <p:sldId id="276" r:id="rId19"/>
    <p:sldId id="287" r:id="rId20"/>
    <p:sldId id="288" r:id="rId21"/>
    <p:sldId id="268" r:id="rId22"/>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41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E0C387-1621-084E-9510-9A69C9C45A72}" v="916" dt="2018-10-12T18:38:56.750"/>
    <p1510:client id="{DF1C0DC6-0799-1A41-AE03-0902CD5F1D41}" v="33" dt="2018-10-12T19:07:45.571"/>
  </p1510:revLst>
</p1510:revInfo>
</file>

<file path=ppt/tableStyles.xml><?xml version="1.0" encoding="utf-8"?>
<a:tblStyleLst xmlns:a="http://schemas.openxmlformats.org/drawingml/2006/main" def="{7B2E57DE-0807-4C59-A45F-B3146C099A04}">
  <a:tblStyle styleId="{7B2E57DE-0807-4C59-A45F-B3146C099A0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35"/>
    <p:restoredTop sz="94290"/>
  </p:normalViewPr>
  <p:slideViewPr>
    <p:cSldViewPr snapToGrid="0" snapToObjects="1">
      <p:cViewPr varScale="1">
        <p:scale>
          <a:sx n="102" d="100"/>
          <a:sy n="102" d="100"/>
        </p:scale>
        <p:origin x="176" y="8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lga Koz" userId="40e82731-e6b5-4abb-9d93-b81ebf5eb6c3" providerId="ADAL" clId="{DF1C0DC6-0799-1A41-AE03-0902CD5F1D41}"/>
    <pc:docChg chg="custSel modSld">
      <pc:chgData name="Olga Koz" userId="40e82731-e6b5-4abb-9d93-b81ebf5eb6c3" providerId="ADAL" clId="{DF1C0DC6-0799-1A41-AE03-0902CD5F1D41}" dt="2018-10-12T19:07:45.571" v="32" actId="14100"/>
      <pc:docMkLst>
        <pc:docMk/>
      </pc:docMkLst>
      <pc:sldChg chg="addSp modSp">
        <pc:chgData name="Olga Koz" userId="40e82731-e6b5-4abb-9d93-b81ebf5eb6c3" providerId="ADAL" clId="{DF1C0DC6-0799-1A41-AE03-0902CD5F1D41}" dt="2018-10-12T19:03:00.435" v="3" actId="14100"/>
        <pc:sldMkLst>
          <pc:docMk/>
          <pc:sldMk cId="0" sldId="256"/>
        </pc:sldMkLst>
        <pc:picChg chg="add mod">
          <ac:chgData name="Olga Koz" userId="40e82731-e6b5-4abb-9d93-b81ebf5eb6c3" providerId="ADAL" clId="{DF1C0DC6-0799-1A41-AE03-0902CD5F1D41}" dt="2018-10-12T19:03:00.435" v="3" actId="14100"/>
          <ac:picMkLst>
            <pc:docMk/>
            <pc:sldMk cId="0" sldId="256"/>
            <ac:picMk id="1026" creationId="{585D7A72-EFF8-8546-AFBD-D802CBEA0EBE}"/>
          </ac:picMkLst>
        </pc:picChg>
      </pc:sldChg>
      <pc:sldChg chg="modSp">
        <pc:chgData name="Olga Koz" userId="40e82731-e6b5-4abb-9d93-b81ebf5eb6c3" providerId="ADAL" clId="{DF1C0DC6-0799-1A41-AE03-0902CD5F1D41}" dt="2018-10-12T19:04:26.521" v="11" actId="113"/>
        <pc:sldMkLst>
          <pc:docMk/>
          <pc:sldMk cId="0" sldId="260"/>
        </pc:sldMkLst>
        <pc:spChg chg="mod">
          <ac:chgData name="Olga Koz" userId="40e82731-e6b5-4abb-9d93-b81ebf5eb6c3" providerId="ADAL" clId="{DF1C0DC6-0799-1A41-AE03-0902CD5F1D41}" dt="2018-10-12T19:04:26.521" v="11" actId="113"/>
          <ac:spMkLst>
            <pc:docMk/>
            <pc:sldMk cId="0" sldId="260"/>
            <ac:spMk id="81" creationId="{00000000-0000-0000-0000-000000000000}"/>
          </ac:spMkLst>
        </pc:spChg>
      </pc:sldChg>
      <pc:sldChg chg="delSp modSp">
        <pc:chgData name="Olga Koz" userId="40e82731-e6b5-4abb-9d93-b81ebf5eb6c3" providerId="ADAL" clId="{DF1C0DC6-0799-1A41-AE03-0902CD5F1D41}" dt="2018-10-12T19:07:05.603" v="30" actId="14100"/>
        <pc:sldMkLst>
          <pc:docMk/>
          <pc:sldMk cId="2609078579" sldId="272"/>
        </pc:sldMkLst>
        <pc:spChg chg="del mod">
          <ac:chgData name="Olga Koz" userId="40e82731-e6b5-4abb-9d93-b81ebf5eb6c3" providerId="ADAL" clId="{DF1C0DC6-0799-1A41-AE03-0902CD5F1D41}" dt="2018-10-12T19:07:01.503" v="29" actId="478"/>
          <ac:spMkLst>
            <pc:docMk/>
            <pc:sldMk cId="2609078579" sldId="272"/>
            <ac:spMk id="2" creationId="{CE749CAD-3A7A-8648-A545-68467EADE315}"/>
          </ac:spMkLst>
        </pc:spChg>
        <pc:spChg chg="mod">
          <ac:chgData name="Olga Koz" userId="40e82731-e6b5-4abb-9d93-b81ebf5eb6c3" providerId="ADAL" clId="{DF1C0DC6-0799-1A41-AE03-0902CD5F1D41}" dt="2018-10-12T19:07:05.603" v="30" actId="14100"/>
          <ac:spMkLst>
            <pc:docMk/>
            <pc:sldMk cId="2609078579" sldId="272"/>
            <ac:spMk id="5" creationId="{BF12F9FD-C802-1A47-9912-BB56D8FA3C40}"/>
          </ac:spMkLst>
        </pc:spChg>
        <pc:picChg chg="mod">
          <ac:chgData name="Olga Koz" userId="40e82731-e6b5-4abb-9d93-b81ebf5eb6c3" providerId="ADAL" clId="{DF1C0DC6-0799-1A41-AE03-0902CD5F1D41}" dt="2018-10-12T19:06:34.595" v="25" actId="14100"/>
          <ac:picMkLst>
            <pc:docMk/>
            <pc:sldMk cId="2609078579" sldId="272"/>
            <ac:picMk id="4" creationId="{FE8D5F77-6854-564E-B594-2E254AA830B5}"/>
          </ac:picMkLst>
        </pc:picChg>
      </pc:sldChg>
      <pc:sldChg chg="modSp">
        <pc:chgData name="Olga Koz" userId="40e82731-e6b5-4abb-9d93-b81ebf5eb6c3" providerId="ADAL" clId="{DF1C0DC6-0799-1A41-AE03-0902CD5F1D41}" dt="2018-10-12T19:05:09.618" v="16" actId="122"/>
        <pc:sldMkLst>
          <pc:docMk/>
          <pc:sldMk cId="1605273593" sldId="275"/>
        </pc:sldMkLst>
        <pc:spChg chg="mod">
          <ac:chgData name="Olga Koz" userId="40e82731-e6b5-4abb-9d93-b81ebf5eb6c3" providerId="ADAL" clId="{DF1C0DC6-0799-1A41-AE03-0902CD5F1D41}" dt="2018-10-12T19:05:09.618" v="16" actId="122"/>
          <ac:spMkLst>
            <pc:docMk/>
            <pc:sldMk cId="1605273593" sldId="275"/>
            <ac:spMk id="2" creationId="{2F4054D5-5161-6D43-A688-20BF1D23855C}"/>
          </ac:spMkLst>
        </pc:spChg>
        <pc:picChg chg="mod">
          <ac:chgData name="Olga Koz" userId="40e82731-e6b5-4abb-9d93-b81ebf5eb6c3" providerId="ADAL" clId="{DF1C0DC6-0799-1A41-AE03-0902CD5F1D41}" dt="2018-10-12T19:04:55.602" v="14" actId="14100"/>
          <ac:picMkLst>
            <pc:docMk/>
            <pc:sldMk cId="1605273593" sldId="275"/>
            <ac:picMk id="3" creationId="{B74D3160-6643-6643-8687-6D6559B43D15}"/>
          </ac:picMkLst>
        </pc:picChg>
      </pc:sldChg>
      <pc:sldChg chg="modSp">
        <pc:chgData name="Olga Koz" userId="40e82731-e6b5-4abb-9d93-b81ebf5eb6c3" providerId="ADAL" clId="{DF1C0DC6-0799-1A41-AE03-0902CD5F1D41}" dt="2018-10-12T19:06:26.022" v="24" actId="1076"/>
        <pc:sldMkLst>
          <pc:docMk/>
          <pc:sldMk cId="781203857" sldId="280"/>
        </pc:sldMkLst>
        <pc:spChg chg="mod">
          <ac:chgData name="Olga Koz" userId="40e82731-e6b5-4abb-9d93-b81ebf5eb6c3" providerId="ADAL" clId="{DF1C0DC6-0799-1A41-AE03-0902CD5F1D41}" dt="2018-10-12T19:06:05.267" v="22" actId="1076"/>
          <ac:spMkLst>
            <pc:docMk/>
            <pc:sldMk cId="781203857" sldId="280"/>
            <ac:spMk id="2" creationId="{689309B4-9A21-634C-A80A-2BBC010DFED0}"/>
          </ac:spMkLst>
        </pc:spChg>
        <pc:picChg chg="mod">
          <ac:chgData name="Olga Koz" userId="40e82731-e6b5-4abb-9d93-b81ebf5eb6c3" providerId="ADAL" clId="{DF1C0DC6-0799-1A41-AE03-0902CD5F1D41}" dt="2018-10-12T19:06:26.022" v="24" actId="1076"/>
          <ac:picMkLst>
            <pc:docMk/>
            <pc:sldMk cId="781203857" sldId="280"/>
            <ac:picMk id="3" creationId="{7F52A839-C064-BE4C-AA25-7163BF226C9B}"/>
          </ac:picMkLst>
        </pc:picChg>
      </pc:sldChg>
      <pc:sldChg chg="delSp modSp">
        <pc:chgData name="Olga Koz" userId="40e82731-e6b5-4abb-9d93-b81ebf5eb6c3" providerId="ADAL" clId="{DF1C0DC6-0799-1A41-AE03-0902CD5F1D41}" dt="2018-10-12T19:04:14.238" v="10" actId="113"/>
        <pc:sldMkLst>
          <pc:docMk/>
          <pc:sldMk cId="546681232" sldId="282"/>
        </pc:sldMkLst>
        <pc:spChg chg="del">
          <ac:chgData name="Olga Koz" userId="40e82731-e6b5-4abb-9d93-b81ebf5eb6c3" providerId="ADAL" clId="{DF1C0DC6-0799-1A41-AE03-0902CD5F1D41}" dt="2018-10-12T19:03:25.660" v="4"/>
          <ac:spMkLst>
            <pc:docMk/>
            <pc:sldMk cId="546681232" sldId="282"/>
            <ac:spMk id="2" creationId="{204CA70E-FD82-BD45-BFF1-ADBFB46C316F}"/>
          </ac:spMkLst>
        </pc:spChg>
        <pc:spChg chg="mod">
          <ac:chgData name="Olga Koz" userId="40e82731-e6b5-4abb-9d93-b81ebf5eb6c3" providerId="ADAL" clId="{DF1C0DC6-0799-1A41-AE03-0902CD5F1D41}" dt="2018-10-12T19:04:14.238" v="10" actId="113"/>
          <ac:spMkLst>
            <pc:docMk/>
            <pc:sldMk cId="546681232" sldId="282"/>
            <ac:spMk id="3" creationId="{318C9FF7-EE15-FD4D-A428-C0CD88278D44}"/>
          </ac:spMkLst>
        </pc:spChg>
        <pc:spChg chg="mod">
          <ac:chgData name="Olga Koz" userId="40e82731-e6b5-4abb-9d93-b81ebf5eb6c3" providerId="ADAL" clId="{DF1C0DC6-0799-1A41-AE03-0902CD5F1D41}" dt="2018-10-12T19:04:04.208" v="9" actId="1076"/>
          <ac:spMkLst>
            <pc:docMk/>
            <pc:sldMk cId="546681232" sldId="282"/>
            <ac:spMk id="7" creationId="{CD2D8B00-5B31-FD40-9AB4-13879C3E8DEB}"/>
          </ac:spMkLst>
        </pc:spChg>
      </pc:sldChg>
      <pc:sldChg chg="modSp">
        <pc:chgData name="Olga Koz" userId="40e82731-e6b5-4abb-9d93-b81ebf5eb6c3" providerId="ADAL" clId="{DF1C0DC6-0799-1A41-AE03-0902CD5F1D41}" dt="2018-10-12T19:07:45.571" v="32" actId="14100"/>
        <pc:sldMkLst>
          <pc:docMk/>
          <pc:sldMk cId="566782279" sldId="287"/>
        </pc:sldMkLst>
        <pc:spChg chg="mod">
          <ac:chgData name="Olga Koz" userId="40e82731-e6b5-4abb-9d93-b81ebf5eb6c3" providerId="ADAL" clId="{DF1C0DC6-0799-1A41-AE03-0902CD5F1D41}" dt="2018-10-12T19:07:37.478" v="31" actId="1076"/>
          <ac:spMkLst>
            <pc:docMk/>
            <pc:sldMk cId="566782279" sldId="287"/>
            <ac:spMk id="7" creationId="{E69FCF25-6B0B-D843-8D8F-C03F36A70BD3}"/>
          </ac:spMkLst>
        </pc:spChg>
        <pc:picChg chg="mod">
          <ac:chgData name="Olga Koz" userId="40e82731-e6b5-4abb-9d93-b81ebf5eb6c3" providerId="ADAL" clId="{DF1C0DC6-0799-1A41-AE03-0902CD5F1D41}" dt="2018-10-12T19:07:45.571" v="32" actId="14100"/>
          <ac:picMkLst>
            <pc:docMk/>
            <pc:sldMk cId="566782279" sldId="287"/>
            <ac:picMk id="4" creationId="{A175A6D1-CAFF-7141-ADDE-64BEC43DEDC1}"/>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2018</a:t>
            </a:r>
            <a:r>
              <a:rPr lang="en-US" baseline="0" dirty="0"/>
              <a:t> Topics for workshops</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Sheet1!$A$2:$A$9</c:f>
              <c:strCache>
                <c:ptCount val="8"/>
                <c:pt idx="0">
                  <c:v>Open Access</c:v>
                </c:pt>
                <c:pt idx="1">
                  <c:v>Research Impact</c:v>
                </c:pt>
                <c:pt idx="2">
                  <c:v>Journal selection</c:v>
                </c:pt>
                <c:pt idx="3">
                  <c:v>Academic Profile</c:v>
                </c:pt>
                <c:pt idx="4">
                  <c:v>Research Synthesis</c:v>
                </c:pt>
                <c:pt idx="5">
                  <c:v>Data management</c:v>
                </c:pt>
                <c:pt idx="6">
                  <c:v>Citation &amp; Doc. Management</c:v>
                </c:pt>
                <c:pt idx="7">
                  <c:v>Digital Research Tools</c:v>
                </c:pt>
              </c:strCache>
            </c:strRef>
          </c:cat>
          <c:val>
            <c:numRef>
              <c:f>Sheet1!$B$2:$B$9</c:f>
              <c:numCache>
                <c:formatCode>General</c:formatCode>
                <c:ptCount val="8"/>
                <c:pt idx="0">
                  <c:v>3.1</c:v>
                </c:pt>
                <c:pt idx="1">
                  <c:v>4.2</c:v>
                </c:pt>
                <c:pt idx="2">
                  <c:v>3.8</c:v>
                </c:pt>
                <c:pt idx="3">
                  <c:v>4.3</c:v>
                </c:pt>
                <c:pt idx="4">
                  <c:v>4.3</c:v>
                </c:pt>
                <c:pt idx="5">
                  <c:v>2.9</c:v>
                </c:pt>
                <c:pt idx="6">
                  <c:v>3.8</c:v>
                </c:pt>
                <c:pt idx="7">
                  <c:v>3.5</c:v>
                </c:pt>
              </c:numCache>
            </c:numRef>
          </c:val>
          <c:extLst>
            <c:ext xmlns:c16="http://schemas.microsoft.com/office/drawing/2014/chart" uri="{C3380CC4-5D6E-409C-BE32-E72D297353CC}">
              <c16:uniqueId val="{00000000-67E7-E34A-9075-BEB510D23672}"/>
            </c:ext>
          </c:extLst>
        </c:ser>
        <c:dLbls>
          <c:showLegendKey val="0"/>
          <c:showVal val="0"/>
          <c:showCatName val="0"/>
          <c:showSerName val="0"/>
          <c:showPercent val="0"/>
          <c:showBubbleSize val="0"/>
        </c:dLbls>
        <c:gapWidth val="219"/>
        <c:overlap val="-27"/>
        <c:axId val="1061999887"/>
        <c:axId val="1208935247"/>
      </c:barChart>
      <c:catAx>
        <c:axId val="1061999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08935247"/>
        <c:crosses val="autoZero"/>
        <c:auto val="1"/>
        <c:lblAlgn val="ctr"/>
        <c:lblOffset val="100"/>
        <c:noMultiLvlLbl val="0"/>
      </c:catAx>
      <c:valAx>
        <c:axId val="12089352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0619998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21E748-969C-2B4A-A90B-D06BAC3513D9}" type="doc">
      <dgm:prSet loTypeId="urn:microsoft.com/office/officeart/2008/layout/SquareAccentList" loCatId="" qsTypeId="urn:microsoft.com/office/officeart/2005/8/quickstyle/simple1" qsCatId="simple" csTypeId="urn:microsoft.com/office/officeart/2005/8/colors/accent1_2" csCatId="accent1" phldr="1"/>
      <dgm:spPr/>
      <dgm:t>
        <a:bodyPr/>
        <a:lstStyle/>
        <a:p>
          <a:endParaRPr lang="en-US"/>
        </a:p>
      </dgm:t>
    </dgm:pt>
    <dgm:pt modelId="{E9EB035B-36E0-284C-BF3D-7EB154092CE9}">
      <dgm:prSet phldrT="[Text]"/>
      <dgm:spPr/>
      <dgm:t>
        <a:bodyPr/>
        <a:lstStyle/>
        <a:p>
          <a:r>
            <a:rPr lang="en-US" dirty="0"/>
            <a:t>Community</a:t>
          </a:r>
        </a:p>
      </dgm:t>
    </dgm:pt>
    <dgm:pt modelId="{7EB9BA07-4A37-FF4A-90F1-1DE534BE7874}" type="parTrans" cxnId="{E7CB7070-239B-C640-AC21-B6159D7795EB}">
      <dgm:prSet/>
      <dgm:spPr/>
      <dgm:t>
        <a:bodyPr/>
        <a:lstStyle/>
        <a:p>
          <a:endParaRPr lang="en-US"/>
        </a:p>
      </dgm:t>
    </dgm:pt>
    <dgm:pt modelId="{6FEDCC57-3D67-DC42-98F7-F1320093F415}" type="sibTrans" cxnId="{E7CB7070-239B-C640-AC21-B6159D7795EB}">
      <dgm:prSet/>
      <dgm:spPr/>
      <dgm:t>
        <a:bodyPr/>
        <a:lstStyle/>
        <a:p>
          <a:endParaRPr lang="en-US"/>
        </a:p>
      </dgm:t>
    </dgm:pt>
    <dgm:pt modelId="{4616CDB9-B79A-4542-AA8D-8AD537BFEFB9}">
      <dgm:prSet phldrT="[Text]"/>
      <dgm:spPr/>
      <dgm:t>
        <a:bodyPr/>
        <a:lstStyle/>
        <a:p>
          <a:r>
            <a:rPr lang="en-US" dirty="0"/>
            <a:t>About</a:t>
          </a:r>
        </a:p>
      </dgm:t>
    </dgm:pt>
    <dgm:pt modelId="{8BA5EA94-F173-6A4D-B491-6688236E7F8D}" type="parTrans" cxnId="{BBA968A3-52F0-3B4D-A4C2-9BAA9C6C4F1C}">
      <dgm:prSet/>
      <dgm:spPr/>
      <dgm:t>
        <a:bodyPr/>
        <a:lstStyle/>
        <a:p>
          <a:endParaRPr lang="en-US"/>
        </a:p>
      </dgm:t>
    </dgm:pt>
    <dgm:pt modelId="{AAD5D511-F97A-4342-8815-A43093EBF94D}" type="sibTrans" cxnId="{BBA968A3-52F0-3B4D-A4C2-9BAA9C6C4F1C}">
      <dgm:prSet/>
      <dgm:spPr/>
      <dgm:t>
        <a:bodyPr/>
        <a:lstStyle/>
        <a:p>
          <a:endParaRPr lang="en-US"/>
        </a:p>
      </dgm:t>
    </dgm:pt>
    <dgm:pt modelId="{8FF919DC-C3DA-6848-8176-AD8C34EA52B3}">
      <dgm:prSet phldrT="[Text]"/>
      <dgm:spPr/>
      <dgm:t>
        <a:bodyPr/>
        <a:lstStyle/>
        <a:p>
          <a:r>
            <a:rPr lang="en-US" dirty="0"/>
            <a:t>Development</a:t>
          </a:r>
        </a:p>
      </dgm:t>
    </dgm:pt>
    <dgm:pt modelId="{3FFA4124-F079-0A40-9770-2840DE2A41E3}" type="parTrans" cxnId="{CBD05F49-6F9F-A847-9C12-443412764C4E}">
      <dgm:prSet/>
      <dgm:spPr/>
      <dgm:t>
        <a:bodyPr/>
        <a:lstStyle/>
        <a:p>
          <a:endParaRPr lang="en-US"/>
        </a:p>
      </dgm:t>
    </dgm:pt>
    <dgm:pt modelId="{3EC78334-8A7C-4C49-9824-0247C464A245}" type="sibTrans" cxnId="{CBD05F49-6F9F-A847-9C12-443412764C4E}">
      <dgm:prSet/>
      <dgm:spPr/>
      <dgm:t>
        <a:bodyPr/>
        <a:lstStyle/>
        <a:p>
          <a:endParaRPr lang="en-US"/>
        </a:p>
      </dgm:t>
    </dgm:pt>
    <dgm:pt modelId="{5A21A06E-3A8B-B14B-8198-08E7F376B7B1}">
      <dgm:prSet phldrT="[Text]"/>
      <dgm:spPr/>
      <dgm:t>
        <a:bodyPr/>
        <a:lstStyle/>
        <a:p>
          <a:r>
            <a:rPr lang="en-US" dirty="0"/>
            <a:t>Stumbling Blocks</a:t>
          </a:r>
        </a:p>
      </dgm:t>
    </dgm:pt>
    <dgm:pt modelId="{F39407C6-F79B-E544-BE15-1DEC87D93989}" type="parTrans" cxnId="{761D00EF-334C-1142-B0A2-F79C40077A7B}">
      <dgm:prSet/>
      <dgm:spPr/>
      <dgm:t>
        <a:bodyPr/>
        <a:lstStyle/>
        <a:p>
          <a:endParaRPr lang="en-US"/>
        </a:p>
      </dgm:t>
    </dgm:pt>
    <dgm:pt modelId="{F6C16130-0D2F-514C-A296-7B58573585BC}" type="sibTrans" cxnId="{761D00EF-334C-1142-B0A2-F79C40077A7B}">
      <dgm:prSet/>
      <dgm:spPr/>
      <dgm:t>
        <a:bodyPr/>
        <a:lstStyle/>
        <a:p>
          <a:endParaRPr lang="en-US"/>
        </a:p>
      </dgm:t>
    </dgm:pt>
    <dgm:pt modelId="{55364A6D-EA42-CA44-8318-55D2AACA892C}">
      <dgm:prSet phldrT="[Text]"/>
      <dgm:spPr/>
      <dgm:t>
        <a:bodyPr/>
        <a:lstStyle/>
        <a:p>
          <a:r>
            <a:rPr lang="en-US" dirty="0"/>
            <a:t>Librarian</a:t>
          </a:r>
        </a:p>
      </dgm:t>
    </dgm:pt>
    <dgm:pt modelId="{849376CD-D70D-1A42-8EB7-713F7111ACD7}" type="parTrans" cxnId="{48A26D4B-A771-114B-B1A1-484EFDEF3493}">
      <dgm:prSet/>
      <dgm:spPr/>
      <dgm:t>
        <a:bodyPr/>
        <a:lstStyle/>
        <a:p>
          <a:endParaRPr lang="en-US"/>
        </a:p>
      </dgm:t>
    </dgm:pt>
    <dgm:pt modelId="{00795B17-2755-174F-88AC-61698A85AF37}" type="sibTrans" cxnId="{48A26D4B-A771-114B-B1A1-484EFDEF3493}">
      <dgm:prSet/>
      <dgm:spPr/>
      <dgm:t>
        <a:bodyPr/>
        <a:lstStyle/>
        <a:p>
          <a:endParaRPr lang="en-US"/>
        </a:p>
      </dgm:t>
    </dgm:pt>
    <dgm:pt modelId="{FD1B45EC-A8A0-414A-9BC3-37733D919907}">
      <dgm:prSet phldrT="[Text]"/>
      <dgm:spPr/>
      <dgm:t>
        <a:bodyPr/>
        <a:lstStyle/>
        <a:p>
          <a:r>
            <a:rPr lang="en-US" dirty="0"/>
            <a:t>Role</a:t>
          </a:r>
        </a:p>
      </dgm:t>
    </dgm:pt>
    <dgm:pt modelId="{5F93B41C-C7CC-174F-A359-621D135D5034}" type="parTrans" cxnId="{94EC41CD-0A14-4741-BF47-A71AE708F097}">
      <dgm:prSet/>
      <dgm:spPr/>
      <dgm:t>
        <a:bodyPr/>
        <a:lstStyle/>
        <a:p>
          <a:endParaRPr lang="en-US"/>
        </a:p>
      </dgm:t>
    </dgm:pt>
    <dgm:pt modelId="{B26A09E3-546D-324F-904E-6FDAFAD4BEAD}" type="sibTrans" cxnId="{94EC41CD-0A14-4741-BF47-A71AE708F097}">
      <dgm:prSet/>
      <dgm:spPr/>
      <dgm:t>
        <a:bodyPr/>
        <a:lstStyle/>
        <a:p>
          <a:endParaRPr lang="en-US"/>
        </a:p>
      </dgm:t>
    </dgm:pt>
    <dgm:pt modelId="{D660EFCD-98B9-6940-B81F-56275F3EA03E}">
      <dgm:prSet phldrT="[Text]"/>
      <dgm:spPr/>
      <dgm:t>
        <a:bodyPr/>
        <a:lstStyle/>
        <a:p>
          <a:r>
            <a:rPr lang="en-US" dirty="0"/>
            <a:t>Growth</a:t>
          </a:r>
        </a:p>
      </dgm:t>
    </dgm:pt>
    <dgm:pt modelId="{A8DC7410-FFF2-F24B-B86A-4CFB662D1340}" type="parTrans" cxnId="{64DAFEF6-6C1E-A94B-87D7-532DBDE74F7C}">
      <dgm:prSet/>
      <dgm:spPr/>
      <dgm:t>
        <a:bodyPr/>
        <a:lstStyle/>
        <a:p>
          <a:endParaRPr lang="en-US"/>
        </a:p>
      </dgm:t>
    </dgm:pt>
    <dgm:pt modelId="{C164D7E0-2F39-3444-83FF-C153B19B2DD7}" type="sibTrans" cxnId="{64DAFEF6-6C1E-A94B-87D7-532DBDE74F7C}">
      <dgm:prSet/>
      <dgm:spPr/>
      <dgm:t>
        <a:bodyPr/>
        <a:lstStyle/>
        <a:p>
          <a:endParaRPr lang="en-US"/>
        </a:p>
      </dgm:t>
    </dgm:pt>
    <dgm:pt modelId="{D4763A30-193A-D940-8CD9-1CD6049A0BF0}">
      <dgm:prSet phldrT="[Text]"/>
      <dgm:spPr/>
      <dgm:t>
        <a:bodyPr/>
        <a:lstStyle/>
        <a:p>
          <a:r>
            <a:rPr lang="en-US" dirty="0"/>
            <a:t>Challenges</a:t>
          </a:r>
        </a:p>
      </dgm:t>
    </dgm:pt>
    <dgm:pt modelId="{A5BD36AC-2074-EE49-A270-BD195B7C7D9B}" type="parTrans" cxnId="{FCFC35DF-7500-354B-9FFF-194C2ED5F628}">
      <dgm:prSet/>
      <dgm:spPr/>
      <dgm:t>
        <a:bodyPr/>
        <a:lstStyle/>
        <a:p>
          <a:endParaRPr lang="en-US"/>
        </a:p>
      </dgm:t>
    </dgm:pt>
    <dgm:pt modelId="{5C60F4AD-7695-8949-9907-E95B967C9554}" type="sibTrans" cxnId="{FCFC35DF-7500-354B-9FFF-194C2ED5F628}">
      <dgm:prSet/>
      <dgm:spPr/>
      <dgm:t>
        <a:bodyPr/>
        <a:lstStyle/>
        <a:p>
          <a:endParaRPr lang="en-US"/>
        </a:p>
      </dgm:t>
    </dgm:pt>
    <dgm:pt modelId="{5D0C6697-1445-9649-B525-BFB0CE20FC8F}">
      <dgm:prSet/>
      <dgm:spPr/>
      <dgm:t>
        <a:bodyPr/>
        <a:lstStyle/>
        <a:p>
          <a:r>
            <a:rPr lang="en-US" dirty="0"/>
            <a:t>Platform</a:t>
          </a:r>
        </a:p>
      </dgm:t>
    </dgm:pt>
    <dgm:pt modelId="{00F1BADF-B8F6-224A-8401-EA4A7B19BB91}" type="parTrans" cxnId="{9A6809B4-FE1B-FC48-806E-F04459D58B48}">
      <dgm:prSet/>
      <dgm:spPr/>
      <dgm:t>
        <a:bodyPr/>
        <a:lstStyle/>
        <a:p>
          <a:endParaRPr lang="en-US"/>
        </a:p>
      </dgm:t>
    </dgm:pt>
    <dgm:pt modelId="{E2285948-AAC5-7648-A9FE-7D3E3767EA05}" type="sibTrans" cxnId="{9A6809B4-FE1B-FC48-806E-F04459D58B48}">
      <dgm:prSet/>
      <dgm:spPr/>
      <dgm:t>
        <a:bodyPr/>
        <a:lstStyle/>
        <a:p>
          <a:endParaRPr lang="en-US"/>
        </a:p>
      </dgm:t>
    </dgm:pt>
    <dgm:pt modelId="{54E3143B-EE63-B441-B859-F66D590FBC19}" type="pres">
      <dgm:prSet presAssocID="{CF21E748-969C-2B4A-A90B-D06BAC3513D9}" presName="layout" presStyleCnt="0">
        <dgm:presLayoutVars>
          <dgm:chMax/>
          <dgm:chPref/>
          <dgm:dir/>
          <dgm:resizeHandles/>
        </dgm:presLayoutVars>
      </dgm:prSet>
      <dgm:spPr/>
    </dgm:pt>
    <dgm:pt modelId="{5922D648-AF75-F041-BED8-FD9E1B338F47}" type="pres">
      <dgm:prSet presAssocID="{E9EB035B-36E0-284C-BF3D-7EB154092CE9}" presName="root" presStyleCnt="0">
        <dgm:presLayoutVars>
          <dgm:chMax/>
          <dgm:chPref/>
        </dgm:presLayoutVars>
      </dgm:prSet>
      <dgm:spPr/>
    </dgm:pt>
    <dgm:pt modelId="{F393D288-E426-9F46-B802-D7FCBF5F6326}" type="pres">
      <dgm:prSet presAssocID="{E9EB035B-36E0-284C-BF3D-7EB154092CE9}" presName="rootComposite" presStyleCnt="0">
        <dgm:presLayoutVars/>
      </dgm:prSet>
      <dgm:spPr/>
    </dgm:pt>
    <dgm:pt modelId="{067A68A7-9EBB-634F-91F6-BF5DDB826804}" type="pres">
      <dgm:prSet presAssocID="{E9EB035B-36E0-284C-BF3D-7EB154092CE9}" presName="ParentAccent" presStyleLbl="alignNode1" presStyleIdx="0" presStyleCnt="3" custLinFactNeighborX="-1" custLinFactNeighborY="-25879"/>
      <dgm:spPr/>
    </dgm:pt>
    <dgm:pt modelId="{206C09F1-49D5-0B4F-8C4C-C09FDEAE8F13}" type="pres">
      <dgm:prSet presAssocID="{E9EB035B-36E0-284C-BF3D-7EB154092CE9}" presName="ParentSmallAccent" presStyleLbl="fgAcc1" presStyleIdx="0" presStyleCnt="3"/>
      <dgm:spPr/>
    </dgm:pt>
    <dgm:pt modelId="{0265CDA8-7757-044A-88D6-DE8484D48669}" type="pres">
      <dgm:prSet presAssocID="{E9EB035B-36E0-284C-BF3D-7EB154092CE9}" presName="Parent" presStyleLbl="revTx" presStyleIdx="0" presStyleCnt="9">
        <dgm:presLayoutVars>
          <dgm:chMax/>
          <dgm:chPref val="4"/>
          <dgm:bulletEnabled val="1"/>
        </dgm:presLayoutVars>
      </dgm:prSet>
      <dgm:spPr/>
    </dgm:pt>
    <dgm:pt modelId="{A2268111-D81B-8843-AA6E-1A3397EA04FD}" type="pres">
      <dgm:prSet presAssocID="{E9EB035B-36E0-284C-BF3D-7EB154092CE9}" presName="childShape" presStyleCnt="0">
        <dgm:presLayoutVars>
          <dgm:chMax val="0"/>
          <dgm:chPref val="0"/>
        </dgm:presLayoutVars>
      </dgm:prSet>
      <dgm:spPr/>
    </dgm:pt>
    <dgm:pt modelId="{B9C418A9-4338-7443-AB19-CB029B4BFEB9}" type="pres">
      <dgm:prSet presAssocID="{4616CDB9-B79A-4542-AA8D-8AD537BFEFB9}" presName="childComposite" presStyleCnt="0">
        <dgm:presLayoutVars>
          <dgm:chMax val="0"/>
          <dgm:chPref val="0"/>
        </dgm:presLayoutVars>
      </dgm:prSet>
      <dgm:spPr/>
    </dgm:pt>
    <dgm:pt modelId="{AF39BFE8-F664-4140-8E04-D8FFF36FD5BA}" type="pres">
      <dgm:prSet presAssocID="{4616CDB9-B79A-4542-AA8D-8AD537BFEFB9}" presName="ChildAccent" presStyleLbl="solidFgAcc1" presStyleIdx="0" presStyleCnt="6"/>
      <dgm:spPr/>
    </dgm:pt>
    <dgm:pt modelId="{AF9FE51A-42B8-AF45-B11D-8579A64571BB}" type="pres">
      <dgm:prSet presAssocID="{4616CDB9-B79A-4542-AA8D-8AD537BFEFB9}" presName="Child" presStyleLbl="revTx" presStyleIdx="1" presStyleCnt="9">
        <dgm:presLayoutVars>
          <dgm:chMax val="0"/>
          <dgm:chPref val="0"/>
          <dgm:bulletEnabled val="1"/>
        </dgm:presLayoutVars>
      </dgm:prSet>
      <dgm:spPr/>
    </dgm:pt>
    <dgm:pt modelId="{470A5762-2615-8A4C-9834-D96F7ED384EF}" type="pres">
      <dgm:prSet presAssocID="{8FF919DC-C3DA-6848-8176-AD8C34EA52B3}" presName="childComposite" presStyleCnt="0">
        <dgm:presLayoutVars>
          <dgm:chMax val="0"/>
          <dgm:chPref val="0"/>
        </dgm:presLayoutVars>
      </dgm:prSet>
      <dgm:spPr/>
    </dgm:pt>
    <dgm:pt modelId="{7221ABB9-6297-B246-AD58-6C20C0D10D1A}" type="pres">
      <dgm:prSet presAssocID="{8FF919DC-C3DA-6848-8176-AD8C34EA52B3}" presName="ChildAccent" presStyleLbl="solidFgAcc1" presStyleIdx="1" presStyleCnt="6"/>
      <dgm:spPr/>
    </dgm:pt>
    <dgm:pt modelId="{A230F25C-4978-F341-988B-A38D2C6F000E}" type="pres">
      <dgm:prSet presAssocID="{8FF919DC-C3DA-6848-8176-AD8C34EA52B3}" presName="Child" presStyleLbl="revTx" presStyleIdx="2" presStyleCnt="9">
        <dgm:presLayoutVars>
          <dgm:chMax val="0"/>
          <dgm:chPref val="0"/>
          <dgm:bulletEnabled val="1"/>
        </dgm:presLayoutVars>
      </dgm:prSet>
      <dgm:spPr/>
    </dgm:pt>
    <dgm:pt modelId="{5F9CD8F9-0395-9543-9989-C774B3338AED}" type="pres">
      <dgm:prSet presAssocID="{5A21A06E-3A8B-B14B-8198-08E7F376B7B1}" presName="childComposite" presStyleCnt="0">
        <dgm:presLayoutVars>
          <dgm:chMax val="0"/>
          <dgm:chPref val="0"/>
        </dgm:presLayoutVars>
      </dgm:prSet>
      <dgm:spPr/>
    </dgm:pt>
    <dgm:pt modelId="{1BE2F1F3-B4B7-4C4B-85F8-0B7014C455CB}" type="pres">
      <dgm:prSet presAssocID="{5A21A06E-3A8B-B14B-8198-08E7F376B7B1}" presName="ChildAccent" presStyleLbl="solidFgAcc1" presStyleIdx="2" presStyleCnt="6"/>
      <dgm:spPr/>
    </dgm:pt>
    <dgm:pt modelId="{FEB8850F-EA72-754F-AAD4-6EBA94E0C90D}" type="pres">
      <dgm:prSet presAssocID="{5A21A06E-3A8B-B14B-8198-08E7F376B7B1}" presName="Child" presStyleLbl="revTx" presStyleIdx="3" presStyleCnt="9">
        <dgm:presLayoutVars>
          <dgm:chMax val="0"/>
          <dgm:chPref val="0"/>
          <dgm:bulletEnabled val="1"/>
        </dgm:presLayoutVars>
      </dgm:prSet>
      <dgm:spPr/>
    </dgm:pt>
    <dgm:pt modelId="{81A27D8D-819C-D84D-B55A-2D14F7639AB6}" type="pres">
      <dgm:prSet presAssocID="{5D0C6697-1445-9649-B525-BFB0CE20FC8F}" presName="root" presStyleCnt="0">
        <dgm:presLayoutVars>
          <dgm:chMax/>
          <dgm:chPref/>
        </dgm:presLayoutVars>
      </dgm:prSet>
      <dgm:spPr/>
    </dgm:pt>
    <dgm:pt modelId="{1A05FA9A-6D42-D448-B289-817ED0DE1FBF}" type="pres">
      <dgm:prSet presAssocID="{5D0C6697-1445-9649-B525-BFB0CE20FC8F}" presName="rootComposite" presStyleCnt="0">
        <dgm:presLayoutVars/>
      </dgm:prSet>
      <dgm:spPr/>
    </dgm:pt>
    <dgm:pt modelId="{2C07B145-F1F6-624A-B7A2-892A26CE3282}" type="pres">
      <dgm:prSet presAssocID="{5D0C6697-1445-9649-B525-BFB0CE20FC8F}" presName="ParentAccent" presStyleLbl="alignNode1" presStyleIdx="1" presStyleCnt="3" custLinFactNeighborX="-2502" custLinFactNeighborY="-37459"/>
      <dgm:spPr/>
    </dgm:pt>
    <dgm:pt modelId="{EA34EFE3-8720-114C-8F4B-8286DA59BB83}" type="pres">
      <dgm:prSet presAssocID="{5D0C6697-1445-9649-B525-BFB0CE20FC8F}" presName="ParentSmallAccent" presStyleLbl="fgAcc1" presStyleIdx="1" presStyleCnt="3"/>
      <dgm:spPr/>
    </dgm:pt>
    <dgm:pt modelId="{C58FA62F-ACC0-514F-B183-BD3F66C665D8}" type="pres">
      <dgm:prSet presAssocID="{5D0C6697-1445-9649-B525-BFB0CE20FC8F}" presName="Parent" presStyleLbl="revTx" presStyleIdx="4" presStyleCnt="9">
        <dgm:presLayoutVars>
          <dgm:chMax/>
          <dgm:chPref val="4"/>
          <dgm:bulletEnabled val="1"/>
        </dgm:presLayoutVars>
      </dgm:prSet>
      <dgm:spPr/>
    </dgm:pt>
    <dgm:pt modelId="{27CE94E8-3C62-CC40-87DB-C4E9574A0D66}" type="pres">
      <dgm:prSet presAssocID="{5D0C6697-1445-9649-B525-BFB0CE20FC8F}" presName="childShape" presStyleCnt="0">
        <dgm:presLayoutVars>
          <dgm:chMax val="0"/>
          <dgm:chPref val="0"/>
        </dgm:presLayoutVars>
      </dgm:prSet>
      <dgm:spPr/>
    </dgm:pt>
    <dgm:pt modelId="{B206CD26-6D99-E848-AF4A-847FCA95FCC9}" type="pres">
      <dgm:prSet presAssocID="{55364A6D-EA42-CA44-8318-55D2AACA892C}" presName="root" presStyleCnt="0">
        <dgm:presLayoutVars>
          <dgm:chMax/>
          <dgm:chPref/>
        </dgm:presLayoutVars>
      </dgm:prSet>
      <dgm:spPr/>
    </dgm:pt>
    <dgm:pt modelId="{B07D0586-80C7-6542-BF14-490F59CD70B0}" type="pres">
      <dgm:prSet presAssocID="{55364A6D-EA42-CA44-8318-55D2AACA892C}" presName="rootComposite" presStyleCnt="0">
        <dgm:presLayoutVars/>
      </dgm:prSet>
      <dgm:spPr/>
    </dgm:pt>
    <dgm:pt modelId="{3FE66071-9D48-0C47-B911-FC883AA2519F}" type="pres">
      <dgm:prSet presAssocID="{55364A6D-EA42-CA44-8318-55D2AACA892C}" presName="ParentAccent" presStyleLbl="alignNode1" presStyleIdx="2" presStyleCnt="3"/>
      <dgm:spPr/>
    </dgm:pt>
    <dgm:pt modelId="{FB5FE662-2BF8-A144-97BF-C09665BBA048}" type="pres">
      <dgm:prSet presAssocID="{55364A6D-EA42-CA44-8318-55D2AACA892C}" presName="ParentSmallAccent" presStyleLbl="fgAcc1" presStyleIdx="2" presStyleCnt="3"/>
      <dgm:spPr/>
    </dgm:pt>
    <dgm:pt modelId="{21AB4BA9-1633-B744-B7AA-55CCC8BC025D}" type="pres">
      <dgm:prSet presAssocID="{55364A6D-EA42-CA44-8318-55D2AACA892C}" presName="Parent" presStyleLbl="revTx" presStyleIdx="5" presStyleCnt="9">
        <dgm:presLayoutVars>
          <dgm:chMax/>
          <dgm:chPref val="4"/>
          <dgm:bulletEnabled val="1"/>
        </dgm:presLayoutVars>
      </dgm:prSet>
      <dgm:spPr/>
    </dgm:pt>
    <dgm:pt modelId="{9728DB78-04D3-914C-98B5-FF6253DBF038}" type="pres">
      <dgm:prSet presAssocID="{55364A6D-EA42-CA44-8318-55D2AACA892C}" presName="childShape" presStyleCnt="0">
        <dgm:presLayoutVars>
          <dgm:chMax val="0"/>
          <dgm:chPref val="0"/>
        </dgm:presLayoutVars>
      </dgm:prSet>
      <dgm:spPr/>
    </dgm:pt>
    <dgm:pt modelId="{896269DF-A195-2540-A173-B757A6619B4C}" type="pres">
      <dgm:prSet presAssocID="{FD1B45EC-A8A0-414A-9BC3-37733D919907}" presName="childComposite" presStyleCnt="0">
        <dgm:presLayoutVars>
          <dgm:chMax val="0"/>
          <dgm:chPref val="0"/>
        </dgm:presLayoutVars>
      </dgm:prSet>
      <dgm:spPr/>
    </dgm:pt>
    <dgm:pt modelId="{DA6DCD0B-E270-D647-A049-52569F8F6B96}" type="pres">
      <dgm:prSet presAssocID="{FD1B45EC-A8A0-414A-9BC3-37733D919907}" presName="ChildAccent" presStyleLbl="solidFgAcc1" presStyleIdx="3" presStyleCnt="6"/>
      <dgm:spPr/>
    </dgm:pt>
    <dgm:pt modelId="{843764A5-3F49-1341-B774-78EB46D2A6EA}" type="pres">
      <dgm:prSet presAssocID="{FD1B45EC-A8A0-414A-9BC3-37733D919907}" presName="Child" presStyleLbl="revTx" presStyleIdx="6" presStyleCnt="9">
        <dgm:presLayoutVars>
          <dgm:chMax val="0"/>
          <dgm:chPref val="0"/>
          <dgm:bulletEnabled val="1"/>
        </dgm:presLayoutVars>
      </dgm:prSet>
      <dgm:spPr/>
    </dgm:pt>
    <dgm:pt modelId="{918EFFCB-E48A-0F44-AD68-AF0F36618314}" type="pres">
      <dgm:prSet presAssocID="{D660EFCD-98B9-6940-B81F-56275F3EA03E}" presName="childComposite" presStyleCnt="0">
        <dgm:presLayoutVars>
          <dgm:chMax val="0"/>
          <dgm:chPref val="0"/>
        </dgm:presLayoutVars>
      </dgm:prSet>
      <dgm:spPr/>
    </dgm:pt>
    <dgm:pt modelId="{8E224DF4-B8B1-FB41-866A-71A52AC2D45A}" type="pres">
      <dgm:prSet presAssocID="{D660EFCD-98B9-6940-B81F-56275F3EA03E}" presName="ChildAccent" presStyleLbl="solidFgAcc1" presStyleIdx="4" presStyleCnt="6"/>
      <dgm:spPr/>
    </dgm:pt>
    <dgm:pt modelId="{643000F7-6DB5-274A-B08F-4F69F7757AF8}" type="pres">
      <dgm:prSet presAssocID="{D660EFCD-98B9-6940-B81F-56275F3EA03E}" presName="Child" presStyleLbl="revTx" presStyleIdx="7" presStyleCnt="9">
        <dgm:presLayoutVars>
          <dgm:chMax val="0"/>
          <dgm:chPref val="0"/>
          <dgm:bulletEnabled val="1"/>
        </dgm:presLayoutVars>
      </dgm:prSet>
      <dgm:spPr/>
    </dgm:pt>
    <dgm:pt modelId="{875790F7-AB52-854D-8021-433DC624498C}" type="pres">
      <dgm:prSet presAssocID="{D4763A30-193A-D940-8CD9-1CD6049A0BF0}" presName="childComposite" presStyleCnt="0">
        <dgm:presLayoutVars>
          <dgm:chMax val="0"/>
          <dgm:chPref val="0"/>
        </dgm:presLayoutVars>
      </dgm:prSet>
      <dgm:spPr/>
    </dgm:pt>
    <dgm:pt modelId="{BFF976FD-8A7A-A340-AC89-93A68101C4E3}" type="pres">
      <dgm:prSet presAssocID="{D4763A30-193A-D940-8CD9-1CD6049A0BF0}" presName="ChildAccent" presStyleLbl="solidFgAcc1" presStyleIdx="5" presStyleCnt="6"/>
      <dgm:spPr/>
    </dgm:pt>
    <dgm:pt modelId="{EAE79A20-C275-2546-A3D8-04614876FF39}" type="pres">
      <dgm:prSet presAssocID="{D4763A30-193A-D940-8CD9-1CD6049A0BF0}" presName="Child" presStyleLbl="revTx" presStyleIdx="8" presStyleCnt="9">
        <dgm:presLayoutVars>
          <dgm:chMax val="0"/>
          <dgm:chPref val="0"/>
          <dgm:bulletEnabled val="1"/>
        </dgm:presLayoutVars>
      </dgm:prSet>
      <dgm:spPr/>
    </dgm:pt>
  </dgm:ptLst>
  <dgm:cxnLst>
    <dgm:cxn modelId="{2E7E5004-6834-7648-A50F-5AEAE6ABD961}" type="presOf" srcId="{CF21E748-969C-2B4A-A90B-D06BAC3513D9}" destId="{54E3143B-EE63-B441-B859-F66D590FBC19}" srcOrd="0" destOrd="0" presId="urn:microsoft.com/office/officeart/2008/layout/SquareAccentList"/>
    <dgm:cxn modelId="{F2A7F414-32F3-C34B-A860-4DEA675A2694}" type="presOf" srcId="{55364A6D-EA42-CA44-8318-55D2AACA892C}" destId="{21AB4BA9-1633-B744-B7AA-55CCC8BC025D}" srcOrd="0" destOrd="0" presId="urn:microsoft.com/office/officeart/2008/layout/SquareAccentList"/>
    <dgm:cxn modelId="{49109A17-206B-8840-AAFE-8AA6D2AADCFC}" type="presOf" srcId="{4616CDB9-B79A-4542-AA8D-8AD537BFEFB9}" destId="{AF9FE51A-42B8-AF45-B11D-8579A64571BB}" srcOrd="0" destOrd="0" presId="urn:microsoft.com/office/officeart/2008/layout/SquareAccentList"/>
    <dgm:cxn modelId="{54BE6D29-02B5-C94D-B783-34D695902445}" type="presOf" srcId="{D660EFCD-98B9-6940-B81F-56275F3EA03E}" destId="{643000F7-6DB5-274A-B08F-4F69F7757AF8}" srcOrd="0" destOrd="0" presId="urn:microsoft.com/office/officeart/2008/layout/SquareAccentList"/>
    <dgm:cxn modelId="{CBD05F49-6F9F-A847-9C12-443412764C4E}" srcId="{E9EB035B-36E0-284C-BF3D-7EB154092CE9}" destId="{8FF919DC-C3DA-6848-8176-AD8C34EA52B3}" srcOrd="1" destOrd="0" parTransId="{3FFA4124-F079-0A40-9770-2840DE2A41E3}" sibTransId="{3EC78334-8A7C-4C49-9824-0247C464A245}"/>
    <dgm:cxn modelId="{48A26D4B-A771-114B-B1A1-484EFDEF3493}" srcId="{CF21E748-969C-2B4A-A90B-D06BAC3513D9}" destId="{55364A6D-EA42-CA44-8318-55D2AACA892C}" srcOrd="2" destOrd="0" parTransId="{849376CD-D70D-1A42-8EB7-713F7111ACD7}" sibTransId="{00795B17-2755-174F-88AC-61698A85AF37}"/>
    <dgm:cxn modelId="{3FAFAD4E-AFE9-D745-9AD7-A7111D9F0772}" type="presOf" srcId="{8FF919DC-C3DA-6848-8176-AD8C34EA52B3}" destId="{A230F25C-4978-F341-988B-A38D2C6F000E}" srcOrd="0" destOrd="0" presId="urn:microsoft.com/office/officeart/2008/layout/SquareAccentList"/>
    <dgm:cxn modelId="{EE5FDF50-3F71-FD4C-9C37-62065794EF3E}" type="presOf" srcId="{5D0C6697-1445-9649-B525-BFB0CE20FC8F}" destId="{C58FA62F-ACC0-514F-B183-BD3F66C665D8}" srcOrd="0" destOrd="0" presId="urn:microsoft.com/office/officeart/2008/layout/SquareAccentList"/>
    <dgm:cxn modelId="{AFDC005A-3BBF-A945-AAD5-5D077D302276}" type="presOf" srcId="{E9EB035B-36E0-284C-BF3D-7EB154092CE9}" destId="{0265CDA8-7757-044A-88D6-DE8484D48669}" srcOrd="0" destOrd="0" presId="urn:microsoft.com/office/officeart/2008/layout/SquareAccentList"/>
    <dgm:cxn modelId="{98C13464-8A6E-D448-BA53-A69BEBC5310B}" type="presOf" srcId="{5A21A06E-3A8B-B14B-8198-08E7F376B7B1}" destId="{FEB8850F-EA72-754F-AAD4-6EBA94E0C90D}" srcOrd="0" destOrd="0" presId="urn:microsoft.com/office/officeart/2008/layout/SquareAccentList"/>
    <dgm:cxn modelId="{E7CB7070-239B-C640-AC21-B6159D7795EB}" srcId="{CF21E748-969C-2B4A-A90B-D06BAC3513D9}" destId="{E9EB035B-36E0-284C-BF3D-7EB154092CE9}" srcOrd="0" destOrd="0" parTransId="{7EB9BA07-4A37-FF4A-90F1-1DE534BE7874}" sibTransId="{6FEDCC57-3D67-DC42-98F7-F1320093F415}"/>
    <dgm:cxn modelId="{8200497A-8126-1643-86DB-90E00AE877BD}" type="presOf" srcId="{D4763A30-193A-D940-8CD9-1CD6049A0BF0}" destId="{EAE79A20-C275-2546-A3D8-04614876FF39}" srcOrd="0" destOrd="0" presId="urn:microsoft.com/office/officeart/2008/layout/SquareAccentList"/>
    <dgm:cxn modelId="{BBA968A3-52F0-3B4D-A4C2-9BAA9C6C4F1C}" srcId="{E9EB035B-36E0-284C-BF3D-7EB154092CE9}" destId="{4616CDB9-B79A-4542-AA8D-8AD537BFEFB9}" srcOrd="0" destOrd="0" parTransId="{8BA5EA94-F173-6A4D-B491-6688236E7F8D}" sibTransId="{AAD5D511-F97A-4342-8815-A43093EBF94D}"/>
    <dgm:cxn modelId="{9A6809B4-FE1B-FC48-806E-F04459D58B48}" srcId="{CF21E748-969C-2B4A-A90B-D06BAC3513D9}" destId="{5D0C6697-1445-9649-B525-BFB0CE20FC8F}" srcOrd="1" destOrd="0" parTransId="{00F1BADF-B8F6-224A-8401-EA4A7B19BB91}" sibTransId="{E2285948-AAC5-7648-A9FE-7D3E3767EA05}"/>
    <dgm:cxn modelId="{94EC41CD-0A14-4741-BF47-A71AE708F097}" srcId="{55364A6D-EA42-CA44-8318-55D2AACA892C}" destId="{FD1B45EC-A8A0-414A-9BC3-37733D919907}" srcOrd="0" destOrd="0" parTransId="{5F93B41C-C7CC-174F-A359-621D135D5034}" sibTransId="{B26A09E3-546D-324F-904E-6FDAFAD4BEAD}"/>
    <dgm:cxn modelId="{FCFC35DF-7500-354B-9FFF-194C2ED5F628}" srcId="{55364A6D-EA42-CA44-8318-55D2AACA892C}" destId="{D4763A30-193A-D940-8CD9-1CD6049A0BF0}" srcOrd="2" destOrd="0" parTransId="{A5BD36AC-2074-EE49-A270-BD195B7C7D9B}" sibTransId="{5C60F4AD-7695-8949-9907-E95B967C9554}"/>
    <dgm:cxn modelId="{761D00EF-334C-1142-B0A2-F79C40077A7B}" srcId="{E9EB035B-36E0-284C-BF3D-7EB154092CE9}" destId="{5A21A06E-3A8B-B14B-8198-08E7F376B7B1}" srcOrd="2" destOrd="0" parTransId="{F39407C6-F79B-E544-BE15-1DEC87D93989}" sibTransId="{F6C16130-0D2F-514C-A296-7B58573585BC}"/>
    <dgm:cxn modelId="{64DAFEF6-6C1E-A94B-87D7-532DBDE74F7C}" srcId="{55364A6D-EA42-CA44-8318-55D2AACA892C}" destId="{D660EFCD-98B9-6940-B81F-56275F3EA03E}" srcOrd="1" destOrd="0" parTransId="{A8DC7410-FFF2-F24B-B86A-4CFB662D1340}" sibTransId="{C164D7E0-2F39-3444-83FF-C153B19B2DD7}"/>
    <dgm:cxn modelId="{9ED58FFC-E393-E848-A1BB-8378B273076D}" type="presOf" srcId="{FD1B45EC-A8A0-414A-9BC3-37733D919907}" destId="{843764A5-3F49-1341-B774-78EB46D2A6EA}" srcOrd="0" destOrd="0" presId="urn:microsoft.com/office/officeart/2008/layout/SquareAccentList"/>
    <dgm:cxn modelId="{593ED046-C89D-3B4F-98CA-7AFBB017765F}" type="presParOf" srcId="{54E3143B-EE63-B441-B859-F66D590FBC19}" destId="{5922D648-AF75-F041-BED8-FD9E1B338F47}" srcOrd="0" destOrd="0" presId="urn:microsoft.com/office/officeart/2008/layout/SquareAccentList"/>
    <dgm:cxn modelId="{5D916E4C-8922-C942-85F4-7994C28C9DF1}" type="presParOf" srcId="{5922D648-AF75-F041-BED8-FD9E1B338F47}" destId="{F393D288-E426-9F46-B802-D7FCBF5F6326}" srcOrd="0" destOrd="0" presId="urn:microsoft.com/office/officeart/2008/layout/SquareAccentList"/>
    <dgm:cxn modelId="{80C4534D-1FF8-A748-B146-3D09C2FD5810}" type="presParOf" srcId="{F393D288-E426-9F46-B802-D7FCBF5F6326}" destId="{067A68A7-9EBB-634F-91F6-BF5DDB826804}" srcOrd="0" destOrd="0" presId="urn:microsoft.com/office/officeart/2008/layout/SquareAccentList"/>
    <dgm:cxn modelId="{C53D99A9-65EC-994A-B06D-29FBB42DBC25}" type="presParOf" srcId="{F393D288-E426-9F46-B802-D7FCBF5F6326}" destId="{206C09F1-49D5-0B4F-8C4C-C09FDEAE8F13}" srcOrd="1" destOrd="0" presId="urn:microsoft.com/office/officeart/2008/layout/SquareAccentList"/>
    <dgm:cxn modelId="{4DBF4CA3-DE98-4244-AC89-54D25D14EB10}" type="presParOf" srcId="{F393D288-E426-9F46-B802-D7FCBF5F6326}" destId="{0265CDA8-7757-044A-88D6-DE8484D48669}" srcOrd="2" destOrd="0" presId="urn:microsoft.com/office/officeart/2008/layout/SquareAccentList"/>
    <dgm:cxn modelId="{D3E32834-8E26-9E4A-B9AA-1B3004A1C4D2}" type="presParOf" srcId="{5922D648-AF75-F041-BED8-FD9E1B338F47}" destId="{A2268111-D81B-8843-AA6E-1A3397EA04FD}" srcOrd="1" destOrd="0" presId="urn:microsoft.com/office/officeart/2008/layout/SquareAccentList"/>
    <dgm:cxn modelId="{07B1CD6A-8A51-2549-8B0D-AFDB7B7E395C}" type="presParOf" srcId="{A2268111-D81B-8843-AA6E-1A3397EA04FD}" destId="{B9C418A9-4338-7443-AB19-CB029B4BFEB9}" srcOrd="0" destOrd="0" presId="urn:microsoft.com/office/officeart/2008/layout/SquareAccentList"/>
    <dgm:cxn modelId="{A22C1107-6F8C-CE40-AEAA-82FB1E9B1AEB}" type="presParOf" srcId="{B9C418A9-4338-7443-AB19-CB029B4BFEB9}" destId="{AF39BFE8-F664-4140-8E04-D8FFF36FD5BA}" srcOrd="0" destOrd="0" presId="urn:microsoft.com/office/officeart/2008/layout/SquareAccentList"/>
    <dgm:cxn modelId="{0E33F421-06F0-3245-ADCA-5B1510DA6AF7}" type="presParOf" srcId="{B9C418A9-4338-7443-AB19-CB029B4BFEB9}" destId="{AF9FE51A-42B8-AF45-B11D-8579A64571BB}" srcOrd="1" destOrd="0" presId="urn:microsoft.com/office/officeart/2008/layout/SquareAccentList"/>
    <dgm:cxn modelId="{22064324-FC70-574F-A1E4-D63732E0E200}" type="presParOf" srcId="{A2268111-D81B-8843-AA6E-1A3397EA04FD}" destId="{470A5762-2615-8A4C-9834-D96F7ED384EF}" srcOrd="1" destOrd="0" presId="urn:microsoft.com/office/officeart/2008/layout/SquareAccentList"/>
    <dgm:cxn modelId="{7CA73816-7595-FE49-9820-577A55772434}" type="presParOf" srcId="{470A5762-2615-8A4C-9834-D96F7ED384EF}" destId="{7221ABB9-6297-B246-AD58-6C20C0D10D1A}" srcOrd="0" destOrd="0" presId="urn:microsoft.com/office/officeart/2008/layout/SquareAccentList"/>
    <dgm:cxn modelId="{705E11D2-4C0B-ED46-B37F-739A922FB0DF}" type="presParOf" srcId="{470A5762-2615-8A4C-9834-D96F7ED384EF}" destId="{A230F25C-4978-F341-988B-A38D2C6F000E}" srcOrd="1" destOrd="0" presId="urn:microsoft.com/office/officeart/2008/layout/SquareAccentList"/>
    <dgm:cxn modelId="{E3B84DF6-54A1-734B-9A46-9E0B33C43CE6}" type="presParOf" srcId="{A2268111-D81B-8843-AA6E-1A3397EA04FD}" destId="{5F9CD8F9-0395-9543-9989-C774B3338AED}" srcOrd="2" destOrd="0" presId="urn:microsoft.com/office/officeart/2008/layout/SquareAccentList"/>
    <dgm:cxn modelId="{F43B3AA0-427D-B94F-AE7F-D7A1230D89E0}" type="presParOf" srcId="{5F9CD8F9-0395-9543-9989-C774B3338AED}" destId="{1BE2F1F3-B4B7-4C4B-85F8-0B7014C455CB}" srcOrd="0" destOrd="0" presId="urn:microsoft.com/office/officeart/2008/layout/SquareAccentList"/>
    <dgm:cxn modelId="{972E3614-DDE5-1942-89F4-4BE00F62CF0D}" type="presParOf" srcId="{5F9CD8F9-0395-9543-9989-C774B3338AED}" destId="{FEB8850F-EA72-754F-AAD4-6EBA94E0C90D}" srcOrd="1" destOrd="0" presId="urn:microsoft.com/office/officeart/2008/layout/SquareAccentList"/>
    <dgm:cxn modelId="{175BD6C8-A774-884C-AE6B-B9AC606D1752}" type="presParOf" srcId="{54E3143B-EE63-B441-B859-F66D590FBC19}" destId="{81A27D8D-819C-D84D-B55A-2D14F7639AB6}" srcOrd="1" destOrd="0" presId="urn:microsoft.com/office/officeart/2008/layout/SquareAccentList"/>
    <dgm:cxn modelId="{E852BAA0-9BE2-D44F-8716-A9C981CBC247}" type="presParOf" srcId="{81A27D8D-819C-D84D-B55A-2D14F7639AB6}" destId="{1A05FA9A-6D42-D448-B289-817ED0DE1FBF}" srcOrd="0" destOrd="0" presId="urn:microsoft.com/office/officeart/2008/layout/SquareAccentList"/>
    <dgm:cxn modelId="{1C60658E-3B8C-404B-B344-FC39FF2573B5}" type="presParOf" srcId="{1A05FA9A-6D42-D448-B289-817ED0DE1FBF}" destId="{2C07B145-F1F6-624A-B7A2-892A26CE3282}" srcOrd="0" destOrd="0" presId="urn:microsoft.com/office/officeart/2008/layout/SquareAccentList"/>
    <dgm:cxn modelId="{CB0ACC55-6B13-E949-8ACE-A687F425984F}" type="presParOf" srcId="{1A05FA9A-6D42-D448-B289-817ED0DE1FBF}" destId="{EA34EFE3-8720-114C-8F4B-8286DA59BB83}" srcOrd="1" destOrd="0" presId="urn:microsoft.com/office/officeart/2008/layout/SquareAccentList"/>
    <dgm:cxn modelId="{28C30BE7-9CDB-C44D-B6B5-32FDF38FCD22}" type="presParOf" srcId="{1A05FA9A-6D42-D448-B289-817ED0DE1FBF}" destId="{C58FA62F-ACC0-514F-B183-BD3F66C665D8}" srcOrd="2" destOrd="0" presId="urn:microsoft.com/office/officeart/2008/layout/SquareAccentList"/>
    <dgm:cxn modelId="{E136EB76-5433-6449-B77B-90955E475F88}" type="presParOf" srcId="{81A27D8D-819C-D84D-B55A-2D14F7639AB6}" destId="{27CE94E8-3C62-CC40-87DB-C4E9574A0D66}" srcOrd="1" destOrd="0" presId="urn:microsoft.com/office/officeart/2008/layout/SquareAccentList"/>
    <dgm:cxn modelId="{62394B9C-8AFA-0B41-8448-2FC2033FDABE}" type="presParOf" srcId="{54E3143B-EE63-B441-B859-F66D590FBC19}" destId="{B206CD26-6D99-E848-AF4A-847FCA95FCC9}" srcOrd="2" destOrd="0" presId="urn:microsoft.com/office/officeart/2008/layout/SquareAccentList"/>
    <dgm:cxn modelId="{00402ADD-C368-C94A-803C-5AA00AF29031}" type="presParOf" srcId="{B206CD26-6D99-E848-AF4A-847FCA95FCC9}" destId="{B07D0586-80C7-6542-BF14-490F59CD70B0}" srcOrd="0" destOrd="0" presId="urn:microsoft.com/office/officeart/2008/layout/SquareAccentList"/>
    <dgm:cxn modelId="{D4367C47-12E4-9F4A-BDCD-8DC8B755EE2B}" type="presParOf" srcId="{B07D0586-80C7-6542-BF14-490F59CD70B0}" destId="{3FE66071-9D48-0C47-B911-FC883AA2519F}" srcOrd="0" destOrd="0" presId="urn:microsoft.com/office/officeart/2008/layout/SquareAccentList"/>
    <dgm:cxn modelId="{CF1B5B7B-4AE3-DC4F-9083-D84026B0811B}" type="presParOf" srcId="{B07D0586-80C7-6542-BF14-490F59CD70B0}" destId="{FB5FE662-2BF8-A144-97BF-C09665BBA048}" srcOrd="1" destOrd="0" presId="urn:microsoft.com/office/officeart/2008/layout/SquareAccentList"/>
    <dgm:cxn modelId="{8E94B7F9-297F-384E-9E0E-5FE048984140}" type="presParOf" srcId="{B07D0586-80C7-6542-BF14-490F59CD70B0}" destId="{21AB4BA9-1633-B744-B7AA-55CCC8BC025D}" srcOrd="2" destOrd="0" presId="urn:microsoft.com/office/officeart/2008/layout/SquareAccentList"/>
    <dgm:cxn modelId="{EE1145BB-AA82-FD4E-98BB-F2E9F0A75F84}" type="presParOf" srcId="{B206CD26-6D99-E848-AF4A-847FCA95FCC9}" destId="{9728DB78-04D3-914C-98B5-FF6253DBF038}" srcOrd="1" destOrd="0" presId="urn:microsoft.com/office/officeart/2008/layout/SquareAccentList"/>
    <dgm:cxn modelId="{CB59BFC7-745A-D743-8A6C-8309013A39AF}" type="presParOf" srcId="{9728DB78-04D3-914C-98B5-FF6253DBF038}" destId="{896269DF-A195-2540-A173-B757A6619B4C}" srcOrd="0" destOrd="0" presId="urn:microsoft.com/office/officeart/2008/layout/SquareAccentList"/>
    <dgm:cxn modelId="{F88085D8-D8FF-F84E-9BE2-536FC090E01D}" type="presParOf" srcId="{896269DF-A195-2540-A173-B757A6619B4C}" destId="{DA6DCD0B-E270-D647-A049-52569F8F6B96}" srcOrd="0" destOrd="0" presId="urn:microsoft.com/office/officeart/2008/layout/SquareAccentList"/>
    <dgm:cxn modelId="{C875383D-E8B5-0842-B337-B681BEE29FE9}" type="presParOf" srcId="{896269DF-A195-2540-A173-B757A6619B4C}" destId="{843764A5-3F49-1341-B774-78EB46D2A6EA}" srcOrd="1" destOrd="0" presId="urn:microsoft.com/office/officeart/2008/layout/SquareAccentList"/>
    <dgm:cxn modelId="{F8E23966-6BAD-0C41-B2E4-99837CD4DF91}" type="presParOf" srcId="{9728DB78-04D3-914C-98B5-FF6253DBF038}" destId="{918EFFCB-E48A-0F44-AD68-AF0F36618314}" srcOrd="1" destOrd="0" presId="urn:microsoft.com/office/officeart/2008/layout/SquareAccentList"/>
    <dgm:cxn modelId="{50D9145A-85E1-1C43-8D40-5A74B7D826A0}" type="presParOf" srcId="{918EFFCB-E48A-0F44-AD68-AF0F36618314}" destId="{8E224DF4-B8B1-FB41-866A-71A52AC2D45A}" srcOrd="0" destOrd="0" presId="urn:microsoft.com/office/officeart/2008/layout/SquareAccentList"/>
    <dgm:cxn modelId="{9698650E-C8A8-F346-B4F5-1D4CF33F555F}" type="presParOf" srcId="{918EFFCB-E48A-0F44-AD68-AF0F36618314}" destId="{643000F7-6DB5-274A-B08F-4F69F7757AF8}" srcOrd="1" destOrd="0" presId="urn:microsoft.com/office/officeart/2008/layout/SquareAccentList"/>
    <dgm:cxn modelId="{152A1FC7-C5E9-2448-AD45-8E9AE11C3096}" type="presParOf" srcId="{9728DB78-04D3-914C-98B5-FF6253DBF038}" destId="{875790F7-AB52-854D-8021-433DC624498C}" srcOrd="2" destOrd="0" presId="urn:microsoft.com/office/officeart/2008/layout/SquareAccentList"/>
    <dgm:cxn modelId="{903D185C-5F52-0848-A8E4-4C0283812CF2}" type="presParOf" srcId="{875790F7-AB52-854D-8021-433DC624498C}" destId="{BFF976FD-8A7A-A340-AC89-93A68101C4E3}" srcOrd="0" destOrd="0" presId="urn:microsoft.com/office/officeart/2008/layout/SquareAccentList"/>
    <dgm:cxn modelId="{18CA20CA-6F46-EB43-AB01-C3C729C5440A}" type="presParOf" srcId="{875790F7-AB52-854D-8021-433DC624498C}" destId="{EAE79A20-C275-2546-A3D8-04614876FF39}"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7A68A7-9EBB-634F-91F6-BF5DDB826804}">
      <dsp:nvSpPr>
        <dsp:cNvPr id="0" name=""/>
        <dsp:cNvSpPr/>
      </dsp:nvSpPr>
      <dsp:spPr>
        <a:xfrm>
          <a:off x="1259" y="438630"/>
          <a:ext cx="2424745" cy="28526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6C09F1-49D5-0B4F-8C4C-C09FDEAE8F13}">
      <dsp:nvSpPr>
        <dsp:cNvPr id="0" name=""/>
        <dsp:cNvSpPr/>
      </dsp:nvSpPr>
      <dsp:spPr>
        <a:xfrm>
          <a:off x="1283" y="619588"/>
          <a:ext cx="178130" cy="17813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65CDA8-7757-044A-88D6-DE8484D48669}">
      <dsp:nvSpPr>
        <dsp:cNvPr id="0" name=""/>
        <dsp:cNvSpPr/>
      </dsp:nvSpPr>
      <dsp:spPr>
        <a:xfrm>
          <a:off x="1283" y="0"/>
          <a:ext cx="2424745" cy="5124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l" defTabSz="1422400">
            <a:lnSpc>
              <a:spcPct val="90000"/>
            </a:lnSpc>
            <a:spcBef>
              <a:spcPct val="0"/>
            </a:spcBef>
            <a:spcAft>
              <a:spcPct val="35000"/>
            </a:spcAft>
            <a:buNone/>
          </a:pPr>
          <a:r>
            <a:rPr lang="en-US" sz="3200" kern="1200" dirty="0"/>
            <a:t>Community</a:t>
          </a:r>
        </a:p>
      </dsp:txBody>
      <dsp:txXfrm>
        <a:off x="1283" y="0"/>
        <a:ext cx="2424745" cy="512454"/>
      </dsp:txXfrm>
    </dsp:sp>
    <dsp:sp modelId="{AF39BFE8-F664-4140-8E04-D8FFF36FD5BA}">
      <dsp:nvSpPr>
        <dsp:cNvPr id="0" name=""/>
        <dsp:cNvSpPr/>
      </dsp:nvSpPr>
      <dsp:spPr>
        <a:xfrm>
          <a:off x="1283" y="1034805"/>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9FE51A-42B8-AF45-B11D-8579A64571BB}">
      <dsp:nvSpPr>
        <dsp:cNvPr id="0" name=""/>
        <dsp:cNvSpPr/>
      </dsp:nvSpPr>
      <dsp:spPr>
        <a:xfrm>
          <a:off x="171016" y="916261"/>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About</a:t>
          </a:r>
        </a:p>
      </dsp:txBody>
      <dsp:txXfrm>
        <a:off x="171016" y="916261"/>
        <a:ext cx="2255013" cy="415212"/>
      </dsp:txXfrm>
    </dsp:sp>
    <dsp:sp modelId="{7221ABB9-6297-B246-AD58-6C20C0D10D1A}">
      <dsp:nvSpPr>
        <dsp:cNvPr id="0" name=""/>
        <dsp:cNvSpPr/>
      </dsp:nvSpPr>
      <dsp:spPr>
        <a:xfrm>
          <a:off x="1283" y="1450017"/>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230F25C-4978-F341-988B-A38D2C6F000E}">
      <dsp:nvSpPr>
        <dsp:cNvPr id="0" name=""/>
        <dsp:cNvSpPr/>
      </dsp:nvSpPr>
      <dsp:spPr>
        <a:xfrm>
          <a:off x="171016" y="1331474"/>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Development</a:t>
          </a:r>
        </a:p>
      </dsp:txBody>
      <dsp:txXfrm>
        <a:off x="171016" y="1331474"/>
        <a:ext cx="2255013" cy="415212"/>
      </dsp:txXfrm>
    </dsp:sp>
    <dsp:sp modelId="{1BE2F1F3-B4B7-4C4B-85F8-0B7014C455CB}">
      <dsp:nvSpPr>
        <dsp:cNvPr id="0" name=""/>
        <dsp:cNvSpPr/>
      </dsp:nvSpPr>
      <dsp:spPr>
        <a:xfrm>
          <a:off x="1283" y="1865230"/>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B8850F-EA72-754F-AAD4-6EBA94E0C90D}">
      <dsp:nvSpPr>
        <dsp:cNvPr id="0" name=""/>
        <dsp:cNvSpPr/>
      </dsp:nvSpPr>
      <dsp:spPr>
        <a:xfrm>
          <a:off x="171016" y="1746687"/>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Stumbling Blocks</a:t>
          </a:r>
        </a:p>
      </dsp:txBody>
      <dsp:txXfrm>
        <a:off x="171016" y="1746687"/>
        <a:ext cx="2255013" cy="415212"/>
      </dsp:txXfrm>
    </dsp:sp>
    <dsp:sp modelId="{2C07B145-F1F6-624A-B7A2-892A26CE3282}">
      <dsp:nvSpPr>
        <dsp:cNvPr id="0" name=""/>
        <dsp:cNvSpPr/>
      </dsp:nvSpPr>
      <dsp:spPr>
        <a:xfrm>
          <a:off x="2486599" y="405597"/>
          <a:ext cx="2424745" cy="28526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34EFE3-8720-114C-8F4B-8286DA59BB83}">
      <dsp:nvSpPr>
        <dsp:cNvPr id="0" name=""/>
        <dsp:cNvSpPr/>
      </dsp:nvSpPr>
      <dsp:spPr>
        <a:xfrm>
          <a:off x="2547267" y="619588"/>
          <a:ext cx="178130" cy="17813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58FA62F-ACC0-514F-B183-BD3F66C665D8}">
      <dsp:nvSpPr>
        <dsp:cNvPr id="0" name=""/>
        <dsp:cNvSpPr/>
      </dsp:nvSpPr>
      <dsp:spPr>
        <a:xfrm>
          <a:off x="2547267" y="0"/>
          <a:ext cx="2424745" cy="5124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l" defTabSz="1422400">
            <a:lnSpc>
              <a:spcPct val="90000"/>
            </a:lnSpc>
            <a:spcBef>
              <a:spcPct val="0"/>
            </a:spcBef>
            <a:spcAft>
              <a:spcPct val="35000"/>
            </a:spcAft>
            <a:buNone/>
          </a:pPr>
          <a:r>
            <a:rPr lang="en-US" sz="3200" kern="1200" dirty="0"/>
            <a:t>Platform</a:t>
          </a:r>
        </a:p>
      </dsp:txBody>
      <dsp:txXfrm>
        <a:off x="2547267" y="0"/>
        <a:ext cx="2424745" cy="512454"/>
      </dsp:txXfrm>
    </dsp:sp>
    <dsp:sp modelId="{3FE66071-9D48-0C47-B911-FC883AA2519F}">
      <dsp:nvSpPr>
        <dsp:cNvPr id="0" name=""/>
        <dsp:cNvSpPr/>
      </dsp:nvSpPr>
      <dsp:spPr>
        <a:xfrm>
          <a:off x="5093250" y="512454"/>
          <a:ext cx="2424745" cy="285264"/>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5FE662-2BF8-A144-97BF-C09665BBA048}">
      <dsp:nvSpPr>
        <dsp:cNvPr id="0" name=""/>
        <dsp:cNvSpPr/>
      </dsp:nvSpPr>
      <dsp:spPr>
        <a:xfrm>
          <a:off x="5093250" y="619588"/>
          <a:ext cx="178130" cy="17813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1AB4BA9-1633-B744-B7AA-55CCC8BC025D}">
      <dsp:nvSpPr>
        <dsp:cNvPr id="0" name=""/>
        <dsp:cNvSpPr/>
      </dsp:nvSpPr>
      <dsp:spPr>
        <a:xfrm>
          <a:off x="5093250" y="0"/>
          <a:ext cx="2424745" cy="5124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40640" rIns="60960" bIns="40640" numCol="1" spcCol="1270" anchor="ctr" anchorCtr="0">
          <a:noAutofit/>
        </a:bodyPr>
        <a:lstStyle/>
        <a:p>
          <a:pPr marL="0" lvl="0" indent="0" algn="l" defTabSz="1422400">
            <a:lnSpc>
              <a:spcPct val="90000"/>
            </a:lnSpc>
            <a:spcBef>
              <a:spcPct val="0"/>
            </a:spcBef>
            <a:spcAft>
              <a:spcPct val="35000"/>
            </a:spcAft>
            <a:buNone/>
          </a:pPr>
          <a:r>
            <a:rPr lang="en-US" sz="3200" kern="1200" dirty="0"/>
            <a:t>Librarian</a:t>
          </a:r>
        </a:p>
      </dsp:txBody>
      <dsp:txXfrm>
        <a:off x="5093250" y="0"/>
        <a:ext cx="2424745" cy="512454"/>
      </dsp:txXfrm>
    </dsp:sp>
    <dsp:sp modelId="{DA6DCD0B-E270-D647-A049-52569F8F6B96}">
      <dsp:nvSpPr>
        <dsp:cNvPr id="0" name=""/>
        <dsp:cNvSpPr/>
      </dsp:nvSpPr>
      <dsp:spPr>
        <a:xfrm>
          <a:off x="5093250" y="1034805"/>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43764A5-3F49-1341-B774-78EB46D2A6EA}">
      <dsp:nvSpPr>
        <dsp:cNvPr id="0" name=""/>
        <dsp:cNvSpPr/>
      </dsp:nvSpPr>
      <dsp:spPr>
        <a:xfrm>
          <a:off x="5262982" y="916261"/>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Role</a:t>
          </a:r>
        </a:p>
      </dsp:txBody>
      <dsp:txXfrm>
        <a:off x="5262982" y="916261"/>
        <a:ext cx="2255013" cy="415212"/>
      </dsp:txXfrm>
    </dsp:sp>
    <dsp:sp modelId="{8E224DF4-B8B1-FB41-866A-71A52AC2D45A}">
      <dsp:nvSpPr>
        <dsp:cNvPr id="0" name=""/>
        <dsp:cNvSpPr/>
      </dsp:nvSpPr>
      <dsp:spPr>
        <a:xfrm>
          <a:off x="5093250" y="1450017"/>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43000F7-6DB5-274A-B08F-4F69F7757AF8}">
      <dsp:nvSpPr>
        <dsp:cNvPr id="0" name=""/>
        <dsp:cNvSpPr/>
      </dsp:nvSpPr>
      <dsp:spPr>
        <a:xfrm>
          <a:off x="5262982" y="1331474"/>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Growth</a:t>
          </a:r>
        </a:p>
      </dsp:txBody>
      <dsp:txXfrm>
        <a:off x="5262982" y="1331474"/>
        <a:ext cx="2255013" cy="415212"/>
      </dsp:txXfrm>
    </dsp:sp>
    <dsp:sp modelId="{BFF976FD-8A7A-A340-AC89-93A68101C4E3}">
      <dsp:nvSpPr>
        <dsp:cNvPr id="0" name=""/>
        <dsp:cNvSpPr/>
      </dsp:nvSpPr>
      <dsp:spPr>
        <a:xfrm>
          <a:off x="5093250" y="1865230"/>
          <a:ext cx="178126" cy="17812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E79A20-C275-2546-A3D8-04614876FF39}">
      <dsp:nvSpPr>
        <dsp:cNvPr id="0" name=""/>
        <dsp:cNvSpPr/>
      </dsp:nvSpPr>
      <dsp:spPr>
        <a:xfrm>
          <a:off x="5262982" y="1746687"/>
          <a:ext cx="2255013" cy="415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666750">
            <a:lnSpc>
              <a:spcPct val="90000"/>
            </a:lnSpc>
            <a:spcBef>
              <a:spcPct val="0"/>
            </a:spcBef>
            <a:spcAft>
              <a:spcPct val="35000"/>
            </a:spcAft>
            <a:buNone/>
          </a:pPr>
          <a:r>
            <a:rPr lang="en-US" sz="1500" kern="1200" dirty="0"/>
            <a:t>Challenges</a:t>
          </a:r>
        </a:p>
      </dsp:txBody>
      <dsp:txXfrm>
        <a:off x="5262982" y="1746687"/>
        <a:ext cx="2255013" cy="415212"/>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such as support for members interacting with each other, sharing knowledge, and building a sense of belonging within networks/teams/groups. Interventions that facilitate relationship building among members and that promote knowledge exchange may be useful for optimizing the function of these groups.</a:t>
            </a:r>
          </a:p>
        </p:txBody>
      </p:sp>
    </p:spTree>
    <p:extLst>
      <p:ext uri="{BB962C8B-B14F-4D97-AF65-F5344CB8AC3E}">
        <p14:creationId xmlns:p14="http://schemas.microsoft.com/office/powerpoint/2010/main" val="207507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9" name="Shape 7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7" name="Shape 3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bagwell.kennesaw.edu/research-consortium/index.php" TargetMode="External"/><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jpg"/><Relationship Id="rId5" Type="http://schemas.openxmlformats.org/officeDocument/2006/relationships/hyperlink" Target="https://www.facebook.com/groups/RC4BCOE" TargetMode="External"/><Relationship Id="rId4" Type="http://schemas.openxmlformats.org/officeDocument/2006/relationships/hyperlink" Target="http://libguides.kennesaw.edu/edu_rcc"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bagwell.kennesaw.edu/research-consortium/index.php" TargetMode="External"/><Relationship Id="rId1" Type="http://schemas.openxmlformats.org/officeDocument/2006/relationships/slideLayout" Target="../slideLayouts/slideLayout10.xml"/><Relationship Id="rId4" Type="http://schemas.openxmlformats.org/officeDocument/2006/relationships/hyperlink" Target="https://mediaspace.kennesaw.edu/media/RCC_Video/1_r550y48g"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jp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jp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ala.org/acrl/publications/whitepapers/principlesstrategie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www.ala.org/acrl/publications/whitepapers/principlesstrategi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251658" y="2219975"/>
            <a:ext cx="8520600" cy="1346185"/>
          </a:xfrm>
          <a:prstGeom prst="rect">
            <a:avLst/>
          </a:prstGeom>
        </p:spPr>
        <p:txBody>
          <a:bodyPr spcFirstLastPara="1" wrap="square" lIns="91425" tIns="91425" rIns="91425" bIns="91425" anchor="b" anchorCtr="0">
            <a:noAutofit/>
          </a:bodyPr>
          <a:lstStyle/>
          <a:p>
            <a:pPr>
              <a:lnSpc>
                <a:spcPct val="150000"/>
              </a:lnSpc>
            </a:pPr>
            <a:r>
              <a:rPr lang="en-US" sz="3200" b="1" dirty="0">
                <a:solidFill>
                  <a:schemeClr val="accent1">
                    <a:lumMod val="50000"/>
                  </a:schemeClr>
                </a:solidFill>
              </a:rPr>
              <a:t>The rise and fall of the virtual community of scholars</a:t>
            </a:r>
          </a:p>
        </p:txBody>
      </p:sp>
      <p:pic>
        <p:nvPicPr>
          <p:cNvPr id="55" name="Shape 55" descr="RCC-Logo-url.jpg"/>
          <p:cNvPicPr preferRelativeResize="0"/>
          <p:nvPr/>
        </p:nvPicPr>
        <p:blipFill>
          <a:blip r:embed="rId3">
            <a:alphaModFix/>
          </a:blip>
          <a:stretch>
            <a:fillRect/>
          </a:stretch>
        </p:blipFill>
        <p:spPr>
          <a:xfrm>
            <a:off x="2542975" y="350950"/>
            <a:ext cx="4129824" cy="1784925"/>
          </a:xfrm>
          <a:prstGeom prst="rect">
            <a:avLst/>
          </a:prstGeom>
          <a:noFill/>
          <a:ln>
            <a:noFill/>
          </a:ln>
        </p:spPr>
      </p:pic>
      <p:pic>
        <p:nvPicPr>
          <p:cNvPr id="56" name="Shape 56" descr="RCC-Logo-bulbs copy.png"/>
          <p:cNvPicPr preferRelativeResize="0"/>
          <p:nvPr/>
        </p:nvPicPr>
        <p:blipFill>
          <a:blip r:embed="rId4">
            <a:alphaModFix amt="19000"/>
          </a:blip>
          <a:stretch>
            <a:fillRect/>
          </a:stretch>
        </p:blipFill>
        <p:spPr>
          <a:xfrm>
            <a:off x="-612281" y="0"/>
            <a:ext cx="1654811" cy="5143498"/>
          </a:xfrm>
          <a:prstGeom prst="rect">
            <a:avLst/>
          </a:prstGeom>
          <a:noFill/>
          <a:ln>
            <a:noFill/>
          </a:ln>
        </p:spPr>
      </p:pic>
      <p:sp>
        <p:nvSpPr>
          <p:cNvPr id="2" name="TextBox 1">
            <a:extLst>
              <a:ext uri="{FF2B5EF4-FFF2-40B4-BE49-F238E27FC236}">
                <a16:creationId xmlns:a16="http://schemas.microsoft.com/office/drawing/2014/main" id="{1A493473-4F64-984B-953D-9288C87B30BF}"/>
              </a:ext>
            </a:extLst>
          </p:cNvPr>
          <p:cNvSpPr txBox="1"/>
          <p:nvPr/>
        </p:nvSpPr>
        <p:spPr>
          <a:xfrm>
            <a:off x="914400" y="4700016"/>
            <a:ext cx="4261104" cy="523220"/>
          </a:xfrm>
          <a:prstGeom prst="rect">
            <a:avLst/>
          </a:prstGeom>
          <a:noFill/>
        </p:spPr>
        <p:txBody>
          <a:bodyPr wrap="square" rtlCol="0">
            <a:spAutoFit/>
          </a:bodyPr>
          <a:lstStyle/>
          <a:p>
            <a:r>
              <a:rPr lang="en-US" dirty="0"/>
              <a:t>Dr. Olga Koz, Graduate Education Librarian </a:t>
            </a:r>
            <a:r>
              <a:rPr lang="en-US" dirty="0" err="1"/>
              <a:t>okoz@kennesaw.edu</a:t>
            </a:r>
            <a:endParaRPr lang="en-US" dirty="0"/>
          </a:p>
        </p:txBody>
      </p:sp>
      <p:pic>
        <p:nvPicPr>
          <p:cNvPr id="1026" name="Picture 2" descr="Image result for ILI conference">
            <a:extLst>
              <a:ext uri="{FF2B5EF4-FFF2-40B4-BE49-F238E27FC236}">
                <a16:creationId xmlns:a16="http://schemas.microsoft.com/office/drawing/2014/main" id="{585D7A72-EFF8-8546-AFBD-D802CBEA0E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68896" y="3646742"/>
            <a:ext cx="1975104" cy="14967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8C9FF7-EE15-FD4D-A428-C0CD88278D44}"/>
              </a:ext>
            </a:extLst>
          </p:cNvPr>
          <p:cNvSpPr txBox="1"/>
          <p:nvPr/>
        </p:nvSpPr>
        <p:spPr>
          <a:xfrm>
            <a:off x="608076" y="4078224"/>
            <a:ext cx="3851910" cy="369332"/>
          </a:xfrm>
          <a:prstGeom prst="rect">
            <a:avLst/>
          </a:prstGeom>
          <a:noFill/>
          <a:ln w="28575">
            <a:solidFill>
              <a:srgbClr val="FFC000"/>
            </a:solidFill>
          </a:ln>
        </p:spPr>
        <p:txBody>
          <a:bodyPr wrap="square" rtlCol="0">
            <a:spAutoFit/>
          </a:bodyPr>
          <a:lstStyle/>
          <a:p>
            <a:r>
              <a:rPr lang="en-US" sz="1800" b="1" dirty="0">
                <a:solidFill>
                  <a:srgbClr val="BC4109"/>
                </a:solidFill>
              </a:rPr>
              <a:t>Needs Assessment</a:t>
            </a:r>
          </a:p>
        </p:txBody>
      </p:sp>
      <p:graphicFrame>
        <p:nvGraphicFramePr>
          <p:cNvPr id="5" name="Chart 4">
            <a:extLst>
              <a:ext uri="{FF2B5EF4-FFF2-40B4-BE49-F238E27FC236}">
                <a16:creationId xmlns:a16="http://schemas.microsoft.com/office/drawing/2014/main" id="{A47FC285-95D9-1C40-962C-531101A19E87}"/>
              </a:ext>
            </a:extLst>
          </p:cNvPr>
          <p:cNvGraphicFramePr/>
          <p:nvPr>
            <p:extLst>
              <p:ext uri="{D42A27DB-BD31-4B8C-83A1-F6EECF244321}">
                <p14:modId xmlns:p14="http://schemas.microsoft.com/office/powerpoint/2010/main" val="3933829325"/>
              </p:ext>
            </p:extLst>
          </p:nvPr>
        </p:nvGraphicFramePr>
        <p:xfrm>
          <a:off x="605790" y="560070"/>
          <a:ext cx="3623310" cy="3334187"/>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1">
            <a:extLst>
              <a:ext uri="{FF2B5EF4-FFF2-40B4-BE49-F238E27FC236}">
                <a16:creationId xmlns:a16="http://schemas.microsoft.com/office/drawing/2014/main" id="{CD2D8B00-5B31-FD40-9AB4-13879C3E8DEB}"/>
              </a:ext>
            </a:extLst>
          </p:cNvPr>
          <p:cNvSpPr>
            <a:spLocks noGrp="1"/>
          </p:cNvSpPr>
          <p:nvPr>
            <p:ph type="body" idx="1"/>
          </p:nvPr>
        </p:nvSpPr>
        <p:spPr>
          <a:xfrm>
            <a:off x="4789170" y="4069974"/>
            <a:ext cx="4069080" cy="377582"/>
          </a:xfrm>
          <a:ln w="28575"/>
        </p:spPr>
        <p:style>
          <a:lnRef idx="2">
            <a:schemeClr val="accent1"/>
          </a:lnRef>
          <a:fillRef idx="1">
            <a:schemeClr val="lt1"/>
          </a:fillRef>
          <a:effectRef idx="0">
            <a:schemeClr val="accent1"/>
          </a:effectRef>
          <a:fontRef idx="minor">
            <a:schemeClr val="dk1"/>
          </a:fontRef>
        </p:style>
        <p:txBody>
          <a:bodyPr/>
          <a:lstStyle/>
          <a:p>
            <a:r>
              <a:rPr lang="en-US" sz="2000" b="1" dirty="0">
                <a:solidFill>
                  <a:srgbClr val="BC4109"/>
                </a:solidFill>
              </a:rPr>
              <a:t>User satisfaction survey</a:t>
            </a:r>
          </a:p>
        </p:txBody>
      </p:sp>
      <p:pic>
        <p:nvPicPr>
          <p:cNvPr id="8" name="Picture 7">
            <a:extLst>
              <a:ext uri="{FF2B5EF4-FFF2-40B4-BE49-F238E27FC236}">
                <a16:creationId xmlns:a16="http://schemas.microsoft.com/office/drawing/2014/main" id="{25C1F704-8F3C-4047-9CC5-8F15954A716A}"/>
              </a:ext>
            </a:extLst>
          </p:cNvPr>
          <p:cNvPicPr>
            <a:picLocks noChangeAspect="1"/>
          </p:cNvPicPr>
          <p:nvPr/>
        </p:nvPicPr>
        <p:blipFill>
          <a:blip r:embed="rId3"/>
          <a:stretch>
            <a:fillRect/>
          </a:stretch>
        </p:blipFill>
        <p:spPr>
          <a:xfrm>
            <a:off x="4459986" y="389013"/>
            <a:ext cx="4489704" cy="3285149"/>
          </a:xfrm>
          <a:prstGeom prst="rect">
            <a:avLst/>
          </a:prstGeom>
        </p:spPr>
      </p:pic>
    </p:spTree>
    <p:extLst>
      <p:ext uri="{BB962C8B-B14F-4D97-AF65-F5344CB8AC3E}">
        <p14:creationId xmlns:p14="http://schemas.microsoft.com/office/powerpoint/2010/main" val="546681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445025"/>
            <a:ext cx="4763220" cy="572700"/>
          </a:xfrm>
          <a:prstGeom prst="rect">
            <a:avLst/>
          </a:prstGeom>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p>
            <a:pPr marL="0" lvl="0" indent="0">
              <a:spcBef>
                <a:spcPts val="0"/>
              </a:spcBef>
              <a:spcAft>
                <a:spcPts val="0"/>
              </a:spcAft>
              <a:buNone/>
            </a:pPr>
            <a:r>
              <a:rPr lang="en" sz="2400" b="1" dirty="0">
                <a:solidFill>
                  <a:schemeClr val="accent1">
                    <a:lumMod val="50000"/>
                  </a:schemeClr>
                </a:solidFill>
              </a:rPr>
              <a:t>RC Platforms</a:t>
            </a:r>
            <a:endParaRPr sz="2400" b="1" dirty="0">
              <a:solidFill>
                <a:schemeClr val="accent1">
                  <a:lumMod val="50000"/>
                </a:schemeClr>
              </a:solidFill>
            </a:endParaRPr>
          </a:p>
        </p:txBody>
      </p:sp>
      <p:sp>
        <p:nvSpPr>
          <p:cNvPr id="82" name="Shape 82"/>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114300" lvl="0" indent="0">
              <a:buNone/>
            </a:pPr>
            <a:r>
              <a:rPr lang="en" b="1" dirty="0"/>
              <a:t>Static platforms</a:t>
            </a:r>
          </a:p>
          <a:p>
            <a:pPr lvl="0"/>
            <a:r>
              <a:rPr lang="en" dirty="0"/>
              <a:t>Website:</a:t>
            </a:r>
            <a:r>
              <a:rPr lang="en" sz="1200" dirty="0"/>
              <a:t> </a:t>
            </a:r>
            <a:r>
              <a:rPr lang="en-US" sz="1200" u="sng" dirty="0">
                <a:solidFill>
                  <a:schemeClr val="hlink"/>
                </a:solidFill>
                <a:hlinkClick r:id="rId3"/>
              </a:rPr>
              <a:t>http://bagwell.kennesaw.edu/research-consortium/index.php</a:t>
            </a:r>
            <a:endParaRPr lang="en-US" sz="1200" u="sng" dirty="0">
              <a:solidFill>
                <a:schemeClr val="hlink"/>
              </a:solidFill>
            </a:endParaRPr>
          </a:p>
          <a:p>
            <a:r>
              <a:rPr lang="en" dirty="0"/>
              <a:t>Research Methods Library</a:t>
            </a:r>
            <a:r>
              <a:rPr lang="en" sz="1200" dirty="0"/>
              <a:t>: </a:t>
            </a:r>
            <a:r>
              <a:rPr lang="en" sz="1200" u="sng" dirty="0">
                <a:solidFill>
                  <a:schemeClr val="hlink"/>
                </a:solidFill>
                <a:hlinkClick r:id="rId4"/>
              </a:rPr>
              <a:t>http://libguides.kennesaw.edu/</a:t>
            </a:r>
            <a:r>
              <a:rPr lang="en" sz="1200" u="sng" dirty="0" err="1">
                <a:solidFill>
                  <a:schemeClr val="hlink"/>
                </a:solidFill>
                <a:hlinkClick r:id="rId4"/>
              </a:rPr>
              <a:t>edu_rc</a:t>
            </a:r>
            <a:r>
              <a:rPr lang="en" sz="1200" u="sng" dirty="0" err="1">
                <a:solidFill>
                  <a:schemeClr val="hlink"/>
                </a:solidFill>
              </a:rPr>
              <a:t>c</a:t>
            </a:r>
            <a:endParaRPr lang="en" sz="1200" u="sng" dirty="0">
              <a:solidFill>
                <a:schemeClr val="hlink"/>
              </a:solidFill>
            </a:endParaRPr>
          </a:p>
          <a:p>
            <a:r>
              <a:rPr lang="en" dirty="0"/>
              <a:t>Digital Commons (</a:t>
            </a:r>
            <a:r>
              <a:rPr lang="en" dirty="0" err="1"/>
              <a:t>BePress</a:t>
            </a:r>
            <a:r>
              <a:rPr lang="en" dirty="0"/>
              <a:t>)</a:t>
            </a:r>
          </a:p>
          <a:p>
            <a:r>
              <a:rPr lang="en" dirty="0"/>
              <a:t>D2L (Learning Management System)</a:t>
            </a:r>
          </a:p>
          <a:p>
            <a:pPr marL="114300" indent="0">
              <a:buNone/>
            </a:pPr>
            <a:r>
              <a:rPr lang="en" b="1" dirty="0"/>
              <a:t>Social-Networking Platforms</a:t>
            </a:r>
          </a:p>
          <a:p>
            <a:pPr marL="457200" lvl="0" indent="-342900" rtl="0">
              <a:spcBef>
                <a:spcPts val="0"/>
              </a:spcBef>
              <a:spcAft>
                <a:spcPts val="0"/>
              </a:spcAft>
              <a:buSzPts val="1800"/>
              <a:buChar char="●"/>
            </a:pPr>
            <a:r>
              <a:rPr lang="en" dirty="0"/>
              <a:t>Facebook: </a:t>
            </a:r>
            <a:r>
              <a:rPr lang="en" sz="1200" u="sng" dirty="0">
                <a:solidFill>
                  <a:schemeClr val="hlink"/>
                </a:solidFill>
                <a:hlinkClick r:id="rId5"/>
              </a:rPr>
              <a:t>https://www.facebook.com/groups/RC4BCOE</a:t>
            </a:r>
            <a:endParaRPr sz="1200" dirty="0"/>
          </a:p>
          <a:p>
            <a:pPr marL="457200" lvl="0" indent="-342900">
              <a:spcBef>
                <a:spcPts val="0"/>
              </a:spcBef>
              <a:spcAft>
                <a:spcPts val="0"/>
              </a:spcAft>
              <a:buSzPts val="1800"/>
              <a:buChar char="●"/>
            </a:pPr>
            <a:r>
              <a:rPr lang="en" dirty="0"/>
              <a:t>Office 365 Team and SharePoint site</a:t>
            </a:r>
          </a:p>
          <a:p>
            <a:pPr marL="457200" lvl="0" indent="-342900">
              <a:spcBef>
                <a:spcPts val="0"/>
              </a:spcBef>
              <a:spcAft>
                <a:spcPts val="0"/>
              </a:spcAft>
              <a:buSzPts val="1800"/>
              <a:buChar char="●"/>
            </a:pPr>
            <a:r>
              <a:rPr lang="en" dirty="0"/>
              <a:t>Failed: Mendeley, </a:t>
            </a:r>
            <a:r>
              <a:rPr lang="en" dirty="0" err="1"/>
              <a:t>Academia.edu</a:t>
            </a:r>
            <a:r>
              <a:rPr lang="en" dirty="0"/>
              <a:t>, ResearchGate,</a:t>
            </a:r>
          </a:p>
          <a:p>
            <a:pPr marL="114300" lvl="0" indent="0">
              <a:spcBef>
                <a:spcPts val="0"/>
              </a:spcBef>
              <a:spcAft>
                <a:spcPts val="0"/>
              </a:spcAft>
              <a:buSzPts val="1800"/>
              <a:buNone/>
            </a:pPr>
            <a:r>
              <a:rPr lang="en" dirty="0"/>
              <a:t>Ning, </a:t>
            </a:r>
            <a:endParaRPr dirty="0"/>
          </a:p>
        </p:txBody>
      </p:sp>
      <p:pic>
        <p:nvPicPr>
          <p:cNvPr id="83" name="Shape 83" descr="RCC-Logo-url.jpg"/>
          <p:cNvPicPr preferRelativeResize="0"/>
          <p:nvPr/>
        </p:nvPicPr>
        <p:blipFill>
          <a:blip r:embed="rId6">
            <a:alphaModFix/>
          </a:blip>
          <a:stretch>
            <a:fillRect/>
          </a:stretch>
        </p:blipFill>
        <p:spPr>
          <a:xfrm>
            <a:off x="6403000" y="59325"/>
            <a:ext cx="2638075" cy="1140175"/>
          </a:xfrm>
          <a:prstGeom prst="rect">
            <a:avLst/>
          </a:prstGeom>
          <a:noFill/>
          <a:ln>
            <a:noFill/>
          </a:ln>
        </p:spPr>
      </p:pic>
      <p:pic>
        <p:nvPicPr>
          <p:cNvPr id="84" name="Shape 84" descr="d2l-widget.png"/>
          <p:cNvPicPr preferRelativeResize="0"/>
          <p:nvPr/>
        </p:nvPicPr>
        <p:blipFill>
          <a:blip r:embed="rId7">
            <a:alphaModFix/>
          </a:blip>
          <a:stretch>
            <a:fillRect/>
          </a:stretch>
        </p:blipFill>
        <p:spPr>
          <a:xfrm>
            <a:off x="6604950" y="1924151"/>
            <a:ext cx="2356050" cy="20044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extLst>
              <a:ext uri="{FF2B5EF4-FFF2-40B4-BE49-F238E27FC236}">
                <a16:creationId xmlns:a16="http://schemas.microsoft.com/office/drawing/2014/main" id="{B74D3160-6643-6643-8687-6D6559B43D15}"/>
              </a:ext>
            </a:extLst>
          </p:cNvPr>
          <p:cNvPicPr>
            <a:picLocks noChangeAspect="1"/>
          </p:cNvPicPr>
          <p:nvPr/>
        </p:nvPicPr>
        <p:blipFill>
          <a:blip r:embed="rId3"/>
          <a:stretch>
            <a:fillRect/>
          </a:stretch>
        </p:blipFill>
        <p:spPr>
          <a:xfrm>
            <a:off x="978408" y="883694"/>
            <a:ext cx="8165592" cy="3835710"/>
          </a:xfrm>
          <a:prstGeom prst="rect">
            <a:avLst/>
          </a:prstGeom>
        </p:spPr>
      </p:pic>
      <p:sp>
        <p:nvSpPr>
          <p:cNvPr id="2" name="TextBox 1">
            <a:extLst>
              <a:ext uri="{FF2B5EF4-FFF2-40B4-BE49-F238E27FC236}">
                <a16:creationId xmlns:a16="http://schemas.microsoft.com/office/drawing/2014/main" id="{2F4054D5-5161-6D43-A688-20BF1D23855C}"/>
              </a:ext>
            </a:extLst>
          </p:cNvPr>
          <p:cNvSpPr txBox="1"/>
          <p:nvPr/>
        </p:nvSpPr>
        <p:spPr>
          <a:xfrm>
            <a:off x="2084832" y="0"/>
            <a:ext cx="5166360"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a:solidFill>
                  <a:srgbClr val="BC4109"/>
                </a:solidFill>
              </a:rPr>
              <a:t>Research consortium </a:t>
            </a:r>
            <a:r>
              <a:rPr lang="en-US" sz="2400" dirty="0">
                <a:solidFill>
                  <a:srgbClr val="BC4109"/>
                </a:solidFill>
                <a:hlinkClick r:id="rId2"/>
              </a:rPr>
              <a:t>website</a:t>
            </a:r>
            <a:r>
              <a:rPr lang="en-US" sz="2400" dirty="0">
                <a:solidFill>
                  <a:srgbClr val="BC4109"/>
                </a:solidFill>
              </a:rPr>
              <a:t> and </a:t>
            </a:r>
            <a:r>
              <a:rPr lang="en-US" sz="2400" dirty="0">
                <a:solidFill>
                  <a:srgbClr val="BC4109"/>
                </a:solidFill>
                <a:hlinkClick r:id="rId4"/>
              </a:rPr>
              <a:t>video</a:t>
            </a:r>
            <a:endParaRPr lang="en-US" sz="2400" dirty="0">
              <a:solidFill>
                <a:srgbClr val="BC4109"/>
              </a:solidFill>
            </a:endParaRPr>
          </a:p>
        </p:txBody>
      </p:sp>
    </p:spTree>
    <p:extLst>
      <p:ext uri="{BB962C8B-B14F-4D97-AF65-F5344CB8AC3E}">
        <p14:creationId xmlns:p14="http://schemas.microsoft.com/office/powerpoint/2010/main" val="1605273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F52A839-C064-BE4C-AA25-7163BF226C9B}"/>
              </a:ext>
            </a:extLst>
          </p:cNvPr>
          <p:cNvPicPr>
            <a:picLocks noChangeAspect="1"/>
          </p:cNvPicPr>
          <p:nvPr/>
        </p:nvPicPr>
        <p:blipFill rotWithShape="1">
          <a:blip r:embed="rId2"/>
          <a:srcRect l="-1860" t="1354" r="1860" b="-1354"/>
          <a:stretch/>
        </p:blipFill>
        <p:spPr>
          <a:xfrm>
            <a:off x="363255" y="697260"/>
            <a:ext cx="8094811" cy="4508859"/>
          </a:xfrm>
          <a:prstGeom prst="rect">
            <a:avLst/>
          </a:prstGeom>
        </p:spPr>
      </p:pic>
      <p:sp>
        <p:nvSpPr>
          <p:cNvPr id="2" name="TextBox 1">
            <a:extLst>
              <a:ext uri="{FF2B5EF4-FFF2-40B4-BE49-F238E27FC236}">
                <a16:creationId xmlns:a16="http://schemas.microsoft.com/office/drawing/2014/main" id="{689309B4-9A21-634C-A80A-2BBC010DFED0}"/>
              </a:ext>
            </a:extLst>
          </p:cNvPr>
          <p:cNvSpPr txBox="1"/>
          <p:nvPr/>
        </p:nvSpPr>
        <p:spPr>
          <a:xfrm>
            <a:off x="4085083" y="70866"/>
            <a:ext cx="4921757" cy="830997"/>
          </a:xfrm>
          <a:prstGeom prst="rect">
            <a:avLst/>
          </a:prstGeom>
          <a:noFill/>
          <a:ln w="28575">
            <a:solidFill>
              <a:schemeClr val="accent1"/>
            </a:solidFill>
          </a:ln>
        </p:spPr>
        <p:txBody>
          <a:bodyPr wrap="square" rtlCol="0">
            <a:spAutoFit/>
          </a:bodyPr>
          <a:lstStyle/>
          <a:p>
            <a:r>
              <a:rPr lang="en-US" sz="2400" b="1" dirty="0">
                <a:solidFill>
                  <a:schemeClr val="accent1">
                    <a:lumMod val="50000"/>
                  </a:schemeClr>
                </a:solidFill>
              </a:rPr>
              <a:t>Portal for RC Research Library (</a:t>
            </a:r>
            <a:r>
              <a:rPr lang="en-US" sz="2400" b="1" dirty="0" err="1">
                <a:solidFill>
                  <a:schemeClr val="accent1">
                    <a:lumMod val="50000"/>
                  </a:schemeClr>
                </a:solidFill>
              </a:rPr>
              <a:t>LibGuides</a:t>
            </a:r>
            <a:r>
              <a:rPr lang="en-US" sz="2400" b="1" dirty="0">
                <a:solidFill>
                  <a:schemeClr val="accent1">
                    <a:lumMod val="50000"/>
                  </a:schemeClr>
                </a:solidFill>
              </a:rPr>
              <a:t> from </a:t>
            </a:r>
            <a:r>
              <a:rPr lang="en-US" sz="2400" b="1" dirty="0" err="1">
                <a:solidFill>
                  <a:schemeClr val="accent1">
                    <a:lumMod val="50000"/>
                  </a:schemeClr>
                </a:solidFill>
              </a:rPr>
              <a:t>Springshare</a:t>
            </a:r>
            <a:r>
              <a:rPr lang="en-US" sz="2400" b="1" dirty="0">
                <a:solidFill>
                  <a:schemeClr val="accent1">
                    <a:lumMod val="50000"/>
                  </a:schemeClr>
                </a:solidFill>
              </a:rPr>
              <a:t>)</a:t>
            </a:r>
          </a:p>
        </p:txBody>
      </p:sp>
    </p:spTree>
    <p:extLst>
      <p:ext uri="{BB962C8B-B14F-4D97-AF65-F5344CB8AC3E}">
        <p14:creationId xmlns:p14="http://schemas.microsoft.com/office/powerpoint/2010/main" val="781203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91E4339-980B-CC4C-AF37-7CDC2980C3EA}"/>
              </a:ext>
            </a:extLst>
          </p:cNvPr>
          <p:cNvSpPr>
            <a:spLocks noGrp="1"/>
          </p:cNvSpPr>
          <p:nvPr>
            <p:ph type="body" idx="1"/>
          </p:nvPr>
        </p:nvSpPr>
        <p:spPr/>
        <p:txBody>
          <a:bodyPr/>
          <a:lstStyle/>
          <a:p>
            <a:endParaRPr lang="en-US"/>
          </a:p>
        </p:txBody>
      </p:sp>
      <p:pic>
        <p:nvPicPr>
          <p:cNvPr id="8" name="Picture 7">
            <a:extLst>
              <a:ext uri="{FF2B5EF4-FFF2-40B4-BE49-F238E27FC236}">
                <a16:creationId xmlns:a16="http://schemas.microsoft.com/office/drawing/2014/main" id="{69CBF0E9-A7EA-CC4B-8BE5-2C1A81E0FD94}"/>
              </a:ext>
            </a:extLst>
          </p:cNvPr>
          <p:cNvPicPr>
            <a:picLocks noChangeAspect="1"/>
          </p:cNvPicPr>
          <p:nvPr/>
        </p:nvPicPr>
        <p:blipFill>
          <a:blip r:embed="rId2"/>
          <a:stretch>
            <a:fillRect/>
          </a:stretch>
        </p:blipFill>
        <p:spPr>
          <a:xfrm>
            <a:off x="0" y="181689"/>
            <a:ext cx="9144000" cy="1177386"/>
          </a:xfrm>
          <a:prstGeom prst="rect">
            <a:avLst/>
          </a:prstGeom>
        </p:spPr>
      </p:pic>
      <p:pic>
        <p:nvPicPr>
          <p:cNvPr id="10" name="Picture 9">
            <a:extLst>
              <a:ext uri="{FF2B5EF4-FFF2-40B4-BE49-F238E27FC236}">
                <a16:creationId xmlns:a16="http://schemas.microsoft.com/office/drawing/2014/main" id="{5CC29B21-4F0F-924A-B93A-2324A380D09C}"/>
              </a:ext>
            </a:extLst>
          </p:cNvPr>
          <p:cNvPicPr>
            <a:picLocks noChangeAspect="1"/>
          </p:cNvPicPr>
          <p:nvPr/>
        </p:nvPicPr>
        <p:blipFill>
          <a:blip r:embed="rId3"/>
          <a:stretch>
            <a:fillRect/>
          </a:stretch>
        </p:blipFill>
        <p:spPr>
          <a:xfrm>
            <a:off x="0" y="1359075"/>
            <a:ext cx="9025128" cy="3898900"/>
          </a:xfrm>
          <a:prstGeom prst="rect">
            <a:avLst/>
          </a:prstGeom>
        </p:spPr>
      </p:pic>
    </p:spTree>
    <p:extLst>
      <p:ext uri="{BB962C8B-B14F-4D97-AF65-F5344CB8AC3E}">
        <p14:creationId xmlns:p14="http://schemas.microsoft.com/office/powerpoint/2010/main" val="3779102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8D5F77-6854-564E-B594-2E254AA830B5}"/>
              </a:ext>
            </a:extLst>
          </p:cNvPr>
          <p:cNvPicPr>
            <a:picLocks noChangeAspect="1"/>
          </p:cNvPicPr>
          <p:nvPr/>
        </p:nvPicPr>
        <p:blipFill>
          <a:blip r:embed="rId2"/>
          <a:stretch>
            <a:fillRect/>
          </a:stretch>
        </p:blipFill>
        <p:spPr>
          <a:xfrm>
            <a:off x="1152394" y="1089557"/>
            <a:ext cx="7991605" cy="4052400"/>
          </a:xfrm>
          <a:prstGeom prst="rect">
            <a:avLst/>
          </a:prstGeom>
        </p:spPr>
      </p:pic>
      <p:sp>
        <p:nvSpPr>
          <p:cNvPr id="5" name="TextBox 4">
            <a:extLst>
              <a:ext uri="{FF2B5EF4-FFF2-40B4-BE49-F238E27FC236}">
                <a16:creationId xmlns:a16="http://schemas.microsoft.com/office/drawing/2014/main" id="{BF12F9FD-C802-1A47-9912-BB56D8FA3C40}"/>
              </a:ext>
            </a:extLst>
          </p:cNvPr>
          <p:cNvSpPr txBox="1"/>
          <p:nvPr/>
        </p:nvSpPr>
        <p:spPr>
          <a:xfrm>
            <a:off x="2279738" y="376193"/>
            <a:ext cx="4734472"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b="1" dirty="0">
                <a:solidFill>
                  <a:schemeClr val="accent1">
                    <a:lumMod val="50000"/>
                  </a:schemeClr>
                </a:solidFill>
              </a:rPr>
              <a:t>Facebook page/group</a:t>
            </a:r>
          </a:p>
        </p:txBody>
      </p:sp>
    </p:spTree>
    <p:extLst>
      <p:ext uri="{BB962C8B-B14F-4D97-AF65-F5344CB8AC3E}">
        <p14:creationId xmlns:p14="http://schemas.microsoft.com/office/powerpoint/2010/main" val="2609078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F7834C-1AAC-2B4C-8353-CCEC47BC5AA6}"/>
              </a:ext>
            </a:extLst>
          </p:cNvPr>
          <p:cNvPicPr>
            <a:picLocks noChangeAspect="1"/>
          </p:cNvPicPr>
          <p:nvPr/>
        </p:nvPicPr>
        <p:blipFill>
          <a:blip r:embed="rId2"/>
          <a:stretch>
            <a:fillRect/>
          </a:stretch>
        </p:blipFill>
        <p:spPr>
          <a:xfrm>
            <a:off x="0" y="598255"/>
            <a:ext cx="9144000" cy="3946989"/>
          </a:xfrm>
          <a:prstGeom prst="rect">
            <a:avLst/>
          </a:prstGeom>
        </p:spPr>
      </p:pic>
      <p:pic>
        <p:nvPicPr>
          <p:cNvPr id="7" name="Shape 76" descr="RCC-Logo-url.jpg">
            <a:extLst>
              <a:ext uri="{FF2B5EF4-FFF2-40B4-BE49-F238E27FC236}">
                <a16:creationId xmlns:a16="http://schemas.microsoft.com/office/drawing/2014/main" id="{388A55FF-01A4-7B48-84CD-DC34524D4B31}"/>
              </a:ext>
            </a:extLst>
          </p:cNvPr>
          <p:cNvPicPr preferRelativeResize="0"/>
          <p:nvPr/>
        </p:nvPicPr>
        <p:blipFill>
          <a:blip r:embed="rId3">
            <a:alphaModFix/>
          </a:blip>
          <a:stretch>
            <a:fillRect/>
          </a:stretch>
        </p:blipFill>
        <p:spPr>
          <a:xfrm>
            <a:off x="6403000" y="59325"/>
            <a:ext cx="2638075" cy="1140175"/>
          </a:xfrm>
          <a:prstGeom prst="rect">
            <a:avLst/>
          </a:prstGeom>
          <a:noFill/>
          <a:ln>
            <a:noFill/>
          </a:ln>
        </p:spPr>
      </p:pic>
      <p:sp>
        <p:nvSpPr>
          <p:cNvPr id="2" name="TextBox 1">
            <a:extLst>
              <a:ext uri="{FF2B5EF4-FFF2-40B4-BE49-F238E27FC236}">
                <a16:creationId xmlns:a16="http://schemas.microsoft.com/office/drawing/2014/main" id="{693BD48E-3E83-F64B-9006-E8F6C778F9AD}"/>
              </a:ext>
            </a:extLst>
          </p:cNvPr>
          <p:cNvSpPr txBox="1"/>
          <p:nvPr/>
        </p:nvSpPr>
        <p:spPr>
          <a:xfrm>
            <a:off x="1883664" y="59325"/>
            <a:ext cx="3968496"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solidFill>
                  <a:srgbClr val="BC4109"/>
                </a:solidFill>
              </a:rPr>
              <a:t>SharePoint Site</a:t>
            </a:r>
          </a:p>
        </p:txBody>
      </p:sp>
    </p:spTree>
    <p:extLst>
      <p:ext uri="{BB962C8B-B14F-4D97-AF65-F5344CB8AC3E}">
        <p14:creationId xmlns:p14="http://schemas.microsoft.com/office/powerpoint/2010/main" val="3011563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B300C-A507-424B-845D-2AEC0B49CFA8}"/>
              </a:ext>
            </a:extLst>
          </p:cNvPr>
          <p:cNvSpPr>
            <a:spLocks noGrp="1"/>
          </p:cNvSpPr>
          <p:nvPr>
            <p:ph type="title"/>
          </p:nvPr>
        </p:nvSpPr>
        <p:spPr>
          <a:xfrm>
            <a:off x="1286540" y="956929"/>
            <a:ext cx="2083981" cy="2700671"/>
          </a:xfrm>
        </p:spPr>
        <p:txBody>
          <a:bodyPr/>
          <a:lstStyle/>
          <a:p>
            <a:endParaRPr lang="en-US" dirty="0"/>
          </a:p>
        </p:txBody>
      </p:sp>
      <p:pic>
        <p:nvPicPr>
          <p:cNvPr id="6" name="Picture 5">
            <a:extLst>
              <a:ext uri="{FF2B5EF4-FFF2-40B4-BE49-F238E27FC236}">
                <a16:creationId xmlns:a16="http://schemas.microsoft.com/office/drawing/2014/main" id="{EA640F0C-E6A3-9F4C-AB92-EFF709591E33}"/>
              </a:ext>
            </a:extLst>
          </p:cNvPr>
          <p:cNvPicPr>
            <a:picLocks noChangeAspect="1"/>
          </p:cNvPicPr>
          <p:nvPr/>
        </p:nvPicPr>
        <p:blipFill>
          <a:blip r:embed="rId2"/>
          <a:stretch>
            <a:fillRect/>
          </a:stretch>
        </p:blipFill>
        <p:spPr>
          <a:xfrm>
            <a:off x="1286540" y="831850"/>
            <a:ext cx="2083981" cy="2304755"/>
          </a:xfrm>
          <a:prstGeom prst="rect">
            <a:avLst/>
          </a:prstGeom>
        </p:spPr>
      </p:pic>
      <p:sp>
        <p:nvSpPr>
          <p:cNvPr id="3" name="TextBox 2">
            <a:extLst>
              <a:ext uri="{FF2B5EF4-FFF2-40B4-BE49-F238E27FC236}">
                <a16:creationId xmlns:a16="http://schemas.microsoft.com/office/drawing/2014/main" id="{4DF2CAFD-6FF5-514E-BC4B-C0A9C4257427}"/>
              </a:ext>
            </a:extLst>
          </p:cNvPr>
          <p:cNvSpPr txBox="1"/>
          <p:nvPr/>
        </p:nvSpPr>
        <p:spPr>
          <a:xfrm>
            <a:off x="1165860" y="3783330"/>
            <a:ext cx="2468880"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solidFill>
                  <a:schemeClr val="accent1">
                    <a:lumMod val="50000"/>
                  </a:schemeClr>
                </a:solidFill>
              </a:rPr>
              <a:t>Office 365 Team</a:t>
            </a:r>
          </a:p>
        </p:txBody>
      </p:sp>
      <p:pic>
        <p:nvPicPr>
          <p:cNvPr id="8" name="Picture 7">
            <a:extLst>
              <a:ext uri="{FF2B5EF4-FFF2-40B4-BE49-F238E27FC236}">
                <a16:creationId xmlns:a16="http://schemas.microsoft.com/office/drawing/2014/main" id="{1F0093C4-9967-8447-B57C-F0AB9DA7A236}"/>
              </a:ext>
            </a:extLst>
          </p:cNvPr>
          <p:cNvPicPr>
            <a:picLocks noChangeAspect="1"/>
          </p:cNvPicPr>
          <p:nvPr/>
        </p:nvPicPr>
        <p:blipFill>
          <a:blip r:embed="rId3"/>
          <a:stretch>
            <a:fillRect/>
          </a:stretch>
        </p:blipFill>
        <p:spPr>
          <a:xfrm>
            <a:off x="0" y="327540"/>
            <a:ext cx="9144000" cy="4815960"/>
          </a:xfrm>
          <a:prstGeom prst="rect">
            <a:avLst/>
          </a:prstGeom>
        </p:spPr>
      </p:pic>
      <p:pic>
        <p:nvPicPr>
          <p:cNvPr id="7" name="Shape 76" descr="RCC-Logo-url.jpg">
            <a:extLst>
              <a:ext uri="{FF2B5EF4-FFF2-40B4-BE49-F238E27FC236}">
                <a16:creationId xmlns:a16="http://schemas.microsoft.com/office/drawing/2014/main" id="{555038DA-068A-BF42-8282-414658EB4C01}"/>
              </a:ext>
            </a:extLst>
          </p:cNvPr>
          <p:cNvPicPr preferRelativeResize="0"/>
          <p:nvPr/>
        </p:nvPicPr>
        <p:blipFill>
          <a:blip r:embed="rId4">
            <a:alphaModFix/>
          </a:blip>
          <a:stretch>
            <a:fillRect/>
          </a:stretch>
        </p:blipFill>
        <p:spPr>
          <a:xfrm>
            <a:off x="6505925" y="102071"/>
            <a:ext cx="2638075" cy="1140175"/>
          </a:xfrm>
          <a:prstGeom prst="rect">
            <a:avLst/>
          </a:prstGeom>
          <a:noFill/>
          <a:ln>
            <a:noFill/>
          </a:ln>
        </p:spPr>
      </p:pic>
    </p:spTree>
    <p:extLst>
      <p:ext uri="{BB962C8B-B14F-4D97-AF65-F5344CB8AC3E}">
        <p14:creationId xmlns:p14="http://schemas.microsoft.com/office/powerpoint/2010/main" val="26339010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538680-00AC-5244-B11F-96E8981386CE}"/>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FA1FA348-38DE-7E4A-B6BA-A56051743B7D}"/>
              </a:ext>
            </a:extLst>
          </p:cNvPr>
          <p:cNvPicPr>
            <a:picLocks noChangeAspect="1"/>
          </p:cNvPicPr>
          <p:nvPr/>
        </p:nvPicPr>
        <p:blipFill>
          <a:blip r:embed="rId2"/>
          <a:stretch>
            <a:fillRect/>
          </a:stretch>
        </p:blipFill>
        <p:spPr>
          <a:xfrm>
            <a:off x="0" y="861237"/>
            <a:ext cx="9144000" cy="4455985"/>
          </a:xfrm>
          <a:prstGeom prst="rect">
            <a:avLst/>
          </a:prstGeom>
        </p:spPr>
      </p:pic>
      <p:sp>
        <p:nvSpPr>
          <p:cNvPr id="5" name="Rounded Rectangle 4">
            <a:extLst>
              <a:ext uri="{FF2B5EF4-FFF2-40B4-BE49-F238E27FC236}">
                <a16:creationId xmlns:a16="http://schemas.microsoft.com/office/drawing/2014/main" id="{A5F7A926-C035-D547-9185-F9F2E23DDE9E}"/>
              </a:ext>
            </a:extLst>
          </p:cNvPr>
          <p:cNvSpPr/>
          <p:nvPr/>
        </p:nvSpPr>
        <p:spPr>
          <a:xfrm>
            <a:off x="1722474" y="116958"/>
            <a:ext cx="4242391" cy="41467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solidFill>
                  <a:schemeClr val="accent1">
                    <a:lumMod val="50000"/>
                  </a:schemeClr>
                </a:solidFill>
              </a:rPr>
              <a:t>Google Scholar  Profiles</a:t>
            </a:r>
          </a:p>
        </p:txBody>
      </p:sp>
      <p:pic>
        <p:nvPicPr>
          <p:cNvPr id="6" name="Shape 76" descr="RCC-Logo-url.jpg">
            <a:extLst>
              <a:ext uri="{FF2B5EF4-FFF2-40B4-BE49-F238E27FC236}">
                <a16:creationId xmlns:a16="http://schemas.microsoft.com/office/drawing/2014/main" id="{F24FA3E5-33CC-924A-A292-08546DE8C91B}"/>
              </a:ext>
            </a:extLst>
          </p:cNvPr>
          <p:cNvPicPr preferRelativeResize="0"/>
          <p:nvPr/>
        </p:nvPicPr>
        <p:blipFill>
          <a:blip r:embed="rId3">
            <a:alphaModFix/>
          </a:blip>
          <a:stretch>
            <a:fillRect/>
          </a:stretch>
        </p:blipFill>
        <p:spPr>
          <a:xfrm>
            <a:off x="6403000" y="59325"/>
            <a:ext cx="2638075" cy="1140175"/>
          </a:xfrm>
          <a:prstGeom prst="rect">
            <a:avLst/>
          </a:prstGeom>
          <a:noFill/>
          <a:ln>
            <a:noFill/>
          </a:ln>
        </p:spPr>
      </p:pic>
      <p:sp>
        <p:nvSpPr>
          <p:cNvPr id="3" name="Frame 2">
            <a:extLst>
              <a:ext uri="{FF2B5EF4-FFF2-40B4-BE49-F238E27FC236}">
                <a16:creationId xmlns:a16="http://schemas.microsoft.com/office/drawing/2014/main" id="{204C6D7B-F609-E142-8FC4-6DFACAEF0B99}"/>
              </a:ext>
            </a:extLst>
          </p:cNvPr>
          <p:cNvSpPr/>
          <p:nvPr/>
        </p:nvSpPr>
        <p:spPr>
          <a:xfrm>
            <a:off x="3177540" y="1691640"/>
            <a:ext cx="1725930" cy="33147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a:extLst>
              <a:ext uri="{FF2B5EF4-FFF2-40B4-BE49-F238E27FC236}">
                <a16:creationId xmlns:a16="http://schemas.microsoft.com/office/drawing/2014/main" id="{4BBFF76B-5C33-F044-BC5E-452873511916}"/>
              </a:ext>
            </a:extLst>
          </p:cNvPr>
          <p:cNvSpPr/>
          <p:nvPr/>
        </p:nvSpPr>
        <p:spPr>
          <a:xfrm>
            <a:off x="1165860" y="2720340"/>
            <a:ext cx="1280160" cy="17145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0C78B1DB-714A-E747-A789-F589745EB95D}"/>
              </a:ext>
            </a:extLst>
          </p:cNvPr>
          <p:cNvSpPr/>
          <p:nvPr/>
        </p:nvSpPr>
        <p:spPr>
          <a:xfrm>
            <a:off x="1165860" y="3743894"/>
            <a:ext cx="1348740" cy="348046"/>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ame 8">
            <a:extLst>
              <a:ext uri="{FF2B5EF4-FFF2-40B4-BE49-F238E27FC236}">
                <a16:creationId xmlns:a16="http://schemas.microsoft.com/office/drawing/2014/main" id="{904911F5-7B9A-FD4F-973D-F72913E6629E}"/>
              </a:ext>
            </a:extLst>
          </p:cNvPr>
          <p:cNvSpPr/>
          <p:nvPr/>
        </p:nvSpPr>
        <p:spPr>
          <a:xfrm>
            <a:off x="3843669" y="4533125"/>
            <a:ext cx="1276971" cy="21776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35350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7BF525-1277-A749-A559-F5E69D67247C}"/>
              </a:ext>
            </a:extLst>
          </p:cNvPr>
          <p:cNvSpPr>
            <a:spLocks noGrp="1"/>
          </p:cNvSpPr>
          <p:nvPr>
            <p:ph type="body" idx="1"/>
          </p:nvPr>
        </p:nvSpPr>
        <p:spPr/>
        <p:txBody>
          <a:bodyPr/>
          <a:lstStyle/>
          <a:p>
            <a:endParaRPr lang="en-US"/>
          </a:p>
        </p:txBody>
      </p:sp>
      <p:pic>
        <p:nvPicPr>
          <p:cNvPr id="4" name="Picture 3">
            <a:extLst>
              <a:ext uri="{FF2B5EF4-FFF2-40B4-BE49-F238E27FC236}">
                <a16:creationId xmlns:a16="http://schemas.microsoft.com/office/drawing/2014/main" id="{A175A6D1-CAFF-7141-ADDE-64BEC43DEDC1}"/>
              </a:ext>
            </a:extLst>
          </p:cNvPr>
          <p:cNvPicPr>
            <a:picLocks noChangeAspect="1"/>
          </p:cNvPicPr>
          <p:nvPr/>
        </p:nvPicPr>
        <p:blipFill>
          <a:blip r:embed="rId2"/>
          <a:stretch>
            <a:fillRect/>
          </a:stretch>
        </p:blipFill>
        <p:spPr>
          <a:xfrm>
            <a:off x="1427966" y="689076"/>
            <a:ext cx="7438813" cy="4454423"/>
          </a:xfrm>
          <a:prstGeom prst="rect">
            <a:avLst/>
          </a:prstGeom>
          <a:effectLst>
            <a:glow rad="127000">
              <a:srgbClr val="0070C0"/>
            </a:glow>
          </a:effectLst>
        </p:spPr>
      </p:pic>
      <p:pic>
        <p:nvPicPr>
          <p:cNvPr id="6" name="Picture 5">
            <a:extLst>
              <a:ext uri="{FF2B5EF4-FFF2-40B4-BE49-F238E27FC236}">
                <a16:creationId xmlns:a16="http://schemas.microsoft.com/office/drawing/2014/main" id="{7289CCDE-091B-6340-9E95-CA7917BEE061}"/>
              </a:ext>
            </a:extLst>
          </p:cNvPr>
          <p:cNvPicPr>
            <a:picLocks noChangeAspect="1"/>
          </p:cNvPicPr>
          <p:nvPr/>
        </p:nvPicPr>
        <p:blipFill>
          <a:blip r:embed="rId3"/>
          <a:stretch>
            <a:fillRect/>
          </a:stretch>
        </p:blipFill>
        <p:spPr>
          <a:xfrm>
            <a:off x="5072132" y="2450592"/>
            <a:ext cx="4071868" cy="2491740"/>
          </a:xfrm>
          <a:prstGeom prst="rect">
            <a:avLst/>
          </a:prstGeom>
        </p:spPr>
      </p:pic>
      <p:sp>
        <p:nvSpPr>
          <p:cNvPr id="7" name="TextBox 6">
            <a:extLst>
              <a:ext uri="{FF2B5EF4-FFF2-40B4-BE49-F238E27FC236}">
                <a16:creationId xmlns:a16="http://schemas.microsoft.com/office/drawing/2014/main" id="{E69FCF25-6B0B-D843-8D8F-C03F36A70BD3}"/>
              </a:ext>
            </a:extLst>
          </p:cNvPr>
          <p:cNvSpPr txBox="1"/>
          <p:nvPr/>
        </p:nvSpPr>
        <p:spPr>
          <a:xfrm>
            <a:off x="5416426" y="1329768"/>
            <a:ext cx="3383280" cy="461665"/>
          </a:xfrm>
          <a:prstGeom prst="rect">
            <a:avLst/>
          </a:prstGeom>
          <a:noFill/>
          <a:effectLst>
            <a:glow rad="292100">
              <a:srgbClr val="0070C0"/>
            </a:glow>
          </a:effectLst>
        </p:spPr>
        <p:txBody>
          <a:bodyPr wrap="square" rtlCol="0">
            <a:spAutoFit/>
          </a:bodyPr>
          <a:lstStyle/>
          <a:p>
            <a:r>
              <a:rPr lang="en-US" sz="2400" b="1" dirty="0">
                <a:effectLst>
                  <a:glow rad="368300">
                    <a:schemeClr val="accent1">
                      <a:alpha val="40000"/>
                    </a:schemeClr>
                  </a:glow>
                </a:effectLst>
                <a:latin typeface="Calibri" panose="020F0502020204030204" pitchFamily="34" charset="0"/>
                <a:cs typeface="Calibri" panose="020F0502020204030204" pitchFamily="34" charset="0"/>
              </a:rPr>
              <a:t>The cold start problem!</a:t>
            </a:r>
          </a:p>
        </p:txBody>
      </p:sp>
    </p:spTree>
    <p:extLst>
      <p:ext uri="{BB962C8B-B14F-4D97-AF65-F5344CB8AC3E}">
        <p14:creationId xmlns:p14="http://schemas.microsoft.com/office/powerpoint/2010/main" val="566782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FA8E5-7063-E044-B2B2-62E2A538496D}"/>
              </a:ext>
            </a:extLst>
          </p:cNvPr>
          <p:cNvSpPr>
            <a:spLocks noGrp="1"/>
          </p:cNvSpPr>
          <p:nvPr>
            <p:ph type="title"/>
          </p:nvPr>
        </p:nvSpPr>
        <p:spPr>
          <a:xfrm>
            <a:off x="474662" y="128153"/>
            <a:ext cx="5674678" cy="572700"/>
          </a:xfrm>
        </p:spPr>
        <p:style>
          <a:lnRef idx="2">
            <a:schemeClr val="accent1"/>
          </a:lnRef>
          <a:fillRef idx="1">
            <a:schemeClr val="lt1"/>
          </a:fillRef>
          <a:effectRef idx="0">
            <a:schemeClr val="accent1"/>
          </a:effectRef>
          <a:fontRef idx="minor">
            <a:schemeClr val="dk1"/>
          </a:fontRef>
        </p:style>
        <p:txBody>
          <a:bodyPr/>
          <a:lstStyle/>
          <a:p>
            <a:r>
              <a:rPr lang="en-US" dirty="0">
                <a:solidFill>
                  <a:schemeClr val="accent1">
                    <a:lumMod val="50000"/>
                  </a:schemeClr>
                </a:solidFill>
              </a:rPr>
              <a:t>Table of Content</a:t>
            </a:r>
          </a:p>
        </p:txBody>
      </p:sp>
      <p:sp>
        <p:nvSpPr>
          <p:cNvPr id="3" name="Text Placeholder 2">
            <a:extLst>
              <a:ext uri="{FF2B5EF4-FFF2-40B4-BE49-F238E27FC236}">
                <a16:creationId xmlns:a16="http://schemas.microsoft.com/office/drawing/2014/main" id="{76524C42-DD17-794A-96C2-C4F68346A32C}"/>
              </a:ext>
            </a:extLst>
          </p:cNvPr>
          <p:cNvSpPr>
            <a:spLocks noGrp="1"/>
          </p:cNvSpPr>
          <p:nvPr>
            <p:ph type="body" idx="1"/>
          </p:nvPr>
        </p:nvSpPr>
        <p:spPr/>
        <p:txBody>
          <a:bodyPr/>
          <a:lstStyle/>
          <a:p>
            <a:endParaRPr lang="en-US" dirty="0"/>
          </a:p>
          <a:p>
            <a:endParaRPr lang="en-US" dirty="0"/>
          </a:p>
        </p:txBody>
      </p:sp>
      <p:graphicFrame>
        <p:nvGraphicFramePr>
          <p:cNvPr id="5" name="Diagram 4">
            <a:extLst>
              <a:ext uri="{FF2B5EF4-FFF2-40B4-BE49-F238E27FC236}">
                <a16:creationId xmlns:a16="http://schemas.microsoft.com/office/drawing/2014/main" id="{D1FDD767-EC97-EB4D-9B16-518F1F67C2DA}"/>
              </a:ext>
            </a:extLst>
          </p:cNvPr>
          <p:cNvGraphicFramePr/>
          <p:nvPr>
            <p:extLst>
              <p:ext uri="{D42A27DB-BD31-4B8C-83A1-F6EECF244321}">
                <p14:modId xmlns:p14="http://schemas.microsoft.com/office/powerpoint/2010/main" val="106936980"/>
              </p:ext>
            </p:extLst>
          </p:nvPr>
        </p:nvGraphicFramePr>
        <p:xfrm>
          <a:off x="717178" y="1651122"/>
          <a:ext cx="751928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Shape 76" descr="RCC-Logo-url.jpg">
            <a:extLst>
              <a:ext uri="{FF2B5EF4-FFF2-40B4-BE49-F238E27FC236}">
                <a16:creationId xmlns:a16="http://schemas.microsoft.com/office/drawing/2014/main" id="{BDA10787-E151-BE4B-AAC0-E39F9D0F3205}"/>
              </a:ext>
            </a:extLst>
          </p:cNvPr>
          <p:cNvPicPr preferRelativeResize="0"/>
          <p:nvPr/>
        </p:nvPicPr>
        <p:blipFill>
          <a:blip r:embed="rId7">
            <a:alphaModFix/>
          </a:blip>
          <a:stretch>
            <a:fillRect/>
          </a:stretch>
        </p:blipFill>
        <p:spPr>
          <a:xfrm>
            <a:off x="6403000" y="59325"/>
            <a:ext cx="2638075" cy="1140175"/>
          </a:xfrm>
          <a:prstGeom prst="rect">
            <a:avLst/>
          </a:prstGeom>
          <a:noFill/>
          <a:ln>
            <a:noFill/>
          </a:ln>
        </p:spPr>
      </p:pic>
    </p:spTree>
    <p:extLst>
      <p:ext uri="{BB962C8B-B14F-4D97-AF65-F5344CB8AC3E}">
        <p14:creationId xmlns:p14="http://schemas.microsoft.com/office/powerpoint/2010/main" val="1623344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0FD98-A5C6-2240-839E-00B6D7840D13}"/>
              </a:ext>
            </a:extLst>
          </p:cNvPr>
          <p:cNvSpPr>
            <a:spLocks noGrp="1"/>
          </p:cNvSpPr>
          <p:nvPr>
            <p:ph type="title"/>
          </p:nvPr>
        </p:nvSpPr>
        <p:spPr>
          <a:xfrm>
            <a:off x="311700" y="445025"/>
            <a:ext cx="6820620" cy="572700"/>
          </a:xfrm>
        </p:spPr>
        <p:style>
          <a:lnRef idx="2">
            <a:schemeClr val="accent1"/>
          </a:lnRef>
          <a:fillRef idx="1">
            <a:schemeClr val="lt1"/>
          </a:fillRef>
          <a:effectRef idx="0">
            <a:schemeClr val="accent1"/>
          </a:effectRef>
          <a:fontRef idx="minor">
            <a:schemeClr val="dk1"/>
          </a:fontRef>
        </p:style>
        <p:txBody>
          <a:bodyPr/>
          <a:lstStyle/>
          <a:p>
            <a:r>
              <a:rPr lang="en-US" dirty="0">
                <a:solidFill>
                  <a:srgbClr val="C00000"/>
                </a:solidFill>
              </a:rPr>
              <a:t>Why the online engagement is low?</a:t>
            </a:r>
          </a:p>
        </p:txBody>
      </p:sp>
      <p:sp>
        <p:nvSpPr>
          <p:cNvPr id="3" name="Text Placeholder 2">
            <a:extLst>
              <a:ext uri="{FF2B5EF4-FFF2-40B4-BE49-F238E27FC236}">
                <a16:creationId xmlns:a16="http://schemas.microsoft.com/office/drawing/2014/main" id="{05C23BCF-E216-FB47-A954-83504A3162AB}"/>
              </a:ext>
            </a:extLst>
          </p:cNvPr>
          <p:cNvSpPr>
            <a:spLocks noGrp="1"/>
          </p:cNvSpPr>
          <p:nvPr>
            <p:ph type="body" idx="1"/>
          </p:nvPr>
        </p:nvSpPr>
        <p:spPr/>
        <p:txBody>
          <a:bodyPr/>
          <a:lstStyle/>
          <a:p>
            <a:r>
              <a:rPr lang="en-US" sz="2400" dirty="0"/>
              <a:t>Scientists are busy and overwhelmed</a:t>
            </a:r>
          </a:p>
          <a:p>
            <a:r>
              <a:rPr lang="en-US" sz="2400" dirty="0"/>
              <a:t>Need early adaptors</a:t>
            </a:r>
          </a:p>
          <a:p>
            <a:r>
              <a:rPr lang="en-US" sz="2400" dirty="0"/>
              <a:t>Need popular content (seeding, harvesting, sharing, RSS)</a:t>
            </a:r>
          </a:p>
          <a:p>
            <a:r>
              <a:rPr lang="en-US" sz="2400" dirty="0"/>
              <a:t>Need a community manager</a:t>
            </a:r>
          </a:p>
          <a:p>
            <a:r>
              <a:rPr lang="en-US" sz="2400" dirty="0"/>
              <a:t>Platform/Interface issues (trust, privacy, perception</a:t>
            </a:r>
            <a:r>
              <a:rPr lang="en-US" sz="2400"/>
              <a:t>, connectivity)</a:t>
            </a:r>
            <a:endParaRPr lang="en-US" sz="2400" dirty="0"/>
          </a:p>
          <a:p>
            <a:r>
              <a:rPr lang="en-US" sz="2400" dirty="0"/>
              <a:t>Technology learning curve</a:t>
            </a:r>
          </a:p>
        </p:txBody>
      </p:sp>
    </p:spTree>
    <p:extLst>
      <p:ext uri="{BB962C8B-B14F-4D97-AF65-F5344CB8AC3E}">
        <p14:creationId xmlns:p14="http://schemas.microsoft.com/office/powerpoint/2010/main" val="2174484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594F8-3375-0440-ABEB-31CBF7F59C66}"/>
              </a:ext>
            </a:extLst>
          </p:cNvPr>
          <p:cNvSpPr>
            <a:spLocks noGrp="1"/>
          </p:cNvSpPr>
          <p:nvPr>
            <p:ph type="title"/>
          </p:nvPr>
        </p:nvSpPr>
        <p:spPr/>
        <p:txBody>
          <a:bodyPr/>
          <a:lstStyle/>
          <a:p>
            <a:r>
              <a:rPr lang="en-US" dirty="0"/>
              <a:t>References</a:t>
            </a:r>
          </a:p>
        </p:txBody>
      </p:sp>
      <p:sp>
        <p:nvSpPr>
          <p:cNvPr id="3" name="Rectangle 2">
            <a:extLst>
              <a:ext uri="{FF2B5EF4-FFF2-40B4-BE49-F238E27FC236}">
                <a16:creationId xmlns:a16="http://schemas.microsoft.com/office/drawing/2014/main" id="{7938869A-0901-2C41-9B5A-39608CD07327}"/>
              </a:ext>
            </a:extLst>
          </p:cNvPr>
          <p:cNvSpPr/>
          <p:nvPr/>
        </p:nvSpPr>
        <p:spPr>
          <a:xfrm>
            <a:off x="2286000" y="1879253"/>
            <a:ext cx="4572000" cy="1384995"/>
          </a:xfrm>
          <a:prstGeom prst="rect">
            <a:avLst/>
          </a:prstGeom>
        </p:spPr>
        <p:txBody>
          <a:bodyPr>
            <a:spAutoFit/>
          </a:bodyPr>
          <a:lstStyle/>
          <a:p>
            <a:r>
              <a:rPr lang="en-US" dirty="0"/>
              <a:t>Association of Research Libraries (2003). </a:t>
            </a:r>
            <a:r>
              <a:rPr lang="en-US" i="1" dirty="0">
                <a:hlinkClick r:id="rId2"/>
              </a:rPr>
              <a:t>Principles and Strategies for the Reform of Scholarly Communication </a:t>
            </a:r>
            <a:endParaRPr lang="en-US" i="1" dirty="0"/>
          </a:p>
          <a:p>
            <a:r>
              <a:rPr lang="en-US" dirty="0"/>
              <a:t>Wenger E. (1998). </a:t>
            </a:r>
            <a:r>
              <a:rPr lang="en-US" i="1" dirty="0"/>
              <a:t>Communities of Practice: Learning, Meaning and Identity. </a:t>
            </a:r>
            <a:r>
              <a:rPr lang="en-US" dirty="0"/>
              <a:t>Cambridge University Press</a:t>
            </a:r>
            <a:endParaRPr lang="en-US" i="1" dirty="0"/>
          </a:p>
          <a:p>
            <a:endParaRPr lang="en-US" dirty="0"/>
          </a:p>
        </p:txBody>
      </p:sp>
      <p:pic>
        <p:nvPicPr>
          <p:cNvPr id="4" name="Shape 76" descr="RCC-Logo-url.jpg">
            <a:extLst>
              <a:ext uri="{FF2B5EF4-FFF2-40B4-BE49-F238E27FC236}">
                <a16:creationId xmlns:a16="http://schemas.microsoft.com/office/drawing/2014/main" id="{2015EDB8-9FE3-1549-B7FE-9319B305AF0B}"/>
              </a:ext>
            </a:extLst>
          </p:cNvPr>
          <p:cNvPicPr preferRelativeResize="0"/>
          <p:nvPr/>
        </p:nvPicPr>
        <p:blipFill>
          <a:blip r:embed="rId3">
            <a:alphaModFix/>
          </a:blip>
          <a:stretch>
            <a:fillRect/>
          </a:stretch>
        </p:blipFill>
        <p:spPr>
          <a:xfrm>
            <a:off x="6403000" y="59325"/>
            <a:ext cx="2638075" cy="1140175"/>
          </a:xfrm>
          <a:prstGeom prst="rect">
            <a:avLst/>
          </a:prstGeom>
          <a:noFill/>
          <a:ln>
            <a:noFill/>
          </a:ln>
        </p:spPr>
      </p:pic>
    </p:spTree>
    <p:extLst>
      <p:ext uri="{BB962C8B-B14F-4D97-AF65-F5344CB8AC3E}">
        <p14:creationId xmlns:p14="http://schemas.microsoft.com/office/powerpoint/2010/main" val="968685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0C43F-4FF1-674E-8F5A-D17FFB794C71}"/>
              </a:ext>
            </a:extLst>
          </p:cNvPr>
          <p:cNvSpPr>
            <a:spLocks noGrp="1"/>
          </p:cNvSpPr>
          <p:nvPr>
            <p:ph type="title"/>
          </p:nvPr>
        </p:nvSpPr>
        <p:spPr>
          <a:xfrm>
            <a:off x="389298" y="2046083"/>
            <a:ext cx="8443001" cy="946567"/>
          </a:xfrm>
        </p:spPr>
        <p:txBody>
          <a:bodyPr/>
          <a:lstStyle/>
          <a:p>
            <a:r>
              <a:rPr lang="en-US" sz="2400" b="1" dirty="0">
                <a:solidFill>
                  <a:schemeClr val="accent1">
                    <a:lumMod val="50000"/>
                  </a:schemeClr>
                </a:solidFill>
              </a:rPr>
              <a:t>Scholarly communication </a:t>
            </a:r>
            <a:r>
              <a:rPr lang="en-US" sz="2400" dirty="0"/>
              <a:t>- “the system through which research and other </a:t>
            </a:r>
            <a:r>
              <a:rPr lang="en-US" sz="2400" b="1" dirty="0"/>
              <a:t>scholarly writings </a:t>
            </a:r>
            <a:r>
              <a:rPr lang="en-US" sz="2400" dirty="0"/>
              <a:t>are created, evaluated for quality, disseminated to the scholarly community, and preserved for future use. The system includes both </a:t>
            </a:r>
            <a:r>
              <a:rPr lang="en-US" sz="2400" b="1" dirty="0"/>
              <a:t>formal</a:t>
            </a:r>
            <a:r>
              <a:rPr lang="en-US" sz="2400" dirty="0"/>
              <a:t> means of communication, such as publication in peer-reviewed journals, and </a:t>
            </a:r>
            <a:r>
              <a:rPr lang="en-US" sz="2400" b="1" dirty="0"/>
              <a:t>informal channels</a:t>
            </a:r>
            <a:r>
              <a:rPr lang="en-US" sz="2400" dirty="0"/>
              <a:t>, such as electronic listservs.” </a:t>
            </a:r>
            <a:r>
              <a:rPr lang="en-US" sz="2000" dirty="0"/>
              <a:t>(ARL, “</a:t>
            </a:r>
            <a:r>
              <a:rPr lang="en-US" sz="2000" dirty="0">
                <a:hlinkClick r:id="rId2"/>
              </a:rPr>
              <a:t>Principles and Strategies for the Reform of Scholarly Communication 1</a:t>
            </a:r>
            <a:r>
              <a:rPr lang="en-US" sz="2000" dirty="0"/>
              <a:t>,” 2003)</a:t>
            </a:r>
          </a:p>
        </p:txBody>
      </p:sp>
      <p:pic>
        <p:nvPicPr>
          <p:cNvPr id="3" name="Shape 76" descr="RCC-Logo-url.jpg">
            <a:extLst>
              <a:ext uri="{FF2B5EF4-FFF2-40B4-BE49-F238E27FC236}">
                <a16:creationId xmlns:a16="http://schemas.microsoft.com/office/drawing/2014/main" id="{5E935C3A-3D5A-084A-BC8B-D255AEE7336C}"/>
              </a:ext>
            </a:extLst>
          </p:cNvPr>
          <p:cNvPicPr preferRelativeResize="0"/>
          <p:nvPr/>
        </p:nvPicPr>
        <p:blipFill>
          <a:blip r:embed="rId3">
            <a:alphaModFix/>
          </a:blip>
          <a:stretch>
            <a:fillRect/>
          </a:stretch>
        </p:blipFill>
        <p:spPr>
          <a:xfrm>
            <a:off x="6403000" y="59325"/>
            <a:ext cx="2638075" cy="1140175"/>
          </a:xfrm>
          <a:prstGeom prst="rect">
            <a:avLst/>
          </a:prstGeom>
          <a:noFill/>
          <a:ln>
            <a:noFill/>
          </a:ln>
        </p:spPr>
      </p:pic>
    </p:spTree>
    <p:extLst>
      <p:ext uri="{BB962C8B-B14F-4D97-AF65-F5344CB8AC3E}">
        <p14:creationId xmlns:p14="http://schemas.microsoft.com/office/powerpoint/2010/main" val="2363875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96BF814E-5C8B-BD45-A144-7C1A16B10210}"/>
              </a:ext>
            </a:extLst>
          </p:cNvPr>
          <p:cNvSpPr/>
          <p:nvPr/>
        </p:nvSpPr>
        <p:spPr>
          <a:xfrm>
            <a:off x="2032503" y="364759"/>
            <a:ext cx="4019739" cy="880618"/>
          </a:xfrm>
          <a:prstGeom prst="roundRect">
            <a:avLst/>
          </a:prstGeom>
          <a:solidFill>
            <a:schemeClr val="accent4">
              <a:lumMod val="50000"/>
            </a:schemeClr>
          </a:solidFill>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tlCol="0" anchor="ctr"/>
          <a:lstStyle/>
          <a:p>
            <a:pPr algn="ctr"/>
            <a:r>
              <a:rPr lang="en-US" dirty="0"/>
              <a:t>Scholarly Communication</a:t>
            </a:r>
          </a:p>
        </p:txBody>
      </p:sp>
      <p:cxnSp>
        <p:nvCxnSpPr>
          <p:cNvPr id="4" name="Straight Arrow Connector 3">
            <a:extLst>
              <a:ext uri="{FF2B5EF4-FFF2-40B4-BE49-F238E27FC236}">
                <a16:creationId xmlns:a16="http://schemas.microsoft.com/office/drawing/2014/main" id="{2701C14B-A0FC-B74F-B9BE-45907C721664}"/>
              </a:ext>
            </a:extLst>
          </p:cNvPr>
          <p:cNvCxnSpPr/>
          <p:nvPr/>
        </p:nvCxnSpPr>
        <p:spPr>
          <a:xfrm flipH="1">
            <a:off x="2544024" y="923453"/>
            <a:ext cx="715224" cy="10864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9207E5C9-D9B4-844F-8D5E-7E31B2DAA897}"/>
              </a:ext>
            </a:extLst>
          </p:cNvPr>
          <p:cNvCxnSpPr/>
          <p:nvPr/>
        </p:nvCxnSpPr>
        <p:spPr>
          <a:xfrm>
            <a:off x="4906978" y="878186"/>
            <a:ext cx="570369" cy="10954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ounded Rectangle 6">
            <a:extLst>
              <a:ext uri="{FF2B5EF4-FFF2-40B4-BE49-F238E27FC236}">
                <a16:creationId xmlns:a16="http://schemas.microsoft.com/office/drawing/2014/main" id="{3011A515-9784-7040-BC42-CD0CA7A50E94}"/>
              </a:ext>
            </a:extLst>
          </p:cNvPr>
          <p:cNvSpPr/>
          <p:nvPr/>
        </p:nvSpPr>
        <p:spPr>
          <a:xfrm>
            <a:off x="724277" y="2009870"/>
            <a:ext cx="2616452" cy="74238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Formal</a:t>
            </a:r>
          </a:p>
        </p:txBody>
      </p:sp>
      <p:sp>
        <p:nvSpPr>
          <p:cNvPr id="8" name="Rounded Rectangle 7">
            <a:extLst>
              <a:ext uri="{FF2B5EF4-FFF2-40B4-BE49-F238E27FC236}">
                <a16:creationId xmlns:a16="http://schemas.microsoft.com/office/drawing/2014/main" id="{B7114CC3-05F1-4F48-95AF-7870BEABEBA0}"/>
              </a:ext>
            </a:extLst>
          </p:cNvPr>
          <p:cNvSpPr/>
          <p:nvPr/>
        </p:nvSpPr>
        <p:spPr>
          <a:xfrm>
            <a:off x="4630847" y="2009870"/>
            <a:ext cx="2811102" cy="742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Informal</a:t>
            </a:r>
          </a:p>
        </p:txBody>
      </p:sp>
      <p:sp>
        <p:nvSpPr>
          <p:cNvPr id="10" name="Oval 9">
            <a:extLst>
              <a:ext uri="{FF2B5EF4-FFF2-40B4-BE49-F238E27FC236}">
                <a16:creationId xmlns:a16="http://schemas.microsoft.com/office/drawing/2014/main" id="{7394F25E-9447-A64D-91EF-7FC785ABE270}"/>
              </a:ext>
            </a:extLst>
          </p:cNvPr>
          <p:cNvSpPr/>
          <p:nvPr/>
        </p:nvSpPr>
        <p:spPr>
          <a:xfrm>
            <a:off x="695360" y="2668078"/>
            <a:ext cx="1502875" cy="75143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Publishing</a:t>
            </a:r>
          </a:p>
        </p:txBody>
      </p:sp>
      <p:sp>
        <p:nvSpPr>
          <p:cNvPr id="14" name="Oval 13">
            <a:extLst>
              <a:ext uri="{FF2B5EF4-FFF2-40B4-BE49-F238E27FC236}">
                <a16:creationId xmlns:a16="http://schemas.microsoft.com/office/drawing/2014/main" id="{1CEB99B7-4EF0-4945-8D90-47918B72EDC6}"/>
              </a:ext>
            </a:extLst>
          </p:cNvPr>
          <p:cNvSpPr/>
          <p:nvPr/>
        </p:nvSpPr>
        <p:spPr>
          <a:xfrm>
            <a:off x="2046705" y="2760139"/>
            <a:ext cx="1810693" cy="579421"/>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Repositories</a:t>
            </a:r>
          </a:p>
        </p:txBody>
      </p:sp>
      <p:cxnSp>
        <p:nvCxnSpPr>
          <p:cNvPr id="21" name="Straight Connector 20">
            <a:extLst>
              <a:ext uri="{FF2B5EF4-FFF2-40B4-BE49-F238E27FC236}">
                <a16:creationId xmlns:a16="http://schemas.microsoft.com/office/drawing/2014/main" id="{4BDED8B1-AFC3-0E4F-B28C-49024230C2AB}"/>
              </a:ext>
            </a:extLst>
          </p:cNvPr>
          <p:cNvCxnSpPr>
            <a:endCxn id="8" idx="1"/>
          </p:cNvCxnSpPr>
          <p:nvPr/>
        </p:nvCxnSpPr>
        <p:spPr>
          <a:xfrm>
            <a:off x="3358836" y="2381062"/>
            <a:ext cx="1272011"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6DE5CC1D-4A83-D843-A10B-76FE0650F1BA}"/>
              </a:ext>
            </a:extLst>
          </p:cNvPr>
          <p:cNvSpPr txBox="1"/>
          <p:nvPr/>
        </p:nvSpPr>
        <p:spPr>
          <a:xfrm>
            <a:off x="3340729" y="2244398"/>
            <a:ext cx="1272011" cy="33855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t>   </a:t>
            </a:r>
            <a:r>
              <a:rPr lang="en-US" sz="1600" b="1" dirty="0"/>
              <a:t>Channels</a:t>
            </a:r>
          </a:p>
        </p:txBody>
      </p:sp>
      <p:sp>
        <p:nvSpPr>
          <p:cNvPr id="23" name="Oval 22">
            <a:extLst>
              <a:ext uri="{FF2B5EF4-FFF2-40B4-BE49-F238E27FC236}">
                <a16:creationId xmlns:a16="http://schemas.microsoft.com/office/drawing/2014/main" id="{E0EC05D3-2775-3741-ABAC-CDE7767415FA}"/>
              </a:ext>
            </a:extLst>
          </p:cNvPr>
          <p:cNvSpPr/>
          <p:nvPr/>
        </p:nvSpPr>
        <p:spPr>
          <a:xfrm>
            <a:off x="4630847" y="2815670"/>
            <a:ext cx="1801639" cy="9053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Community of Practice</a:t>
            </a:r>
          </a:p>
        </p:txBody>
      </p:sp>
      <p:sp>
        <p:nvSpPr>
          <p:cNvPr id="25" name="Oval 24">
            <a:extLst>
              <a:ext uri="{FF2B5EF4-FFF2-40B4-BE49-F238E27FC236}">
                <a16:creationId xmlns:a16="http://schemas.microsoft.com/office/drawing/2014/main" id="{671D9253-32F8-104A-A18C-82E89D66617C}"/>
              </a:ext>
            </a:extLst>
          </p:cNvPr>
          <p:cNvSpPr/>
          <p:nvPr/>
        </p:nvSpPr>
        <p:spPr>
          <a:xfrm>
            <a:off x="6446067" y="2834681"/>
            <a:ext cx="1358019" cy="7912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Social media</a:t>
            </a:r>
          </a:p>
        </p:txBody>
      </p:sp>
      <p:sp>
        <p:nvSpPr>
          <p:cNvPr id="26" name="Oval 25">
            <a:extLst>
              <a:ext uri="{FF2B5EF4-FFF2-40B4-BE49-F238E27FC236}">
                <a16:creationId xmlns:a16="http://schemas.microsoft.com/office/drawing/2014/main" id="{84345593-80A8-F245-BF00-004316B29324}"/>
              </a:ext>
            </a:extLst>
          </p:cNvPr>
          <p:cNvSpPr/>
          <p:nvPr/>
        </p:nvSpPr>
        <p:spPr>
          <a:xfrm>
            <a:off x="5762530" y="3516747"/>
            <a:ext cx="1367074" cy="7361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Informal Learning, LPN</a:t>
            </a:r>
          </a:p>
        </p:txBody>
      </p:sp>
      <p:sp>
        <p:nvSpPr>
          <p:cNvPr id="28" name="Oval 27">
            <a:extLst>
              <a:ext uri="{FF2B5EF4-FFF2-40B4-BE49-F238E27FC236}">
                <a16:creationId xmlns:a16="http://schemas.microsoft.com/office/drawing/2014/main" id="{B7CD6EBD-9D35-4D45-B0F3-31B62A9C74B5}"/>
              </a:ext>
            </a:extLst>
          </p:cNvPr>
          <p:cNvSpPr/>
          <p:nvPr/>
        </p:nvSpPr>
        <p:spPr>
          <a:xfrm>
            <a:off x="1367399" y="3213456"/>
            <a:ext cx="1525508" cy="60658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a:t>Formal education</a:t>
            </a:r>
          </a:p>
        </p:txBody>
      </p:sp>
      <p:pic>
        <p:nvPicPr>
          <p:cNvPr id="35" name="Shape 76" descr="RCC-Logo-url.jpg">
            <a:extLst>
              <a:ext uri="{FF2B5EF4-FFF2-40B4-BE49-F238E27FC236}">
                <a16:creationId xmlns:a16="http://schemas.microsoft.com/office/drawing/2014/main" id="{D7CF8743-6E49-754B-BA78-90EC1BFA0243}"/>
              </a:ext>
            </a:extLst>
          </p:cNvPr>
          <p:cNvPicPr preferRelativeResize="0"/>
          <p:nvPr/>
        </p:nvPicPr>
        <p:blipFill>
          <a:blip r:embed="rId2">
            <a:alphaModFix/>
          </a:blip>
          <a:stretch>
            <a:fillRect/>
          </a:stretch>
        </p:blipFill>
        <p:spPr>
          <a:xfrm>
            <a:off x="7804086" y="-1050520"/>
            <a:ext cx="2450742" cy="1140175"/>
          </a:xfrm>
          <a:prstGeom prst="rect">
            <a:avLst/>
          </a:prstGeom>
          <a:noFill/>
          <a:ln>
            <a:noFill/>
          </a:ln>
        </p:spPr>
      </p:pic>
      <p:cxnSp>
        <p:nvCxnSpPr>
          <p:cNvPr id="37" name="Straight Arrow Connector 36">
            <a:extLst>
              <a:ext uri="{FF2B5EF4-FFF2-40B4-BE49-F238E27FC236}">
                <a16:creationId xmlns:a16="http://schemas.microsoft.com/office/drawing/2014/main" id="{BDBB5505-95A8-E142-AEE9-45DEC3149E3B}"/>
              </a:ext>
            </a:extLst>
          </p:cNvPr>
          <p:cNvCxnSpPr>
            <a:cxnSpLocks/>
          </p:cNvCxnSpPr>
          <p:nvPr/>
        </p:nvCxnSpPr>
        <p:spPr>
          <a:xfrm>
            <a:off x="3722026" y="2862326"/>
            <a:ext cx="640691"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3ADC5A5A-6D11-4B4E-9CE8-3F0A4AC63230}"/>
              </a:ext>
            </a:extLst>
          </p:cNvPr>
          <p:cNvCxnSpPr/>
          <p:nvPr/>
        </p:nvCxnSpPr>
        <p:spPr>
          <a:xfrm flipH="1">
            <a:off x="3683562" y="3889732"/>
            <a:ext cx="58634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D843AD8D-59A4-5647-A988-35F972FB3D1B}"/>
              </a:ext>
            </a:extLst>
          </p:cNvPr>
          <p:cNvSpPr/>
          <p:nvPr/>
        </p:nvSpPr>
        <p:spPr>
          <a:xfrm>
            <a:off x="3014766" y="3230296"/>
            <a:ext cx="1742466" cy="507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Meetings</a:t>
            </a:r>
          </a:p>
        </p:txBody>
      </p:sp>
    </p:spTree>
    <p:extLst>
      <p:ext uri="{BB962C8B-B14F-4D97-AF65-F5344CB8AC3E}">
        <p14:creationId xmlns:p14="http://schemas.microsoft.com/office/powerpoint/2010/main" val="39524192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CA26128-4859-504C-800C-B23DC9B782C4}"/>
              </a:ext>
            </a:extLst>
          </p:cNvPr>
          <p:cNvSpPr txBox="1"/>
          <p:nvPr/>
        </p:nvSpPr>
        <p:spPr>
          <a:xfrm>
            <a:off x="297180" y="308344"/>
            <a:ext cx="5943600" cy="83099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2400" dirty="0">
                <a:solidFill>
                  <a:schemeClr val="accent1">
                    <a:lumMod val="50000"/>
                  </a:schemeClr>
                </a:solidFill>
              </a:rPr>
              <a:t>Community of researchers or Community of Practice (</a:t>
            </a:r>
            <a:r>
              <a:rPr lang="en-US" sz="2400" dirty="0" err="1">
                <a:solidFill>
                  <a:schemeClr val="accent1">
                    <a:lumMod val="50000"/>
                  </a:schemeClr>
                </a:solidFill>
              </a:rPr>
              <a:t>CoP</a:t>
            </a:r>
            <a:r>
              <a:rPr lang="en-US" sz="2400" dirty="0">
                <a:solidFill>
                  <a:schemeClr val="accent1">
                    <a:lumMod val="50000"/>
                  </a:schemeClr>
                </a:solidFill>
              </a:rPr>
              <a:t>)</a:t>
            </a:r>
          </a:p>
        </p:txBody>
      </p:sp>
      <p:pic>
        <p:nvPicPr>
          <p:cNvPr id="4" name="Shape 76" descr="RCC-Logo-url.jpg">
            <a:extLst>
              <a:ext uri="{FF2B5EF4-FFF2-40B4-BE49-F238E27FC236}">
                <a16:creationId xmlns:a16="http://schemas.microsoft.com/office/drawing/2014/main" id="{15C1BA60-1C6C-1E4B-AFE5-55A5BFE9927B}"/>
              </a:ext>
            </a:extLst>
          </p:cNvPr>
          <p:cNvPicPr preferRelativeResize="0"/>
          <p:nvPr/>
        </p:nvPicPr>
        <p:blipFill>
          <a:blip r:embed="rId3">
            <a:alphaModFix/>
          </a:blip>
          <a:stretch>
            <a:fillRect/>
          </a:stretch>
        </p:blipFill>
        <p:spPr>
          <a:xfrm>
            <a:off x="6403000" y="59325"/>
            <a:ext cx="2638075" cy="1140175"/>
          </a:xfrm>
          <a:prstGeom prst="rect">
            <a:avLst/>
          </a:prstGeom>
          <a:noFill/>
          <a:ln>
            <a:noFill/>
          </a:ln>
        </p:spPr>
      </p:pic>
      <p:sp>
        <p:nvSpPr>
          <p:cNvPr id="5" name="Oval 4">
            <a:extLst>
              <a:ext uri="{FF2B5EF4-FFF2-40B4-BE49-F238E27FC236}">
                <a16:creationId xmlns:a16="http://schemas.microsoft.com/office/drawing/2014/main" id="{78583DB5-2082-2940-B4BB-54E5289D2A33}"/>
              </a:ext>
            </a:extLst>
          </p:cNvPr>
          <p:cNvSpPr/>
          <p:nvPr/>
        </p:nvSpPr>
        <p:spPr>
          <a:xfrm>
            <a:off x="297180" y="1303465"/>
            <a:ext cx="5039832" cy="2043430"/>
          </a:xfrm>
          <a:prstGeom prst="ellipse">
            <a:avLst/>
          </a:prstGeom>
          <a:solidFill>
            <a:schemeClr val="accent4">
              <a:lumMod val="50000"/>
            </a:schemeClr>
          </a:solidFill>
          <a:ln>
            <a:solidFill>
              <a:srgbClr val="BC41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i="1" dirty="0">
                <a:latin typeface="Arial" panose="020B0604020202020204" pitchFamily="34" charset="0"/>
              </a:rPr>
              <a:t>Communities of practice (</a:t>
            </a:r>
            <a:r>
              <a:rPr lang="en-US" sz="1600" i="1" dirty="0" err="1">
                <a:latin typeface="Arial" panose="020B0604020202020204" pitchFamily="34" charset="0"/>
              </a:rPr>
              <a:t>CoP</a:t>
            </a:r>
            <a:r>
              <a:rPr lang="en-US" sz="1600" i="1" dirty="0">
                <a:latin typeface="Arial" panose="020B0604020202020204" pitchFamily="34" charset="0"/>
              </a:rPr>
              <a:t>) are groups of people who share a concern or a passion for something they do and learn how to do it better as they interact regularly</a:t>
            </a:r>
          </a:p>
          <a:p>
            <a:r>
              <a:rPr lang="en-US" sz="1600" i="1" dirty="0">
                <a:latin typeface="Arial" panose="020B0604020202020204" pitchFamily="34" charset="0"/>
              </a:rPr>
              <a:t>(E. Wenger)</a:t>
            </a:r>
          </a:p>
        </p:txBody>
      </p:sp>
      <p:sp>
        <p:nvSpPr>
          <p:cNvPr id="6" name="Oval 5">
            <a:extLst>
              <a:ext uri="{FF2B5EF4-FFF2-40B4-BE49-F238E27FC236}">
                <a16:creationId xmlns:a16="http://schemas.microsoft.com/office/drawing/2014/main" id="{08569F45-3046-BB48-B04B-AC0D3EC7E3BD}"/>
              </a:ext>
            </a:extLst>
          </p:cNvPr>
          <p:cNvSpPr/>
          <p:nvPr/>
        </p:nvSpPr>
        <p:spPr>
          <a:xfrm>
            <a:off x="3434317" y="3125972"/>
            <a:ext cx="4965406" cy="1711842"/>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err="1"/>
              <a:t>CoP</a:t>
            </a:r>
            <a:r>
              <a:rPr lang="en-US" sz="1600" dirty="0"/>
              <a:t> are important by themselves but in scholarly communication so their connection to the outside world </a:t>
            </a:r>
          </a:p>
        </p:txBody>
      </p:sp>
    </p:spTree>
    <p:extLst>
      <p:ext uri="{BB962C8B-B14F-4D97-AF65-F5344CB8AC3E}">
        <p14:creationId xmlns:p14="http://schemas.microsoft.com/office/powerpoint/2010/main" val="3965461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311700" y="445025"/>
            <a:ext cx="6180540" cy="572700"/>
          </a:xfrm>
          <a:prstGeom prst="rect">
            <a:avLst/>
          </a:prstGeom>
          <a:ln/>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p>
            <a:pPr marL="0" lvl="0" indent="0">
              <a:spcBef>
                <a:spcPts val="0"/>
              </a:spcBef>
              <a:spcAft>
                <a:spcPts val="0"/>
              </a:spcAft>
              <a:buNone/>
            </a:pPr>
            <a:r>
              <a:rPr lang="en" b="1" dirty="0">
                <a:solidFill>
                  <a:srgbClr val="BC4109"/>
                </a:solidFill>
              </a:rPr>
              <a:t>Our </a:t>
            </a:r>
            <a:r>
              <a:rPr lang="en" b="1" dirty="0" err="1">
                <a:solidFill>
                  <a:srgbClr val="BC4109"/>
                </a:solidFill>
              </a:rPr>
              <a:t>CoP</a:t>
            </a:r>
            <a:r>
              <a:rPr lang="en" b="1" dirty="0">
                <a:solidFill>
                  <a:srgbClr val="BC4109"/>
                </a:solidFill>
              </a:rPr>
              <a:t> (Research Consortium)?</a:t>
            </a:r>
            <a:endParaRPr b="1" dirty="0">
              <a:solidFill>
                <a:srgbClr val="BC4109"/>
              </a:solidFill>
            </a:endParaRPr>
          </a:p>
        </p:txBody>
      </p:sp>
      <p:sp>
        <p:nvSpPr>
          <p:cNvPr id="62" name="Shape 62"/>
          <p:cNvSpPr txBox="1">
            <a:spLocks noGrp="1"/>
          </p:cNvSpPr>
          <p:nvPr>
            <p:ph type="body" idx="1"/>
          </p:nvPr>
        </p:nvSpPr>
        <p:spPr>
          <a:xfrm>
            <a:off x="311700" y="1152474"/>
            <a:ext cx="8520600" cy="3685339"/>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“Faculty driven organization dedicated to supporting Bagwell College of Education faculty and graduate students in going through the full research cycle.”</a:t>
            </a:r>
            <a:endParaRPr dirty="0"/>
          </a:p>
          <a:p>
            <a:pPr marL="0" lvl="0" indent="0">
              <a:spcBef>
                <a:spcPts val="1600"/>
              </a:spcBef>
              <a:spcAft>
                <a:spcPts val="0"/>
              </a:spcAft>
              <a:buNone/>
            </a:pPr>
            <a:r>
              <a:rPr lang="en" dirty="0"/>
              <a:t>Each college department sends a representative to serve on the committee.</a:t>
            </a:r>
          </a:p>
          <a:p>
            <a:pPr marL="0" lvl="0" indent="0">
              <a:spcBef>
                <a:spcPts val="1600"/>
              </a:spcBef>
              <a:spcAft>
                <a:spcPts val="0"/>
              </a:spcAft>
              <a:buNone/>
            </a:pPr>
            <a:r>
              <a:rPr lang="en" dirty="0"/>
              <a:t>In addition, RC Committee consists of non-voting but hard working members/consultants:</a:t>
            </a:r>
          </a:p>
          <a:p>
            <a:pPr marL="285750" indent="-285750">
              <a:spcBef>
                <a:spcPts val="1600"/>
              </a:spcBef>
            </a:pPr>
            <a:r>
              <a:rPr lang="en" dirty="0"/>
              <a:t>Methodologists (QUAN/QUAL/Research Synthesis)</a:t>
            </a:r>
          </a:p>
          <a:p>
            <a:pPr marL="285750" indent="-285750">
              <a:spcBef>
                <a:spcPts val="1600"/>
              </a:spcBef>
            </a:pPr>
            <a:r>
              <a:rPr lang="en" dirty="0"/>
              <a:t>Grants Support Specialist</a:t>
            </a:r>
          </a:p>
          <a:p>
            <a:pPr marL="285750" indent="-285750">
              <a:spcBef>
                <a:spcPts val="1600"/>
              </a:spcBef>
            </a:pPr>
            <a:r>
              <a:rPr lang="en" dirty="0"/>
              <a:t>Editor- in-Residence</a:t>
            </a:r>
            <a:endParaRPr dirty="0"/>
          </a:p>
          <a:p>
            <a:pPr marL="0" lvl="0" indent="0">
              <a:spcBef>
                <a:spcPts val="1600"/>
              </a:spcBef>
              <a:spcAft>
                <a:spcPts val="0"/>
              </a:spcAft>
              <a:buNone/>
            </a:pPr>
            <a:endParaRPr dirty="0"/>
          </a:p>
          <a:p>
            <a:pPr marL="0" lvl="0" indent="0" rtl="0">
              <a:spcBef>
                <a:spcPts val="1600"/>
              </a:spcBef>
              <a:spcAft>
                <a:spcPts val="0"/>
              </a:spcAft>
              <a:buNone/>
            </a:pPr>
            <a:endParaRPr dirty="0"/>
          </a:p>
          <a:p>
            <a:pPr marL="0" lvl="0" indent="0">
              <a:spcBef>
                <a:spcPts val="1600"/>
              </a:spcBef>
              <a:spcAft>
                <a:spcPts val="1600"/>
              </a:spcAft>
              <a:buNone/>
            </a:pPr>
            <a:endParaRPr dirty="0"/>
          </a:p>
        </p:txBody>
      </p:sp>
      <p:pic>
        <p:nvPicPr>
          <p:cNvPr id="63" name="Shape 63" descr="RCC-Logo-url.jpg"/>
          <p:cNvPicPr preferRelativeResize="0"/>
          <p:nvPr/>
        </p:nvPicPr>
        <p:blipFill>
          <a:blip r:embed="rId3">
            <a:alphaModFix/>
          </a:blip>
          <a:stretch>
            <a:fillRect/>
          </a:stretch>
        </p:blipFill>
        <p:spPr>
          <a:xfrm>
            <a:off x="6403000" y="59325"/>
            <a:ext cx="2638075" cy="1140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F808860-FC60-D547-84B7-DFF41F2FCDF8}"/>
              </a:ext>
            </a:extLst>
          </p:cNvPr>
          <p:cNvPicPr>
            <a:picLocks noChangeAspect="1"/>
          </p:cNvPicPr>
          <p:nvPr/>
        </p:nvPicPr>
        <p:blipFill>
          <a:blip r:embed="rId2"/>
          <a:stretch>
            <a:fillRect/>
          </a:stretch>
        </p:blipFill>
        <p:spPr>
          <a:xfrm>
            <a:off x="1862000" y="11430"/>
            <a:ext cx="5419999" cy="5143500"/>
          </a:xfrm>
          <a:prstGeom prst="rect">
            <a:avLst/>
          </a:prstGeom>
        </p:spPr>
      </p:pic>
      <p:sp>
        <p:nvSpPr>
          <p:cNvPr id="4" name="Rectangle 3">
            <a:extLst>
              <a:ext uri="{FF2B5EF4-FFF2-40B4-BE49-F238E27FC236}">
                <a16:creationId xmlns:a16="http://schemas.microsoft.com/office/drawing/2014/main" id="{38BA345C-89A0-4B4C-8133-0018ED43D973}"/>
              </a:ext>
            </a:extLst>
          </p:cNvPr>
          <p:cNvSpPr/>
          <p:nvPr/>
        </p:nvSpPr>
        <p:spPr>
          <a:xfrm>
            <a:off x="7447734" y="179308"/>
            <a:ext cx="1588770" cy="2031325"/>
          </a:xfrm>
          <a:prstGeom prst="rect">
            <a:avLst/>
          </a:prstGeom>
        </p:spPr>
        <p:txBody>
          <a:bodyPr wrap="square">
            <a:spAutoFit/>
          </a:bodyPr>
          <a:lstStyle/>
          <a:p>
            <a:r>
              <a:rPr lang="en-US" i="1" dirty="0">
                <a:solidFill>
                  <a:srgbClr val="FFC000"/>
                </a:solidFill>
              </a:rPr>
              <a:t>In yellow circles- </a:t>
            </a:r>
            <a:r>
              <a:rPr lang="en-US" i="1" dirty="0"/>
              <a:t>original model of RC services based on a research cycle, developed by Dr. </a:t>
            </a:r>
            <a:r>
              <a:rPr lang="en-US" i="1" dirty="0" err="1"/>
              <a:t>Jorrin-Abellan</a:t>
            </a:r>
            <a:r>
              <a:rPr lang="en-US" i="1" dirty="0"/>
              <a:t> (RC Methodologist)</a:t>
            </a:r>
          </a:p>
        </p:txBody>
      </p:sp>
      <p:sp>
        <p:nvSpPr>
          <p:cNvPr id="5" name="Rectangle 4">
            <a:extLst>
              <a:ext uri="{FF2B5EF4-FFF2-40B4-BE49-F238E27FC236}">
                <a16:creationId xmlns:a16="http://schemas.microsoft.com/office/drawing/2014/main" id="{97B5F66A-0467-8A4E-9ED0-9191D848260B}"/>
              </a:ext>
            </a:extLst>
          </p:cNvPr>
          <p:cNvSpPr/>
          <p:nvPr/>
        </p:nvSpPr>
        <p:spPr>
          <a:xfrm>
            <a:off x="80010" y="179308"/>
            <a:ext cx="1616256" cy="738664"/>
          </a:xfrm>
          <a:prstGeom prst="rect">
            <a:avLst/>
          </a:prstGeom>
        </p:spPr>
        <p:txBody>
          <a:bodyPr wrap="square">
            <a:spAutoFit/>
          </a:bodyPr>
          <a:lstStyle/>
          <a:p>
            <a:r>
              <a:rPr lang="en-US" i="1" dirty="0">
                <a:solidFill>
                  <a:srgbClr val="C00000"/>
                </a:solidFill>
              </a:rPr>
              <a:t>In Red Circles </a:t>
            </a:r>
            <a:r>
              <a:rPr lang="en-US" i="1" dirty="0"/>
              <a:t>– Librarian’s add-on services for RC</a:t>
            </a:r>
          </a:p>
        </p:txBody>
      </p:sp>
    </p:spTree>
    <p:extLst>
      <p:ext uri="{BB962C8B-B14F-4D97-AF65-F5344CB8AC3E}">
        <p14:creationId xmlns:p14="http://schemas.microsoft.com/office/powerpoint/2010/main" val="3489869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218715" y="147845"/>
            <a:ext cx="6184285" cy="1051656"/>
          </a:xfrm>
          <a:prstGeom prst="rect">
            <a:avLst/>
          </a:prstGeom>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p>
            <a:pPr marL="0" lvl="0" indent="0">
              <a:spcBef>
                <a:spcPts val="0"/>
              </a:spcBef>
              <a:spcAft>
                <a:spcPts val="0"/>
              </a:spcAft>
              <a:buNone/>
            </a:pPr>
            <a:r>
              <a:rPr lang="en" sz="2400" b="1" dirty="0">
                <a:solidFill>
                  <a:srgbClr val="BC4109"/>
                </a:solidFill>
              </a:rPr>
              <a:t>RC Librarian, Intranet Community Manager</a:t>
            </a:r>
            <a:endParaRPr sz="2400" b="1" dirty="0">
              <a:solidFill>
                <a:srgbClr val="BC4109"/>
              </a:solidFill>
            </a:endParaRPr>
          </a:p>
        </p:txBody>
      </p:sp>
      <p:sp>
        <p:nvSpPr>
          <p:cNvPr id="75" name="Shape 75"/>
          <p:cNvSpPr txBox="1">
            <a:spLocks noGrp="1"/>
          </p:cNvSpPr>
          <p:nvPr>
            <p:ph type="body" idx="1"/>
          </p:nvPr>
        </p:nvSpPr>
        <p:spPr>
          <a:xfrm>
            <a:off x="311700" y="1152475"/>
            <a:ext cx="8520600" cy="3733500"/>
          </a:xfrm>
          <a:prstGeom prst="rect">
            <a:avLst/>
          </a:prstGeom>
        </p:spPr>
        <p:txBody>
          <a:bodyPr spcFirstLastPara="1" wrap="square" lIns="91425" tIns="91425" rIns="91425" bIns="91425" anchor="t" anchorCtr="0">
            <a:noAutofit/>
          </a:bodyPr>
          <a:lstStyle/>
          <a:p>
            <a:pPr marL="457200" lvl="0" indent="-342900" rtl="0">
              <a:spcBef>
                <a:spcPts val="0"/>
              </a:spcBef>
              <a:spcAft>
                <a:spcPts val="0"/>
              </a:spcAft>
              <a:buSzPts val="1800"/>
              <a:buChar char="●"/>
            </a:pPr>
            <a:r>
              <a:rPr lang="en" dirty="0"/>
              <a:t>Individual Consultations</a:t>
            </a:r>
          </a:p>
          <a:p>
            <a:pPr marL="457200" lvl="0" indent="-342900" rtl="0">
              <a:spcBef>
                <a:spcPts val="0"/>
              </a:spcBef>
              <a:spcAft>
                <a:spcPts val="0"/>
              </a:spcAft>
              <a:buSzPts val="1800"/>
              <a:buChar char="●"/>
            </a:pPr>
            <a:r>
              <a:rPr lang="en" dirty="0"/>
              <a:t>Workshops &amp; Events</a:t>
            </a:r>
            <a:endParaRPr dirty="0"/>
          </a:p>
          <a:p>
            <a:pPr marL="914400" lvl="1" indent="-298450" rtl="0">
              <a:spcBef>
                <a:spcPts val="0"/>
              </a:spcBef>
              <a:spcAft>
                <a:spcPts val="0"/>
              </a:spcAft>
              <a:buSzPts val="1100"/>
              <a:buChar char="○"/>
            </a:pPr>
            <a:r>
              <a:rPr lang="en" sz="1800" dirty="0"/>
              <a:t>How to increase your research Impact (together with Dr. </a:t>
            </a:r>
            <a:r>
              <a:rPr lang="en" sz="1800" dirty="0" err="1"/>
              <a:t>Jorrin-Abellan</a:t>
            </a:r>
            <a:r>
              <a:rPr lang="en" sz="1800" dirty="0"/>
              <a:t>)</a:t>
            </a:r>
            <a:endParaRPr sz="1800" dirty="0"/>
          </a:p>
          <a:p>
            <a:pPr marL="914400" lvl="1" indent="-298450" rtl="0">
              <a:spcBef>
                <a:spcPts val="0"/>
              </a:spcBef>
              <a:spcAft>
                <a:spcPts val="0"/>
              </a:spcAft>
              <a:buClr>
                <a:srgbClr val="666666"/>
              </a:buClr>
              <a:buSzPts val="1100"/>
              <a:buChar char="○"/>
            </a:pPr>
            <a:r>
              <a:rPr lang="en" sz="1800" dirty="0">
                <a:solidFill>
                  <a:srgbClr val="666666"/>
                </a:solidFill>
              </a:rPr>
              <a:t>Writing and Publishing in High Impact Journals (03/18/2016) (Drs. </a:t>
            </a:r>
            <a:r>
              <a:rPr lang="en" sz="1800" dirty="0" err="1">
                <a:solidFill>
                  <a:srgbClr val="666666"/>
                </a:solidFill>
              </a:rPr>
              <a:t>Jorrin-Abellan</a:t>
            </a:r>
            <a:r>
              <a:rPr lang="en" sz="1800" dirty="0">
                <a:solidFill>
                  <a:srgbClr val="666666"/>
                </a:solidFill>
              </a:rPr>
              <a:t> &amp; Wallace)</a:t>
            </a:r>
            <a:endParaRPr sz="1800" dirty="0">
              <a:solidFill>
                <a:srgbClr val="666666"/>
              </a:solidFill>
            </a:endParaRPr>
          </a:p>
          <a:p>
            <a:pPr marL="914400" lvl="1" indent="-298450" rtl="0">
              <a:spcBef>
                <a:spcPts val="0"/>
              </a:spcBef>
              <a:spcAft>
                <a:spcPts val="0"/>
              </a:spcAft>
              <a:buClr>
                <a:srgbClr val="666666"/>
              </a:buClr>
              <a:buSzPts val="1100"/>
              <a:buChar char="○"/>
            </a:pPr>
            <a:r>
              <a:rPr lang="en-US" sz="1800" dirty="0">
                <a:solidFill>
                  <a:srgbClr val="666666"/>
                </a:solidFill>
              </a:rPr>
              <a:t>Research Synthesis/</a:t>
            </a:r>
            <a:r>
              <a:rPr lang="en-US" sz="1800" dirty="0" err="1">
                <a:solidFill>
                  <a:srgbClr val="666666"/>
                </a:solidFill>
              </a:rPr>
              <a:t>Scientometrics</a:t>
            </a:r>
            <a:r>
              <a:rPr lang="en-US" sz="1800" dirty="0">
                <a:solidFill>
                  <a:srgbClr val="666666"/>
                </a:solidFill>
              </a:rPr>
              <a:t>/Knowledge Maps (Dr. Koz &amp; Romero)</a:t>
            </a:r>
            <a:endParaRPr sz="1800" dirty="0">
              <a:solidFill>
                <a:srgbClr val="666666"/>
              </a:solidFill>
            </a:endParaRPr>
          </a:p>
          <a:p>
            <a:pPr marL="914400" lvl="1" indent="-298450" rtl="0">
              <a:spcBef>
                <a:spcPts val="0"/>
              </a:spcBef>
              <a:spcAft>
                <a:spcPts val="0"/>
              </a:spcAft>
              <a:buClr>
                <a:srgbClr val="666666"/>
              </a:buClr>
              <a:buSzPts val="1100"/>
              <a:buChar char="○"/>
            </a:pPr>
            <a:r>
              <a:rPr lang="en" sz="1800" dirty="0">
                <a:solidFill>
                  <a:srgbClr val="666666"/>
                </a:solidFill>
              </a:rPr>
              <a:t>Lunch with a Librarian (Q&amp;A)</a:t>
            </a:r>
          </a:p>
          <a:p>
            <a:pPr marL="914400" lvl="1" indent="-298450" rtl="0">
              <a:spcBef>
                <a:spcPts val="0"/>
              </a:spcBef>
              <a:spcAft>
                <a:spcPts val="0"/>
              </a:spcAft>
              <a:buClr>
                <a:srgbClr val="666666"/>
              </a:buClr>
              <a:buSzPts val="1100"/>
              <a:buChar char="○"/>
            </a:pPr>
            <a:r>
              <a:rPr lang="en" sz="1800" dirty="0">
                <a:solidFill>
                  <a:srgbClr val="666666"/>
                </a:solidFill>
              </a:rPr>
              <a:t>Meeting with the Digital Common (IR) Manager</a:t>
            </a:r>
          </a:p>
          <a:p>
            <a:pPr marL="914400" lvl="1" indent="-298450" rtl="0">
              <a:spcBef>
                <a:spcPts val="0"/>
              </a:spcBef>
              <a:spcAft>
                <a:spcPts val="0"/>
              </a:spcAft>
              <a:buClr>
                <a:srgbClr val="666666"/>
              </a:buClr>
              <a:buSzPts val="1100"/>
              <a:buChar char="○"/>
            </a:pPr>
            <a:r>
              <a:rPr lang="en" sz="1800" dirty="0">
                <a:solidFill>
                  <a:srgbClr val="666666"/>
                </a:solidFill>
              </a:rPr>
              <a:t>Meeting with the Scholarly Communication Librarian</a:t>
            </a:r>
          </a:p>
          <a:p>
            <a:pPr marL="914400" lvl="1" indent="-298450" rtl="0">
              <a:spcBef>
                <a:spcPts val="0"/>
              </a:spcBef>
              <a:spcAft>
                <a:spcPts val="0"/>
              </a:spcAft>
              <a:buClr>
                <a:srgbClr val="666666"/>
              </a:buClr>
              <a:buSzPts val="1100"/>
              <a:buChar char="○"/>
            </a:pPr>
            <a:endParaRPr lang="en" sz="1800" dirty="0">
              <a:solidFill>
                <a:srgbClr val="666666"/>
              </a:solidFill>
            </a:endParaRPr>
          </a:p>
          <a:p>
            <a:pPr marL="457200" lvl="0" indent="0">
              <a:spcBef>
                <a:spcPts val="0"/>
              </a:spcBef>
              <a:spcAft>
                <a:spcPts val="1600"/>
              </a:spcAft>
              <a:buNone/>
            </a:pPr>
            <a:endParaRPr dirty="0"/>
          </a:p>
        </p:txBody>
      </p:sp>
      <p:pic>
        <p:nvPicPr>
          <p:cNvPr id="76" name="Shape 76" descr="RCC-Logo-url.jpg"/>
          <p:cNvPicPr preferRelativeResize="0"/>
          <p:nvPr/>
        </p:nvPicPr>
        <p:blipFill>
          <a:blip r:embed="rId3">
            <a:alphaModFix/>
          </a:blip>
          <a:stretch>
            <a:fillRect/>
          </a:stretch>
        </p:blipFill>
        <p:spPr>
          <a:xfrm>
            <a:off x="6403000" y="59325"/>
            <a:ext cx="2638075" cy="1140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dirty="0"/>
              <a:t>WRITE DAYS</a:t>
            </a:r>
            <a:endParaRPr dirty="0"/>
          </a:p>
        </p:txBody>
      </p:sp>
      <p:sp>
        <p:nvSpPr>
          <p:cNvPr id="122" name="Shape 122"/>
          <p:cNvSpPr txBox="1">
            <a:spLocks noGrp="1"/>
          </p:cNvSpPr>
          <p:nvPr>
            <p:ph type="body" idx="1"/>
          </p:nvPr>
        </p:nvSpPr>
        <p:spPr>
          <a:xfrm>
            <a:off x="5042491" y="1527212"/>
            <a:ext cx="3789809" cy="1063772"/>
          </a:xfrm>
          <a:prstGeom prst="rect">
            <a:avLst/>
          </a:prstGeom>
        </p:spPr>
        <p:style>
          <a:lnRef idx="2">
            <a:schemeClr val="accent1"/>
          </a:lnRef>
          <a:fillRef idx="1">
            <a:schemeClr val="lt1"/>
          </a:fillRef>
          <a:effectRef idx="0">
            <a:schemeClr val="accent1"/>
          </a:effectRef>
          <a:fontRef idx="minor">
            <a:schemeClr val="dk1"/>
          </a:fontRef>
        </p:style>
        <p:txBody>
          <a:bodyPr spcFirstLastPara="1" wrap="square" lIns="91425" tIns="91425" rIns="91425" bIns="91425" anchor="t" anchorCtr="0">
            <a:noAutofit/>
          </a:bodyPr>
          <a:lstStyle/>
          <a:p>
            <a:pPr marL="0" lvl="0" indent="0" algn="ctr">
              <a:spcAft>
                <a:spcPts val="1600"/>
              </a:spcAft>
              <a:buNone/>
            </a:pPr>
            <a:r>
              <a:rPr lang="en-US" sz="2400" b="1" dirty="0">
                <a:solidFill>
                  <a:srgbClr val="BC4109"/>
                </a:solidFill>
              </a:rPr>
              <a:t>Active Face2Face Community </a:t>
            </a:r>
            <a:endParaRPr sz="2400" b="1" dirty="0">
              <a:solidFill>
                <a:srgbClr val="BC4109"/>
              </a:solidFill>
            </a:endParaRPr>
          </a:p>
        </p:txBody>
      </p:sp>
      <p:pic>
        <p:nvPicPr>
          <p:cNvPr id="123" name="Shape 123" descr="RCC-Logo-url.jpg"/>
          <p:cNvPicPr preferRelativeResize="0"/>
          <p:nvPr/>
        </p:nvPicPr>
        <p:blipFill>
          <a:blip r:embed="rId3">
            <a:alphaModFix/>
          </a:blip>
          <a:stretch>
            <a:fillRect/>
          </a:stretch>
        </p:blipFill>
        <p:spPr>
          <a:xfrm>
            <a:off x="6393856" y="265686"/>
            <a:ext cx="2638075" cy="1140175"/>
          </a:xfrm>
          <a:prstGeom prst="rect">
            <a:avLst/>
          </a:prstGeom>
          <a:noFill/>
          <a:ln>
            <a:noFill/>
          </a:ln>
        </p:spPr>
      </p:pic>
      <p:sp>
        <p:nvSpPr>
          <p:cNvPr id="126" name="Shape 126"/>
          <p:cNvSpPr txBox="1"/>
          <p:nvPr/>
        </p:nvSpPr>
        <p:spPr>
          <a:xfrm>
            <a:off x="6235700" y="4318000"/>
            <a:ext cx="2031900" cy="5727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
                <a:solidFill>
                  <a:srgbClr val="FFFFFF"/>
                </a:solidFill>
              </a:rPr>
              <a:t>Stink-eye</a:t>
            </a:r>
            <a:endParaRPr>
              <a:solidFill>
                <a:srgbClr val="FFFFFF"/>
              </a:solidFill>
            </a:endParaRPr>
          </a:p>
        </p:txBody>
      </p:sp>
      <p:pic>
        <p:nvPicPr>
          <p:cNvPr id="3" name="Picture 2">
            <a:extLst>
              <a:ext uri="{FF2B5EF4-FFF2-40B4-BE49-F238E27FC236}">
                <a16:creationId xmlns:a16="http://schemas.microsoft.com/office/drawing/2014/main" id="{DF3F50B0-BB7A-2C41-81C2-AB647C958C9D}"/>
              </a:ext>
            </a:extLst>
          </p:cNvPr>
          <p:cNvPicPr>
            <a:picLocks noChangeAspect="1"/>
          </p:cNvPicPr>
          <p:nvPr/>
        </p:nvPicPr>
        <p:blipFill>
          <a:blip r:embed="rId4"/>
          <a:stretch>
            <a:fillRect/>
          </a:stretch>
        </p:blipFill>
        <p:spPr>
          <a:xfrm>
            <a:off x="425451" y="311151"/>
            <a:ext cx="4289344" cy="2338448"/>
          </a:xfrm>
          <a:prstGeom prst="rect">
            <a:avLst/>
          </a:prstGeom>
        </p:spPr>
      </p:pic>
      <p:pic>
        <p:nvPicPr>
          <p:cNvPr id="5" name="Picture 4">
            <a:extLst>
              <a:ext uri="{FF2B5EF4-FFF2-40B4-BE49-F238E27FC236}">
                <a16:creationId xmlns:a16="http://schemas.microsoft.com/office/drawing/2014/main" id="{1BD2AC47-DB0C-1143-8E09-66ACEF365256}"/>
              </a:ext>
            </a:extLst>
          </p:cNvPr>
          <p:cNvPicPr>
            <a:picLocks noChangeAspect="1"/>
          </p:cNvPicPr>
          <p:nvPr/>
        </p:nvPicPr>
        <p:blipFill>
          <a:blip r:embed="rId5"/>
          <a:stretch>
            <a:fillRect/>
          </a:stretch>
        </p:blipFill>
        <p:spPr>
          <a:xfrm>
            <a:off x="5042491" y="2726323"/>
            <a:ext cx="3590933" cy="2299716"/>
          </a:xfrm>
          <a:prstGeom prst="rect">
            <a:avLst/>
          </a:prstGeom>
        </p:spPr>
      </p:pic>
      <p:pic>
        <p:nvPicPr>
          <p:cNvPr id="7" name="Picture 6">
            <a:extLst>
              <a:ext uri="{FF2B5EF4-FFF2-40B4-BE49-F238E27FC236}">
                <a16:creationId xmlns:a16="http://schemas.microsoft.com/office/drawing/2014/main" id="{B5CE0879-B59B-134E-BFC2-3F2A6D6504AA}"/>
              </a:ext>
            </a:extLst>
          </p:cNvPr>
          <p:cNvPicPr>
            <a:picLocks noChangeAspect="1"/>
          </p:cNvPicPr>
          <p:nvPr/>
        </p:nvPicPr>
        <p:blipFill rotWithShape="1">
          <a:blip r:embed="rId6"/>
          <a:srcRect l="15638" t="9484" r="3869" b="33209"/>
          <a:stretch/>
        </p:blipFill>
        <p:spPr>
          <a:xfrm>
            <a:off x="562209" y="2783473"/>
            <a:ext cx="3689751" cy="2185416"/>
          </a:xfrm>
          <a:prstGeom prst="rect">
            <a:avLst/>
          </a:prstGeom>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24230</TotalTime>
  <Words>631</Words>
  <Application>Microsoft Macintosh PowerPoint</Application>
  <PresentationFormat>On-screen Show (16:9)</PresentationFormat>
  <Paragraphs>82</Paragraphs>
  <Slides>21</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Simple Light</vt:lpstr>
      <vt:lpstr>The rise and fall of the virtual community of scholars</vt:lpstr>
      <vt:lpstr>Table of Content</vt:lpstr>
      <vt:lpstr>Scholarly communication - “the system through which research and other scholarly writings are created, evaluated for quality, disseminated to the scholarly community, and preserved for future use. The system includes both formal means of communication, such as publication in peer-reviewed journals, and informal channels, such as electronic listservs.” (ARL, “Principles and Strategies for the Reform of Scholarly Communication 1,” 2003)</vt:lpstr>
      <vt:lpstr>PowerPoint Presentation</vt:lpstr>
      <vt:lpstr>PowerPoint Presentation</vt:lpstr>
      <vt:lpstr>Our CoP (Research Consortium)?</vt:lpstr>
      <vt:lpstr>PowerPoint Presentation</vt:lpstr>
      <vt:lpstr>RC Librarian, Intranet Community Manager</vt:lpstr>
      <vt:lpstr>WRITE DAYS</vt:lpstr>
      <vt:lpstr>PowerPoint Presentation</vt:lpstr>
      <vt:lpstr>RC Platforms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Why the online engagement is low?</vt:lpstr>
      <vt:lpstr>References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Research Consortium</dc:title>
  <cp:lastModifiedBy>Olga Koz</cp:lastModifiedBy>
  <cp:revision>48</cp:revision>
  <cp:lastPrinted>2018-10-12T18:38:23Z</cp:lastPrinted>
  <dcterms:modified xsi:type="dcterms:W3CDTF">2018-10-12T19:07:47Z</dcterms:modified>
</cp:coreProperties>
</file>