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6"/>
  </p:handoutMasterIdLst>
  <p:sldIdLst>
    <p:sldId id="256" r:id="rId2"/>
    <p:sldId id="382" r:id="rId3"/>
    <p:sldId id="362" r:id="rId4"/>
    <p:sldId id="364" r:id="rId5"/>
    <p:sldId id="365" r:id="rId6"/>
    <p:sldId id="293" r:id="rId7"/>
    <p:sldId id="391" r:id="rId8"/>
    <p:sldId id="387" r:id="rId9"/>
    <p:sldId id="388" r:id="rId10"/>
    <p:sldId id="389" r:id="rId11"/>
    <p:sldId id="314" r:id="rId12"/>
    <p:sldId id="345" r:id="rId13"/>
    <p:sldId id="383" r:id="rId14"/>
    <p:sldId id="393" r:id="rId15"/>
    <p:sldId id="305" r:id="rId16"/>
    <p:sldId id="376" r:id="rId17"/>
    <p:sldId id="327" r:id="rId18"/>
    <p:sldId id="377" r:id="rId19"/>
    <p:sldId id="309" r:id="rId20"/>
    <p:sldId id="374" r:id="rId21"/>
    <p:sldId id="378" r:id="rId22"/>
    <p:sldId id="395" r:id="rId23"/>
    <p:sldId id="363" r:id="rId24"/>
    <p:sldId id="350" r:id="rId25"/>
    <p:sldId id="359" r:id="rId26"/>
    <p:sldId id="379" r:id="rId27"/>
    <p:sldId id="273" r:id="rId28"/>
    <p:sldId id="373" r:id="rId29"/>
    <p:sldId id="351" r:id="rId30"/>
    <p:sldId id="274" r:id="rId31"/>
    <p:sldId id="339" r:id="rId32"/>
    <p:sldId id="262" r:id="rId33"/>
    <p:sldId id="264" r:id="rId34"/>
    <p:sldId id="346" r:id="rId35"/>
    <p:sldId id="392" r:id="rId36"/>
    <p:sldId id="348" r:id="rId37"/>
    <p:sldId id="396" r:id="rId38"/>
    <p:sldId id="311" r:id="rId39"/>
    <p:sldId id="259" r:id="rId40"/>
    <p:sldId id="280" r:id="rId41"/>
    <p:sldId id="356" r:id="rId42"/>
    <p:sldId id="343" r:id="rId43"/>
    <p:sldId id="279" r:id="rId44"/>
    <p:sldId id="278" r:id="rId45"/>
    <p:sldId id="277" r:id="rId46"/>
    <p:sldId id="361" r:id="rId47"/>
    <p:sldId id="276" r:id="rId48"/>
    <p:sldId id="384" r:id="rId49"/>
    <p:sldId id="385" r:id="rId50"/>
    <p:sldId id="358" r:id="rId51"/>
    <p:sldId id="397" r:id="rId52"/>
    <p:sldId id="335" r:id="rId53"/>
    <p:sldId id="398" r:id="rId54"/>
    <p:sldId id="360" r:id="rId5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3964" autoAdjust="0"/>
  </p:normalViewPr>
  <p:slideViewPr>
    <p:cSldViewPr>
      <p:cViewPr varScale="1">
        <p:scale>
          <a:sx n="102" d="100"/>
          <a:sy n="102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6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1BB7F5FB-9F27-4784-8261-C0447D72A319}" type="datetimeFigureOut">
              <a:rPr lang="en-CA" smtClean="0"/>
              <a:t>25/04/2014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AB860880-523E-48F4-A191-5D4C7F1091A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5380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ir.uiowa.edu/polisci_nmp/27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://ir.lib.uwo.ca/historypres/2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hyperlink" Target="http://dspace.library.uvic.ca:8080/handle/1828/3313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://ir.lib.uwo.ca/weldon_mystery_note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esearch.library.mun.ca/6247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tspace.library.utoronto.ca/handle/1807/3212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hyperlink" Target="http://www.cultureplex.ca/projects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archive.org/details/occidentalia25univ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://ualresearchonline.arts.ac.uk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.org/about/" TargetMode="External"/><Relationship Id="rId7" Type="http://schemas.openxmlformats.org/officeDocument/2006/relationships/hyperlink" Target="http://repository.usc.edu/storage/" TargetMode="External"/><Relationship Id="rId2" Type="http://schemas.openxmlformats.org/officeDocument/2006/relationships/hyperlink" Target="http://www.loc.gov/ead/eadabou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ublincore.org/documents/dces/#DCTERMS" TargetMode="External"/><Relationship Id="rId5" Type="http://schemas.openxmlformats.org/officeDocument/2006/relationships/hyperlink" Target="http://www.library.umass.edu/services/services-for-faculty/preserving-your-digital-materials/digital-images/" TargetMode="External"/><Relationship Id="rId4" Type="http://schemas.openxmlformats.org/officeDocument/2006/relationships/hyperlink" Target="http://ualresearchonline.arts.ac.uk/information.html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67141895" TargetMode="External"/><Relationship Id="rId2" Type="http://schemas.openxmlformats.org/officeDocument/2006/relationships/hyperlink" Target="https://spotdocs.scholarsportal.info/display/ODLRC/About+the+ODLRC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ir.lib.uwo.ca/historydata/1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encore.library.uow.edu.au/iii/cpro/CollectionViewPage.external?lang=eng&amp;sp=1000012&amp;suite=de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Digitization@Western</a:t>
            </a:r>
            <a:r>
              <a:rPr lang="en-CA" dirty="0" smtClean="0"/>
              <a:t> Libraries</a:t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sz="2200" dirty="0" smtClean="0"/>
              <a:t>By Nicholas Rapp</a:t>
            </a:r>
            <a:br>
              <a:rPr lang="en-CA" sz="2200" dirty="0" smtClean="0"/>
            </a:br>
            <a:r>
              <a:rPr lang="en-CA" sz="2200" dirty="0" smtClean="0"/>
              <a:t>April 15, 2014</a:t>
            </a: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176155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Representing Research Data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340768"/>
            <a:ext cx="3429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u="sng" dirty="0" smtClean="0"/>
              <a:t>Metadata Plus Research Data</a:t>
            </a:r>
          </a:p>
          <a:p>
            <a:endParaRPr lang="en-CA" sz="1600" dirty="0" smtClean="0"/>
          </a:p>
          <a:p>
            <a:pPr marL="342900" indent="-342900">
              <a:buAutoNum type="arabicPeriod"/>
            </a:pPr>
            <a:r>
              <a:rPr lang="en-CA" sz="1600" dirty="0" smtClean="0"/>
              <a:t>Along with metadata they also incorporate research data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Allows for closer examination of the data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This example includes .pdf, .xml and .txt files</a:t>
            </a:r>
          </a:p>
          <a:p>
            <a:pPr marL="342900" indent="-342900">
              <a:buAutoNum type="arabicPeriod"/>
            </a:pPr>
            <a:endParaRPr lang="en-CA" dirty="0"/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340768"/>
            <a:ext cx="5334160" cy="518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000" y="6094800"/>
            <a:ext cx="876300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Tamminga</a:t>
            </a:r>
            <a:endParaRPr lang="en-CA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6553200" y="656710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http://ir.uiowa.edu/polisci_nmp/27/</a:t>
            </a:r>
          </a:p>
        </p:txBody>
      </p:sp>
    </p:spTree>
    <p:extLst>
      <p:ext uri="{BB962C8B-B14F-4D97-AF65-F5344CB8AC3E}">
        <p14:creationId xmlns:p14="http://schemas.microsoft.com/office/powerpoint/2010/main" val="6595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Representing Videos</a:t>
            </a:r>
            <a:endParaRPr lang="en-CA" sz="3200" dirty="0"/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1690254"/>
            <a:ext cx="4272715" cy="3948545"/>
          </a:xfrm>
          <a:prstGeom prst="rect">
            <a:avLst/>
          </a:prstGeom>
        </p:spPr>
      </p:pic>
      <p:pic>
        <p:nvPicPr>
          <p:cNvPr id="4" name="Picture 3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745" y="1661624"/>
            <a:ext cx="4052455" cy="39771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799" y="5638799"/>
            <a:ext cx="23622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http://ir.lib.uwo.ca/historypres/2/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0" y="5632578"/>
            <a:ext cx="3505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http://dspace.library.uvic.ca:8080/handle/1828/3313</a:t>
            </a:r>
          </a:p>
        </p:txBody>
      </p:sp>
    </p:spTree>
    <p:extLst>
      <p:ext uri="{BB962C8B-B14F-4D97-AF65-F5344CB8AC3E}">
        <p14:creationId xmlns:p14="http://schemas.microsoft.com/office/powerpoint/2010/main" val="195298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Representing Videos</a:t>
            </a:r>
            <a:endParaRPr lang="en-CA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158263"/>
              </p:ext>
            </p:extLst>
          </p:nvPr>
        </p:nvGraphicFramePr>
        <p:xfrm>
          <a:off x="1524000" y="1397000"/>
          <a:ext cx="6096000" cy="270764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Streaming</a:t>
                      </a:r>
                      <a:endParaRPr lang="en-C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Downloading</a:t>
                      </a:r>
                      <a:endParaRPr lang="en-C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YouTube or Vimeo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Videos</a:t>
                      </a:r>
                      <a:r>
                        <a:rPr lang="en-CA" sz="1100" baseline="0" dirty="0" smtClean="0"/>
                        <a:t> are available in a variety of formats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Much faster and</a:t>
                      </a:r>
                      <a:r>
                        <a:rPr lang="en-CA" sz="1100" baseline="0" dirty="0" smtClean="0"/>
                        <a:t> straightforward for viewing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Files can be stored on</a:t>
                      </a:r>
                      <a:r>
                        <a:rPr lang="en-CA" sz="1100" baseline="0" dirty="0" smtClean="0"/>
                        <a:t> a server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Reduces</a:t>
                      </a:r>
                      <a:r>
                        <a:rPr lang="en-CA" sz="1100" baseline="0" dirty="0" smtClean="0"/>
                        <a:t> the number of file formats 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Do not have to rely</a:t>
                      </a:r>
                      <a:r>
                        <a:rPr lang="en-CA" sz="1100" baseline="0" dirty="0" smtClean="0"/>
                        <a:t> on an outside source  or foreign server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Do not need compatible software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Do</a:t>
                      </a:r>
                      <a:r>
                        <a:rPr lang="en-CA" sz="1100" baseline="0" dirty="0" smtClean="0"/>
                        <a:t> not lose file or link if video host crashes or is shut down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Videos can be added onto a </a:t>
                      </a:r>
                      <a:r>
                        <a:rPr lang="en-CA" sz="1100" baseline="0" dirty="0" smtClean="0"/>
                        <a:t>server prior to upload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100" dirty="0" smtClean="0"/>
                        <a:t>Copyright</a:t>
                      </a:r>
                      <a:r>
                        <a:rPr lang="en-CA" sz="1100" baseline="0" dirty="0" smtClean="0"/>
                        <a:t> Concerns</a:t>
                      </a:r>
                      <a:endParaRPr lang="en-CA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0" y="428380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Recommendation: Streaming video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457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Digitized Special Collections (DISC)</a:t>
            </a:r>
            <a:endParaRPr lang="en-CA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6764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 smtClean="0"/>
          </a:p>
          <a:p>
            <a:endParaRPr lang="en-CA" dirty="0" smtClean="0"/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263073"/>
            <a:ext cx="5412689" cy="533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1600200"/>
            <a:ext cx="3124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Digitized Special Collections (DISC)</a:t>
            </a:r>
          </a:p>
          <a:p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Primarily </a:t>
            </a:r>
            <a:r>
              <a:rPr lang="en-CA" sz="1600" dirty="0"/>
              <a:t>intended for material not produced at Western</a:t>
            </a:r>
            <a:r>
              <a:rPr lang="en-CA" sz="1600" dirty="0" smtClean="0"/>
              <a:t>.</a:t>
            </a:r>
          </a:p>
          <a:p>
            <a:pPr marL="342900" indent="-342900">
              <a:buAutoNum type="arabicPeriod"/>
            </a:pPr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Could host a variety of materials including: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Books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Journals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Videos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Photo Galleries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23377" y="6597073"/>
            <a:ext cx="3008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http://ir.lib.uwo.ca/weldon_mystery_notes/</a:t>
            </a:r>
          </a:p>
        </p:txBody>
      </p:sp>
    </p:spTree>
    <p:extLst>
      <p:ext uri="{BB962C8B-B14F-4D97-AF65-F5344CB8AC3E}">
        <p14:creationId xmlns:p14="http://schemas.microsoft.com/office/powerpoint/2010/main" val="323884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CA" sz="3200" dirty="0" smtClean="0"/>
              <a:t>Other Institutional Repositories</a:t>
            </a:r>
            <a:endParaRPr lang="en-CA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07" y="2197622"/>
            <a:ext cx="3900493" cy="3505200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918" y="2343933"/>
            <a:ext cx="4495800" cy="32125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2600" y="169195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err="1" smtClean="0"/>
              <a:t>DSpace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5410200" y="1691951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err="1" smtClean="0"/>
              <a:t>EPrints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6515100" y="5556510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http://research.library.mun.ca/6247/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4150" y="5713612"/>
            <a:ext cx="3228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https://dspace.library.uvic.ca/handle/1828/4842</a:t>
            </a:r>
          </a:p>
        </p:txBody>
      </p:sp>
    </p:spTree>
    <p:extLst>
      <p:ext uri="{BB962C8B-B14F-4D97-AF65-F5344CB8AC3E}">
        <p14:creationId xmlns:p14="http://schemas.microsoft.com/office/powerpoint/2010/main" val="8943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T-Space</a:t>
            </a:r>
            <a:endParaRPr lang="en-CA" sz="3200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31395"/>
            <a:ext cx="3636818" cy="44566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676400"/>
            <a:ext cx="4174836" cy="39666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4523" y="5908692"/>
            <a:ext cx="3609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https://tspace.library.utoronto.ca/handle/1807/32126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1600" y="5632123"/>
            <a:ext cx="3641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https://tspace.library.utoronto.ca/handle/1807/10243</a:t>
            </a:r>
          </a:p>
        </p:txBody>
      </p:sp>
    </p:spTree>
    <p:extLst>
      <p:ext uri="{BB962C8B-B14F-4D97-AF65-F5344CB8AC3E}">
        <p14:creationId xmlns:p14="http://schemas.microsoft.com/office/powerpoint/2010/main" val="61551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0"/>
            <a:ext cx="7315200" cy="1143000"/>
          </a:xfrm>
        </p:spPr>
        <p:txBody>
          <a:bodyPr>
            <a:normAutofit/>
          </a:bodyPr>
          <a:lstStyle/>
          <a:p>
            <a:r>
              <a:rPr lang="en-CA" sz="3200" dirty="0" smtClean="0"/>
              <a:t>Other Places To Host Digitization Projects And Digital Collections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60352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CulturePlex</a:t>
            </a:r>
            <a:endParaRPr lang="en-CA" sz="3200" dirty="0"/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524000"/>
            <a:ext cx="4191000" cy="40585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1524000"/>
            <a:ext cx="3733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Cultural Complexity and The Digital Humanities</a:t>
            </a:r>
          </a:p>
          <a:p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Provides a host for the projects which are then linked out to external sites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Contains information about the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Contact information for those involved with the projects</a:t>
            </a:r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Could potentially be used to host projects from various libraries and departments at Western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72200" y="5616837"/>
            <a:ext cx="26436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http://www.cultureplex.ca/projects/</a:t>
            </a:r>
          </a:p>
        </p:txBody>
      </p:sp>
    </p:spTree>
    <p:extLst>
      <p:ext uri="{BB962C8B-B14F-4D97-AF65-F5344CB8AC3E}">
        <p14:creationId xmlns:p14="http://schemas.microsoft.com/office/powerpoint/2010/main" val="375389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Internet Archive</a:t>
            </a:r>
            <a:endParaRPr lang="en-CA" sz="3200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073" y="1681018"/>
            <a:ext cx="4876800" cy="3575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1681018"/>
            <a:ext cx="3352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“Offering permanent access for researchers, historians, scholars, people with disabilities, and the general public in historical collections that exist in digital format”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Currently hosting the Western yearbooks – </a:t>
            </a:r>
            <a:r>
              <a:rPr lang="en-CA" sz="1600" dirty="0" err="1" smtClean="0"/>
              <a:t>Occidentalia</a:t>
            </a:r>
            <a:r>
              <a:rPr lang="en-CA" sz="1600" dirty="0" smtClean="0"/>
              <a:t> and other items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Cannot send everything there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Time is a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885873" y="5271700"/>
            <a:ext cx="304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https://archive.org/details/occidentalia25univ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0000" y="609480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About the Internet Archive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125499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Scholars Portal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752600"/>
            <a:ext cx="75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OCUL – Ontario Council of University Libraries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Preserves and provides access to information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Collection of e-journals, e-books, social science data sets, geo reference data and geospatial </a:t>
            </a:r>
            <a:r>
              <a:rPr lang="en-CA" sz="1600" dirty="0" smtClean="0"/>
              <a:t>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Shared by Ontario’s 21 university libraries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Some Western material from various departments is already available here</a:t>
            </a:r>
            <a:endParaRPr lang="en-CA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096000"/>
            <a:ext cx="1392147" cy="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Digitization Projects</a:t>
            </a:r>
            <a:r>
              <a:rPr lang="en-CA" dirty="0" smtClean="0"/>
              <a:t> 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618394"/>
            <a:ext cx="3581400" cy="10882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33800"/>
            <a:ext cx="2895600" cy="20040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18394"/>
            <a:ext cx="2667000" cy="19210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0000" y="6096000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lib.uwo.ca, archive.org, uwomj.com </a:t>
            </a:r>
            <a:endParaRPr lang="en-CA" sz="12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746" y="2912451"/>
            <a:ext cx="2197507" cy="282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8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Create A UWO Projects Website</a:t>
            </a:r>
            <a:endParaRPr lang="en-CA" sz="3200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82619"/>
            <a:ext cx="4110106" cy="40247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1524000"/>
            <a:ext cx="4648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A site dedicated to Western Digitization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University Of The Arts London (UAL) Research Online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Showcases the research produced at the UAL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Contains: journal articles, monographs, book chapters, conference papers, conference proceedings, exhibitions, video, audio, images, websites, and selected post-graduate theses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Able to manage: software, datasets, workshop presentations, patents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err="1" smtClean="0"/>
              <a:t>Eprints</a:t>
            </a:r>
            <a:endParaRPr lang="en-CA" sz="1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548506" y="5816695"/>
            <a:ext cx="243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http://ualresearchonline.arts.ac.uk/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0000" y="6093694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About UAL Research Online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223753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Recommendation</a:t>
            </a:r>
            <a:endParaRPr lang="en-CA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1752600"/>
            <a:ext cx="6400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The libraries and other departments all seem to be going their own 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Have a centralized web page for digitization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err="1" smtClean="0"/>
              <a:t>Scholarship@Western</a:t>
            </a:r>
            <a:r>
              <a:rPr lang="en-CA" sz="1600" dirty="0" smtClean="0"/>
              <a:t> could potentially be this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Even if the page does not host all of the projects they could all link to one another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Creates a focal point for digitization and a common project that can be shared among the various departments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34759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>
            <a:normAutofit/>
          </a:bodyPr>
          <a:lstStyle/>
          <a:p>
            <a:r>
              <a:rPr lang="en-CA" dirty="0" smtClean="0"/>
              <a:t>Questions?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00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In-House Infrastructure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371600"/>
            <a:ext cx="66294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u="sng" dirty="0" smtClean="0"/>
              <a:t>Scanners</a:t>
            </a:r>
          </a:p>
          <a:p>
            <a:endParaRPr lang="en-CA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56”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Not only for the Map and Data Centre but for other departments within Western as well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Music Library for score sheets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This could also be used in partnership with other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Would not only raise the status of what is possible at Western but it could also expand what is possible within various fields of work and study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McMaster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Internet Archives is not fully equipped to handle the type of work that is always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R</a:t>
            </a:r>
            <a:r>
              <a:rPr lang="en-CA" sz="1600" dirty="0" smtClean="0"/>
              <a:t>are and fragile materials would not have to be sent off site as often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Materials could still be used by students and faculty at Western while digitization projects were underway</a:t>
            </a:r>
          </a:p>
        </p:txBody>
      </p:sp>
    </p:spTree>
    <p:extLst>
      <p:ext uri="{BB962C8B-B14F-4D97-AF65-F5344CB8AC3E}">
        <p14:creationId xmlns:p14="http://schemas.microsoft.com/office/powerpoint/2010/main" val="146496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In-House Infrastructure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96000" y="1600200"/>
            <a:ext cx="37338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u="sng" dirty="0" smtClean="0"/>
              <a:t>Docking Stations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Allows multiple SATA Hard Drives to be connected to a computer at the same time through a single 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Some devices are equipped to handle 4TB drives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Connects through USB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Do not need multiple external hard drives lying around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More cost efficient and requires less technical support than a server</a:t>
            </a:r>
            <a:endParaRPr lang="en-CA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7728528" y="4953000"/>
            <a:ext cx="990600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s</a:t>
            </a:r>
            <a:r>
              <a:rPr lang="en-CA" sz="1200" i="1" dirty="0" smtClean="0"/>
              <a:t>tartech.com</a:t>
            </a:r>
            <a:endParaRPr lang="en-CA" sz="12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928" y="1769209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0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/>
          <a:lstStyle/>
          <a:p>
            <a:r>
              <a:rPr lang="en-CA" dirty="0" smtClean="0"/>
              <a:t>Storage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438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Storage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676400"/>
            <a:ext cx="7010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Number of the files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/>
              <a:t>London Free Press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CA" sz="1600" dirty="0"/>
              <a:t>hoping to do up to 10,000 photographs </a:t>
            </a:r>
            <a:endParaRPr lang="en-CA" sz="1600" dirty="0" smtClean="0"/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CA" sz="1600" dirty="0"/>
              <a:t>Size of </a:t>
            </a:r>
            <a:r>
              <a:rPr lang="en-CA" sz="1600" dirty="0" smtClean="0"/>
              <a:t>Files</a:t>
            </a:r>
            <a:endParaRPr lang="en-CA" sz="1600" dirty="0"/>
          </a:p>
          <a:p>
            <a:pPr marL="800100" lvl="3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Canadian Tire project</a:t>
            </a:r>
          </a:p>
          <a:p>
            <a:pPr marL="1257300" lvl="4" indent="-342900">
              <a:buFont typeface="Wingdings" panose="05000000000000000000" pitchFamily="2" charset="2"/>
              <a:buChar char="§"/>
            </a:pPr>
            <a:r>
              <a:rPr lang="en-CA" sz="1600" dirty="0" smtClean="0"/>
              <a:t>4TB	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Ariel Photographs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CA" sz="1600" dirty="0" smtClean="0"/>
              <a:t>400 GB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GIS – Multiple data sets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CA" sz="1600" dirty="0" smtClean="0"/>
              <a:t>500MB per data 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Optimal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Long Term vs. Short Term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Ideally you want retain as much of the original as possible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99595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Storage Options - Microfilm</a:t>
            </a:r>
            <a:endParaRPr lang="en-CA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761117"/>
              </p:ext>
            </p:extLst>
          </p:nvPr>
        </p:nvGraphicFramePr>
        <p:xfrm>
          <a:off x="1524000" y="1600200"/>
          <a:ext cx="6096000" cy="293624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Advantages</a:t>
                      </a:r>
                      <a:endParaRPr lang="en-C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Disadvantages</a:t>
                      </a:r>
                      <a:endParaRPr lang="en-C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Preferred</a:t>
                      </a:r>
                      <a:r>
                        <a:rPr lang="en-CA" sz="1200" baseline="0" dirty="0" smtClean="0"/>
                        <a:t> method of storage – commonly used</a:t>
                      </a:r>
                      <a:endParaRPr lang="en-CA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Lack of ability to capture the digital functionality of dynamic web materials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Longevity and sustainability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Levels of complexity and interactivity of born digital objects are likely to increase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Reduces the frequency of interventions that may be required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If microfilm is damaged or destroyed the information will most likely be lost forever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Extremely difficult to alter without detection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Tx/>
                        <a:buNone/>
                      </a:pPr>
                      <a:r>
                        <a:rPr lang="en-CA" sz="1200" dirty="0" smtClean="0"/>
                        <a:t>Some materials have to be taken apart in order to put them onto microfilm</a:t>
                      </a:r>
                      <a:r>
                        <a:rPr lang="en-CA" sz="1200" baseline="0" dirty="0" smtClean="0"/>
                        <a:t> - p</a:t>
                      </a:r>
                      <a:r>
                        <a:rPr lang="en-CA" sz="1200" dirty="0" smtClean="0"/>
                        <a:t>roblem when trying to preserve items</a:t>
                      </a:r>
                    </a:p>
                    <a:p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0000" y="6094800"/>
            <a:ext cx="248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Brown et. al , 2012 and Skinner, 2010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420851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File Servers – Hard Disk Storage</a:t>
            </a:r>
            <a:endParaRPr lang="en-CA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524000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Some Western departments use Equinox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Limited Capacity</a:t>
            </a:r>
          </a:p>
          <a:p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Servers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Store large amounts of data for many people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/>
              <a:t>All devices can be stored on one </a:t>
            </a:r>
            <a:r>
              <a:rPr lang="en-CA" sz="1600" dirty="0" smtClean="0"/>
              <a:t>network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Cannot expand unlimitedly to improve storage ability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High building costs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Technical skills </a:t>
            </a:r>
            <a:r>
              <a:rPr lang="en-CA" sz="1600" dirty="0"/>
              <a:t>r</a:t>
            </a:r>
            <a:r>
              <a:rPr lang="en-CA" sz="1600" dirty="0" smtClean="0"/>
              <a:t>equired</a:t>
            </a:r>
            <a:endParaRPr lang="en-CA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80000" y="6094800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Ren, 2011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406847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Storage Options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524000"/>
            <a:ext cx="8001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External Hard Drives</a:t>
            </a:r>
          </a:p>
          <a:p>
            <a:endParaRPr lang="en-CA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One of the most common forms of storage and transfer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Can store multiple file formats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A range of capacities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Large projects may take up large part of a single external hard drive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Information should be transferred every 5 years</a:t>
            </a:r>
            <a:endParaRPr lang="en-CA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/>
              <a:t>They are clunky</a:t>
            </a:r>
          </a:p>
          <a:p>
            <a:endParaRPr lang="en-CA" sz="1600" dirty="0" smtClean="0"/>
          </a:p>
          <a:p>
            <a:r>
              <a:rPr lang="en-CA" sz="1600" dirty="0" smtClean="0"/>
              <a:t>CD/DVD</a:t>
            </a:r>
          </a:p>
          <a:p>
            <a:endParaRPr lang="en-CA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Common method of storage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Relatively inexpensive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How long will this technology be around for?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Should be considered a short term option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Physical </a:t>
            </a:r>
            <a:r>
              <a:rPr lang="en-CA" sz="1600" dirty="0"/>
              <a:t>s</a:t>
            </a:r>
            <a:r>
              <a:rPr lang="en-CA" sz="1600" dirty="0" smtClean="0"/>
              <a:t>pace</a:t>
            </a:r>
          </a:p>
        </p:txBody>
      </p:sp>
    </p:spTree>
    <p:extLst>
      <p:ext uri="{BB962C8B-B14F-4D97-AF65-F5344CB8AC3E}">
        <p14:creationId xmlns:p14="http://schemas.microsoft.com/office/powerpoint/2010/main" val="124389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Considerations and Challenges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1676400"/>
            <a:ext cx="6934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CA" dirty="0" smtClean="0"/>
              <a:t>Types Of Materials and File Formats </a:t>
            </a:r>
          </a:p>
          <a:p>
            <a:pPr marL="342900" indent="-342900">
              <a:buFontTx/>
              <a:buAutoNum type="arabicPeriod"/>
            </a:pPr>
            <a:r>
              <a:rPr lang="en-CA" dirty="0" smtClean="0"/>
              <a:t>Hosting and Displaying Materials</a:t>
            </a:r>
          </a:p>
          <a:p>
            <a:pPr marL="342900" indent="-342900">
              <a:buFontTx/>
              <a:buAutoNum type="arabicPeriod"/>
            </a:pPr>
            <a:r>
              <a:rPr lang="en-CA" dirty="0" smtClean="0"/>
              <a:t>Storage</a:t>
            </a:r>
          </a:p>
          <a:p>
            <a:pPr marL="342900" indent="-342900">
              <a:buFontTx/>
              <a:buAutoNum type="arabicPeriod"/>
            </a:pPr>
            <a:r>
              <a:rPr lang="en-CA" dirty="0" smtClean="0"/>
              <a:t>Infrastructure</a:t>
            </a:r>
          </a:p>
          <a:p>
            <a:pPr marL="342900" indent="-342900">
              <a:buFontTx/>
              <a:buAutoNum type="arabicPeriod"/>
            </a:pPr>
            <a:r>
              <a:rPr lang="en-CA" dirty="0" smtClean="0"/>
              <a:t>Copyright</a:t>
            </a:r>
          </a:p>
          <a:p>
            <a:pPr marL="342900" indent="-342900">
              <a:buFontTx/>
              <a:buAutoNum type="arabicPeriod"/>
            </a:pPr>
            <a:r>
              <a:rPr lang="en-CA" dirty="0" smtClean="0"/>
              <a:t>Metadata</a:t>
            </a:r>
          </a:p>
          <a:p>
            <a:pPr marL="342900" indent="-342900">
              <a:buAutoNum type="arabicPeriod"/>
            </a:pPr>
            <a:r>
              <a:rPr lang="en-CA" dirty="0" smtClean="0"/>
              <a:t>Staffing</a:t>
            </a:r>
          </a:p>
          <a:p>
            <a:pPr marL="342900" indent="-342900">
              <a:buAutoNum type="arabicPeriod"/>
            </a:pPr>
            <a:r>
              <a:rPr lang="en-CA" dirty="0" smtClean="0"/>
              <a:t>Funding</a:t>
            </a:r>
          </a:p>
        </p:txBody>
      </p:sp>
    </p:spTree>
    <p:extLst>
      <p:ext uri="{BB962C8B-B14F-4D97-AF65-F5344CB8AC3E}">
        <p14:creationId xmlns:p14="http://schemas.microsoft.com/office/powerpoint/2010/main" val="44521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Storage Options - The Cloud</a:t>
            </a:r>
            <a:endParaRPr lang="en-CA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2367"/>
              </p:ext>
            </p:extLst>
          </p:nvPr>
        </p:nvGraphicFramePr>
        <p:xfrm>
          <a:off x="1524000" y="1600200"/>
          <a:ext cx="6096000" cy="273304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048000"/>
                <a:gridCol w="3048000"/>
              </a:tblGrid>
              <a:tr h="294640"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Advantages</a:t>
                      </a:r>
                      <a:endParaRPr lang="en-C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Disadvantages</a:t>
                      </a:r>
                      <a:endParaRPr lang="en-C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High capacity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Expensive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Mirror</a:t>
                      </a:r>
                      <a:r>
                        <a:rPr lang="en-CA" sz="1200" baseline="0" dirty="0" smtClean="0"/>
                        <a:t>ed between multiple locations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Network</a:t>
                      </a:r>
                      <a:r>
                        <a:rPr lang="en-CA" sz="1200" baseline="0" dirty="0" smtClean="0"/>
                        <a:t> bandwidth issues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Can provide archival storage for large</a:t>
                      </a:r>
                      <a:r>
                        <a:rPr lang="en-CA" sz="1200" baseline="0" dirty="0" smtClean="0"/>
                        <a:t> files such as HD Videos and high resolution images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Potential single point of</a:t>
                      </a:r>
                      <a:r>
                        <a:rPr lang="en-CA" sz="1200" baseline="0" dirty="0" smtClean="0"/>
                        <a:t> failure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Multiple</a:t>
                      </a:r>
                      <a:r>
                        <a:rPr lang="en-CA" sz="1200" baseline="0" dirty="0" smtClean="0"/>
                        <a:t> file formats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Complex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Variety of</a:t>
                      </a:r>
                      <a:r>
                        <a:rPr lang="en-CA" sz="1200" baseline="0" dirty="0" smtClean="0"/>
                        <a:t> options available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Must trust service</a:t>
                      </a:r>
                      <a:r>
                        <a:rPr lang="en-CA" sz="1200" baseline="0" dirty="0" smtClean="0"/>
                        <a:t> provider and have a clear service agreement in place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Susceptible to</a:t>
                      </a:r>
                      <a:r>
                        <a:rPr lang="en-CA" sz="1200" baseline="0" dirty="0" smtClean="0"/>
                        <a:t> hackers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0000" y="6094800"/>
            <a:ext cx="324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Flexible Storage Options and </a:t>
            </a:r>
            <a:r>
              <a:rPr lang="en-CA" sz="1200" i="1" dirty="0" err="1" smtClean="0"/>
              <a:t>Banach</a:t>
            </a:r>
            <a:r>
              <a:rPr lang="en-CA" sz="1200" i="1" dirty="0" smtClean="0"/>
              <a:t> et. Al, 2011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76344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ODLRC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447800"/>
            <a:ext cx="75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The Ontario Digital Library Research Cloud (ODLRC)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“Collaboration of Ontario’s university libraries to build a high capacity, geographically distributed storage and computing network using proven and scalable open source cloud technology”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OpenStack cloud management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Will make use of scalable technologies to build large-scale storage services using low-cost disk farms and servers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Lower costs of storage for libraries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Interested in working with large bodies of digital content to explore long- term societal, cultural and economic </a:t>
            </a:r>
            <a:r>
              <a:rPr lang="en-CA" sz="1600" dirty="0" smtClean="0"/>
              <a:t>trends</a:t>
            </a:r>
            <a:endParaRPr lang="en-CA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80000" y="60948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Marks, 2014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302667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Storage - LOCKSS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1524000"/>
            <a:ext cx="739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Lots Of Copies Keep Stuff Safe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Take content from one place and distribute it through a network of LOCKSS participants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/>
              <a:t>D</a:t>
            </a:r>
            <a:r>
              <a:rPr lang="en-CA" sz="1600" dirty="0" smtClean="0"/>
              <a:t>ozens if not hundreds of copies of the content are mirrored and stored across a wide geographical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One participant can lose access and the network as a whole remains robust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Private LOCKSS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Institutions from a mutual aid system to maintain each other’s content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err="1" smtClean="0"/>
              <a:t>Bepress</a:t>
            </a:r>
            <a:r>
              <a:rPr lang="en-CA" sz="1600" dirty="0" smtClean="0"/>
              <a:t>/Digital Commons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000" y="6094800"/>
            <a:ext cx="990600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Nadal, 2011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410385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Storage - Multiple Copies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96000" y="1524000"/>
            <a:ext cx="7086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u="sng" dirty="0" smtClean="0"/>
              <a:t>The Smithsonian Institution Archives</a:t>
            </a:r>
          </a:p>
          <a:p>
            <a:endParaRPr lang="en-CA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Digitized images are to be stored redundantly on DVD-R/DVD+R with a minimum of two offline copies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/>
              <a:t>A preservation master and a preservation back </a:t>
            </a:r>
            <a:r>
              <a:rPr lang="en-CA" sz="1600" dirty="0" smtClean="0"/>
              <a:t>up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The master is to be held offsite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CA" sz="1600" dirty="0" smtClean="0"/>
              <a:t>Contains technical information regarding the creation date of  the disks and software used for the creation of the disks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A additional set could be created for reference/public access as long as copyright and internal policy permits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In total they suggest having a minimum of 3-5 copies in various locations</a:t>
            </a:r>
            <a:endParaRPr lang="en-CA" sz="1600" dirty="0"/>
          </a:p>
          <a:p>
            <a:pPr marL="285750" indent="-285750">
              <a:buFontTx/>
              <a:buChar char="-"/>
            </a:pPr>
            <a:endParaRPr lang="en-CA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80000" y="6094800"/>
            <a:ext cx="2514600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Smithsonian Institution Archives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1816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* The page containing this information has been removed from the Smithsonian Institution Archives website. 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311233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Storage - Multiple Copies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96000" y="1524000"/>
            <a:ext cx="7086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u="sng" dirty="0" smtClean="0"/>
              <a:t>Yale</a:t>
            </a:r>
          </a:p>
          <a:p>
            <a:endParaRPr lang="en-CA" sz="1600" dirty="0"/>
          </a:p>
          <a:p>
            <a:pPr marL="285750" indent="-285750">
              <a:buFontTx/>
              <a:buChar char="-"/>
            </a:pPr>
            <a:r>
              <a:rPr lang="en-CA" sz="1600" dirty="0" smtClean="0"/>
              <a:t>Maintain a copy of your photo archive off-site</a:t>
            </a:r>
          </a:p>
          <a:p>
            <a:pPr marL="285750" indent="-285750">
              <a:buFontTx/>
              <a:buChar char="-"/>
            </a:pPr>
            <a:r>
              <a:rPr lang="en-CA" sz="1600" dirty="0" smtClean="0"/>
              <a:t>One potential problem of an online copy is that if there is a corruption in your primary copy and you have your system set to automatically clone it to the back up, you may corrupt the backup</a:t>
            </a:r>
          </a:p>
          <a:p>
            <a:endParaRPr lang="en-CA" sz="1600" dirty="0" smtClean="0"/>
          </a:p>
          <a:p>
            <a:pPr marL="285750" indent="-285750">
              <a:buFontTx/>
              <a:buChar char="-"/>
            </a:pPr>
            <a:r>
              <a:rPr lang="en-CA" sz="1600" dirty="0" smtClean="0"/>
              <a:t>Server</a:t>
            </a:r>
          </a:p>
          <a:p>
            <a:pPr marL="742950" lvl="1" indent="-285750">
              <a:buFontTx/>
              <a:buChar char="-"/>
            </a:pPr>
            <a:r>
              <a:rPr lang="en-CA" sz="1600" dirty="0" smtClean="0"/>
              <a:t>Rescue Repository or Digital Preservation Repository</a:t>
            </a:r>
          </a:p>
          <a:p>
            <a:pPr marL="742950" lvl="1" indent="-285750">
              <a:buFontTx/>
              <a:buChar char="-"/>
            </a:pPr>
            <a:r>
              <a:rPr lang="en-CA" sz="1600" dirty="0" smtClean="0"/>
              <a:t>Redundant </a:t>
            </a:r>
            <a:r>
              <a:rPr lang="en-CA" sz="1600" dirty="0"/>
              <a:t>s</a:t>
            </a:r>
            <a:r>
              <a:rPr lang="en-CA" sz="1600" dirty="0" smtClean="0"/>
              <a:t>erver </a:t>
            </a:r>
            <a:r>
              <a:rPr lang="en-CA" sz="1600" dirty="0"/>
              <a:t>w</a:t>
            </a:r>
            <a:r>
              <a:rPr lang="en-CA" sz="1600" dirty="0" smtClean="0"/>
              <a:t>ith </a:t>
            </a:r>
            <a:r>
              <a:rPr lang="en-CA" sz="1600" dirty="0"/>
              <a:t>t</a:t>
            </a:r>
            <a:r>
              <a:rPr lang="en-CA" sz="1600" dirty="0" smtClean="0"/>
              <a:t>ape </a:t>
            </a:r>
            <a:r>
              <a:rPr lang="en-CA" sz="1600" dirty="0"/>
              <a:t>b</a:t>
            </a:r>
            <a:r>
              <a:rPr lang="en-CA" sz="1600" dirty="0" smtClean="0"/>
              <a:t>ack up </a:t>
            </a:r>
          </a:p>
          <a:p>
            <a:pPr marL="742950" lvl="1" indent="-285750">
              <a:buFontTx/>
              <a:buChar char="-"/>
            </a:pPr>
            <a:r>
              <a:rPr lang="en-CA" sz="1600" dirty="0" smtClean="0"/>
              <a:t>Digital Asset Management System – with backup</a:t>
            </a:r>
          </a:p>
          <a:p>
            <a:pPr lvl="1"/>
            <a:endParaRPr lang="en-CA" sz="1600" dirty="0" smtClean="0"/>
          </a:p>
          <a:p>
            <a:pPr marL="285750" indent="-285750">
              <a:buFontTx/>
              <a:buChar char="-"/>
            </a:pPr>
            <a:r>
              <a:rPr lang="en-CA" sz="1600" dirty="0" smtClean="0"/>
              <a:t>Physical</a:t>
            </a:r>
          </a:p>
          <a:p>
            <a:pPr marL="742950" lvl="1" indent="-285750">
              <a:buFontTx/>
              <a:buChar char="-"/>
            </a:pPr>
            <a:r>
              <a:rPr lang="en-CA" sz="1600" dirty="0" smtClean="0"/>
              <a:t>CD/DVD  duplicate copies stored in separate locations</a:t>
            </a:r>
          </a:p>
          <a:p>
            <a:pPr marL="742950" lvl="1" indent="-285750">
              <a:buFontTx/>
              <a:buChar char="-"/>
            </a:pPr>
            <a:r>
              <a:rPr lang="en-CA" sz="1600" dirty="0" smtClean="0"/>
              <a:t>External Hard Drives</a:t>
            </a:r>
          </a:p>
          <a:p>
            <a:pPr lvl="2"/>
            <a:r>
              <a:rPr lang="en-CA" sz="1600" dirty="0"/>
              <a:t>- Should only be used for short term or </a:t>
            </a:r>
            <a:r>
              <a:rPr lang="en-CA" sz="1600" dirty="0" smtClean="0"/>
              <a:t>as a non </a:t>
            </a:r>
            <a:r>
              <a:rPr lang="en-CA" sz="1600" dirty="0"/>
              <a:t>primary </a:t>
            </a:r>
            <a:r>
              <a:rPr lang="en-CA" sz="1600" dirty="0" smtClean="0"/>
              <a:t>method</a:t>
            </a:r>
          </a:p>
          <a:p>
            <a:pPr marL="742950" lvl="1" indent="-285750">
              <a:buFontTx/>
              <a:buChar char="-"/>
            </a:pPr>
            <a:r>
              <a:rPr lang="en-CA" sz="1600" dirty="0" smtClean="0"/>
              <a:t>Media and Files should be verified and migrated on a regular basis</a:t>
            </a:r>
          </a:p>
          <a:p>
            <a:pPr lvl="1"/>
            <a:r>
              <a:rPr lang="en-CA" sz="1600" dirty="0"/>
              <a:t>	</a:t>
            </a:r>
            <a:endParaRPr lang="en-CA" dirty="0" smtClean="0"/>
          </a:p>
        </p:txBody>
      </p:sp>
      <p:sp>
        <p:nvSpPr>
          <p:cNvPr id="4" name="Rectangle 3"/>
          <p:cNvSpPr/>
          <p:nvPr/>
        </p:nvSpPr>
        <p:spPr>
          <a:xfrm>
            <a:off x="180000" y="6094800"/>
            <a:ext cx="18684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i="1" dirty="0" smtClean="0"/>
              <a:t>Digital Coffee Group, 2010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322749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Migration Schedule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96000" y="1600200"/>
            <a:ext cx="6705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No set standard for migration</a:t>
            </a:r>
          </a:p>
          <a:p>
            <a:endParaRPr lang="en-CA" sz="1600" dirty="0"/>
          </a:p>
          <a:p>
            <a:r>
              <a:rPr lang="en-CA" sz="1600" dirty="0" smtClean="0"/>
              <a:t>University of Massachusetts Amherst</a:t>
            </a:r>
          </a:p>
          <a:p>
            <a:endParaRPr lang="en-CA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Check files and refresh storage media on a regular basis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CA" sz="1600" dirty="0"/>
              <a:t>Create new media copy every five years or when necessary to avoid data </a:t>
            </a:r>
            <a:r>
              <a:rPr lang="en-CA" sz="1600" dirty="0" smtClean="0"/>
              <a:t>loss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Migrate files to newer formats if needed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CA" sz="1600" dirty="0" smtClean="0"/>
              <a:t>Attempt to stay current with major shifts in standards, software, hardware, platforms, and formats to ensure that files are in a common, readable form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000" y="609480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Digital Images, 2012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262522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Recommendation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296000" y="1521691"/>
            <a:ext cx="7086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A combination of online and offline storage would be ideal.</a:t>
            </a:r>
          </a:p>
          <a:p>
            <a:endParaRPr lang="en-CA" sz="16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/>
              <a:t>Online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CA" sz="1600" dirty="0"/>
              <a:t>Cloud </a:t>
            </a:r>
            <a:r>
              <a:rPr lang="en-CA" sz="1600" dirty="0" smtClean="0"/>
              <a:t>Storage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Scholar’s Portal OCLRD may become the best option</a:t>
            </a:r>
            <a:endParaRPr lang="en-CA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/>
              <a:t>Multiple Physical </a:t>
            </a:r>
            <a:r>
              <a:rPr lang="en-CA" sz="1600" dirty="0" smtClean="0"/>
              <a:t>Copies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One </a:t>
            </a:r>
            <a:r>
              <a:rPr lang="en-CA" sz="1600" dirty="0"/>
              <a:t>master copy that is not accessed unless it is absolutely </a:t>
            </a:r>
            <a:r>
              <a:rPr lang="en-CA" sz="1600" dirty="0" smtClean="0"/>
              <a:t>necessary. This copy would also contains all the technical information regarding the disk and its contents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Docking Stations with SATA Drives</a:t>
            </a:r>
            <a:endParaRPr lang="en-CA" sz="1600" dirty="0"/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CA" sz="1600" dirty="0"/>
              <a:t>At least 2 copies stored on CDs, DVDs or external hard drives in various </a:t>
            </a:r>
            <a:r>
              <a:rPr lang="en-CA" sz="1600" dirty="0" smtClean="0"/>
              <a:t>locations</a:t>
            </a:r>
            <a:endParaRPr lang="en-CA" sz="1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/>
              <a:t>Centralized </a:t>
            </a:r>
            <a:r>
              <a:rPr lang="en-CA" sz="1600" dirty="0" smtClean="0"/>
              <a:t>Server if economically feasible as a back-up</a:t>
            </a:r>
            <a:endParaRPr lang="en-CA" sz="1600" dirty="0"/>
          </a:p>
          <a:p>
            <a:endParaRPr lang="en-CA" sz="1600" dirty="0" smtClean="0"/>
          </a:p>
          <a:p>
            <a:pPr marL="0" lvl="1"/>
            <a:r>
              <a:rPr lang="en-CA" sz="1600" dirty="0"/>
              <a:t>A minimum of 5 copies over all of these platforms</a:t>
            </a:r>
          </a:p>
          <a:p>
            <a:endParaRPr lang="en-CA" sz="1600" dirty="0" smtClean="0"/>
          </a:p>
          <a:p>
            <a:endParaRPr lang="en-CA" sz="1600" dirty="0" smtClean="0"/>
          </a:p>
          <a:p>
            <a:pPr lvl="2"/>
            <a:endParaRPr lang="en-CA" sz="1600" dirty="0"/>
          </a:p>
          <a:p>
            <a:pPr marL="285750" indent="-285750">
              <a:buFontTx/>
              <a:buChar char="-"/>
            </a:pPr>
            <a:endParaRPr lang="en-CA" sz="1600" dirty="0" smtClean="0"/>
          </a:p>
        </p:txBody>
      </p:sp>
    </p:spTree>
    <p:extLst>
      <p:ext uri="{BB962C8B-B14F-4D97-AF65-F5344CB8AC3E}">
        <p14:creationId xmlns:p14="http://schemas.microsoft.com/office/powerpoint/2010/main" val="23088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r>
              <a:rPr lang="en-CA" dirty="0" smtClean="0"/>
              <a:t>Questions?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5106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en-CA" sz="3200" dirty="0" smtClean="0"/>
              <a:t>Metadata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9841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Metadata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535668"/>
            <a:ext cx="716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Designing and documenting a metadata schema for digitization projects</a:t>
            </a:r>
          </a:p>
          <a:p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Analyze context, content, and users and determine functional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Select and develop an element set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/>
              <a:t>General/cross collection metadata </a:t>
            </a:r>
            <a:r>
              <a:rPr lang="en-CA" sz="1600" dirty="0" smtClean="0"/>
              <a:t>schema </a:t>
            </a:r>
            <a:r>
              <a:rPr lang="en-CA" sz="1600" dirty="0"/>
              <a:t>design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/>
              <a:t>Collection-specific metadata </a:t>
            </a:r>
            <a:r>
              <a:rPr lang="en-CA" sz="1600" dirty="0" smtClean="0"/>
              <a:t>schema </a:t>
            </a:r>
            <a:r>
              <a:rPr lang="en-CA" sz="1600" dirty="0"/>
              <a:t>design </a:t>
            </a:r>
            <a:endParaRPr lang="en-CA" sz="16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Establish </a:t>
            </a:r>
            <a:r>
              <a:rPr lang="en-CA" sz="1600" dirty="0"/>
              <a:t>element and database </a:t>
            </a:r>
            <a:r>
              <a:rPr lang="en-CA" sz="1600" dirty="0" smtClean="0"/>
              <a:t>specifications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 </a:t>
            </a:r>
            <a:r>
              <a:rPr lang="en-CA" sz="1600" dirty="0" smtClean="0"/>
              <a:t>Establish controlled vocabularies and encoding schemes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 </a:t>
            </a:r>
            <a:r>
              <a:rPr lang="en-CA" sz="1600" dirty="0" smtClean="0"/>
              <a:t>Develop content guidelines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000" y="6094800"/>
            <a:ext cx="1080000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Miller, 2011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11104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Types of Materials and Formats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752601"/>
            <a:ext cx="304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Types of Materials</a:t>
            </a:r>
          </a:p>
          <a:p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Theses and Dissertations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Photographs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Videos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Geographical Information Systems (GIS) Data and Maps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Musical Scores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Presentations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3D Data Sets</a:t>
            </a:r>
            <a:endParaRPr lang="en-CA" sz="1600" dirty="0"/>
          </a:p>
          <a:p>
            <a:endParaRPr lang="en-CA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876800" y="1752601"/>
            <a:ext cx="3429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File Formats</a:t>
            </a:r>
          </a:p>
          <a:p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PDF/Word/ Other text based documents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TIFF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MPEG, MPEG2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AVI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/>
              <a:t>JPEG, JPEG </a:t>
            </a:r>
            <a:r>
              <a:rPr lang="en-CA" sz="1600" dirty="0" smtClean="0"/>
              <a:t>2000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.</a:t>
            </a:r>
            <a:r>
              <a:rPr lang="en-CA" sz="1600" dirty="0" err="1" smtClean="0"/>
              <a:t>ppt</a:t>
            </a:r>
            <a:endParaRPr lang="en-CA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err="1" smtClean="0"/>
              <a:t>NetCDF</a:t>
            </a:r>
            <a:r>
              <a:rPr lang="en-CA" sz="1600" dirty="0" smtClean="0"/>
              <a:t>, HDF5, FITS (Scientific data formats)</a:t>
            </a:r>
          </a:p>
        </p:txBody>
      </p:sp>
    </p:spTree>
    <p:extLst>
      <p:ext uri="{BB962C8B-B14F-4D97-AF65-F5344CB8AC3E}">
        <p14:creationId xmlns:p14="http://schemas.microsoft.com/office/powerpoint/2010/main" val="307868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Metadata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9509" y="1524000"/>
            <a:ext cx="3429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Collection Level Record could include:</a:t>
            </a:r>
          </a:p>
          <a:p>
            <a:endParaRPr lang="en-CA" sz="1600" dirty="0"/>
          </a:p>
          <a:p>
            <a:pPr marL="342900" indent="-342900">
              <a:buAutoNum type="arabicPeriod"/>
            </a:pPr>
            <a:r>
              <a:rPr lang="en-CA" sz="1600" dirty="0" smtClean="0"/>
              <a:t>Title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Identifier</a:t>
            </a:r>
            <a:endParaRPr lang="en-CA" sz="1600" dirty="0"/>
          </a:p>
          <a:p>
            <a:pPr marL="342900" indent="-342900">
              <a:buAutoNum type="arabicPeriod"/>
            </a:pPr>
            <a:r>
              <a:rPr lang="en-CA" sz="1600" dirty="0" smtClean="0"/>
              <a:t>Resource Type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Date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Creator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Creator (additional authors)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Publisher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Topical Subject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Geographical Subject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000" y="6096000"/>
            <a:ext cx="1080000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Miller, 2011</a:t>
            </a:r>
            <a:endParaRPr lang="en-CA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678218" y="1523999"/>
            <a:ext cx="290714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Item Level could include:</a:t>
            </a:r>
          </a:p>
          <a:p>
            <a:endParaRPr lang="en-CA" sz="1600" dirty="0"/>
          </a:p>
          <a:p>
            <a:pPr marL="342900" indent="-342900">
              <a:buAutoNum type="arabicPeriod"/>
            </a:pPr>
            <a:r>
              <a:rPr lang="en-CA" sz="1600" dirty="0"/>
              <a:t>Title</a:t>
            </a:r>
          </a:p>
          <a:p>
            <a:pPr marL="342900" indent="-342900">
              <a:buAutoNum type="arabicPeriod"/>
            </a:pPr>
            <a:r>
              <a:rPr lang="en-CA" sz="1600" dirty="0"/>
              <a:t>Identifier</a:t>
            </a:r>
          </a:p>
          <a:p>
            <a:pPr marL="342900" indent="-342900">
              <a:buAutoNum type="arabicPeriod"/>
            </a:pPr>
            <a:r>
              <a:rPr lang="en-CA" sz="1600" dirty="0"/>
              <a:t>Resource Type</a:t>
            </a:r>
          </a:p>
          <a:p>
            <a:pPr marL="342900" indent="-342900">
              <a:buAutoNum type="arabicPeriod"/>
            </a:pPr>
            <a:r>
              <a:rPr lang="en-CA" sz="1600" dirty="0"/>
              <a:t>Date</a:t>
            </a:r>
          </a:p>
          <a:p>
            <a:pPr marL="342900" indent="-342900">
              <a:buAutoNum type="arabicPeriod"/>
            </a:pPr>
            <a:r>
              <a:rPr lang="en-CA" sz="1600" dirty="0"/>
              <a:t>Creator</a:t>
            </a:r>
          </a:p>
          <a:p>
            <a:pPr marL="342900" indent="-342900">
              <a:buAutoNum type="arabicPeriod"/>
            </a:pPr>
            <a:r>
              <a:rPr lang="en-CA" sz="1600" dirty="0"/>
              <a:t>Topical Subject</a:t>
            </a:r>
          </a:p>
          <a:p>
            <a:pPr marL="342900" indent="-342900">
              <a:buAutoNum type="arabicPeriod"/>
            </a:pPr>
            <a:r>
              <a:rPr lang="en-CA" sz="1600" dirty="0"/>
              <a:t>Geographical Subject</a:t>
            </a:r>
          </a:p>
          <a:p>
            <a:pPr marL="342900" indent="-342900">
              <a:buAutoNum type="arabicPeriod"/>
            </a:pPr>
            <a:r>
              <a:rPr lang="en-CA" sz="1600" dirty="0"/>
              <a:t>Part of the collection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8531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Metadata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00545" y="1337846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u="sng" dirty="0" smtClean="0"/>
              <a:t>University of Massachusetts Amherst </a:t>
            </a:r>
            <a:endParaRPr lang="en-CA" sz="16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40000" y="1911927"/>
            <a:ext cx="3124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Required:</a:t>
            </a:r>
          </a:p>
          <a:p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Date Created or Published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Identifier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Institution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Title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Type of Resource</a:t>
            </a:r>
            <a:endParaRPr lang="en-CA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481945" y="1911927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Required if Applicable:</a:t>
            </a:r>
          </a:p>
          <a:p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Creator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Extent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Language of Resource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Related Item</a:t>
            </a:r>
            <a:endParaRPr lang="en-C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40000" y="4213234"/>
            <a:ext cx="396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Recommended:</a:t>
            </a:r>
          </a:p>
          <a:p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Description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Access or Use Restrictions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Format of Resource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Place of Origin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Rights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Subject</a:t>
            </a:r>
            <a:endParaRPr lang="en-C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420800" y="4190998"/>
            <a:ext cx="3733800" cy="255454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CA" sz="1600" dirty="0" smtClean="0"/>
              <a:t>Optional:</a:t>
            </a:r>
          </a:p>
          <a:p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Citation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Collection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Contributor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Genre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Keywords or Tags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Language of Metadata Record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Notes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Publisher </a:t>
            </a:r>
            <a:endParaRPr lang="en-CA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80000" y="6336000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Metadata Working Group, 2013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250830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Metadata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981200"/>
            <a:ext cx="3841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GIS  Data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 Scale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Producer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Various Keywords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Projection and co-ordinate system are essential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Limitation of 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May have a code accompanying the data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67218" y="1988127"/>
            <a:ext cx="3003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Other things to consider</a:t>
            </a:r>
          </a:p>
          <a:p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/>
              <a:t>Images could make up a series of multiple views of an </a:t>
            </a:r>
            <a:r>
              <a:rPr lang="en-CA" sz="1600" dirty="0" smtClean="0"/>
              <a:t>item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Photos of a statue</a:t>
            </a:r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/>
              <a:t>Multiple authors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/>
              <a:t>Listed in the same field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600" dirty="0"/>
              <a:t>Listed in separate </a:t>
            </a:r>
            <a:r>
              <a:rPr lang="en-CA" sz="1600" dirty="0" smtClean="0"/>
              <a:t>fields</a:t>
            </a:r>
            <a:endParaRPr lang="en-CA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2192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Metadata for other types of research </a:t>
            </a:r>
            <a:r>
              <a:rPr lang="en-CA" dirty="0" smtClean="0"/>
              <a:t>data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45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Metadata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80000" y="6096000"/>
            <a:ext cx="3401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Miller, 2011</a:t>
            </a:r>
            <a:r>
              <a:rPr lang="en-CA" sz="1200" i="1" dirty="0"/>
              <a:t> </a:t>
            </a:r>
            <a:r>
              <a:rPr lang="en-CA" sz="1200" i="1" dirty="0" smtClean="0"/>
              <a:t>and Metadata Working Group, 2013 </a:t>
            </a:r>
            <a:endParaRPr lang="en-CA" sz="12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371600"/>
            <a:ext cx="6553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Copyright or Rights Holder</a:t>
            </a:r>
          </a:p>
          <a:p>
            <a:endParaRPr lang="en-CA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This can be a very big challenge, especially when handling materials that are not produced at Western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Collections can include copyright </a:t>
            </a:r>
            <a:r>
              <a:rPr lang="en-CA" sz="1600" dirty="0"/>
              <a:t>statements and other more complex statement of rights, restrictions, terms and </a:t>
            </a:r>
            <a:r>
              <a:rPr lang="en-CA" sz="1600" dirty="0" smtClean="0"/>
              <a:t>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Some collections also include “separate webpages that state the general intellectual property rights for the resources in the collection as a whole and policies for use for those resources”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Should be included on the listed of required metadata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840159"/>
              </p:ext>
            </p:extLst>
          </p:nvPr>
        </p:nvGraphicFramePr>
        <p:xfrm>
          <a:off x="1905000" y="4108990"/>
          <a:ext cx="5334000" cy="1878945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1327615"/>
                <a:gridCol w="4006385"/>
              </a:tblGrid>
              <a:tr h="268502">
                <a:tc gridSpan="2"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Encoded</a:t>
                      </a:r>
                      <a:r>
                        <a:rPr lang="en-CA" sz="1600" baseline="0" dirty="0" smtClean="0"/>
                        <a:t> Examples</a:t>
                      </a:r>
                      <a:endParaRPr lang="en-CA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  <a:tr h="268502">
                <a:tc>
                  <a:txBody>
                    <a:bodyPr/>
                    <a:lstStyle/>
                    <a:p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02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Dublin Core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&lt;dc:rights&gt;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02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EAD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&lt;accessrestrict&gt;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85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MODS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&lt;accessCondition type=restriction of access&gt;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02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VRA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&lt;rightsSet&gt;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827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Dublin Core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63200" y="1677600"/>
            <a:ext cx="358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Dublin Core</a:t>
            </a:r>
          </a:p>
          <a:p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Elements are broad and generic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Usable for describing a wide range of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Qualifiers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Can be limited in describing more complex items and types of research data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6094799"/>
            <a:ext cx="294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Dublin Core Metadata Element Set, 2012 and Park and Richard, 2011</a:t>
            </a:r>
            <a:endParaRPr lang="en-CA" sz="1200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732491"/>
              </p:ext>
            </p:extLst>
          </p:nvPr>
        </p:nvGraphicFramePr>
        <p:xfrm>
          <a:off x="4419600" y="1413588"/>
          <a:ext cx="4038600" cy="4988155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1585838"/>
                <a:gridCol w="433462"/>
                <a:gridCol w="1585838"/>
                <a:gridCol w="433462"/>
              </a:tblGrid>
              <a:tr h="843657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dirty="0" smtClean="0"/>
                        <a:t>Dublin Core Elements Used By IRs for ETDs (Out of 10)</a:t>
                      </a:r>
                      <a:endParaRPr lang="en-CA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  <a:tr h="338375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3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Title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10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Format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2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277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Description.abstract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8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Degree.level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2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3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Subject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8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Degree.grantor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2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3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Rights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5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Contibutor</a:t>
                      </a:r>
                      <a:r>
                        <a:rPr lang="en-CA" sz="1200" baseline="0" dirty="0" smtClean="0"/>
                        <a:t>.role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1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3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Degree.name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4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Description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1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781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Type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4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Identifier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1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3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Degree.discipline 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3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Contributor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0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3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Language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3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Coverage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0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3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Publisher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3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Description</a:t>
                      </a:r>
                      <a:r>
                        <a:rPr lang="en-CA" sz="1200" baseline="0" dirty="0" smtClean="0"/>
                        <a:t>.note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0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277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Creator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2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Description.release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0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3"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Date 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2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Title.alternative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0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81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MODS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676400"/>
            <a:ext cx="358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Metadata Object Description </a:t>
            </a:r>
            <a:r>
              <a:rPr lang="en-CA" sz="1600" dirty="0" smtClean="0"/>
              <a:t>Scheme</a:t>
            </a:r>
          </a:p>
          <a:p>
            <a:endParaRPr lang="en-CA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/>
              <a:t>Intended for description of a wide range of 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/>
              <a:t>High compatibility with MARC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Nested hierarchical parent-child elements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Subelements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Implementers can be as detailed as they want in the use of MODS subelements, attributes and vocabularies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/>
              <a:t>Many institutions have moved away from Dublin Core to </a:t>
            </a:r>
            <a:r>
              <a:rPr lang="en-CA" sz="1600" dirty="0" smtClean="0"/>
              <a:t>MODS</a:t>
            </a:r>
            <a:endParaRPr lang="en-CA" sz="1600" dirty="0"/>
          </a:p>
          <a:p>
            <a:pPr marL="342900" indent="-342900">
              <a:buAutoNum type="arabicPeriod"/>
            </a:pPr>
            <a:endParaRPr lang="en-CA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80000" y="6094800"/>
            <a:ext cx="1066800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Miller, 2011 </a:t>
            </a:r>
            <a:endParaRPr lang="en-CA" sz="12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505400"/>
            <a:ext cx="4586854" cy="4724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5800" y="6249784"/>
            <a:ext cx="464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http://www.loc.gov/standards/mods/v3/mods-userguide-examples.html</a:t>
            </a:r>
          </a:p>
        </p:txBody>
      </p:sp>
    </p:spTree>
    <p:extLst>
      <p:ext uri="{BB962C8B-B14F-4D97-AF65-F5344CB8AC3E}">
        <p14:creationId xmlns:p14="http://schemas.microsoft.com/office/powerpoint/2010/main" val="364322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EAD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763200" y="1677600"/>
            <a:ext cx="243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Encoded Archival Description</a:t>
            </a:r>
          </a:p>
          <a:p>
            <a:endParaRPr lang="en-CA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Standard for encoding archival finding aids using XML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More large scale projects may require this type of description</a:t>
            </a:r>
            <a:endParaRPr lang="en-CA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80000" y="60948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About EAD, 2012</a:t>
            </a:r>
            <a:endParaRPr lang="en-CA" sz="12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710" y="1322125"/>
            <a:ext cx="5316803" cy="16925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92" y="5562600"/>
            <a:ext cx="4693108" cy="9404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709" y="3124200"/>
            <a:ext cx="5429250" cy="22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90597" y="6503084"/>
            <a:ext cx="3269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http://www.loc.gov/ead/tglib/appendix_c.html</a:t>
            </a:r>
          </a:p>
        </p:txBody>
      </p:sp>
    </p:spTree>
    <p:extLst>
      <p:ext uri="{BB962C8B-B14F-4D97-AF65-F5344CB8AC3E}">
        <p14:creationId xmlns:p14="http://schemas.microsoft.com/office/powerpoint/2010/main" val="85094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VRA Core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63200" y="1677600"/>
            <a:ext cx="3732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Visual Resource Association’s Core Categories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 smtClean="0"/>
              <a:t>Most useful in for describing works of visual art and architecture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600" dirty="0"/>
              <a:t>Demonstrate some of the primary characteristics that art museums consider important for representation and retrieval of works of art and architecture, and of digital collections of images of those </a:t>
            </a:r>
            <a:r>
              <a:rPr lang="en-CA" sz="1600" dirty="0" smtClean="0"/>
              <a:t>works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Physical material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Location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Provenance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Historical Style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1600" dirty="0" smtClean="0"/>
              <a:t>Techniques used in creating an object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000" y="609480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Miller, 2011</a:t>
            </a:r>
            <a:endParaRPr lang="en-CA" sz="12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2527011"/>
            <a:ext cx="609600" cy="2686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447800"/>
            <a:ext cx="3078305" cy="51098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91878" y="6581000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http://www.vraweb.org/projects/vracore4/example032.html</a:t>
            </a:r>
          </a:p>
        </p:txBody>
      </p:sp>
    </p:spTree>
    <p:extLst>
      <p:ext uri="{BB962C8B-B14F-4D97-AF65-F5344CB8AC3E}">
        <p14:creationId xmlns:p14="http://schemas.microsoft.com/office/powerpoint/2010/main" val="213455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Preservation Metadata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5240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PREMIS – Preservation Metadata: Implementation Strategies</a:t>
            </a:r>
            <a:endParaRPr lang="en-CA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Preservation Metadata - “the information necessary to carry out, document, and evaluate the processes that support the long-term retention and accessibility of digital materials.”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Five entities that were particularly important in regards to digital preservation activities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597" y="3505200"/>
            <a:ext cx="4391205" cy="289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1815" y="3094304"/>
            <a:ext cx="3872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i="1" dirty="0" smtClean="0"/>
              <a:t>The PREMIS Data Model</a:t>
            </a:r>
            <a:endParaRPr lang="en-CA" sz="16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80000" y="6094800"/>
            <a:ext cx="126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PREMIS, UMASS</a:t>
            </a:r>
            <a:endParaRPr lang="en-CA" sz="1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6400800"/>
            <a:ext cx="2729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PREMIS Editorial Committee, pg. 5, 2012 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404084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Preservation Metadata</a:t>
            </a:r>
            <a:endParaRPr lang="en-CA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031" y="4495799"/>
            <a:ext cx="5279737" cy="20201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199" y="1295400"/>
            <a:ext cx="4482727" cy="30935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94031" y="6543677"/>
            <a:ext cx="640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http://www.oclc.org/content/dam/research/activities/pmwg/premis-examples.pdf?urlm=161393</a:t>
            </a:r>
          </a:p>
        </p:txBody>
      </p:sp>
    </p:spTree>
    <p:extLst>
      <p:ext uri="{BB962C8B-B14F-4D97-AF65-F5344CB8AC3E}">
        <p14:creationId xmlns:p14="http://schemas.microsoft.com/office/powerpoint/2010/main" val="380336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362200"/>
            <a:ext cx="7010400" cy="1143000"/>
          </a:xfrm>
        </p:spPr>
        <p:txBody>
          <a:bodyPr>
            <a:normAutofit/>
          </a:bodyPr>
          <a:lstStyle/>
          <a:p>
            <a:r>
              <a:rPr lang="en-CA" sz="3200" dirty="0" smtClean="0"/>
              <a:t>Hosting and Displaying Materials</a:t>
            </a:r>
            <a:br>
              <a:rPr lang="en-CA" sz="3200" dirty="0" smtClean="0"/>
            </a:br>
            <a:r>
              <a:rPr lang="en-CA" sz="3200" dirty="0" smtClean="0"/>
              <a:t>– Institutional Repositories 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57679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en-CA" dirty="0" smtClean="0"/>
              <a:t>Questions?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0020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en-CA" sz="3200" dirty="0" smtClean="0"/>
              <a:t>Work Cited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447800"/>
            <a:ext cx="7272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1. “About EAD,” The Library Of Congress</a:t>
            </a:r>
            <a:r>
              <a:rPr lang="en-CA" sz="1200" dirty="0"/>
              <a:t>, July 11, 2012, </a:t>
            </a:r>
            <a:r>
              <a:rPr lang="en-CA" sz="1200" dirty="0">
                <a:hlinkClick r:id="rId2"/>
              </a:rPr>
              <a:t>http://</a:t>
            </a:r>
            <a:r>
              <a:rPr lang="en-CA" sz="1200" dirty="0" smtClean="0">
                <a:hlinkClick r:id="rId2"/>
              </a:rPr>
              <a:t>www.loc.gov/ead/eadabout.html</a:t>
            </a:r>
            <a:r>
              <a:rPr lang="en-CA" sz="1200" dirty="0" smtClean="0"/>
              <a:t>. </a:t>
            </a:r>
          </a:p>
          <a:p>
            <a:endParaRPr lang="en-CA" sz="1200" dirty="0"/>
          </a:p>
          <a:p>
            <a:r>
              <a:rPr lang="en-CA" sz="1200" dirty="0" smtClean="0"/>
              <a:t>2. “About the Internet Archive,” </a:t>
            </a:r>
            <a:r>
              <a:rPr lang="en-CA" sz="1200" i="1" dirty="0" smtClean="0"/>
              <a:t>Internet Archive</a:t>
            </a:r>
            <a:r>
              <a:rPr lang="en-CA" sz="1200" dirty="0"/>
              <a:t>, </a:t>
            </a:r>
            <a:r>
              <a:rPr lang="en-CA" sz="1200" dirty="0">
                <a:hlinkClick r:id="rId3"/>
              </a:rPr>
              <a:t>https://archive.org/about</a:t>
            </a:r>
            <a:r>
              <a:rPr lang="en-CA" sz="1200" dirty="0" smtClean="0">
                <a:hlinkClick r:id="rId3"/>
              </a:rPr>
              <a:t>/</a:t>
            </a:r>
            <a:r>
              <a:rPr lang="en-CA" sz="1200" dirty="0" smtClean="0"/>
              <a:t>.</a:t>
            </a:r>
          </a:p>
          <a:p>
            <a:r>
              <a:rPr lang="en-CA" sz="1200" dirty="0" smtClean="0"/>
              <a:t> </a:t>
            </a:r>
          </a:p>
          <a:p>
            <a:r>
              <a:rPr lang="en-CA" sz="1200" dirty="0"/>
              <a:t>3</a:t>
            </a:r>
            <a:r>
              <a:rPr lang="en-CA" sz="1200" dirty="0" smtClean="0"/>
              <a:t>. “About UAL Research Online,” </a:t>
            </a:r>
            <a:r>
              <a:rPr lang="en-CA" sz="1200" i="1" dirty="0" smtClean="0"/>
              <a:t>UAL: University of Arts London</a:t>
            </a:r>
            <a:r>
              <a:rPr lang="en-CA" sz="1200" dirty="0"/>
              <a:t>, </a:t>
            </a:r>
            <a:r>
              <a:rPr lang="en-CA" sz="1200" dirty="0">
                <a:hlinkClick r:id="rId4"/>
              </a:rPr>
              <a:t>http://</a:t>
            </a:r>
            <a:r>
              <a:rPr lang="en-CA" sz="1200" dirty="0" smtClean="0">
                <a:hlinkClick r:id="rId4"/>
              </a:rPr>
              <a:t>ualresearchonline.arts.ac.uk/information.html</a:t>
            </a:r>
            <a:r>
              <a:rPr lang="en-CA" sz="1200" dirty="0" smtClean="0"/>
              <a:t>. </a:t>
            </a:r>
          </a:p>
          <a:p>
            <a:endParaRPr lang="en-CA" sz="1200" dirty="0" smtClean="0"/>
          </a:p>
          <a:p>
            <a:r>
              <a:rPr lang="en-CA" sz="1200" dirty="0"/>
              <a:t>4</a:t>
            </a:r>
            <a:r>
              <a:rPr lang="en-CA" sz="1200" dirty="0" smtClean="0"/>
              <a:t>. </a:t>
            </a:r>
            <a:r>
              <a:rPr lang="en-CA" sz="1200" dirty="0" err="1" smtClean="0"/>
              <a:t>Banach</a:t>
            </a:r>
            <a:r>
              <a:rPr lang="en-CA" sz="1200" dirty="0" smtClean="0"/>
              <a:t>, Meghan, Brian Shelburne, </a:t>
            </a:r>
            <a:r>
              <a:rPr lang="en-CA" sz="1200" dirty="0" err="1" smtClean="0"/>
              <a:t>Kelcy</a:t>
            </a:r>
            <a:r>
              <a:rPr lang="en-CA" sz="1200" dirty="0" smtClean="0"/>
              <a:t> Shepherd and Aaron Rubenstein, “Guidelines For Digitization,” </a:t>
            </a:r>
            <a:r>
              <a:rPr lang="en-CA" sz="1200" i="1" dirty="0" smtClean="0"/>
              <a:t>UMass Amherst Libraries</a:t>
            </a:r>
            <a:r>
              <a:rPr lang="en-CA" sz="1200" dirty="0" smtClean="0"/>
              <a:t>, May 2011.  </a:t>
            </a:r>
          </a:p>
          <a:p>
            <a:endParaRPr lang="en-CA" sz="1200" dirty="0"/>
          </a:p>
          <a:p>
            <a:r>
              <a:rPr lang="en-CA" sz="1200" dirty="0"/>
              <a:t>5</a:t>
            </a:r>
            <a:r>
              <a:rPr lang="en-CA" sz="1200" dirty="0" smtClean="0"/>
              <a:t>. Brown, Heather, John Baker, Walter </a:t>
            </a:r>
            <a:r>
              <a:rPr lang="en-CA" sz="1200" dirty="0" err="1" smtClean="0"/>
              <a:t>Cybulski</a:t>
            </a:r>
            <a:r>
              <a:rPr lang="en-CA" sz="1200" dirty="0" smtClean="0"/>
              <a:t>, Andy Fenton, John Glover, Paul Negus and Jonas Palm, “The Role of Microfilm in Digital Preservation,” </a:t>
            </a:r>
            <a:r>
              <a:rPr lang="en-CA" sz="1200" i="1" dirty="0" smtClean="0"/>
              <a:t>Microform and Digitization Review</a:t>
            </a:r>
            <a:r>
              <a:rPr lang="en-CA" sz="1200" dirty="0" smtClean="0"/>
              <a:t>, Volume 41 (2), July 2012.</a:t>
            </a:r>
          </a:p>
          <a:p>
            <a:endParaRPr lang="en-CA" sz="1200" dirty="0" smtClean="0"/>
          </a:p>
          <a:p>
            <a:pPr lvl="0"/>
            <a:r>
              <a:rPr lang="en-CA" sz="1200" dirty="0"/>
              <a:t>6</a:t>
            </a:r>
            <a:r>
              <a:rPr lang="en-CA" sz="1200" dirty="0" smtClean="0"/>
              <a:t>. Digital Coffee Group, “Digitization Shared Practices – Still Images Version 1.0,”  </a:t>
            </a:r>
            <a:r>
              <a:rPr lang="en-CA" sz="1200" i="1" dirty="0" smtClean="0"/>
              <a:t>Yale University</a:t>
            </a:r>
            <a:r>
              <a:rPr lang="en-CA" sz="1200" dirty="0" smtClean="0"/>
              <a:t>, August </a:t>
            </a:r>
            <a:r>
              <a:rPr lang="en-CA" sz="1200" dirty="0"/>
              <a:t>2010. </a:t>
            </a:r>
            <a:endParaRPr lang="en-CA" sz="1200" dirty="0" smtClean="0"/>
          </a:p>
          <a:p>
            <a:pPr lvl="0"/>
            <a:endParaRPr lang="en-CA" sz="1200" dirty="0"/>
          </a:p>
          <a:p>
            <a:pPr lvl="0"/>
            <a:r>
              <a:rPr lang="en-CA" sz="1200" dirty="0"/>
              <a:t>7</a:t>
            </a:r>
            <a:r>
              <a:rPr lang="en-CA" sz="1200" dirty="0" smtClean="0"/>
              <a:t>. “Digital Images,” </a:t>
            </a:r>
            <a:r>
              <a:rPr lang="en-CA" sz="1200" i="1" dirty="0" smtClean="0"/>
              <a:t>UMass </a:t>
            </a:r>
            <a:r>
              <a:rPr lang="en-CA" sz="1200" i="1" dirty="0"/>
              <a:t>Amherst Libraries</a:t>
            </a:r>
            <a:r>
              <a:rPr lang="en-CA" sz="1200" dirty="0"/>
              <a:t>, May 8, 2012, </a:t>
            </a:r>
            <a:r>
              <a:rPr lang="en-CA" sz="1200" dirty="0">
                <a:hlinkClick r:id="rId5"/>
              </a:rPr>
              <a:t>http://www.library.umass.edu/services/services-for-faculty/preserving-your-digital-materials/digital-images</a:t>
            </a:r>
            <a:r>
              <a:rPr lang="en-CA" sz="1200" dirty="0" smtClean="0">
                <a:hlinkClick r:id="rId5"/>
              </a:rPr>
              <a:t>/</a:t>
            </a:r>
            <a:r>
              <a:rPr lang="en-CA" sz="1200" dirty="0" smtClean="0"/>
              <a:t>.  </a:t>
            </a:r>
          </a:p>
          <a:p>
            <a:pPr lvl="0"/>
            <a:endParaRPr lang="en-CA" sz="1200" dirty="0"/>
          </a:p>
          <a:p>
            <a:r>
              <a:rPr lang="en-CA" sz="1200" dirty="0"/>
              <a:t>8</a:t>
            </a:r>
            <a:r>
              <a:rPr lang="en-CA" sz="1200" dirty="0" smtClean="0"/>
              <a:t>. </a:t>
            </a:r>
            <a:r>
              <a:rPr lang="en-CA" sz="1200" dirty="0"/>
              <a:t>“Dublin Core Metadata Element Set, Version 1.1,” Dublin Core Metadata Initiative, June 14, 2012, </a:t>
            </a:r>
            <a:r>
              <a:rPr lang="en-CA" sz="1200" u="sng" dirty="0">
                <a:hlinkClick r:id="rId6"/>
              </a:rPr>
              <a:t>http://dublincore.org/documents/dces/#DCTERMS</a:t>
            </a:r>
            <a:r>
              <a:rPr lang="en-CA" sz="1200" dirty="0"/>
              <a:t>.   </a:t>
            </a:r>
            <a:endParaRPr lang="en-CA" sz="1200" dirty="0" smtClean="0"/>
          </a:p>
          <a:p>
            <a:pPr lvl="0"/>
            <a:endParaRPr lang="en-CA" sz="1200" dirty="0"/>
          </a:p>
          <a:p>
            <a:r>
              <a:rPr lang="en-CA" sz="1200" dirty="0"/>
              <a:t>9</a:t>
            </a:r>
            <a:r>
              <a:rPr lang="en-CA" sz="1200" dirty="0" smtClean="0"/>
              <a:t>. </a:t>
            </a:r>
            <a:r>
              <a:rPr lang="en-CA" sz="1200" dirty="0"/>
              <a:t>“Flexible Storage Options,” USC Digital Repository, </a:t>
            </a:r>
            <a:r>
              <a:rPr lang="en-CA" sz="1200" dirty="0">
                <a:hlinkClick r:id="rId7"/>
              </a:rPr>
              <a:t>http://repository.usc.edu/storage/</a:t>
            </a:r>
            <a:r>
              <a:rPr lang="en-CA" sz="1200" dirty="0"/>
              <a:t>.  </a:t>
            </a:r>
            <a:endParaRPr lang="en-CA" sz="1200" dirty="0" smtClean="0"/>
          </a:p>
          <a:p>
            <a:pPr lvl="0"/>
            <a:endParaRPr lang="en-CA" sz="1200" dirty="0"/>
          </a:p>
          <a:p>
            <a:endParaRPr lang="en-CA" sz="1200" dirty="0"/>
          </a:p>
          <a:p>
            <a:pPr lvl="0"/>
            <a:endParaRPr lang="en-CA" sz="1200" dirty="0"/>
          </a:p>
          <a:p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100600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en-CA" sz="3200" dirty="0" smtClean="0"/>
              <a:t>Work Cited Continued</a:t>
            </a:r>
            <a:endParaRPr lang="en-CA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628800"/>
            <a:ext cx="727280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10. </a:t>
            </a:r>
            <a:r>
              <a:rPr lang="en-CA" sz="1200" dirty="0"/>
              <a:t>Marks, Stephen, “About The ODLRC,” </a:t>
            </a:r>
            <a:r>
              <a:rPr lang="en-CA" sz="1200" i="1" dirty="0"/>
              <a:t>OCUL</a:t>
            </a:r>
            <a:r>
              <a:rPr lang="en-CA" sz="1200" dirty="0"/>
              <a:t>, last edited by Jacqueline Whyte Appleby, April 8, 2014, </a:t>
            </a:r>
            <a:r>
              <a:rPr lang="en-CA" sz="1200" dirty="0">
                <a:hlinkClick r:id="rId2"/>
              </a:rPr>
              <a:t>https://spotdocs.scholarsportal.info/display/ODLRC/About+the+ODLRC</a:t>
            </a:r>
            <a:endParaRPr lang="en-CA" sz="1200" dirty="0" smtClean="0"/>
          </a:p>
          <a:p>
            <a:endParaRPr lang="en-CA" sz="1200" dirty="0"/>
          </a:p>
          <a:p>
            <a:r>
              <a:rPr lang="en-CA" sz="1200" dirty="0" smtClean="0"/>
              <a:t>11. Metadata </a:t>
            </a:r>
            <a:r>
              <a:rPr lang="en-CA" sz="1200" dirty="0"/>
              <a:t>Working Group, “Metadata Guidelines,” </a:t>
            </a:r>
            <a:r>
              <a:rPr lang="en-CA" sz="1200" i="1" dirty="0"/>
              <a:t>UMass Amherst Libraries</a:t>
            </a:r>
            <a:r>
              <a:rPr lang="en-CA" sz="1200" dirty="0"/>
              <a:t>, May 2013. </a:t>
            </a:r>
            <a:endParaRPr lang="en-CA" sz="1200" dirty="0" smtClean="0"/>
          </a:p>
          <a:p>
            <a:endParaRPr lang="en-CA" sz="1200" dirty="0"/>
          </a:p>
          <a:p>
            <a:r>
              <a:rPr lang="en-CA" sz="1200" dirty="0" smtClean="0"/>
              <a:t>12. </a:t>
            </a:r>
            <a:r>
              <a:rPr lang="en-CA" sz="1200" dirty="0" err="1" smtClean="0"/>
              <a:t>Nadal</a:t>
            </a:r>
            <a:r>
              <a:rPr lang="en-CA" sz="1200" dirty="0"/>
              <a:t>, Jacob, </a:t>
            </a:r>
            <a:r>
              <a:rPr lang="en-CA" sz="1200" i="1" dirty="0"/>
              <a:t>Digital Preservation: Storing and Managing Digital Collections</a:t>
            </a:r>
            <a:r>
              <a:rPr lang="en-CA" sz="1200" dirty="0"/>
              <a:t>, Webinar, February 7, 2011, </a:t>
            </a:r>
            <a:r>
              <a:rPr lang="en-CA" sz="1200" u="sng" dirty="0">
                <a:hlinkClick r:id="rId3"/>
              </a:rPr>
              <a:t>http://vimeo.com/67141895</a:t>
            </a:r>
            <a:r>
              <a:rPr lang="en-CA" sz="1200" dirty="0"/>
              <a:t>. </a:t>
            </a:r>
          </a:p>
          <a:p>
            <a:pPr lvl="0"/>
            <a:endParaRPr lang="en-CA" sz="1200" dirty="0"/>
          </a:p>
          <a:p>
            <a:pPr lvl="0"/>
            <a:r>
              <a:rPr lang="en-CA" sz="1200" dirty="0" smtClean="0"/>
              <a:t>13. Miller</a:t>
            </a:r>
            <a:r>
              <a:rPr lang="en-CA" sz="1200" dirty="0"/>
              <a:t>, Steven J., </a:t>
            </a:r>
            <a:r>
              <a:rPr lang="en-CA" sz="1200" i="1" dirty="0"/>
              <a:t>Metadata for digital collections: a how-to-do-it manual</a:t>
            </a:r>
            <a:r>
              <a:rPr lang="en-CA" sz="1200" dirty="0"/>
              <a:t>, (London : Facet Pub., 2011). </a:t>
            </a:r>
            <a:endParaRPr lang="en-CA" sz="1200" dirty="0" smtClean="0"/>
          </a:p>
          <a:p>
            <a:endParaRPr lang="en-CA" sz="1200" dirty="0"/>
          </a:p>
          <a:p>
            <a:r>
              <a:rPr lang="en-CA" sz="1200" dirty="0" smtClean="0"/>
              <a:t>14. Park</a:t>
            </a:r>
            <a:r>
              <a:rPr lang="en-CA" sz="1200" dirty="0"/>
              <a:t>, </a:t>
            </a:r>
            <a:r>
              <a:rPr lang="en-CA" sz="1200" dirty="0" err="1"/>
              <a:t>Eun</a:t>
            </a:r>
            <a:r>
              <a:rPr lang="en-CA" sz="1200" dirty="0"/>
              <a:t> G. and Marc Richard, “Metadata assessment in e-these and dissertations of Canadian institutional repositories,” </a:t>
            </a:r>
            <a:r>
              <a:rPr lang="en-CA" sz="1200" i="1" dirty="0"/>
              <a:t>The Electronic Library</a:t>
            </a:r>
            <a:r>
              <a:rPr lang="en-CA" sz="1200" dirty="0"/>
              <a:t>, 29:3,  2011.  </a:t>
            </a:r>
          </a:p>
          <a:p>
            <a:endParaRPr lang="en-CA" sz="1200" dirty="0"/>
          </a:p>
          <a:p>
            <a:r>
              <a:rPr lang="en-CA" sz="1200" dirty="0" smtClean="0"/>
              <a:t>15. PREMIS Editorial Committee, </a:t>
            </a:r>
            <a:r>
              <a:rPr lang="en-CA" sz="1200" i="1" dirty="0" smtClean="0"/>
              <a:t>PREMIS Data Dictionary for Preservation Metadata, version 2.2</a:t>
            </a:r>
            <a:r>
              <a:rPr lang="en-CA" sz="1200" dirty="0" smtClean="0"/>
              <a:t>, July 2012. </a:t>
            </a:r>
          </a:p>
          <a:p>
            <a:endParaRPr lang="en-CA" sz="1200" dirty="0"/>
          </a:p>
          <a:p>
            <a:r>
              <a:rPr lang="en-CA" sz="1200" dirty="0" smtClean="0"/>
              <a:t>16. Ren</a:t>
            </a:r>
            <a:r>
              <a:rPr lang="en-CA" sz="1200" dirty="0"/>
              <a:t>, </a:t>
            </a:r>
            <a:r>
              <a:rPr lang="en-CA" sz="1200" dirty="0" err="1"/>
              <a:t>Yazhong</a:t>
            </a:r>
            <a:r>
              <a:rPr lang="en-CA" sz="1200" dirty="0"/>
              <a:t>, “Data Storage in Digital Library using Multi-Storage Technology,” IEEE, 2011. </a:t>
            </a:r>
            <a:endParaRPr lang="en-CA" sz="1200" dirty="0" smtClean="0"/>
          </a:p>
          <a:p>
            <a:endParaRPr lang="en-CA" sz="1200" dirty="0" smtClean="0"/>
          </a:p>
          <a:p>
            <a:r>
              <a:rPr lang="en-CA" sz="1200" dirty="0" smtClean="0"/>
              <a:t>17. </a:t>
            </a:r>
            <a:r>
              <a:rPr lang="en-CA" sz="1200" dirty="0"/>
              <a:t>Skinner, Julia, “Learning From The Past: Digitization and Information Loss,” </a:t>
            </a:r>
            <a:r>
              <a:rPr lang="en-CA" sz="1200" i="1" dirty="0"/>
              <a:t>B Sides: </a:t>
            </a:r>
            <a:r>
              <a:rPr lang="en-CA" sz="1200" i="1" dirty="0" err="1"/>
              <a:t>UofI</a:t>
            </a:r>
            <a:r>
              <a:rPr lang="en-CA" sz="1200" i="1" dirty="0"/>
              <a:t> SLIS Journal</a:t>
            </a:r>
            <a:r>
              <a:rPr lang="en-CA" sz="1200" dirty="0"/>
              <a:t>, May 14, 2010. </a:t>
            </a:r>
          </a:p>
        </p:txBody>
      </p:sp>
    </p:spTree>
    <p:extLst>
      <p:ext uri="{BB962C8B-B14F-4D97-AF65-F5344CB8AC3E}">
        <p14:creationId xmlns:p14="http://schemas.microsoft.com/office/powerpoint/2010/main" val="420269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Interviews</a:t>
            </a:r>
            <a:endParaRPr lang="en-C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752600"/>
            <a:ext cx="7543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Information was also collected through interviews with the following individuals:</a:t>
            </a:r>
          </a:p>
          <a:p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Tom Belton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Bev Brereton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Alyssa </a:t>
            </a:r>
            <a:r>
              <a:rPr lang="en-CA" sz="1600" dirty="0" err="1" smtClean="0"/>
              <a:t>Evetts</a:t>
            </a: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Christine </a:t>
            </a:r>
            <a:r>
              <a:rPr lang="en-CA" sz="1600" dirty="0" err="1" smtClean="0"/>
              <a:t>Homuth</a:t>
            </a: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Elizabeth </a:t>
            </a:r>
            <a:r>
              <a:rPr lang="en-CA" sz="1600" dirty="0" err="1" smtClean="0"/>
              <a:t>Mantz</a:t>
            </a: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Cheryl Woods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7034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Acknowledgments</a:t>
            </a:r>
            <a:endParaRPr lang="en-CA" sz="3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511028"/>
              </p:ext>
            </p:extLst>
          </p:nvPr>
        </p:nvGraphicFramePr>
        <p:xfrm>
          <a:off x="1524000" y="1600200"/>
          <a:ext cx="6096000" cy="280416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CA" sz="1600" dirty="0" smtClean="0"/>
                        <a:t>I would like to thank the following individuals</a:t>
                      </a:r>
                      <a:r>
                        <a:rPr lang="en-CA" sz="1600" baseline="0" dirty="0" smtClean="0"/>
                        <a:t> for their assistance and guidance on this project</a:t>
                      </a:r>
                      <a:endParaRPr lang="en-CA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Tom Belton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Elizabeth Mantz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Bev Brereton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Cheryl Martin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Alyssa</a:t>
                      </a:r>
                      <a:r>
                        <a:rPr lang="en-CA" sz="1200" baseline="0" dirty="0" smtClean="0"/>
                        <a:t> Evetts</a:t>
                      </a:r>
                      <a:endParaRPr lang="en-CA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Joanne Paterson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Christine Homuth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A" sz="1200" dirty="0" smtClean="0"/>
                        <a:t>Cheryl Woods</a:t>
                      </a:r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200" dirty="0" smtClean="0"/>
                        <a:t>Joan</a:t>
                      </a:r>
                      <a:r>
                        <a:rPr lang="en-CA" sz="1200" baseline="0" dirty="0" smtClean="0"/>
                        <a:t> Kammerer</a:t>
                      </a:r>
                      <a:endParaRPr lang="en-CA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CA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46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200" dirty="0" smtClean="0"/>
              <a:t>Digital Commons - Western</a:t>
            </a:r>
            <a:endParaRPr lang="en-CA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528619"/>
            <a:ext cx="5360542" cy="4876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93942" y="6396335"/>
            <a:ext cx="1497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http://ir.lib.uwo.ca/</a:t>
            </a:r>
          </a:p>
        </p:txBody>
      </p:sp>
    </p:spTree>
    <p:extLst>
      <p:ext uri="{BB962C8B-B14F-4D97-AF65-F5344CB8AC3E}">
        <p14:creationId xmlns:p14="http://schemas.microsoft.com/office/powerpoint/2010/main" val="195669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Representing Research Data - Metadata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772816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Three ways to represent research Data in Digital Commons</a:t>
            </a:r>
          </a:p>
          <a:p>
            <a:endParaRPr lang="en-CA" dirty="0"/>
          </a:p>
          <a:p>
            <a:pPr marL="342900" indent="-342900">
              <a:buAutoNum type="arabicPeriod"/>
            </a:pPr>
            <a:r>
              <a:rPr lang="en-CA" dirty="0" smtClean="0"/>
              <a:t>Metadata only submission</a:t>
            </a:r>
          </a:p>
          <a:p>
            <a:pPr marL="342900" indent="-342900">
              <a:buAutoNum type="arabicPeriod"/>
            </a:pPr>
            <a:r>
              <a:rPr lang="en-CA" dirty="0" smtClean="0"/>
              <a:t>Metadata plus descriptive guides</a:t>
            </a:r>
          </a:p>
          <a:p>
            <a:pPr marL="342900" indent="-342900">
              <a:buAutoNum type="arabicPeriod"/>
            </a:pPr>
            <a:r>
              <a:rPr lang="en-CA" dirty="0" smtClean="0"/>
              <a:t>Metadata plus research data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180000" y="6094800"/>
            <a:ext cx="838200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Tamminga</a:t>
            </a:r>
            <a:endParaRPr lang="en-CA" sz="1200" i="1" dirty="0"/>
          </a:p>
        </p:txBody>
      </p:sp>
    </p:spTree>
    <p:extLst>
      <p:ext uri="{BB962C8B-B14F-4D97-AF65-F5344CB8AC3E}">
        <p14:creationId xmlns:p14="http://schemas.microsoft.com/office/powerpoint/2010/main" val="11948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Representing Research Data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72473" y="1295400"/>
            <a:ext cx="3200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u="sng" dirty="0" smtClean="0"/>
              <a:t>Metadata only submission</a:t>
            </a:r>
          </a:p>
          <a:p>
            <a:endParaRPr lang="en-CA" sz="1600" dirty="0"/>
          </a:p>
          <a:p>
            <a:pPr marL="342900" indent="-342900">
              <a:buAutoNum type="arabicPeriod"/>
            </a:pPr>
            <a:r>
              <a:rPr lang="en-CA" sz="1600" dirty="0" smtClean="0"/>
              <a:t>Provides link to the server where the data is stored and the data delivery system is maintained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Do not have to host various file formats</a:t>
            </a: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490" y="1219200"/>
            <a:ext cx="5378871" cy="533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0000" y="6094800"/>
            <a:ext cx="870527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Tamminga</a:t>
            </a:r>
            <a:endParaRPr lang="en-CA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724706" y="6560784"/>
            <a:ext cx="23288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http://ir.lib.uwo.ca/historydata/1/</a:t>
            </a:r>
          </a:p>
        </p:txBody>
      </p:sp>
    </p:spTree>
    <p:extLst>
      <p:ext uri="{BB962C8B-B14F-4D97-AF65-F5344CB8AC3E}">
        <p14:creationId xmlns:p14="http://schemas.microsoft.com/office/powerpoint/2010/main" val="4596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 smtClean="0"/>
              <a:t>Representing Research Data</a:t>
            </a:r>
            <a:endParaRPr lang="en-C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1" y="1447800"/>
            <a:ext cx="3657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u="sng" dirty="0" smtClean="0"/>
              <a:t>Metadata with Descriptive Guides</a:t>
            </a:r>
          </a:p>
          <a:p>
            <a:endParaRPr lang="en-CA" sz="1600" dirty="0" smtClean="0"/>
          </a:p>
          <a:p>
            <a:pPr marL="342900" indent="-342900">
              <a:buAutoNum type="arabicPeriod"/>
            </a:pPr>
            <a:r>
              <a:rPr lang="en-CA" sz="1600" dirty="0" smtClean="0"/>
              <a:t>One location where the datasets are described clearly. The datasets can be stored in that spot or live somewhere else.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Provide valuable information for potential users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Makes data easier to find</a:t>
            </a:r>
          </a:p>
          <a:p>
            <a:pPr marL="342900" indent="-342900">
              <a:buAutoNum type="arabicPeriod"/>
            </a:pPr>
            <a:r>
              <a:rPr lang="en-CA" sz="1600" dirty="0" smtClean="0"/>
              <a:t>The guides are indexed by search engines like Google.</a:t>
            </a:r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400" y="1329053"/>
            <a:ext cx="5146652" cy="49886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0000" y="6094800"/>
            <a:ext cx="838199" cy="2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Tamminga</a:t>
            </a:r>
            <a:endParaRPr lang="en-CA" sz="1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63648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/>
              <a:t>http://encore.library.uow.edu.au/iii/cpro/CollectionViewPage.external?lang=eng&amp;sp=1000012&amp;suite=def</a:t>
            </a:r>
          </a:p>
        </p:txBody>
      </p:sp>
    </p:spTree>
    <p:extLst>
      <p:ext uri="{BB962C8B-B14F-4D97-AF65-F5344CB8AC3E}">
        <p14:creationId xmlns:p14="http://schemas.microsoft.com/office/powerpoint/2010/main" val="355610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5944</TotalTime>
  <Words>2852</Words>
  <Application>Microsoft Office PowerPoint</Application>
  <PresentationFormat>On-screen Show (4:3)</PresentationFormat>
  <Paragraphs>565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Digitization@Western Libraries  By Nicholas Rapp April 15, 2014</vt:lpstr>
      <vt:lpstr>Digitization Projects </vt:lpstr>
      <vt:lpstr>Considerations and Challenges</vt:lpstr>
      <vt:lpstr>Types of Materials and Formats</vt:lpstr>
      <vt:lpstr>Hosting and Displaying Materials – Institutional Repositories </vt:lpstr>
      <vt:lpstr>Digital Commons - Western</vt:lpstr>
      <vt:lpstr>Representing Research Data - Metadata</vt:lpstr>
      <vt:lpstr>Representing Research Data</vt:lpstr>
      <vt:lpstr>Representing Research Data</vt:lpstr>
      <vt:lpstr>Representing Research Data</vt:lpstr>
      <vt:lpstr>Representing Videos</vt:lpstr>
      <vt:lpstr>Representing Videos</vt:lpstr>
      <vt:lpstr>Digitized Special Collections (DISC)</vt:lpstr>
      <vt:lpstr>Other Institutional Repositories</vt:lpstr>
      <vt:lpstr>T-Space</vt:lpstr>
      <vt:lpstr>Other Places To Host Digitization Projects And Digital Collections</vt:lpstr>
      <vt:lpstr>CulturePlex</vt:lpstr>
      <vt:lpstr>Internet Archive</vt:lpstr>
      <vt:lpstr>Scholars Portal</vt:lpstr>
      <vt:lpstr>Create A UWO Projects Website</vt:lpstr>
      <vt:lpstr>Recommendation</vt:lpstr>
      <vt:lpstr>Questions?</vt:lpstr>
      <vt:lpstr>In-House Infrastructure</vt:lpstr>
      <vt:lpstr>In-House Infrastructure</vt:lpstr>
      <vt:lpstr>Storage</vt:lpstr>
      <vt:lpstr>Storage</vt:lpstr>
      <vt:lpstr>Storage Options - Microfilm</vt:lpstr>
      <vt:lpstr>File Servers – Hard Disk Storage</vt:lpstr>
      <vt:lpstr>Storage Options</vt:lpstr>
      <vt:lpstr>Storage Options - The Cloud</vt:lpstr>
      <vt:lpstr>ODLRC</vt:lpstr>
      <vt:lpstr>Storage - LOCKSS</vt:lpstr>
      <vt:lpstr>Storage - Multiple Copies</vt:lpstr>
      <vt:lpstr>Storage - Multiple Copies</vt:lpstr>
      <vt:lpstr>Migration Schedule</vt:lpstr>
      <vt:lpstr>Recommendation</vt:lpstr>
      <vt:lpstr>Questions?</vt:lpstr>
      <vt:lpstr>Metadata</vt:lpstr>
      <vt:lpstr>Metadata</vt:lpstr>
      <vt:lpstr>Metadata</vt:lpstr>
      <vt:lpstr>Metadata</vt:lpstr>
      <vt:lpstr>Metadata</vt:lpstr>
      <vt:lpstr>Metadata</vt:lpstr>
      <vt:lpstr>Dublin Core</vt:lpstr>
      <vt:lpstr>MODS</vt:lpstr>
      <vt:lpstr>EAD</vt:lpstr>
      <vt:lpstr>VRA Core</vt:lpstr>
      <vt:lpstr>Preservation Metadata</vt:lpstr>
      <vt:lpstr>Preservation Metadata</vt:lpstr>
      <vt:lpstr>Questions?</vt:lpstr>
      <vt:lpstr>Work Cited</vt:lpstr>
      <vt:lpstr>Work Cited Continued</vt:lpstr>
      <vt:lpstr>Interviews</vt:lpstr>
      <vt:lpstr>Acknowledgments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Rapp</dc:creator>
  <cp:lastModifiedBy>Western Libraries User</cp:lastModifiedBy>
  <cp:revision>549</cp:revision>
  <dcterms:created xsi:type="dcterms:W3CDTF">2006-08-16T00:00:00Z</dcterms:created>
  <dcterms:modified xsi:type="dcterms:W3CDTF">2014-04-25T19:50:59Z</dcterms:modified>
</cp:coreProperties>
</file>