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7"/>
  </p:handoutMasterIdLst>
  <p:sldIdLst>
    <p:sldId id="263" r:id="rId2"/>
    <p:sldId id="304" r:id="rId3"/>
    <p:sldId id="256" r:id="rId4"/>
    <p:sldId id="260" r:id="rId5"/>
    <p:sldId id="261" r:id="rId6"/>
    <p:sldId id="303" r:id="rId7"/>
    <p:sldId id="262" r:id="rId8"/>
    <p:sldId id="267" r:id="rId9"/>
    <p:sldId id="264" r:id="rId10"/>
    <p:sldId id="265" r:id="rId11"/>
    <p:sldId id="269" r:id="rId12"/>
    <p:sldId id="270" r:id="rId13"/>
    <p:sldId id="271" r:id="rId14"/>
    <p:sldId id="272" r:id="rId15"/>
    <p:sldId id="268" r:id="rId16"/>
    <p:sldId id="273" r:id="rId17"/>
    <p:sldId id="280" r:id="rId18"/>
    <p:sldId id="278" r:id="rId19"/>
    <p:sldId id="281" r:id="rId20"/>
    <p:sldId id="277" r:id="rId21"/>
    <p:sldId id="274" r:id="rId22"/>
    <p:sldId id="305" r:id="rId23"/>
    <p:sldId id="283" r:id="rId24"/>
    <p:sldId id="284" r:id="rId25"/>
    <p:sldId id="285" r:id="rId26"/>
    <p:sldId id="306" r:id="rId27"/>
    <p:sldId id="286" r:id="rId28"/>
    <p:sldId id="287" r:id="rId29"/>
    <p:sldId id="308" r:id="rId30"/>
    <p:sldId id="288" r:id="rId31"/>
    <p:sldId id="289" r:id="rId32"/>
    <p:sldId id="290" r:id="rId33"/>
    <p:sldId id="307" r:id="rId34"/>
    <p:sldId id="291" r:id="rId35"/>
    <p:sldId id="292" r:id="rId36"/>
    <p:sldId id="293" r:id="rId37"/>
    <p:sldId id="295" r:id="rId38"/>
    <p:sldId id="294" r:id="rId39"/>
    <p:sldId id="296" r:id="rId40"/>
    <p:sldId id="297" r:id="rId41"/>
    <p:sldId id="298" r:id="rId42"/>
    <p:sldId id="299" r:id="rId43"/>
    <p:sldId id="300" r:id="rId44"/>
    <p:sldId id="301" r:id="rId45"/>
    <p:sldId id="302" r:id="rId46"/>
  </p:sldIdLst>
  <p:sldSz cx="9144000" cy="6858000" type="screen4x3"/>
  <p:notesSz cx="7077075" cy="93932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00FF00"/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03" autoAdjust="0"/>
    <p:restoredTop sz="94660"/>
  </p:normalViewPr>
  <p:slideViewPr>
    <p:cSldViewPr>
      <p:cViewPr varScale="1">
        <p:scale>
          <a:sx n="121" d="100"/>
          <a:sy n="121" d="100"/>
        </p:scale>
        <p:origin x="-4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70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t" anchorCtr="0" compatLnSpc="1">
            <a:prstTxWarp prst="textNoShape">
              <a:avLst/>
            </a:prstTxWarp>
          </a:bodyPr>
          <a:lstStyle>
            <a:lvl1pPr defTabSz="941388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08438" y="0"/>
            <a:ext cx="30670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t" anchorCtr="0" compatLnSpc="1">
            <a:prstTxWarp prst="textNoShape">
              <a:avLst/>
            </a:prstTxWarp>
          </a:bodyPr>
          <a:lstStyle>
            <a:lvl1pPr algn="r" defTabSz="941388" eaLnBrk="0" hangingPunct="0">
              <a:defRPr sz="1200"/>
            </a:lvl1pPr>
          </a:lstStyle>
          <a:p>
            <a:fld id="{F105A4E2-FFA9-436A-BEDF-7CD1D0A1250B}" type="datetimeFigureOut">
              <a:rPr lang="en-US"/>
              <a:pPr/>
              <a:t>5/3/2013</a:t>
            </a:fld>
            <a:endParaRPr lang="en-US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1750"/>
            <a:ext cx="30670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b" anchorCtr="0" compatLnSpc="1">
            <a:prstTxWarp prst="textNoShape">
              <a:avLst/>
            </a:prstTxWarp>
          </a:bodyPr>
          <a:lstStyle>
            <a:lvl1pPr defTabSz="941388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08438" y="8921750"/>
            <a:ext cx="30670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b" anchorCtr="0" compatLnSpc="1">
            <a:prstTxWarp prst="textNoShape">
              <a:avLst/>
            </a:prstTxWarp>
          </a:bodyPr>
          <a:lstStyle>
            <a:lvl1pPr algn="r" defTabSz="941388" eaLnBrk="0" hangingPunct="0">
              <a:defRPr sz="1200"/>
            </a:lvl1pPr>
          </a:lstStyle>
          <a:p>
            <a:fld id="{27B259EF-CD06-4651-B2D9-048D246FBF6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6B859-1B8E-4A80-BFBE-F8A8B63898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C7501-9085-47B2-AB7F-ED03475DE4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3E5D5-BBD1-47B3-895A-A8A90C004E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AB68D-B2F3-4810-9515-F165E9770E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DB11B-6F8D-4FE7-ACD6-A81C1B0F76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8ACF3-76FC-4CA1-89CE-F83FF25915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A2B794-BA5B-479C-9BF2-2CBBBF614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54B52-AB38-406E-BAB6-277F3FAB89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7E7C3-B52C-45B1-9DE5-0922480B57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9DDFC-9589-492A-B2F2-01D4874145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1BBBC-3032-4DE9-AB78-CBCF2EBDB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AF5E7"/>
            </a:gs>
            <a:gs pos="100000">
              <a:srgbClr val="CC9900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767E710-48D0-4DE0-9B55-97415C6A6F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K:\Lobblies_Intro.wma" TargetMode="Externa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jpeg"/><Relationship Id="rId7" Type="http://schemas.openxmlformats.org/officeDocument/2006/relationships/image" Target="../media/image30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Y:\NelsonBond\MARAC%202009\Al%20Haddon%20Clip.wmv" TargetMode="Externa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Y:\NelsonBond\MARAC%202009\Bond%20Clip.wmv" TargetMode="External"/><Relationship Id="rId4" Type="http://schemas.openxmlformats.org/officeDocument/2006/relationships/image" Target="../media/image5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7" Type="http://schemas.openxmlformats.org/officeDocument/2006/relationships/image" Target="../media/image7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Y:\NelsonBond\MARAC%202009\Trembled%20Clip.wmv" TargetMode="External"/><Relationship Id="rId4" Type="http://schemas.openxmlformats.org/officeDocument/2006/relationships/image" Target="../media/image7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533400" y="457200"/>
            <a:ext cx="82327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6000"/>
              <a:t>The Nelson Slade Bond</a:t>
            </a:r>
          </a:p>
          <a:p>
            <a:pPr algn="ctr"/>
            <a:r>
              <a:rPr lang="en-US" sz="6000"/>
              <a:t>Collection</a:t>
            </a:r>
          </a:p>
        </p:txBody>
      </p:sp>
      <p:pic>
        <p:nvPicPr>
          <p:cNvPr id="2051" name="Picture 6" descr="SCn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4388" y="2514600"/>
            <a:ext cx="2590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2"/>
          <p:cNvSpPr txBox="1">
            <a:spLocks noChangeArrowheads="1"/>
          </p:cNvSpPr>
          <p:nvPr/>
        </p:nvSpPr>
        <p:spPr bwMode="auto">
          <a:xfrm>
            <a:off x="1855788" y="5257800"/>
            <a:ext cx="5588000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400"/>
              <a:t>At Marshall University</a:t>
            </a:r>
          </a:p>
          <a:p>
            <a:pPr algn="ctr"/>
            <a:r>
              <a:rPr lang="en-US"/>
              <a:t>MARAC, April 18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11270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11271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267" name="Picture 8" descr="ParthenonHeadl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676400"/>
            <a:ext cx="7772400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1279525" y="493713"/>
            <a:ext cx="5848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When there’s no news…. Well, just make something up!</a:t>
            </a:r>
          </a:p>
        </p:txBody>
      </p:sp>
      <p:sp>
        <p:nvSpPr>
          <p:cNvPr id="9221" name="Text Box 7"/>
          <p:cNvSpPr txBox="1">
            <a:spLocks noChangeArrowheads="1"/>
          </p:cNvSpPr>
          <p:nvPr/>
        </p:nvSpPr>
        <p:spPr bwMode="auto">
          <a:xfrm>
            <a:off x="1066800" y="3962400"/>
            <a:ext cx="495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Nelson’s first foray into fiction…?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12296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12297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291" name="Picture 5" descr="toronto sta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6808788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6" descr="nova-scotia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3581400"/>
            <a:ext cx="18097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7" descr="NovaScotiaBoat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4038600"/>
            <a:ext cx="2514600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Text Box 8"/>
          <p:cNvSpPr txBox="1">
            <a:spLocks noChangeArrowheads="1"/>
          </p:cNvSpPr>
          <p:nvPr/>
        </p:nvSpPr>
        <p:spPr bwMode="auto">
          <a:xfrm>
            <a:off x="7010400" y="1143000"/>
            <a:ext cx="2133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Newlyweds have</a:t>
            </a:r>
          </a:p>
          <a:p>
            <a:r>
              <a:rPr lang="en-US" sz="2000"/>
              <a:t>to eat too, don’t</a:t>
            </a:r>
          </a:p>
          <a:p>
            <a:r>
              <a:rPr lang="en-US" sz="2000"/>
              <a:t>they?!</a:t>
            </a:r>
          </a:p>
        </p:txBody>
      </p:sp>
      <p:sp>
        <p:nvSpPr>
          <p:cNvPr id="12295" name="Text Box 9"/>
          <p:cNvSpPr txBox="1">
            <a:spLocks noChangeArrowheads="1"/>
          </p:cNvSpPr>
          <p:nvPr/>
        </p:nvSpPr>
        <p:spPr bwMode="auto">
          <a:xfrm>
            <a:off x="2895600" y="4876800"/>
            <a:ext cx="31178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Nelson marries Betty Folsom</a:t>
            </a:r>
          </a:p>
          <a:p>
            <a:r>
              <a:rPr lang="en-US"/>
              <a:t>in 1934, leaves Marshall</a:t>
            </a:r>
          </a:p>
          <a:p>
            <a:r>
              <a:rPr lang="en-US"/>
              <a:t>and moves to Nova Scotia in</a:t>
            </a:r>
          </a:p>
          <a:p>
            <a:r>
              <a:rPr lang="en-US"/>
              <a:t>1936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13320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13321" name="Picture 6" descr="SCne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267" name="Picture 5" descr="scribner's magazine November 19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228600"/>
            <a:ext cx="357028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6" descr="lobblies illustration - scribner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3429000"/>
            <a:ext cx="4535488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7" descr="best short storie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" y="838200"/>
            <a:ext cx="2754313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9"/>
          <p:cNvSpPr txBox="1">
            <a:spLocks noChangeArrowheads="1"/>
          </p:cNvSpPr>
          <p:nvPr/>
        </p:nvSpPr>
        <p:spPr bwMode="auto">
          <a:xfrm>
            <a:off x="304800" y="2057400"/>
            <a:ext cx="8686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/>
              <a:t>Literary Success – </a:t>
            </a:r>
          </a:p>
          <a:p>
            <a:pPr algn="ctr"/>
            <a:r>
              <a:rPr lang="en-US" sz="4000"/>
              <a:t>Scribner’s Magazine, November 1937</a:t>
            </a:r>
          </a:p>
        </p:txBody>
      </p:sp>
      <p:pic>
        <p:nvPicPr>
          <p:cNvPr id="10" name="Lobblies_Intro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" y="6248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764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1127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14343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14344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339" name="Picture 6" descr="Al haddon m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28600"/>
            <a:ext cx="5027613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7"/>
          <p:cNvSpPr txBox="1">
            <a:spLocks noChangeArrowheads="1"/>
          </p:cNvSpPr>
          <p:nvPr/>
        </p:nvSpPr>
        <p:spPr bwMode="auto">
          <a:xfrm>
            <a:off x="228600" y="2667000"/>
            <a:ext cx="3683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latin typeface="Matura MT Script Capitals" pitchFamily="66" charset="0"/>
              </a:rPr>
              <a:t>AL HADDON’S </a:t>
            </a:r>
          </a:p>
          <a:p>
            <a:pPr algn="ctr"/>
            <a:r>
              <a:rPr lang="en-US" sz="2400">
                <a:latin typeface="Matura MT Script Capitals" pitchFamily="66" charset="0"/>
              </a:rPr>
              <a:t>LAMP</a:t>
            </a:r>
          </a:p>
        </p:txBody>
      </p:sp>
      <p:sp>
        <p:nvSpPr>
          <p:cNvPr id="14341" name="Text Box 8"/>
          <p:cNvSpPr txBox="1">
            <a:spLocks noChangeArrowheads="1"/>
          </p:cNvSpPr>
          <p:nvPr/>
        </p:nvSpPr>
        <p:spPr bwMode="auto">
          <a:xfrm>
            <a:off x="669925" y="646113"/>
            <a:ext cx="3105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The richness of the Bond </a:t>
            </a:r>
          </a:p>
          <a:p>
            <a:r>
              <a:rPr lang="en-US"/>
              <a:t>Collection.  A journey with… </a:t>
            </a:r>
          </a:p>
        </p:txBody>
      </p:sp>
      <p:sp>
        <p:nvSpPr>
          <p:cNvPr id="14342" name="Text Box 9"/>
          <p:cNvSpPr txBox="1">
            <a:spLocks noChangeArrowheads="1"/>
          </p:cNvSpPr>
          <p:nvPr/>
        </p:nvSpPr>
        <p:spPr bwMode="auto">
          <a:xfrm>
            <a:off x="762000" y="4267200"/>
            <a:ext cx="2749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Original MSS materials…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15367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15368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5363" name="Picture 5" descr="Unknown worlds illustr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0"/>
            <a:ext cx="2552700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76200" y="609600"/>
            <a:ext cx="3683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latin typeface="Matura MT Script Capitals" pitchFamily="66" charset="0"/>
              </a:rPr>
              <a:t>AL HADDON’S </a:t>
            </a:r>
          </a:p>
          <a:p>
            <a:pPr algn="ctr"/>
            <a:r>
              <a:rPr lang="en-US" sz="2400">
                <a:latin typeface="Matura MT Script Capitals" pitchFamily="66" charset="0"/>
              </a:rPr>
              <a:t>LAMP</a:t>
            </a:r>
          </a:p>
        </p:txBody>
      </p:sp>
      <p:pic>
        <p:nvPicPr>
          <p:cNvPr id="15365" name="Picture 7" descr="Unknown worlds cov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1295400"/>
            <a:ext cx="380206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8" descr="Unknown worlds titl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228600"/>
            <a:ext cx="2692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0" descr="Radio_Microphone_thumbnai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295400"/>
            <a:ext cx="319405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387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16392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16393" name="Picture 6" descr="SCne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600200" y="685800"/>
            <a:ext cx="6413500" cy="5448300"/>
            <a:chOff x="1600200" y="685800"/>
            <a:chExt cx="6413500" cy="5448300"/>
          </a:xfrm>
        </p:grpSpPr>
        <p:pic>
          <p:nvPicPr>
            <p:cNvPr id="16390" name="Picture 7" descr="Al haddon radio script 1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1706422">
              <a:off x="1600200" y="914400"/>
              <a:ext cx="3767138" cy="4991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1" name="Picture 9" descr="Al haddon radio script 2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369664">
              <a:off x="3733800" y="685800"/>
              <a:ext cx="4279900" cy="544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389" name="Text Box 8"/>
          <p:cNvSpPr txBox="1">
            <a:spLocks noChangeArrowheads="1"/>
          </p:cNvSpPr>
          <p:nvPr/>
        </p:nvSpPr>
        <p:spPr bwMode="auto">
          <a:xfrm>
            <a:off x="228600" y="304800"/>
            <a:ext cx="3683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latin typeface="Matura MT Script Capitals" pitchFamily="66" charset="0"/>
              </a:rPr>
              <a:t>AL HADDON’S </a:t>
            </a:r>
          </a:p>
          <a:p>
            <a:pPr algn="ctr"/>
            <a:r>
              <a:rPr lang="en-US" sz="2400">
                <a:latin typeface="Matura MT Script Capitals" pitchFamily="66" charset="0"/>
              </a:rPr>
              <a:t>LAMP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9" descr="cam-tv-old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295400"/>
            <a:ext cx="3141663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1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17418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17419" name="Picture 6" descr="SCne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609600" y="609600"/>
            <a:ext cx="7905750" cy="5410200"/>
            <a:chOff x="609600" y="609600"/>
            <a:chExt cx="7905750" cy="5410200"/>
          </a:xfrm>
        </p:grpSpPr>
        <p:pic>
          <p:nvPicPr>
            <p:cNvPr id="17415" name="Picture 8" descr="Al haddon tv script 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-848394">
              <a:off x="609600" y="762000"/>
              <a:ext cx="3886200" cy="510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6" name="Picture 7" descr="Al haddon tv script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76600" y="609600"/>
              <a:ext cx="3871913" cy="510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7" name="Picture 6" descr="Al haddon tv script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947918">
              <a:off x="4648200" y="914400"/>
              <a:ext cx="3867150" cy="510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228600" y="304800"/>
            <a:ext cx="3683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latin typeface="Matura MT Script Capitals" pitchFamily="66" charset="0"/>
              </a:rPr>
              <a:t>AL HADDON’S </a:t>
            </a:r>
          </a:p>
          <a:p>
            <a:pPr algn="ctr"/>
            <a:r>
              <a:rPr lang="en-US" sz="2400">
                <a:latin typeface="Matura MT Script Capitals" pitchFamily="66" charset="0"/>
              </a:rPr>
              <a:t>LAMP</a:t>
            </a:r>
          </a:p>
        </p:txBody>
      </p:sp>
      <p:pic>
        <p:nvPicPr>
          <p:cNvPr id="11" name="Al Haddon Clip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01000" y="5867400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 fullScrn="1">
              <p:cMediaNode vol="8700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18440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18441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435" name="TextBox 5"/>
          <p:cNvSpPr txBox="1">
            <a:spLocks noChangeArrowheads="1"/>
          </p:cNvSpPr>
          <p:nvPr/>
        </p:nvSpPr>
        <p:spPr bwMode="auto">
          <a:xfrm>
            <a:off x="838200" y="838200"/>
            <a:ext cx="685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It was not all science fiction and fantasy…</a:t>
            </a:r>
          </a:p>
        </p:txBody>
      </p:sp>
      <p:sp>
        <p:nvSpPr>
          <p:cNvPr id="18436" name="Text Box 7"/>
          <p:cNvSpPr txBox="1">
            <a:spLocks noChangeArrowheads="1"/>
          </p:cNvSpPr>
          <p:nvPr/>
        </p:nvSpPr>
        <p:spPr bwMode="auto">
          <a:xfrm>
            <a:off x="838200" y="1600200"/>
            <a:ext cx="7613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Nelson wrote under several pseudonyms, especially early in his career… </a:t>
            </a:r>
          </a:p>
          <a:p>
            <a:r>
              <a:rPr lang="en-US"/>
              <a:t>Ralph Powers, Cliff Campbell, Lee Bond, Simon Fitch</a:t>
            </a:r>
          </a:p>
        </p:txBody>
      </p:sp>
      <p:pic>
        <p:nvPicPr>
          <p:cNvPr id="18437" name="Picture 9" descr="bond footb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109388">
            <a:off x="1371600" y="2819400"/>
            <a:ext cx="204946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0" descr="bond ace sport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29614">
            <a:off x="6248400" y="3124200"/>
            <a:ext cx="2206625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1" descr="bond blue boo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2819400"/>
            <a:ext cx="24542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19468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19469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685800" y="1143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685800" y="533400"/>
            <a:ext cx="67929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It was not all science fiction and fantasy…</a:t>
            </a:r>
          </a:p>
        </p:txBody>
      </p:sp>
      <p:pic>
        <p:nvPicPr>
          <p:cNvPr id="21511" name="Picture 10" descr="Radio_Microphone_thumbnail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828800"/>
            <a:ext cx="240823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Text Box 8"/>
          <p:cNvSpPr txBox="1">
            <a:spLocks noChangeArrowheads="1"/>
          </p:cNvSpPr>
          <p:nvPr/>
        </p:nvSpPr>
        <p:spPr bwMode="auto">
          <a:xfrm rot="-1135450">
            <a:off x="304800" y="1828800"/>
            <a:ext cx="3535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Broadway" pitchFamily="82" charset="0"/>
              </a:rPr>
              <a:t>“Murder on the Half-Shell”</a:t>
            </a:r>
          </a:p>
          <a:p>
            <a:r>
              <a:rPr lang="en-US" i="1">
                <a:latin typeface="Broadway" pitchFamily="82" charset="0"/>
              </a:rPr>
              <a:t>Hot Copy</a:t>
            </a:r>
            <a:r>
              <a:rPr lang="en-US">
                <a:latin typeface="Broadway" pitchFamily="82" charset="0"/>
              </a:rPr>
              <a:t> - April 23, 1944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 rot="1696721">
            <a:off x="4495800" y="3352800"/>
            <a:ext cx="22336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Broadway" pitchFamily="82" charset="0"/>
              </a:rPr>
              <a:t>“Rebel Gold”</a:t>
            </a:r>
          </a:p>
          <a:p>
            <a:r>
              <a:rPr lang="en-US" i="1">
                <a:latin typeface="Broadway" pitchFamily="82" charset="0"/>
              </a:rPr>
              <a:t>The Sheriff Show</a:t>
            </a:r>
            <a:endParaRPr lang="en-US">
              <a:latin typeface="Broadway" pitchFamily="82" charset="0"/>
            </a:endParaRP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 rot="687079">
            <a:off x="685800" y="4648200"/>
            <a:ext cx="4460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Broadway" pitchFamily="82" charset="0"/>
              </a:rPr>
              <a:t>“The Ring”</a:t>
            </a:r>
          </a:p>
          <a:p>
            <a:r>
              <a:rPr lang="en-US" i="1">
                <a:latin typeface="Broadway" pitchFamily="82" charset="0"/>
              </a:rPr>
              <a:t>Dr. Christian Show</a:t>
            </a:r>
            <a:r>
              <a:rPr lang="en-US">
                <a:latin typeface="Broadway" pitchFamily="82" charset="0"/>
              </a:rPr>
              <a:t> – June 16, 1943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 rot="-1664314">
            <a:off x="5257800" y="4343400"/>
            <a:ext cx="37226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Broadway" pitchFamily="82" charset="0"/>
              </a:rPr>
              <a:t>“Take My Drum to England”</a:t>
            </a:r>
          </a:p>
          <a:p>
            <a:r>
              <a:rPr lang="en-US" i="1">
                <a:latin typeface="Broadway" pitchFamily="82" charset="0"/>
              </a:rPr>
              <a:t>Theatre 5</a:t>
            </a:r>
            <a:endParaRPr lang="en-US">
              <a:latin typeface="Broadway" pitchFamily="82" charset="0"/>
            </a:endParaRP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4800600" y="1524000"/>
            <a:ext cx="41862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Broadway" pitchFamily="82" charset="0"/>
              </a:rPr>
              <a:t>“Mask of Medusa”</a:t>
            </a:r>
          </a:p>
          <a:p>
            <a:r>
              <a:rPr lang="en-US" i="1">
                <a:latin typeface="Broadway" pitchFamily="82" charset="0"/>
              </a:rPr>
              <a:t>Mystery in the Air</a:t>
            </a:r>
            <a:r>
              <a:rPr lang="en-US">
                <a:latin typeface="Broadway" pitchFamily="82" charset="0"/>
              </a:rPr>
              <a:t> – Sept. 4, 1947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 rot="-1664314">
            <a:off x="1597025" y="2657475"/>
            <a:ext cx="3571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Broadway" pitchFamily="82" charset="0"/>
              </a:rPr>
              <a:t>“The Housekeeper”</a:t>
            </a:r>
          </a:p>
          <a:p>
            <a:r>
              <a:rPr lang="en-US" i="1">
                <a:latin typeface="Broadway" pitchFamily="82" charset="0"/>
              </a:rPr>
              <a:t>Lights Out</a:t>
            </a:r>
            <a:r>
              <a:rPr lang="en-US">
                <a:latin typeface="Broadway" pitchFamily="82" charset="0"/>
              </a:rPr>
              <a:t> - August 23, 1949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/>
      <p:bldP spid="21513" grpId="0"/>
      <p:bldP spid="21514" grpId="0"/>
      <p:bldP spid="21515" grpId="0"/>
      <p:bldP spid="21516" grpId="0"/>
      <p:bldP spid="215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20487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20488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483" name="TextBox 5"/>
          <p:cNvSpPr txBox="1">
            <a:spLocks noChangeArrowheads="1"/>
          </p:cNvSpPr>
          <p:nvPr/>
        </p:nvSpPr>
        <p:spPr bwMode="auto">
          <a:xfrm>
            <a:off x="838200" y="838200"/>
            <a:ext cx="64150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And it wasn’t just in the United States…</a:t>
            </a:r>
          </a:p>
        </p:txBody>
      </p:sp>
      <p:pic>
        <p:nvPicPr>
          <p:cNvPr id="20484" name="Picture 7" descr="Bond itali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279897">
            <a:off x="914400" y="1905000"/>
            <a:ext cx="2487613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8" descr="Bond germa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676400"/>
            <a:ext cx="228600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9" descr="Bond spanis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41389">
            <a:off x="5486400" y="1905000"/>
            <a:ext cx="2046288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3077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3078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75" name="Text Box 7"/>
          <p:cNvSpPr txBox="1">
            <a:spLocks noChangeArrowheads="1"/>
          </p:cNvSpPr>
          <p:nvPr/>
        </p:nvSpPr>
        <p:spPr bwMode="auto">
          <a:xfrm>
            <a:off x="2743200" y="609600"/>
            <a:ext cx="36798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/>
              <a:t>Today’s Presenters</a:t>
            </a:r>
          </a:p>
          <a:p>
            <a:pPr algn="ctr"/>
            <a:r>
              <a:rPr lang="en-US" sz="1200"/>
              <a:t>(in order of appearance)</a:t>
            </a:r>
            <a:r>
              <a:rPr lang="en-US" sz="3200"/>
              <a:t> </a:t>
            </a:r>
          </a:p>
        </p:txBody>
      </p:sp>
      <p:sp>
        <p:nvSpPr>
          <p:cNvPr id="3076" name="Text Box 8"/>
          <p:cNvSpPr txBox="1">
            <a:spLocks noChangeArrowheads="1"/>
          </p:cNvSpPr>
          <p:nvPr/>
        </p:nvSpPr>
        <p:spPr bwMode="auto">
          <a:xfrm>
            <a:off x="1538288" y="2286000"/>
            <a:ext cx="60801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/>
              <a:t>Nat DeBruin</a:t>
            </a:r>
            <a:r>
              <a:rPr lang="en-US"/>
              <a:t> – Archivist and Manuscripts Librarian</a:t>
            </a:r>
            <a:endParaRPr lang="en-US" sz="2000" b="1"/>
          </a:p>
          <a:p>
            <a:pPr algn="ctr"/>
            <a:endParaRPr lang="en-US" sz="2000" b="1"/>
          </a:p>
          <a:p>
            <a:pPr algn="ctr"/>
            <a:r>
              <a:rPr lang="en-US" sz="2000" b="1"/>
              <a:t>Lisle Brown</a:t>
            </a:r>
            <a:r>
              <a:rPr lang="en-US"/>
              <a:t> – Curator, Special Collections and Archives</a:t>
            </a:r>
          </a:p>
          <a:p>
            <a:pPr algn="ctr"/>
            <a:endParaRPr lang="en-US"/>
          </a:p>
          <a:p>
            <a:pPr algn="ctr"/>
            <a:r>
              <a:rPr lang="en-US" sz="2000" b="1"/>
              <a:t>Andrew Earles</a:t>
            </a:r>
            <a:r>
              <a:rPr lang="en-US"/>
              <a:t> – Video Operations Specialist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21512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21513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762000" y="457200"/>
            <a:ext cx="53133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Nelson Bond’s Literary Career…</a:t>
            </a:r>
          </a:p>
        </p:txBody>
      </p:sp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762000" y="1447800"/>
            <a:ext cx="81041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/>
              <a:t>Published over 200 short stories, novellas, novels,</a:t>
            </a:r>
          </a:p>
          <a:p>
            <a:pPr algn="ctr"/>
            <a:r>
              <a:rPr lang="en-US" sz="2800"/>
              <a:t>and articles between 1937 and 1999</a:t>
            </a:r>
          </a:p>
        </p:txBody>
      </p:sp>
      <p:sp>
        <p:nvSpPr>
          <p:cNvPr id="21509" name="TextBox 6"/>
          <p:cNvSpPr txBox="1">
            <a:spLocks noChangeArrowheads="1"/>
          </p:cNvSpPr>
          <p:nvPr/>
        </p:nvSpPr>
        <p:spPr bwMode="auto">
          <a:xfrm>
            <a:off x="2493963" y="2590800"/>
            <a:ext cx="46386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Wrote over 200 radio scripts</a:t>
            </a:r>
          </a:p>
        </p:txBody>
      </p:sp>
      <p:sp>
        <p:nvSpPr>
          <p:cNvPr id="21510" name="TextBox 8"/>
          <p:cNvSpPr txBox="1">
            <a:spLocks noChangeArrowheads="1"/>
          </p:cNvSpPr>
          <p:nvPr/>
        </p:nvSpPr>
        <p:spPr bwMode="auto">
          <a:xfrm>
            <a:off x="860425" y="3429000"/>
            <a:ext cx="7905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Wrote 80 television screenplays and stage plays.</a:t>
            </a:r>
          </a:p>
        </p:txBody>
      </p:sp>
      <p:sp>
        <p:nvSpPr>
          <p:cNvPr id="19463" name="Text Box 9"/>
          <p:cNvSpPr txBox="1">
            <a:spLocks noChangeArrowheads="1"/>
          </p:cNvSpPr>
          <p:nvPr/>
        </p:nvSpPr>
        <p:spPr bwMode="auto">
          <a:xfrm>
            <a:off x="1495425" y="4114800"/>
            <a:ext cx="66389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/>
              <a:t>In 1998, Nelson Bond was the 4th author</a:t>
            </a:r>
          </a:p>
          <a:p>
            <a:pPr algn="ctr"/>
            <a:r>
              <a:rPr lang="en-US" sz="2800"/>
              <a:t> honored by Science Fiction</a:t>
            </a:r>
          </a:p>
          <a:p>
            <a:pPr algn="ctr"/>
            <a:r>
              <a:rPr lang="en-US" sz="2800"/>
              <a:t> and Fantasy Writers of America</a:t>
            </a:r>
          </a:p>
          <a:p>
            <a:pPr algn="ctr"/>
            <a:r>
              <a:rPr lang="en-US" sz="2800"/>
              <a:t> as Author Emeritus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22544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22545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838200" y="838200"/>
            <a:ext cx="45767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Nelson Bond’s “other life”…</a:t>
            </a: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4114800" y="609600"/>
            <a:ext cx="4629150" cy="1671638"/>
            <a:chOff x="2592" y="384"/>
            <a:chExt cx="2916" cy="1053"/>
          </a:xfrm>
        </p:grpSpPr>
        <p:sp>
          <p:nvSpPr>
            <p:cNvPr id="22542" name="TextBox 5"/>
            <p:cNvSpPr txBox="1">
              <a:spLocks noChangeArrowheads="1"/>
            </p:cNvSpPr>
            <p:nvPr/>
          </p:nvSpPr>
          <p:spPr bwMode="auto">
            <a:xfrm>
              <a:off x="2592" y="960"/>
              <a:ext cx="17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Contract Bridge champion</a:t>
              </a:r>
            </a:p>
          </p:txBody>
        </p:sp>
        <p:pic>
          <p:nvPicPr>
            <p:cNvPr id="22543" name="Picture 7" descr="bridge_hand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6" y="384"/>
              <a:ext cx="1092" cy="1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533400" y="1905000"/>
            <a:ext cx="6927850" cy="1649413"/>
            <a:chOff x="336" y="1200"/>
            <a:chExt cx="4364" cy="1039"/>
          </a:xfrm>
        </p:grpSpPr>
        <p:pic>
          <p:nvPicPr>
            <p:cNvPr id="22540" name="Picture 8" descr="stamps-main_Full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6" y="1200"/>
              <a:ext cx="1152" cy="10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1" name="TextBox 10"/>
            <p:cNvSpPr txBox="1">
              <a:spLocks noChangeArrowheads="1"/>
            </p:cNvSpPr>
            <p:nvPr/>
          </p:nvSpPr>
          <p:spPr bwMode="auto">
            <a:xfrm>
              <a:off x="1536" y="1536"/>
              <a:ext cx="316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Stamp Collecting – Wrote </a:t>
              </a:r>
              <a:r>
                <a:rPr lang="en-US" u="sng"/>
                <a:t>The Postal Stationary</a:t>
              </a:r>
            </a:p>
            <a:p>
              <a:r>
                <a:rPr lang="en-US" u="sng"/>
                <a:t>of Canada; A Reference Catalog</a:t>
              </a:r>
              <a:r>
                <a:rPr lang="en-US"/>
                <a:t> in 1953</a:t>
              </a:r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657600" y="3200400"/>
            <a:ext cx="4876800" cy="1676400"/>
            <a:chOff x="2304" y="2016"/>
            <a:chExt cx="3072" cy="1056"/>
          </a:xfrm>
        </p:grpSpPr>
        <p:pic>
          <p:nvPicPr>
            <p:cNvPr id="22538" name="Picture 11" descr="books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72" y="2016"/>
              <a:ext cx="1104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9" name="TextBox 12"/>
            <p:cNvSpPr txBox="1">
              <a:spLocks noChangeArrowheads="1"/>
            </p:cNvSpPr>
            <p:nvPr/>
          </p:nvSpPr>
          <p:spPr bwMode="auto">
            <a:xfrm>
              <a:off x="2304" y="2400"/>
              <a:ext cx="16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Antiquarian Book Dealer</a:t>
              </a:r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1981200" y="4572000"/>
            <a:ext cx="3803650" cy="1600200"/>
            <a:chOff x="1248" y="2880"/>
            <a:chExt cx="2396" cy="1008"/>
          </a:xfrm>
        </p:grpSpPr>
        <p:pic>
          <p:nvPicPr>
            <p:cNvPr id="22536" name="Picture 12" descr="chess_board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248" y="2880"/>
              <a:ext cx="1152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7" name="TextBox 12"/>
            <p:cNvSpPr txBox="1">
              <a:spLocks noChangeArrowheads="1"/>
            </p:cNvSpPr>
            <p:nvPr/>
          </p:nvSpPr>
          <p:spPr bwMode="auto">
            <a:xfrm>
              <a:off x="2640" y="3264"/>
              <a:ext cx="10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Chess Master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23556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23557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55" name="Rectangle 17"/>
          <p:cNvSpPr>
            <a:spLocks noChangeArrowheads="1"/>
          </p:cNvSpPr>
          <p:nvPr/>
        </p:nvSpPr>
        <p:spPr bwMode="auto">
          <a:xfrm>
            <a:off x="0" y="243840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/>
              <a:t>Nelson Bond Returns to Marshall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24583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24584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579" name="TextBox 5"/>
          <p:cNvSpPr txBox="1">
            <a:spLocks noChangeArrowheads="1"/>
          </p:cNvSpPr>
          <p:nvPr/>
        </p:nvSpPr>
        <p:spPr bwMode="auto">
          <a:xfrm>
            <a:off x="0" y="76200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/>
              <a:t>Nelson Bond in his Office in 2002</a:t>
            </a:r>
          </a:p>
        </p:txBody>
      </p:sp>
      <p:sp>
        <p:nvSpPr>
          <p:cNvPr id="21510" name="TextBox 8"/>
          <p:cNvSpPr txBox="1">
            <a:spLocks noChangeArrowheads="1"/>
          </p:cNvSpPr>
          <p:nvPr/>
        </p:nvSpPr>
        <p:spPr bwMode="auto">
          <a:xfrm>
            <a:off x="457200" y="2057400"/>
            <a:ext cx="31242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2160000" sx="1000" sy="1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Beginning in 2003, Nelson Bond began to transfer his papers from his office in Roanoke, Virginia to Marshall University….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1000" y="4343400"/>
            <a:ext cx="3200400" cy="641350"/>
          </a:xfrm>
          <a:prstGeom prst="rect">
            <a:avLst/>
          </a:prstGeom>
          <a:noFill/>
          <a:effectLst>
            <a:outerShdw blurRad="50800" dist="50800" dir="2160000" sx="1000" sy="1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….the transfer was completed in 2006</a:t>
            </a:r>
          </a:p>
        </p:txBody>
      </p:sp>
      <p:pic>
        <p:nvPicPr>
          <p:cNvPr id="14" name="Picture 13" descr="NSBond-01_Offi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0" y="1600200"/>
            <a:ext cx="4495800" cy="3371850"/>
          </a:xfrm>
          <a:prstGeom prst="rect">
            <a:avLst/>
          </a:prstGeom>
          <a:ln w="25400" cmpd="sng">
            <a:solidFill>
              <a:schemeClr val="bg1"/>
            </a:solidFill>
          </a:ln>
          <a:effectLst>
            <a:outerShdw blurRad="165100" dist="50800" dir="5400000" algn="ctr" rotWithShape="0">
              <a:srgbClr val="000000">
                <a:alpha val="43137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25607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25608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603" name="TextBox 5"/>
          <p:cNvSpPr txBox="1">
            <a:spLocks noChangeArrowheads="1"/>
          </p:cNvSpPr>
          <p:nvPr/>
        </p:nvSpPr>
        <p:spPr bwMode="auto">
          <a:xfrm>
            <a:off x="0" y="38100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/>
              <a:t>Processing the Bond Collection</a:t>
            </a:r>
          </a:p>
        </p:txBody>
      </p:sp>
      <p:pic>
        <p:nvPicPr>
          <p:cNvPr id="6" name="Picture 5" descr="Gab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1143000"/>
            <a:ext cx="3600450" cy="4800600"/>
          </a:xfrm>
          <a:prstGeom prst="rect">
            <a:avLst/>
          </a:prstGeom>
          <a:ln w="25400">
            <a:solidFill>
              <a:schemeClr val="bg1"/>
            </a:solidFill>
          </a:ln>
          <a:effectLst>
            <a:outerShdw blurRad="2286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5605" name="TextBox 6"/>
          <p:cNvSpPr txBox="1">
            <a:spLocks noChangeArrowheads="1"/>
          </p:cNvSpPr>
          <p:nvPr/>
        </p:nvSpPr>
        <p:spPr bwMode="auto">
          <a:xfrm>
            <a:off x="685800" y="1066800"/>
            <a:ext cx="2971800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Gabe McKee, Marshall University graduate student, was assigned the task of processing the Nelson Bond Collection.</a:t>
            </a:r>
          </a:p>
          <a:p>
            <a:endParaRPr lang="en-US" sz="1400"/>
          </a:p>
          <a:p>
            <a:r>
              <a:rPr lang="en-US" sz="1400"/>
              <a:t>The collection, once Gabe finished, extended over 54 linear feet with all material placed in acid-free folders and containers.</a:t>
            </a:r>
          </a:p>
        </p:txBody>
      </p:sp>
      <p:pic>
        <p:nvPicPr>
          <p:cNvPr id="8" name="Picture 7" descr="box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6800" y="3200400"/>
            <a:ext cx="2286000" cy="2233613"/>
          </a:xfrm>
          <a:prstGeom prst="rect">
            <a:avLst/>
          </a:prstGeom>
          <a:ln w="25400">
            <a:solidFill>
              <a:schemeClr val="bg1"/>
            </a:solidFill>
          </a:ln>
          <a:effectLst>
            <a:outerShdw blurRad="279400" sx="102000" sy="102000" algn="ctr" rotWithShape="0">
              <a:schemeClr val="tx1">
                <a:alpha val="4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26630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26631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627" name="TextBox 5"/>
          <p:cNvSpPr txBox="1">
            <a:spLocks noChangeArrowheads="1"/>
          </p:cNvSpPr>
          <p:nvPr/>
        </p:nvSpPr>
        <p:spPr bwMode="auto">
          <a:xfrm>
            <a:off x="0" y="38100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/>
              <a:t>Processing the Bond Collection</a:t>
            </a:r>
          </a:p>
        </p:txBody>
      </p:sp>
      <p:sp>
        <p:nvSpPr>
          <p:cNvPr id="26628" name="TextBox 6"/>
          <p:cNvSpPr txBox="1">
            <a:spLocks noChangeArrowheads="1"/>
          </p:cNvSpPr>
          <p:nvPr/>
        </p:nvSpPr>
        <p:spPr bwMode="auto">
          <a:xfrm>
            <a:off x="381000" y="2514600"/>
            <a:ext cx="25908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Not only does the collection include paper documents, it also has a number of artifacts, including original artwork, plaques, awards, certificates, etc.</a:t>
            </a:r>
          </a:p>
        </p:txBody>
      </p:sp>
      <p:pic>
        <p:nvPicPr>
          <p:cNvPr id="9" name="Picture 8" descr="Artifac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6425" y="1266825"/>
            <a:ext cx="5486400" cy="4079875"/>
          </a:xfrm>
          <a:prstGeom prst="rect">
            <a:avLst/>
          </a:prstGeom>
          <a:ln w="25400">
            <a:solidFill>
              <a:schemeClr val="bg1"/>
            </a:solidFill>
          </a:ln>
          <a:effectLst>
            <a:outerShdw blurRad="355600" dist="38100" dir="534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27656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27657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651" name="TextBox 5"/>
          <p:cNvSpPr txBox="1">
            <a:spLocks noChangeArrowheads="1"/>
          </p:cNvSpPr>
          <p:nvPr/>
        </p:nvSpPr>
        <p:spPr bwMode="auto">
          <a:xfrm>
            <a:off x="0" y="38100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/>
              <a:t>Processing the Bond Collection</a:t>
            </a:r>
          </a:p>
        </p:txBody>
      </p:sp>
      <p:sp>
        <p:nvSpPr>
          <p:cNvPr id="27652" name="TextBox 6"/>
          <p:cNvSpPr txBox="1">
            <a:spLocks noChangeArrowheads="1"/>
          </p:cNvSpPr>
          <p:nvPr/>
        </p:nvSpPr>
        <p:spPr bwMode="auto">
          <a:xfrm>
            <a:off x="762000" y="4648200"/>
            <a:ext cx="3962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Nearly every collection has its unexpected and unique items...</a:t>
            </a:r>
          </a:p>
        </p:txBody>
      </p:sp>
      <p:pic>
        <p:nvPicPr>
          <p:cNvPr id="27653" name="Picture 7" descr="Camel_Babs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371600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Babst_Perscription-a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1371600"/>
            <a:ext cx="185261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TextBox 10"/>
          <p:cNvSpPr txBox="1">
            <a:spLocks noChangeArrowheads="1"/>
          </p:cNvSpPr>
          <p:nvPr/>
        </p:nvSpPr>
        <p:spPr bwMode="auto">
          <a:xfrm>
            <a:off x="5257800" y="4648200"/>
            <a:ext cx="3048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…and Nelson Bond’s collection is no different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28680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28681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8675" name="TextBox 5"/>
          <p:cNvSpPr txBox="1">
            <a:spLocks noChangeArrowheads="1"/>
          </p:cNvSpPr>
          <p:nvPr/>
        </p:nvSpPr>
        <p:spPr bwMode="auto">
          <a:xfrm>
            <a:off x="76200" y="304800"/>
            <a:ext cx="8991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/>
              <a:t>The Register to the Nelson S. Bond Collection</a:t>
            </a:r>
          </a:p>
        </p:txBody>
      </p:sp>
      <p:pic>
        <p:nvPicPr>
          <p:cNvPr id="8" name="Picture 7" descr="Bond_Register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53313">
            <a:off x="4479925" y="1016000"/>
            <a:ext cx="3724275" cy="4835525"/>
          </a:xfrm>
          <a:prstGeom prst="rect">
            <a:avLst/>
          </a:prstGeom>
          <a:ln>
            <a:solidFill>
              <a:schemeClr val="accent1">
                <a:lumMod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8677" name="TextBox 8"/>
          <p:cNvSpPr txBox="1">
            <a:spLocks noChangeArrowheads="1"/>
          </p:cNvSpPr>
          <p:nvPr/>
        </p:nvSpPr>
        <p:spPr bwMode="auto">
          <a:xfrm>
            <a:off x="2438400" y="6096000"/>
            <a:ext cx="55118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/>
              <a:t>Available on-line: </a:t>
            </a:r>
          </a:p>
          <a:p>
            <a:r>
              <a:rPr lang="en-US" sz="1100"/>
              <a:t>http://www.marshall.edu/library/speccoll/mss_guide/pdf/acc-2006-04.0749-bond-n.pdf</a:t>
            </a:r>
          </a:p>
        </p:txBody>
      </p:sp>
      <p:sp>
        <p:nvSpPr>
          <p:cNvPr id="28678" name="TextBox 8"/>
          <p:cNvSpPr txBox="1">
            <a:spLocks noChangeArrowheads="1"/>
          </p:cNvSpPr>
          <p:nvPr/>
        </p:nvSpPr>
        <p:spPr bwMode="auto">
          <a:xfrm>
            <a:off x="228600" y="4191000"/>
            <a:ext cx="1371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Gabe finished the Register in February 2008</a:t>
            </a:r>
          </a:p>
        </p:txBody>
      </p:sp>
      <p:pic>
        <p:nvPicPr>
          <p:cNvPr id="6" name="Picture 5" descr="Bond_Regist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043690">
            <a:off x="1435100" y="1014413"/>
            <a:ext cx="3759200" cy="4883150"/>
          </a:xfrm>
          <a:prstGeom prst="rect">
            <a:avLst/>
          </a:prstGeom>
          <a:ln>
            <a:solidFill>
              <a:schemeClr val="accent1">
                <a:lumMod val="25000"/>
              </a:schemeClr>
            </a:solidFill>
          </a:ln>
          <a:effectLst>
            <a:outerShdw blurRad="76200" dist="50800" dir="5400000" algn="ctr" rotWithShape="0">
              <a:srgbClr val="000000">
                <a:alpha val="43137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29705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29706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9699" name="TextBox 5"/>
          <p:cNvSpPr txBox="1">
            <a:spLocks noChangeArrowheads="1"/>
          </p:cNvSpPr>
          <p:nvPr/>
        </p:nvSpPr>
        <p:spPr bwMode="auto">
          <a:xfrm>
            <a:off x="152400" y="152400"/>
            <a:ext cx="4267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/>
              <a:t>Bond in the Virtual Museum</a:t>
            </a:r>
          </a:p>
        </p:txBody>
      </p:sp>
      <p:pic>
        <p:nvPicPr>
          <p:cNvPr id="6" name="Picture 5" descr="Bond-VirtualMuseu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381000"/>
            <a:ext cx="3756025" cy="5770563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1524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4581" name="Picture 6" descr="DeathValleyDay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1219200"/>
            <a:ext cx="2428875" cy="4267200"/>
          </a:xfrm>
          <a:prstGeom prst="rect">
            <a:avLst/>
          </a:prstGeom>
          <a:noFill/>
          <a:ln w="22225">
            <a:solidFill>
              <a:schemeClr val="bg1"/>
            </a:solidFill>
            <a:miter lim="800000"/>
            <a:headEnd/>
            <a:tailEnd/>
          </a:ln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9" name="Straight Arrow Connector 8"/>
          <p:cNvCxnSpPr/>
          <p:nvPr/>
        </p:nvCxnSpPr>
        <p:spPr>
          <a:xfrm rot="10800000">
            <a:off x="3352800" y="2590800"/>
            <a:ext cx="4114800" cy="9144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3" name="TextBox 9"/>
          <p:cNvSpPr txBox="1">
            <a:spLocks noChangeArrowheads="1"/>
          </p:cNvSpPr>
          <p:nvPr/>
        </p:nvSpPr>
        <p:spPr bwMode="auto">
          <a:xfrm>
            <a:off x="457200" y="609600"/>
            <a:ext cx="3581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i="1"/>
              <a:t>On-line guide to Bond’s published works, and much more….</a:t>
            </a:r>
          </a:p>
        </p:txBody>
      </p:sp>
      <p:sp>
        <p:nvSpPr>
          <p:cNvPr id="29704" name="TextBox 9"/>
          <p:cNvSpPr txBox="1">
            <a:spLocks noChangeArrowheads="1"/>
          </p:cNvSpPr>
          <p:nvPr/>
        </p:nvSpPr>
        <p:spPr bwMode="auto">
          <a:xfrm>
            <a:off x="1600200" y="6400800"/>
            <a:ext cx="7162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http://www.marshall.edu/library/speccoll/virtual_museum/bond/default.asp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30727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30728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723" name="TextBox 5"/>
          <p:cNvSpPr txBox="1">
            <a:spLocks noChangeArrowheads="1"/>
          </p:cNvSpPr>
          <p:nvPr/>
        </p:nvSpPr>
        <p:spPr bwMode="auto">
          <a:xfrm>
            <a:off x="0" y="15240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/>
              <a:t>Nelson Bond’s Work Still Remains Popular</a:t>
            </a:r>
          </a:p>
        </p:txBody>
      </p:sp>
      <p:sp>
        <p:nvSpPr>
          <p:cNvPr id="30724" name="TextBox 9"/>
          <p:cNvSpPr txBox="1">
            <a:spLocks noChangeArrowheads="1"/>
          </p:cNvSpPr>
          <p:nvPr/>
        </p:nvSpPr>
        <p:spPr bwMode="auto">
          <a:xfrm>
            <a:off x="1752600" y="5715000"/>
            <a:ext cx="5715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i="1"/>
              <a:t>Video used to advertise the Nelson Bond Collection, as well as to promote Special Collections</a:t>
            </a:r>
          </a:p>
        </p:txBody>
      </p:sp>
      <p:pic>
        <p:nvPicPr>
          <p:cNvPr id="30725" name="Picture 11" descr="Bond_Retr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66900">
            <a:off x="4483100" y="889000"/>
            <a:ext cx="3319463" cy="4551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726" name="Picture 10" descr="Bond_Lunch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337250">
            <a:off x="1206500" y="914400"/>
            <a:ext cx="3328988" cy="4583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4"/>
          <p:cNvSpPr txBox="1">
            <a:spLocks noChangeArrowheads="1"/>
          </p:cNvSpPr>
          <p:nvPr/>
        </p:nvSpPr>
        <p:spPr bwMode="auto">
          <a:xfrm>
            <a:off x="1219200" y="762000"/>
            <a:ext cx="6578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/>
              <a:t>Before Mothman…</a:t>
            </a:r>
          </a:p>
        </p:txBody>
      </p:sp>
      <p:pic>
        <p:nvPicPr>
          <p:cNvPr id="4101" name="Picture 5" descr="200px-Mothman_statue_2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905000"/>
            <a:ext cx="2882900" cy="432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31750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31751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1747" name="TextBox 5"/>
          <p:cNvSpPr txBox="1">
            <a:spLocks noChangeArrowheads="1"/>
          </p:cNvSpPr>
          <p:nvPr/>
        </p:nvSpPr>
        <p:spPr bwMode="auto">
          <a:xfrm>
            <a:off x="685800" y="381000"/>
            <a:ext cx="78486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/>
              <a:t>On October 9, 2003, Marshall University honored Nelson Bond and his wife Betty with day-long activities, including a luncheon, where Nelson spoke to journalism faculty and students, and invited guests.</a:t>
            </a:r>
          </a:p>
        </p:txBody>
      </p:sp>
      <p:pic>
        <p:nvPicPr>
          <p:cNvPr id="10" name="Picture 9" descr="Bond_speak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1600200"/>
            <a:ext cx="3276600" cy="4392613"/>
          </a:xfrm>
          <a:prstGeom prst="rect">
            <a:avLst/>
          </a:prstGeom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Nelson-Bett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9200" y="1828800"/>
            <a:ext cx="2667000" cy="3282950"/>
          </a:xfrm>
          <a:prstGeom prst="rect">
            <a:avLst/>
          </a:prstGeom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32774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32775" name="Picture 6" descr="SCne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2771" name="TextBox 5"/>
          <p:cNvSpPr txBox="1">
            <a:spLocks noChangeArrowheads="1"/>
          </p:cNvSpPr>
          <p:nvPr/>
        </p:nvSpPr>
        <p:spPr bwMode="auto">
          <a:xfrm>
            <a:off x="0" y="38100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/>
              <a:t>Nelson S. Bond on Videotape</a:t>
            </a:r>
          </a:p>
        </p:txBody>
      </p:sp>
      <p:pic>
        <p:nvPicPr>
          <p:cNvPr id="6" name="Bond Clip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1219200"/>
            <a:ext cx="4876800" cy="3657600"/>
          </a:xfrm>
          <a:prstGeom prst="rect">
            <a:avLst/>
          </a:prstGeom>
          <a:noFill/>
          <a:ln w="9525" cap="sq">
            <a:noFill/>
            <a:miter lim="800000"/>
            <a:headEnd/>
            <a:tailEnd/>
          </a:ln>
        </p:spPr>
      </p:pic>
      <p:sp>
        <p:nvSpPr>
          <p:cNvPr id="32773" name="TextBox 6"/>
          <p:cNvSpPr txBox="1">
            <a:spLocks noChangeArrowheads="1"/>
          </p:cNvSpPr>
          <p:nvPr/>
        </p:nvSpPr>
        <p:spPr bwMode="auto">
          <a:xfrm>
            <a:off x="1828800" y="5257800"/>
            <a:ext cx="579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Part of Nelson Bond’s remarks on October 2, 2003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33800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33801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3795" name="TextBox 5"/>
          <p:cNvSpPr txBox="1">
            <a:spLocks noChangeArrowheads="1"/>
          </p:cNvSpPr>
          <p:nvPr/>
        </p:nvSpPr>
        <p:spPr bwMode="auto">
          <a:xfrm>
            <a:off x="0" y="38100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/>
              <a:t>The Nelson S. Bond Room</a:t>
            </a:r>
          </a:p>
        </p:txBody>
      </p:sp>
      <p:pic>
        <p:nvPicPr>
          <p:cNvPr id="7" name="Picture 6" descr="Offic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1066800"/>
            <a:ext cx="3600450" cy="4595813"/>
          </a:xfrm>
          <a:prstGeom prst="rect">
            <a:avLst/>
          </a:prstGeom>
          <a:ln w="25400">
            <a:solidFill>
              <a:schemeClr val="bg1"/>
            </a:solidFill>
          </a:ln>
          <a:effectLst>
            <a:outerShdw blurRad="1524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3797" name="TextBox 10"/>
          <p:cNvSpPr txBox="1">
            <a:spLocks noChangeArrowheads="1"/>
          </p:cNvSpPr>
          <p:nvPr/>
        </p:nvSpPr>
        <p:spPr bwMode="auto">
          <a:xfrm>
            <a:off x="685800" y="4648200"/>
            <a:ext cx="3886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Recreation of Nelson Bond’s Office with all items donated by his family.</a:t>
            </a:r>
          </a:p>
        </p:txBody>
      </p:sp>
      <p:pic>
        <p:nvPicPr>
          <p:cNvPr id="13" name="Picture 12" descr="Office1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1066800"/>
            <a:ext cx="4038600" cy="3276600"/>
          </a:xfrm>
          <a:prstGeom prst="rect">
            <a:avLst/>
          </a:prstGeom>
          <a:ln w="25400">
            <a:solidFill>
              <a:schemeClr val="bg1"/>
            </a:solidFill>
          </a:ln>
          <a:effectLst>
            <a:outerShdw blurRad="1905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3799" name="TextBox 13"/>
          <p:cNvSpPr txBox="1">
            <a:spLocks noChangeArrowheads="1"/>
          </p:cNvSpPr>
          <p:nvPr/>
        </p:nvSpPr>
        <p:spPr bwMode="auto">
          <a:xfrm>
            <a:off x="3429000" y="5791200"/>
            <a:ext cx="5257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/>
              <a:t>Note the “state-of-the-art” wax cylinder recording equipment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34820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34821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4819" name="Text Box 7"/>
          <p:cNvSpPr txBox="1">
            <a:spLocks noChangeArrowheads="1"/>
          </p:cNvSpPr>
          <p:nvPr/>
        </p:nvSpPr>
        <p:spPr bwMode="auto">
          <a:xfrm>
            <a:off x="2209800" y="2819400"/>
            <a:ext cx="4600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1" i="1"/>
              <a:t>The Digital Connection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35846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35847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9157" name="Picture 5" descr="Cove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905000"/>
            <a:ext cx="4343400" cy="4151313"/>
          </a:xfrm>
          <a:prstGeom prst="rect">
            <a:avLst/>
          </a:prstGeom>
          <a:noFill/>
          <a:effectLst>
            <a:outerShdw dist="107763" dir="18900000" algn="ctr" rotWithShape="0">
              <a:srgbClr val="663300">
                <a:alpha val="50000"/>
              </a:srgbClr>
            </a:outerShdw>
          </a:effectLst>
        </p:spPr>
      </p:pic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381000" y="1981200"/>
            <a:ext cx="29718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Original magazine covers were digitally photographed, re-printed on photo paper and mounted on foam board for display to prevent them from being damaged by light exposure</a:t>
            </a:r>
          </a:p>
        </p:txBody>
      </p:sp>
      <p:sp>
        <p:nvSpPr>
          <p:cNvPr id="35845" name="Text Box 7"/>
          <p:cNvSpPr txBox="1">
            <a:spLocks noChangeArrowheads="1"/>
          </p:cNvSpPr>
          <p:nvPr/>
        </p:nvSpPr>
        <p:spPr bwMode="auto">
          <a:xfrm>
            <a:off x="2895600" y="304800"/>
            <a:ext cx="3498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/>
              <a:t>The Digital Connection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36870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36871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304800" y="914400"/>
            <a:ext cx="4419600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Char char="•"/>
            </a:pPr>
            <a:r>
              <a:rPr lang="en-US" sz="1400" b="1" i="1"/>
              <a:t>16mm Film of Television Broadcasts</a:t>
            </a:r>
          </a:p>
          <a:p>
            <a:pPr marL="342900" indent="-342900">
              <a:buFontTx/>
              <a:buChar char="•"/>
            </a:pPr>
            <a:endParaRPr lang="en-US" sz="1400" b="1" i="1"/>
          </a:p>
          <a:p>
            <a:pPr marL="342900" indent="-342900">
              <a:buFontTx/>
              <a:buChar char="•"/>
            </a:pPr>
            <a:r>
              <a:rPr lang="en-US" sz="1400" b="1" i="1"/>
              <a:t>12” 78RPM Records of Radio Broadcasts</a:t>
            </a:r>
          </a:p>
          <a:p>
            <a:pPr marL="342900" indent="-342900">
              <a:buFontTx/>
              <a:buChar char="•"/>
            </a:pPr>
            <a:endParaRPr lang="en-US" sz="1400" b="1" i="1"/>
          </a:p>
          <a:p>
            <a:pPr marL="342900" indent="-342900">
              <a:buFontTx/>
              <a:buChar char="•"/>
            </a:pPr>
            <a:r>
              <a:rPr lang="en-US" sz="1400" b="1" i="1"/>
              <a:t>16” 33 1/3RPM Records of Radio Broadcasts</a:t>
            </a:r>
          </a:p>
          <a:p>
            <a:pPr marL="342900" indent="-342900">
              <a:buFontTx/>
              <a:buChar char="•"/>
            </a:pPr>
            <a:endParaRPr lang="en-US" sz="1400" b="1" i="1"/>
          </a:p>
          <a:p>
            <a:pPr marL="342900" indent="-342900">
              <a:buFontTx/>
              <a:buChar char="•"/>
            </a:pPr>
            <a:r>
              <a:rPr lang="en-US" sz="1400" b="1" i="1"/>
              <a:t>Audio Tapes of Radio Broadcasts</a:t>
            </a:r>
          </a:p>
          <a:p>
            <a:pPr marL="342900" indent="-342900">
              <a:buFontTx/>
              <a:buChar char="•"/>
            </a:pPr>
            <a:endParaRPr lang="en-US" sz="1400" b="1" i="1"/>
          </a:p>
        </p:txBody>
      </p:sp>
      <p:sp>
        <p:nvSpPr>
          <p:cNvPr id="36868" name="TextBox 6"/>
          <p:cNvSpPr txBox="1">
            <a:spLocks noChangeArrowheads="1"/>
          </p:cNvSpPr>
          <p:nvPr/>
        </p:nvSpPr>
        <p:spPr bwMode="auto">
          <a:xfrm>
            <a:off x="1828800" y="304800"/>
            <a:ext cx="563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b="1" i="1"/>
              <a:t>Audio and Video components of the Collection…</a:t>
            </a:r>
          </a:p>
        </p:txBody>
      </p:sp>
      <p:pic>
        <p:nvPicPr>
          <p:cNvPr id="50183" name="Picture 7" descr="Media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2533650"/>
            <a:ext cx="5243513" cy="3932238"/>
          </a:xfrm>
          <a:prstGeom prst="rect">
            <a:avLst/>
          </a:prstGeom>
          <a:noFill/>
          <a:effectLst>
            <a:outerShdw dist="107763" dir="2700000" algn="ctr" rotWithShape="0">
              <a:srgbClr val="66330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37895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37896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7891" name="Text Box 5"/>
          <p:cNvSpPr txBox="1">
            <a:spLocks noChangeArrowheads="1"/>
          </p:cNvSpPr>
          <p:nvPr/>
        </p:nvSpPr>
        <p:spPr bwMode="auto">
          <a:xfrm>
            <a:off x="1736725" y="2474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2133600" y="228600"/>
            <a:ext cx="4908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16mm film to digital conversion process…..</a:t>
            </a:r>
          </a:p>
        </p:txBody>
      </p:sp>
      <p:pic>
        <p:nvPicPr>
          <p:cNvPr id="51207" name="Picture 7" descr="Lab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048000"/>
            <a:ext cx="4176713" cy="3132138"/>
          </a:xfrm>
          <a:prstGeom prst="rect">
            <a:avLst/>
          </a:prstGeom>
          <a:noFill/>
          <a:effectLst>
            <a:outerShdw dist="107763" dir="2700000" algn="ctr" rotWithShape="0">
              <a:srgbClr val="663300">
                <a:alpha val="50000"/>
              </a:srgbClr>
            </a:outerShdw>
          </a:effectLst>
        </p:spPr>
      </p:pic>
      <p:pic>
        <p:nvPicPr>
          <p:cNvPr id="51208" name="Picture 8" descr="Media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914400"/>
            <a:ext cx="4343400" cy="3257550"/>
          </a:xfrm>
          <a:prstGeom prst="rect">
            <a:avLst/>
          </a:prstGeom>
          <a:noFill/>
          <a:effectLst>
            <a:outerShdw dist="107763" dir="13500000" algn="ctr" rotWithShape="0">
              <a:srgbClr val="66330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38919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38920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915" name="Text Box 5"/>
          <p:cNvSpPr txBox="1">
            <a:spLocks noChangeArrowheads="1"/>
          </p:cNvSpPr>
          <p:nvPr/>
        </p:nvSpPr>
        <p:spPr bwMode="auto">
          <a:xfrm>
            <a:off x="1736725" y="2474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8916" name="Text Box 6"/>
          <p:cNvSpPr txBox="1">
            <a:spLocks noChangeArrowheads="1"/>
          </p:cNvSpPr>
          <p:nvPr/>
        </p:nvSpPr>
        <p:spPr bwMode="auto">
          <a:xfrm>
            <a:off x="1600200" y="304800"/>
            <a:ext cx="586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12” 78 rpm records to digital conversion process…..</a:t>
            </a:r>
          </a:p>
        </p:txBody>
      </p:sp>
      <p:pic>
        <p:nvPicPr>
          <p:cNvPr id="53255" name="Picture 7" descr="Lab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3143250"/>
            <a:ext cx="4481513" cy="3360738"/>
          </a:xfrm>
          <a:prstGeom prst="rect">
            <a:avLst/>
          </a:prstGeom>
          <a:noFill/>
          <a:effectLst>
            <a:outerShdw dist="107763" dir="2700000" algn="ctr" rotWithShape="0">
              <a:srgbClr val="663300">
                <a:alpha val="50000"/>
              </a:srgbClr>
            </a:outerShdw>
          </a:effectLst>
        </p:spPr>
      </p:pic>
      <p:pic>
        <p:nvPicPr>
          <p:cNvPr id="53256" name="Picture 8" descr="Records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914400"/>
            <a:ext cx="4176713" cy="3132138"/>
          </a:xfrm>
          <a:prstGeom prst="rect">
            <a:avLst/>
          </a:prstGeom>
          <a:noFill/>
          <a:effectLst>
            <a:outerShdw dist="107763" dir="13500000" algn="ctr" rotWithShape="0">
              <a:srgbClr val="66330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39943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39944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9939" name="Text Box 5"/>
          <p:cNvSpPr txBox="1">
            <a:spLocks noChangeArrowheads="1"/>
          </p:cNvSpPr>
          <p:nvPr/>
        </p:nvSpPr>
        <p:spPr bwMode="auto">
          <a:xfrm>
            <a:off x="1736725" y="2474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9940" name="Text Box 6"/>
          <p:cNvSpPr txBox="1">
            <a:spLocks noChangeArrowheads="1"/>
          </p:cNvSpPr>
          <p:nvPr/>
        </p:nvSpPr>
        <p:spPr bwMode="auto">
          <a:xfrm>
            <a:off x="1447800" y="304800"/>
            <a:ext cx="6254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16” 33-1/3 rpm records to digital conversion process…..</a:t>
            </a:r>
          </a:p>
        </p:txBody>
      </p:sp>
      <p:pic>
        <p:nvPicPr>
          <p:cNvPr id="52231" name="Picture 7" descr="Records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838200"/>
            <a:ext cx="4572000" cy="3429000"/>
          </a:xfrm>
          <a:prstGeom prst="rect">
            <a:avLst/>
          </a:prstGeom>
          <a:noFill/>
          <a:effectLst>
            <a:outerShdw dist="107763" dir="13500000" algn="ctr" rotWithShape="0">
              <a:srgbClr val="663300">
                <a:alpha val="50000"/>
              </a:srgbClr>
            </a:outerShdw>
          </a:effectLst>
        </p:spPr>
      </p:pic>
      <p:pic>
        <p:nvPicPr>
          <p:cNvPr id="52232" name="Picture 8" descr="Records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200400"/>
            <a:ext cx="4419600" cy="3314700"/>
          </a:xfrm>
          <a:prstGeom prst="rect">
            <a:avLst/>
          </a:prstGeom>
          <a:noFill/>
          <a:effectLst>
            <a:outerShdw dist="107763" dir="2700000" algn="ctr" rotWithShape="0">
              <a:srgbClr val="66330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40967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40968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1736725" y="2474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0964" name="Text Box 6"/>
          <p:cNvSpPr txBox="1">
            <a:spLocks noChangeArrowheads="1"/>
          </p:cNvSpPr>
          <p:nvPr/>
        </p:nvSpPr>
        <p:spPr bwMode="auto">
          <a:xfrm>
            <a:off x="1828800" y="304800"/>
            <a:ext cx="5022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Audio Tape to digital conversion process…..</a:t>
            </a:r>
          </a:p>
        </p:txBody>
      </p:sp>
      <p:pic>
        <p:nvPicPr>
          <p:cNvPr id="54281" name="Picture 9" descr="Tape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838200"/>
            <a:ext cx="4481513" cy="3360738"/>
          </a:xfrm>
          <a:prstGeom prst="rect">
            <a:avLst/>
          </a:prstGeom>
          <a:noFill/>
          <a:effectLst>
            <a:outerShdw dist="89803" dir="13500000" algn="ctr" rotWithShape="0">
              <a:srgbClr val="CC9900"/>
            </a:outerShdw>
          </a:effectLst>
        </p:spPr>
      </p:pic>
      <p:pic>
        <p:nvPicPr>
          <p:cNvPr id="54282" name="Picture 10" descr="Tape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371850"/>
            <a:ext cx="4176713" cy="3132138"/>
          </a:xfrm>
          <a:prstGeom prst="rect">
            <a:avLst/>
          </a:prstGeom>
          <a:noFill/>
          <a:effectLst>
            <a:outerShdw dist="89803" dir="2700000" algn="ctr" rotWithShape="0">
              <a:srgbClr val="CC990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62000" y="838200"/>
            <a:ext cx="78057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/>
              <a:t>Before “The X-Files”…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905000" y="2057400"/>
            <a:ext cx="7083425" cy="4575175"/>
            <a:chOff x="384" y="1323"/>
            <a:chExt cx="4462" cy="2882"/>
          </a:xfrm>
        </p:grpSpPr>
        <p:pic>
          <p:nvPicPr>
            <p:cNvPr id="5124" name="Picture 4" descr="xfilesmoviepic5_t25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8" y="1323"/>
              <a:ext cx="2928" cy="1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5" name="Text Box 5"/>
            <p:cNvSpPr txBox="1">
              <a:spLocks noChangeArrowheads="1"/>
            </p:cNvSpPr>
            <p:nvPr/>
          </p:nvSpPr>
          <p:spPr bwMode="auto">
            <a:xfrm>
              <a:off x="442" y="3291"/>
              <a:ext cx="319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/>
                <a:t>“Scully… I don’t think we’re in West Virginia anymore.”</a:t>
              </a:r>
            </a:p>
          </p:txBody>
        </p:sp>
        <p:sp>
          <p:nvSpPr>
            <p:cNvPr id="5126" name="Text Box 6"/>
            <p:cNvSpPr txBox="1">
              <a:spLocks noChangeArrowheads="1"/>
            </p:cNvSpPr>
            <p:nvPr/>
          </p:nvSpPr>
          <p:spPr bwMode="auto">
            <a:xfrm>
              <a:off x="384" y="4032"/>
              <a:ext cx="446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The X-Files; I Want to Believe. Twentieth-Century Fox Film Corporation, Crying Box Productions, 2008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41991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41992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1987" name="Text Box 5"/>
          <p:cNvSpPr txBox="1">
            <a:spLocks noChangeArrowheads="1"/>
          </p:cNvSpPr>
          <p:nvPr/>
        </p:nvSpPr>
        <p:spPr bwMode="auto">
          <a:xfrm>
            <a:off x="1736725" y="2474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988" name="Text Box 6"/>
          <p:cNvSpPr txBox="1">
            <a:spLocks noChangeArrowheads="1"/>
          </p:cNvSpPr>
          <p:nvPr/>
        </p:nvSpPr>
        <p:spPr bwMode="auto">
          <a:xfrm>
            <a:off x="1828800" y="304800"/>
            <a:ext cx="5022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Audio Tape to digital conversion process…..</a:t>
            </a:r>
          </a:p>
        </p:txBody>
      </p:sp>
      <p:pic>
        <p:nvPicPr>
          <p:cNvPr id="41989" name="Picture 7" descr="Tape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143000"/>
            <a:ext cx="3543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107763" dir="2700000">
              <a:srgbClr val="663300">
                <a:alpha val="50000"/>
              </a:srgbClr>
            </a:prstShdw>
          </a:effectLst>
        </p:spPr>
      </p:pic>
      <p:pic>
        <p:nvPicPr>
          <p:cNvPr id="41990" name="Picture 8" descr="Tape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828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107763" dir="13500000">
              <a:srgbClr val="663300">
                <a:alpha val="50000"/>
              </a:srgbClr>
            </a:prst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43018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43019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3011" name="Text Box 5"/>
          <p:cNvSpPr txBox="1">
            <a:spLocks noChangeArrowheads="1"/>
          </p:cNvSpPr>
          <p:nvPr/>
        </p:nvSpPr>
        <p:spPr bwMode="auto">
          <a:xfrm>
            <a:off x="1736725" y="2474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3012" name="Text Box 6"/>
          <p:cNvSpPr txBox="1">
            <a:spLocks noChangeArrowheads="1"/>
          </p:cNvSpPr>
          <p:nvPr/>
        </p:nvSpPr>
        <p:spPr bwMode="auto">
          <a:xfrm>
            <a:off x="2286000" y="304800"/>
            <a:ext cx="4349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Producing DVD of Television Shows…</a:t>
            </a:r>
          </a:p>
        </p:txBody>
      </p:sp>
      <p:pic>
        <p:nvPicPr>
          <p:cNvPr id="56327" name="Picture 7" descr="Al Haddon's Lamp l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143000"/>
            <a:ext cx="2438400" cy="1857375"/>
          </a:xfrm>
          <a:prstGeom prst="rect">
            <a:avLst/>
          </a:prstGeom>
          <a:noFill/>
          <a:effectLst>
            <a:outerShdw dist="107763" dir="2700000" algn="ctr" rotWithShape="0">
              <a:srgbClr val="663300">
                <a:alpha val="50000"/>
              </a:srgbClr>
            </a:outerShdw>
          </a:effectLst>
        </p:spPr>
      </p:pic>
      <p:pic>
        <p:nvPicPr>
          <p:cNvPr id="56328" name="Picture 8" descr="Bird of Prey l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3844925"/>
            <a:ext cx="2438400" cy="1879600"/>
          </a:xfrm>
          <a:prstGeom prst="rect">
            <a:avLst/>
          </a:prstGeom>
          <a:noFill/>
          <a:effectLst>
            <a:outerShdw dist="107763" dir="13500000" algn="ctr" rotWithShape="0">
              <a:srgbClr val="663300">
                <a:alpha val="50000"/>
              </a:srgbClr>
            </a:outerShdw>
          </a:effectLst>
        </p:spPr>
      </p:pic>
      <p:pic>
        <p:nvPicPr>
          <p:cNvPr id="56329" name="Picture 9" descr="Bacular Clock l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1143000"/>
            <a:ext cx="2405063" cy="1835150"/>
          </a:xfrm>
          <a:prstGeom prst="rect">
            <a:avLst/>
          </a:prstGeom>
          <a:noFill/>
          <a:effectLst>
            <a:outerShdw dist="107763" dir="8100000" algn="ctr" rotWithShape="0">
              <a:srgbClr val="663300">
                <a:alpha val="50000"/>
              </a:srgbClr>
            </a:outerShdw>
          </a:effectLst>
        </p:spPr>
      </p:pic>
      <p:pic>
        <p:nvPicPr>
          <p:cNvPr id="56330" name="Picture 10" descr="Juvenile Genius l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3770313"/>
            <a:ext cx="2438400" cy="1846262"/>
          </a:xfrm>
          <a:prstGeom prst="rect">
            <a:avLst/>
          </a:prstGeom>
          <a:noFill/>
          <a:effectLst>
            <a:outerShdw dist="107763" dir="18900000" algn="ctr" rotWithShape="0">
              <a:srgbClr val="663300">
                <a:alpha val="50000"/>
              </a:srgbClr>
            </a:outerShdw>
          </a:effectLst>
        </p:spPr>
      </p:pic>
      <p:pic>
        <p:nvPicPr>
          <p:cNvPr id="56331" name="Picture 11" descr="Mask Of Medusa l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2800" y="2514600"/>
            <a:ext cx="24384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1000"/>
                                        <p:tgtEl>
                                          <p:spTgt spid="56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44038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44039" name="Picture 6" descr="SCne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4035" name="Text Box 5"/>
          <p:cNvSpPr txBox="1">
            <a:spLocks noChangeArrowheads="1"/>
          </p:cNvSpPr>
          <p:nvPr/>
        </p:nvSpPr>
        <p:spPr bwMode="auto">
          <a:xfrm>
            <a:off x="1736725" y="2474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57350" name="Trembled Clip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381000"/>
            <a:ext cx="6934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89803" dir="18900000">
              <a:srgbClr val="663300">
                <a:alpha val="50000"/>
              </a:srgbClr>
            </a:prstShdw>
          </a:effectLst>
        </p:spPr>
      </p:pic>
      <p:sp>
        <p:nvSpPr>
          <p:cNvPr id="44037" name="Text Box 7"/>
          <p:cNvSpPr txBox="1">
            <a:spLocks noChangeArrowheads="1"/>
          </p:cNvSpPr>
          <p:nvPr/>
        </p:nvSpPr>
        <p:spPr bwMode="auto">
          <a:xfrm>
            <a:off x="2743200" y="5638800"/>
            <a:ext cx="36020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 b="1"/>
              <a:t>Original Broadcast on CBS – Studio One</a:t>
            </a:r>
          </a:p>
          <a:p>
            <a:pPr algn="ctr"/>
            <a:r>
              <a:rPr lang="en-US" sz="1400" b="1"/>
              <a:t>9 September 1957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802" fill="hold"/>
                                        <p:tgtEl>
                                          <p:spTgt spid="573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735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73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73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50"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45068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45069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5059" name="Text Box 5"/>
          <p:cNvSpPr txBox="1">
            <a:spLocks noChangeArrowheads="1"/>
          </p:cNvSpPr>
          <p:nvPr/>
        </p:nvSpPr>
        <p:spPr bwMode="auto">
          <a:xfrm>
            <a:off x="1736725" y="2474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5060" name="Text Box 6"/>
          <p:cNvSpPr txBox="1">
            <a:spLocks noChangeArrowheads="1"/>
          </p:cNvSpPr>
          <p:nvPr/>
        </p:nvSpPr>
        <p:spPr bwMode="auto">
          <a:xfrm>
            <a:off x="228600" y="304800"/>
            <a:ext cx="352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The Night America Trembled…</a:t>
            </a:r>
          </a:p>
        </p:txBody>
      </p:sp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5867400" y="2895600"/>
            <a:ext cx="1743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Edward R. Morrow</a:t>
            </a:r>
          </a:p>
        </p:txBody>
      </p:sp>
      <p:sp>
        <p:nvSpPr>
          <p:cNvPr id="58380" name="Text Box 12"/>
          <p:cNvSpPr txBox="1">
            <a:spLocks noChangeArrowheads="1"/>
          </p:cNvSpPr>
          <p:nvPr/>
        </p:nvSpPr>
        <p:spPr bwMode="auto">
          <a:xfrm>
            <a:off x="1752600" y="5715000"/>
            <a:ext cx="1416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James Coburn</a:t>
            </a:r>
          </a:p>
        </p:txBody>
      </p:sp>
      <p:sp>
        <p:nvSpPr>
          <p:cNvPr id="58381" name="Text Box 13"/>
          <p:cNvSpPr txBox="1">
            <a:spLocks noChangeArrowheads="1"/>
          </p:cNvSpPr>
          <p:nvPr/>
        </p:nvSpPr>
        <p:spPr bwMode="auto">
          <a:xfrm>
            <a:off x="6096000" y="5715000"/>
            <a:ext cx="1377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Edward Asner</a:t>
            </a:r>
          </a:p>
        </p:txBody>
      </p:sp>
      <p:pic>
        <p:nvPicPr>
          <p:cNvPr id="45071" name="Picture 15" descr="Trembled-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685800"/>
            <a:ext cx="2971800" cy="2228850"/>
          </a:xfrm>
          <a:prstGeom prst="rect">
            <a:avLst/>
          </a:prstGeom>
          <a:noFill/>
          <a:effectLst>
            <a:outerShdw dist="71842" dir="13500000" algn="ctr" rotWithShape="0">
              <a:srgbClr val="996600">
                <a:alpha val="50000"/>
              </a:srgbClr>
            </a:outerShdw>
          </a:effectLst>
        </p:spPr>
      </p:pic>
      <p:pic>
        <p:nvPicPr>
          <p:cNvPr id="45072" name="Picture 16" descr="Trembled-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685800"/>
            <a:ext cx="2971800" cy="2228850"/>
          </a:xfrm>
          <a:prstGeom prst="rect">
            <a:avLst/>
          </a:prstGeom>
          <a:noFill/>
          <a:effectLst>
            <a:outerShdw dist="81320" dir="19280412" algn="ctr" rotWithShape="0">
              <a:srgbClr val="996600">
                <a:alpha val="50000"/>
              </a:srgbClr>
            </a:outerShdw>
          </a:effectLst>
        </p:spPr>
      </p:pic>
      <p:pic>
        <p:nvPicPr>
          <p:cNvPr id="45073" name="Picture 17" descr="Trembled-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3429000"/>
            <a:ext cx="2971800" cy="2228850"/>
          </a:xfrm>
          <a:prstGeom prst="rect">
            <a:avLst/>
          </a:prstGeom>
          <a:noFill/>
          <a:effectLst>
            <a:outerShdw dist="81320" dir="7719588" algn="ctr" rotWithShape="0">
              <a:srgbClr val="996600">
                <a:alpha val="50000"/>
              </a:srgbClr>
            </a:outerShdw>
          </a:effectLst>
        </p:spPr>
      </p:pic>
      <p:pic>
        <p:nvPicPr>
          <p:cNvPr id="45074" name="Picture 18" descr="Trembled-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3429000"/>
            <a:ext cx="2971800" cy="2228850"/>
          </a:xfrm>
          <a:prstGeom prst="rect">
            <a:avLst/>
          </a:prstGeom>
          <a:noFill/>
          <a:effectLst>
            <a:outerShdw dist="89803" dir="2700000" algn="ctr" rotWithShape="0">
              <a:srgbClr val="99660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8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8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9" grpId="0"/>
      <p:bldP spid="58380" grpId="0"/>
      <p:bldP spid="5838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46093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46094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6083" name="Text Box 5"/>
          <p:cNvSpPr txBox="1">
            <a:spLocks noChangeArrowheads="1"/>
          </p:cNvSpPr>
          <p:nvPr/>
        </p:nvSpPr>
        <p:spPr bwMode="auto">
          <a:xfrm>
            <a:off x="1736725" y="2474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6084" name="Text Box 6"/>
          <p:cNvSpPr txBox="1">
            <a:spLocks noChangeArrowheads="1"/>
          </p:cNvSpPr>
          <p:nvPr/>
        </p:nvSpPr>
        <p:spPr bwMode="auto">
          <a:xfrm>
            <a:off x="228600" y="304800"/>
            <a:ext cx="352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The Night America Trembled…</a:t>
            </a:r>
          </a:p>
        </p:txBody>
      </p:sp>
      <p:sp>
        <p:nvSpPr>
          <p:cNvPr id="59403" name="Text Box 11"/>
          <p:cNvSpPr txBox="1">
            <a:spLocks noChangeArrowheads="1"/>
          </p:cNvSpPr>
          <p:nvPr/>
        </p:nvSpPr>
        <p:spPr bwMode="auto">
          <a:xfrm>
            <a:off x="1828800" y="5715000"/>
            <a:ext cx="1338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Warren Oates</a:t>
            </a:r>
          </a:p>
        </p:txBody>
      </p:sp>
      <p:sp>
        <p:nvSpPr>
          <p:cNvPr id="59404" name="Text Box 12"/>
          <p:cNvSpPr txBox="1">
            <a:spLocks noChangeArrowheads="1"/>
          </p:cNvSpPr>
          <p:nvPr/>
        </p:nvSpPr>
        <p:spPr bwMode="auto">
          <a:xfrm>
            <a:off x="6248400" y="5715000"/>
            <a:ext cx="1098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John Astin</a:t>
            </a:r>
          </a:p>
        </p:txBody>
      </p:sp>
      <p:sp>
        <p:nvSpPr>
          <p:cNvPr id="59405" name="Text Box 13"/>
          <p:cNvSpPr txBox="1">
            <a:spLocks noChangeArrowheads="1"/>
          </p:cNvSpPr>
          <p:nvPr/>
        </p:nvSpPr>
        <p:spPr bwMode="auto">
          <a:xfrm>
            <a:off x="1752600" y="2971800"/>
            <a:ext cx="1387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Warren Beatty</a:t>
            </a:r>
          </a:p>
        </p:txBody>
      </p:sp>
      <p:sp>
        <p:nvSpPr>
          <p:cNvPr id="59406" name="Text Box 14"/>
          <p:cNvSpPr txBox="1">
            <a:spLocks noChangeArrowheads="1"/>
          </p:cNvSpPr>
          <p:nvPr/>
        </p:nvSpPr>
        <p:spPr bwMode="auto">
          <a:xfrm>
            <a:off x="5867400" y="2971800"/>
            <a:ext cx="1641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Vincent Gardenia</a:t>
            </a:r>
          </a:p>
        </p:txBody>
      </p:sp>
      <p:pic>
        <p:nvPicPr>
          <p:cNvPr id="46096" name="Picture 16" descr="Trembled-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685800"/>
            <a:ext cx="3048000" cy="2286000"/>
          </a:xfrm>
          <a:prstGeom prst="rect">
            <a:avLst/>
          </a:prstGeom>
          <a:noFill/>
          <a:effectLst>
            <a:outerShdw dist="53882" dir="13500000" algn="ctr" rotWithShape="0">
              <a:srgbClr val="996600"/>
            </a:outerShdw>
          </a:effectLst>
        </p:spPr>
      </p:pic>
      <p:pic>
        <p:nvPicPr>
          <p:cNvPr id="46097" name="Picture 17" descr="Trembled-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685800"/>
            <a:ext cx="3048000" cy="2286000"/>
          </a:xfrm>
          <a:prstGeom prst="rect">
            <a:avLst/>
          </a:prstGeom>
          <a:noFill/>
          <a:effectLst>
            <a:outerShdw dist="63500" dir="19387806" algn="ctr" rotWithShape="0">
              <a:srgbClr val="996600"/>
            </a:outerShdw>
          </a:effectLst>
        </p:spPr>
      </p:pic>
      <p:pic>
        <p:nvPicPr>
          <p:cNvPr id="46098" name="Picture 18" descr="Trembled-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3352800"/>
            <a:ext cx="3048000" cy="2286000"/>
          </a:xfrm>
          <a:prstGeom prst="rect">
            <a:avLst/>
          </a:prstGeom>
          <a:noFill/>
          <a:effectLst>
            <a:outerShdw dist="63500" dir="7612194" algn="ctr" rotWithShape="0">
              <a:srgbClr val="996600"/>
            </a:outerShdw>
          </a:effectLst>
        </p:spPr>
      </p:pic>
      <p:pic>
        <p:nvPicPr>
          <p:cNvPr id="46099" name="Picture 19" descr="Trembled-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1600" y="3352800"/>
            <a:ext cx="3048000" cy="2286000"/>
          </a:xfrm>
          <a:prstGeom prst="rect">
            <a:avLst/>
          </a:prstGeom>
          <a:noFill/>
          <a:effectLst>
            <a:outerShdw dist="81320" dir="2319588" algn="ctr" rotWithShape="0">
              <a:srgbClr val="99660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3" grpId="0"/>
      <p:bldP spid="59404" grpId="0"/>
      <p:bldP spid="59405" grpId="0"/>
      <p:bldP spid="5940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47111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47112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7107" name="Text Box 5"/>
          <p:cNvSpPr txBox="1">
            <a:spLocks noChangeArrowheads="1"/>
          </p:cNvSpPr>
          <p:nvPr/>
        </p:nvSpPr>
        <p:spPr bwMode="auto">
          <a:xfrm>
            <a:off x="1736725" y="2474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47108" name="Picture 6" descr="Nelson Bond Etching Ed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295400"/>
            <a:ext cx="458152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117088" dir="2436078">
              <a:srgbClr val="663300">
                <a:alpha val="50000"/>
              </a:srgbClr>
            </a:prstShdw>
          </a:effectLst>
        </p:spPr>
      </p:pic>
      <p:sp>
        <p:nvSpPr>
          <p:cNvPr id="47109" name="Text Box 7"/>
          <p:cNvSpPr txBox="1">
            <a:spLocks noChangeArrowheads="1"/>
          </p:cNvSpPr>
          <p:nvPr/>
        </p:nvSpPr>
        <p:spPr bwMode="auto">
          <a:xfrm>
            <a:off x="533400" y="2667000"/>
            <a:ext cx="2682875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Nelson Slade Bond… </a:t>
            </a:r>
          </a:p>
          <a:p>
            <a:endParaRPr lang="en-US" sz="1600" b="1"/>
          </a:p>
          <a:p>
            <a:r>
              <a:rPr lang="en-US" sz="1600" b="1"/>
              <a:t>Student, travelogue and sports writer, postage cataloger, fantasy author, publicist, book dealer, galactic explorer. </a:t>
            </a:r>
          </a:p>
          <a:p>
            <a:endParaRPr lang="en-US" sz="1600" b="1"/>
          </a:p>
          <a:p>
            <a:endParaRPr lang="en-US" sz="1400" b="1"/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2438400" y="457200"/>
            <a:ext cx="4618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Still seeking out new careers...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524000" y="762000"/>
            <a:ext cx="62357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/>
              <a:t>Before S.E.T.I.*…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62000" y="1947863"/>
            <a:ext cx="5392738" cy="4803775"/>
            <a:chOff x="480" y="1227"/>
            <a:chExt cx="3397" cy="3026"/>
          </a:xfrm>
        </p:grpSpPr>
        <p:sp>
          <p:nvSpPr>
            <p:cNvPr id="6148" name="Text Box 6"/>
            <p:cNvSpPr txBox="1">
              <a:spLocks noChangeArrowheads="1"/>
            </p:cNvSpPr>
            <p:nvPr/>
          </p:nvSpPr>
          <p:spPr bwMode="auto">
            <a:xfrm>
              <a:off x="480" y="4080"/>
              <a:ext cx="184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* Search for Extra-Terrestrial Intelligence</a:t>
              </a:r>
            </a:p>
          </p:txBody>
        </p:sp>
        <p:pic>
          <p:nvPicPr>
            <p:cNvPr id="6149" name="Picture 8" descr="telescopes-186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26" y="1227"/>
              <a:ext cx="1764" cy="2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0" name="Text Box 9"/>
            <p:cNvSpPr txBox="1">
              <a:spLocks noChangeArrowheads="1"/>
            </p:cNvSpPr>
            <p:nvPr/>
          </p:nvSpPr>
          <p:spPr bwMode="auto">
            <a:xfrm>
              <a:off x="2074" y="3579"/>
              <a:ext cx="1803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/>
                <a:t>Green Bank Telescope, </a:t>
              </a:r>
            </a:p>
            <a:p>
              <a:pPr algn="ctr"/>
              <a:r>
                <a:rPr lang="en-US" sz="1200"/>
                <a:t>National Radio Astronomy Observatory,</a:t>
              </a:r>
            </a:p>
            <a:p>
              <a:pPr algn="ctr"/>
              <a:r>
                <a:rPr lang="en-US" sz="1200"/>
                <a:t>Green Bank, West Virginia</a:t>
              </a:r>
            </a:p>
            <a:p>
              <a:pPr algn="ctr"/>
              <a:endParaRPr lang="en-US" sz="12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524000" y="762000"/>
            <a:ext cx="4673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/>
              <a:t>Before 007…</a:t>
            </a:r>
          </a:p>
        </p:txBody>
      </p:sp>
      <p:pic>
        <p:nvPicPr>
          <p:cNvPr id="7173" name="Picture 5" descr="James_Bo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828800"/>
            <a:ext cx="3419475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64944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/>
              <a:t>There was Bond…</a:t>
            </a:r>
          </a:p>
        </p:txBody>
      </p:sp>
      <p:sp>
        <p:nvSpPr>
          <p:cNvPr id="5124" name="Text Box 2"/>
          <p:cNvSpPr txBox="1">
            <a:spLocks noChangeArrowheads="1"/>
          </p:cNvSpPr>
          <p:nvPr/>
        </p:nvSpPr>
        <p:spPr bwMode="auto">
          <a:xfrm>
            <a:off x="3352800" y="5334000"/>
            <a:ext cx="53101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/>
              <a:t>Nelson Bond…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895600" y="1447800"/>
            <a:ext cx="2797175" cy="3832225"/>
            <a:chOff x="1824" y="912"/>
            <a:chExt cx="1762" cy="2414"/>
          </a:xfrm>
        </p:grpSpPr>
        <p:pic>
          <p:nvPicPr>
            <p:cNvPr id="8197" name="Picture 6" descr="nsbond 02-23-3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24" y="912"/>
              <a:ext cx="1762" cy="2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198" name="Text Box 5"/>
            <p:cNvSpPr txBox="1">
              <a:spLocks noChangeArrowheads="1"/>
            </p:cNvSpPr>
            <p:nvPr/>
          </p:nvSpPr>
          <p:spPr bwMode="auto">
            <a:xfrm>
              <a:off x="2246" y="3095"/>
              <a:ext cx="8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1908-2006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9228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9229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609600" y="457200"/>
            <a:ext cx="8229600" cy="2878138"/>
            <a:chOff x="609600" y="457200"/>
            <a:chExt cx="8229600" cy="2878138"/>
          </a:xfrm>
        </p:grpSpPr>
        <p:pic>
          <p:nvPicPr>
            <p:cNvPr id="9224" name="Picture 7" descr="Bond-30_edited-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9600" y="457200"/>
              <a:ext cx="1933575" cy="287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5" name="Text Box 11"/>
            <p:cNvSpPr txBox="1">
              <a:spLocks noChangeArrowheads="1"/>
            </p:cNvSpPr>
            <p:nvPr/>
          </p:nvSpPr>
          <p:spPr bwMode="auto">
            <a:xfrm>
              <a:off x="3352800" y="609600"/>
              <a:ext cx="5224463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Nelson Bond comes to Marshall College, 1932</a:t>
              </a:r>
            </a:p>
          </p:txBody>
        </p:sp>
        <p:sp>
          <p:nvSpPr>
            <p:cNvPr id="9226" name="TextBox 8"/>
            <p:cNvSpPr txBox="1">
              <a:spLocks noChangeArrowheads="1"/>
            </p:cNvSpPr>
            <p:nvPr/>
          </p:nvSpPr>
          <p:spPr bwMode="auto">
            <a:xfrm>
              <a:off x="2971800" y="1295400"/>
              <a:ext cx="5867400" cy="1477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“I think I was among the first to see him when he arrived on campus. He looked kind of like Lord Baden-Powell, founder of the Boy Scouts. He was most debonair and dashing and he was given to reciting long passages of Chaucer.”</a:t>
              </a:r>
            </a:p>
          </p:txBody>
        </p:sp>
        <p:sp>
          <p:nvSpPr>
            <p:cNvPr id="9227" name="TextBox 9"/>
            <p:cNvSpPr txBox="1">
              <a:spLocks noChangeArrowheads="1"/>
            </p:cNvSpPr>
            <p:nvPr/>
          </p:nvSpPr>
          <p:spPr bwMode="auto">
            <a:xfrm>
              <a:off x="4419600" y="2667000"/>
              <a:ext cx="36576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/>
                <a:t>Retired Charleston Daily Mail editor Jack Maurice</a:t>
              </a:r>
            </a:p>
          </p:txBody>
        </p:sp>
      </p:grpSp>
      <p:grpSp>
        <p:nvGrpSpPr>
          <p:cNvPr id="9220" name="Group 12"/>
          <p:cNvGrpSpPr>
            <a:grpSpLocks/>
          </p:cNvGrpSpPr>
          <p:nvPr/>
        </p:nvGrpSpPr>
        <p:grpSpPr bwMode="auto">
          <a:xfrm>
            <a:off x="381000" y="3352800"/>
            <a:ext cx="8242300" cy="3090863"/>
            <a:chOff x="381000" y="3429000"/>
            <a:chExt cx="8242300" cy="3090863"/>
          </a:xfrm>
        </p:grpSpPr>
        <p:pic>
          <p:nvPicPr>
            <p:cNvPr id="9221" name="Picture 7" descr="old main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600" y="3429000"/>
              <a:ext cx="3822700" cy="3090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2" name="TextBox 10"/>
            <p:cNvSpPr txBox="1">
              <a:spLocks noChangeArrowheads="1"/>
            </p:cNvSpPr>
            <p:nvPr/>
          </p:nvSpPr>
          <p:spPr bwMode="auto">
            <a:xfrm>
              <a:off x="381000" y="4038600"/>
              <a:ext cx="4267200" cy="1938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Tx/>
                <a:buChar char="-"/>
              </a:pPr>
              <a:r>
                <a:rPr lang="en-US" sz="1600"/>
                <a:t> </a:t>
              </a:r>
              <a:r>
                <a:rPr lang="en-US" sz="1300"/>
                <a:t>Huntington has a population of 80,000</a:t>
              </a:r>
            </a:p>
            <a:p>
              <a:pPr>
                <a:buFontTx/>
                <a:buChar char="-"/>
              </a:pPr>
              <a:endParaRPr lang="en-US" sz="1300"/>
            </a:p>
            <a:p>
              <a:pPr>
                <a:buFontTx/>
                <a:buChar char="-"/>
              </a:pPr>
              <a:r>
                <a:rPr lang="en-US" sz="1300"/>
                <a:t> Tuition at Marshall College = $28.75/semester, books $10.00</a:t>
              </a:r>
            </a:p>
            <a:p>
              <a:pPr>
                <a:buFontTx/>
                <a:buChar char="-"/>
              </a:pPr>
              <a:endParaRPr lang="en-US" sz="1300"/>
            </a:p>
            <a:p>
              <a:pPr>
                <a:buFontTx/>
                <a:buChar char="-"/>
              </a:pPr>
              <a:r>
                <a:rPr lang="en-US" sz="1300"/>
                <a:t> July, 1932 Dow-Jones Industrial Average = 41.22</a:t>
              </a:r>
            </a:p>
            <a:p>
              <a:pPr>
                <a:buFontTx/>
                <a:buChar char="-"/>
              </a:pPr>
              <a:endParaRPr lang="en-US" sz="1300"/>
            </a:p>
            <a:p>
              <a:pPr>
                <a:buFontTx/>
                <a:buChar char="-"/>
              </a:pPr>
              <a:r>
                <a:rPr lang="en-US" sz="1300"/>
                <a:t> Johnny Cash is born…John Philip Sousa dies</a:t>
              </a:r>
            </a:p>
            <a:p>
              <a:pPr>
                <a:buFontTx/>
                <a:buChar char="-"/>
              </a:pPr>
              <a:endParaRPr lang="en-US" sz="1400"/>
            </a:p>
          </p:txBody>
        </p:sp>
        <p:sp>
          <p:nvSpPr>
            <p:cNvPr id="9223" name="Text Box 11"/>
            <p:cNvSpPr txBox="1">
              <a:spLocks noChangeArrowheads="1"/>
            </p:cNvSpPr>
            <p:nvPr/>
          </p:nvSpPr>
          <p:spPr bwMode="auto">
            <a:xfrm>
              <a:off x="1752600" y="3657600"/>
              <a:ext cx="11747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In 1932…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5"/>
          <p:cNvGrpSpPr>
            <a:grpSpLocks/>
          </p:cNvGrpSpPr>
          <p:nvPr/>
        </p:nvGrpSpPr>
        <p:grpSpPr bwMode="auto">
          <a:xfrm>
            <a:off x="152400" y="5638800"/>
            <a:ext cx="1516063" cy="914400"/>
            <a:chOff x="-68" y="3360"/>
            <a:chExt cx="1188" cy="720"/>
          </a:xfrm>
        </p:grpSpPr>
        <p:sp>
          <p:nvSpPr>
            <p:cNvPr id="10252" name="Text Box 2"/>
            <p:cNvSpPr txBox="1">
              <a:spLocks noChangeArrowheads="1"/>
            </p:cNvSpPr>
            <p:nvPr/>
          </p:nvSpPr>
          <p:spPr bwMode="auto">
            <a:xfrm>
              <a:off x="-68" y="3360"/>
              <a:ext cx="1188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The Nelson Slade Bond</a:t>
              </a:r>
            </a:p>
            <a:p>
              <a:pPr algn="ctr"/>
              <a:r>
                <a:rPr lang="en-US" sz="1000"/>
                <a:t>Collection</a:t>
              </a:r>
            </a:p>
          </p:txBody>
        </p:sp>
        <p:pic>
          <p:nvPicPr>
            <p:cNvPr id="10253" name="Picture 6" descr="SCne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6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45" name="Picture 9" descr="Volleyb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09600"/>
            <a:ext cx="31242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Oval 10"/>
          <p:cNvSpPr>
            <a:spLocks noChangeArrowheads="1"/>
          </p:cNvSpPr>
          <p:nvPr/>
        </p:nvSpPr>
        <p:spPr bwMode="auto">
          <a:xfrm>
            <a:off x="1524000" y="1524000"/>
            <a:ext cx="457200" cy="457200"/>
          </a:xfrm>
          <a:prstGeom prst="ellips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Text Box 9"/>
          <p:cNvSpPr txBox="1">
            <a:spLocks noChangeArrowheads="1"/>
          </p:cNvSpPr>
          <p:nvPr/>
        </p:nvSpPr>
        <p:spPr bwMode="auto">
          <a:xfrm>
            <a:off x="685800" y="2971800"/>
            <a:ext cx="27479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1933 Intramural Volleyball Champions</a:t>
            </a:r>
          </a:p>
        </p:txBody>
      </p:sp>
      <p:grpSp>
        <p:nvGrpSpPr>
          <p:cNvPr id="10248" name="Group 13"/>
          <p:cNvGrpSpPr>
            <a:grpSpLocks/>
          </p:cNvGrpSpPr>
          <p:nvPr/>
        </p:nvGrpSpPr>
        <p:grpSpPr bwMode="auto">
          <a:xfrm>
            <a:off x="3733800" y="914400"/>
            <a:ext cx="5257800" cy="1951038"/>
            <a:chOff x="2352" y="576"/>
            <a:chExt cx="3312" cy="1229"/>
          </a:xfrm>
        </p:grpSpPr>
        <p:sp>
          <p:nvSpPr>
            <p:cNvPr id="10250" name="Text Box 10"/>
            <p:cNvSpPr txBox="1">
              <a:spLocks noChangeArrowheads="1"/>
            </p:cNvSpPr>
            <p:nvPr/>
          </p:nvSpPr>
          <p:spPr bwMode="auto">
            <a:xfrm>
              <a:off x="2352" y="576"/>
              <a:ext cx="3312" cy="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In college life morale is of the highest importance.  Listlessness and loafing are educational sins.  Intense interest and hard work are essential to success.  A dominant purpose tends to develop a strong personality which is itself one of the desiderata of a general education. </a:t>
              </a:r>
            </a:p>
          </p:txBody>
        </p:sp>
        <p:sp>
          <p:nvSpPr>
            <p:cNvPr id="10251" name="Text Box 11"/>
            <p:cNvSpPr txBox="1">
              <a:spLocks noChangeArrowheads="1"/>
            </p:cNvSpPr>
            <p:nvPr/>
          </p:nvSpPr>
          <p:spPr bwMode="auto">
            <a:xfrm>
              <a:off x="3552" y="1632"/>
              <a:ext cx="169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Marshall College Catalog, 1932-1933</a:t>
              </a:r>
            </a:p>
          </p:txBody>
        </p:sp>
      </p:grpSp>
      <p:grpSp>
        <p:nvGrpSpPr>
          <p:cNvPr id="10255" name="Group 15"/>
          <p:cNvGrpSpPr>
            <a:grpSpLocks/>
          </p:cNvGrpSpPr>
          <p:nvPr/>
        </p:nvGrpSpPr>
        <p:grpSpPr bwMode="auto">
          <a:xfrm>
            <a:off x="381000" y="3505200"/>
            <a:ext cx="8001000" cy="2971800"/>
            <a:chOff x="240" y="2208"/>
            <a:chExt cx="5040" cy="1872"/>
          </a:xfrm>
        </p:grpSpPr>
        <p:pic>
          <p:nvPicPr>
            <p:cNvPr id="10243" name="Picture 7" descr="PhiTauAlphaCombined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48" y="2208"/>
              <a:ext cx="2832" cy="1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44" name="Oval 8"/>
            <p:cNvSpPr>
              <a:spLocks noChangeArrowheads="1"/>
            </p:cNvSpPr>
            <p:nvPr/>
          </p:nvSpPr>
          <p:spPr bwMode="auto">
            <a:xfrm>
              <a:off x="3312" y="2688"/>
              <a:ext cx="288" cy="288"/>
            </a:xfrm>
            <a:prstGeom prst="ellips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9" name="Text Box 12"/>
            <p:cNvSpPr txBox="1">
              <a:spLocks noChangeArrowheads="1"/>
            </p:cNvSpPr>
            <p:nvPr/>
          </p:nvSpPr>
          <p:spPr bwMode="auto">
            <a:xfrm>
              <a:off x="240" y="2544"/>
              <a:ext cx="2074" cy="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“…Because I had no desire to earn a degree! I was simply sitting out the Depression, taking whatever courses appealed to me.”</a:t>
              </a:r>
            </a:p>
            <a:p>
              <a:endParaRPr lang="en-US" sz="16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2371</TotalTime>
  <Words>1242</Words>
  <Application>Microsoft Office PowerPoint</Application>
  <PresentationFormat>On-screen Show (4:3)</PresentationFormat>
  <Paragraphs>231</Paragraphs>
  <Slides>45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0" baseType="lpstr">
      <vt:lpstr>Arial</vt:lpstr>
      <vt:lpstr>Calibri</vt:lpstr>
      <vt:lpstr>Matura MT Script Capitals</vt:lpstr>
      <vt:lpstr>Broadway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</vt:vector>
  </TitlesOfParts>
  <Company>Marshall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MCSA Authorized User</dc:creator>
  <cp:lastModifiedBy>debruin</cp:lastModifiedBy>
  <cp:revision>113</cp:revision>
  <dcterms:created xsi:type="dcterms:W3CDTF">2009-02-22T21:46:19Z</dcterms:created>
  <dcterms:modified xsi:type="dcterms:W3CDTF">2013-05-03T13:14:44Z</dcterms:modified>
</cp:coreProperties>
</file>