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rels" ContentType="application/vnd.openxmlformats-package.relationships+xml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5" r:id="rId1"/>
  </p:sldMasterIdLst>
  <p:notesMasterIdLst>
    <p:notesMasterId r:id="rId28"/>
  </p:notesMasterIdLst>
  <p:sldIdLst>
    <p:sldId id="288" r:id="rId2"/>
    <p:sldId id="267" r:id="rId3"/>
    <p:sldId id="268" r:id="rId4"/>
    <p:sldId id="269" r:id="rId5"/>
    <p:sldId id="270" r:id="rId6"/>
    <p:sldId id="280" r:id="rId7"/>
    <p:sldId id="281" r:id="rId8"/>
    <p:sldId id="272" r:id="rId9"/>
    <p:sldId id="273" r:id="rId10"/>
    <p:sldId id="274" r:id="rId11"/>
    <p:sldId id="282" r:id="rId12"/>
    <p:sldId id="283" r:id="rId13"/>
    <p:sldId id="261" r:id="rId14"/>
    <p:sldId id="284" r:id="rId15"/>
    <p:sldId id="279" r:id="rId16"/>
    <p:sldId id="277" r:id="rId17"/>
    <p:sldId id="285" r:id="rId18"/>
    <p:sldId id="258" r:id="rId19"/>
    <p:sldId id="275" r:id="rId20"/>
    <p:sldId id="286" r:id="rId21"/>
    <p:sldId id="265" r:id="rId22"/>
    <p:sldId id="287" r:id="rId23"/>
    <p:sldId id="289" r:id="rId24"/>
    <p:sldId id="292" r:id="rId25"/>
    <p:sldId id="290" r:id="rId26"/>
    <p:sldId id="293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0" autoAdjust="0"/>
    <p:restoredTop sz="94660"/>
  </p:normalViewPr>
  <p:slideViewPr>
    <p:cSldViewPr snapToGrid="0" snapToObjects="1">
      <p:cViewPr>
        <p:scale>
          <a:sx n="130" d="100"/>
          <a:sy n="130" d="100"/>
        </p:scale>
        <p:origin x="-2608" y="-1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F27CD-1354-994B-B92B-4703E439D451}" type="datetimeFigureOut">
              <a:rPr lang="en-US" smtClean="0"/>
              <a:t>7/30/15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332DC-F5D3-1340-AFCB-6D4C556F81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5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https://</a:t>
            </a:r>
            <a:r>
              <a:rPr lang="en-US" dirty="0" err="1" smtClean="0"/>
              <a:t>thatdevilhistory.wordpress.com</a:t>
            </a:r>
            <a:r>
              <a:rPr lang="en-US" dirty="0" smtClean="0"/>
              <a:t>/2013/10/12/tea-parties-know-nothings-and-klansmen-the-enduring-specter-of-american-nativism/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332DC-F5D3-1340-AFCB-6D4C556F81A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36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www.victoriana.com</a:t>
            </a:r>
            <a:r>
              <a:rPr lang="en-US" dirty="0" smtClean="0"/>
              <a:t>/history/</a:t>
            </a:r>
            <a:r>
              <a:rPr lang="en-US" dirty="0" err="1" smtClean="0"/>
              <a:t>irish</a:t>
            </a:r>
            <a:r>
              <a:rPr lang="en-US" dirty="0" smtClean="0"/>
              <a:t>-political-</a:t>
            </a:r>
            <a:r>
              <a:rPr lang="en-US" dirty="0" err="1" smtClean="0"/>
              <a:t>cartoons.html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332DC-F5D3-1340-AFCB-6D4C556F81A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05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http://www.ephesians5-11.org/</a:t>
            </a:r>
            <a:r>
              <a:rPr lang="en-US" dirty="0" err="1" smtClean="0"/>
              <a:t>handshakes.htm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0332DC-F5D3-1340-AFCB-6D4C556F81A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2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75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A054-08CD-D047-9BFB-3406D6DA3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6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A054-08CD-D047-9BFB-3406D6DA3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879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A054-08CD-D047-9BFB-3406D6DA3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1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A054-08CD-D047-9BFB-3406D6DA3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95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A054-08CD-D047-9BFB-3406D6DA3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92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A054-08CD-D047-9BFB-3406D6DA3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632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A054-08CD-D047-9BFB-3406D6DA3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03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A054-08CD-D047-9BFB-3406D6DA3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559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A054-08CD-D047-9BFB-3406D6DA3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16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DA054-08CD-D047-9BFB-3406D6DA3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3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85A54-B0D8-FA4F-9251-4BC247B6B53C}" type="datetimeFigureOut">
              <a:rPr lang="en-US" smtClean="0"/>
              <a:t>7/30/15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DA054-08CD-D047-9BFB-3406D6DA3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7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4" Type="http://schemas.openxmlformats.org/officeDocument/2006/relationships/image" Target="../media/image23.gif"/><Relationship Id="rId5" Type="http://schemas.openxmlformats.org/officeDocument/2006/relationships/image" Target="../media/image24.gif"/><Relationship Id="rId6" Type="http://schemas.openxmlformats.org/officeDocument/2006/relationships/image" Target="../media/image25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ite_lily_easter_flower-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47" y="483290"/>
            <a:ext cx="8953499" cy="579344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67154" y="1259449"/>
            <a:ext cx="655515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latin typeface="Apple Chancery"/>
                <a:cs typeface="Apple Chancery"/>
              </a:rPr>
              <a:t>Fictions of Purity:</a:t>
            </a:r>
            <a:br>
              <a:rPr lang="en-US" sz="4000" dirty="0">
                <a:latin typeface="Apple Chancery"/>
                <a:cs typeface="Apple Chancery"/>
              </a:rPr>
            </a:br>
            <a:r>
              <a:rPr lang="en-US" sz="2800" dirty="0">
                <a:latin typeface="Apple Chancery"/>
                <a:cs typeface="Apple Chancery"/>
              </a:rPr>
              <a:t>Puritans, “Native</a:t>
            </a:r>
            <a:r>
              <a:rPr lang="en-US" sz="2800" dirty="0" smtClean="0">
                <a:latin typeface="Apple Chancery"/>
                <a:cs typeface="Apple Chancery"/>
              </a:rPr>
              <a:t>” Americans</a:t>
            </a:r>
            <a:r>
              <a:rPr lang="en-US" sz="2800" dirty="0">
                <a:latin typeface="Apple Chancery"/>
                <a:cs typeface="Apple Chancery"/>
              </a:rPr>
              <a:t>, and “American” Identity </a:t>
            </a:r>
            <a:endParaRPr lang="en-US" sz="2800" dirty="0" smtClean="0">
              <a:latin typeface="Apple Chancery"/>
              <a:cs typeface="Apple Chancery"/>
            </a:endParaRPr>
          </a:p>
          <a:p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4110486" y="4771963"/>
            <a:ext cx="42617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mtClean="0">
                <a:latin typeface="Apple Chancery"/>
                <a:cs typeface="Apple Chancery"/>
              </a:rPr>
              <a:t>Nancy </a:t>
            </a:r>
            <a:r>
              <a:rPr lang="en-US" sz="2400" dirty="0" err="1">
                <a:latin typeface="Apple Chancery"/>
                <a:cs typeface="Apple Chancery"/>
              </a:rPr>
              <a:t>Lusignan</a:t>
            </a:r>
            <a:r>
              <a:rPr lang="en-US" sz="2400" dirty="0">
                <a:latin typeface="Apple Chancery"/>
                <a:cs typeface="Apple Chancery"/>
              </a:rPr>
              <a:t> Schultz, </a:t>
            </a:r>
            <a:r>
              <a:rPr lang="en-US" sz="2400" dirty="0" smtClean="0">
                <a:latin typeface="Apple Chancery"/>
                <a:cs typeface="Apple Chancery"/>
              </a:rPr>
              <a:t>Ph.D.</a:t>
            </a:r>
          </a:p>
          <a:p>
            <a:endParaRPr lang="en-US" sz="2400" dirty="0" smtClean="0">
              <a:latin typeface="Apple Chancery"/>
              <a:cs typeface="Apple Chancery"/>
            </a:endParaRPr>
          </a:p>
          <a:p>
            <a:r>
              <a:rPr lang="en-US" dirty="0">
                <a:latin typeface="Apple Chancery"/>
                <a:cs typeface="Apple Chancery"/>
              </a:rPr>
              <a:t>Pioneer Institute, July 31, 2015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1214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_018_Schoo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18" y="742462"/>
            <a:ext cx="7358267" cy="51928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31154" y="6193692"/>
            <a:ext cx="3821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Free-Thinkers Pictorial Textbook, 1890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01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rsuline_fire_sepi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289" y="904298"/>
            <a:ext cx="5978557" cy="39412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63289" y="5070231"/>
            <a:ext cx="627163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burning of the Charlestown convent as depicted in </a:t>
            </a:r>
            <a:r>
              <a:rPr lang="en-US" sz="2400" i="1" dirty="0" smtClean="0"/>
              <a:t>An Account of the Conflagration of the </a:t>
            </a:r>
            <a:r>
              <a:rPr lang="en-US" sz="2400" i="1" dirty="0" err="1" smtClean="0"/>
              <a:t>Ursuline</a:t>
            </a:r>
            <a:r>
              <a:rPr lang="en-US" sz="2400" i="1" dirty="0" smtClean="0"/>
              <a:t> Convent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319970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iotIllustrat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077" y="611299"/>
            <a:ext cx="6901238" cy="49522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91153" y="5920153"/>
            <a:ext cx="4865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Philadelphia “Bible Riots” 1844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7250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merican-patrio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65" y="341924"/>
            <a:ext cx="8535369" cy="646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9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924" y="893227"/>
            <a:ext cx="6188100" cy="4117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6768" y="5265615"/>
            <a:ext cx="8887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Thomas Jefferson and John Adams both died on July 4, 1826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5411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7564" y="671869"/>
            <a:ext cx="6601821" cy="483797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4922" y="5666154"/>
            <a:ext cx="87434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 cartoon from the 1850s by the "Know-Nothings" accusing the Irish and German immigrants of negatively affecting an election.</a:t>
            </a:r>
          </a:p>
        </p:txBody>
      </p:sp>
    </p:spTree>
    <p:extLst>
      <p:ext uri="{BB962C8B-B14F-4D97-AF65-F5344CB8AC3E}">
        <p14:creationId xmlns:p14="http://schemas.microsoft.com/office/powerpoint/2010/main" val="315777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4154" y="125823"/>
            <a:ext cx="7610231" cy="665418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401538" y="3927231"/>
            <a:ext cx="5769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Wingdings"/>
                <a:ea typeface="Wingdings"/>
                <a:cs typeface="Wingdings"/>
              </a:rPr>
              <a:t>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8462" y="3831194"/>
            <a:ext cx="4982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Wingdings"/>
                <a:ea typeface="Wingdings"/>
                <a:cs typeface="Wingdings"/>
              </a:rPr>
              <a:t>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230" y="3516922"/>
            <a:ext cx="235078" cy="48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34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63783" y="1066745"/>
            <a:ext cx="15474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Ireland</a:t>
            </a:r>
            <a:endParaRPr lang="en-US" sz="20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68875"/>
              </p:ext>
            </p:extLst>
          </p:nvPr>
        </p:nvGraphicFramePr>
        <p:xfrm>
          <a:off x="1314938" y="1600255"/>
          <a:ext cx="6096000" cy="1372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732302">
                <a:tc>
                  <a:txBody>
                    <a:bodyPr/>
                    <a:lstStyle/>
                    <a:p>
                      <a:r>
                        <a:rPr lang="en-US" dirty="0" smtClean="0"/>
                        <a:t>1820-29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1830-39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1840-49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1850-59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51,617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170,672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656,145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1,029,486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314938" y="3192529"/>
            <a:ext cx="18073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Germany</a:t>
            </a:r>
            <a:endParaRPr lang="en-US" sz="20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597744"/>
              </p:ext>
            </p:extLst>
          </p:nvPr>
        </p:nvGraphicFramePr>
        <p:xfrm>
          <a:off x="1314938" y="3819769"/>
          <a:ext cx="6096000" cy="1448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808444">
                <a:tc>
                  <a:txBody>
                    <a:bodyPr/>
                    <a:lstStyle/>
                    <a:p>
                      <a:r>
                        <a:rPr lang="en-US" dirty="0" smtClean="0"/>
                        <a:t>1820-29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1830-39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1840-49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1850-59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5,753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124,726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385,434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976,072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47614" y="5597769"/>
            <a:ext cx="70826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2013 Yearbook of Immigration Statistics, U.S. Department of </a:t>
            </a:r>
            <a:r>
              <a:rPr lang="en-US" dirty="0"/>
              <a:t>Homeland Security, http://</a:t>
            </a:r>
            <a:r>
              <a:rPr lang="en-US" dirty="0" err="1"/>
              <a:t>www.dhs.gov</a:t>
            </a:r>
            <a:r>
              <a:rPr lang="en-US" dirty="0"/>
              <a:t>/sites/default/files/publications/ois_yb_2013_0.pdf</a:t>
            </a:r>
          </a:p>
        </p:txBody>
      </p:sp>
    </p:spTree>
    <p:extLst>
      <p:ext uri="{BB962C8B-B14F-4D97-AF65-F5344CB8AC3E}">
        <p14:creationId xmlns:p14="http://schemas.microsoft.com/office/powerpoint/2010/main" val="13471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4001" y="1143000"/>
            <a:ext cx="64281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 “Only </a:t>
            </a:r>
            <a:r>
              <a:rPr lang="en-US" sz="4000" dirty="0"/>
              <a:t>public education can undo the work of the Catholic families and parish schools </a:t>
            </a:r>
            <a:r>
              <a:rPr lang="en-US" sz="4000" dirty="0" smtClean="0"/>
              <a:t>and.” </a:t>
            </a:r>
            <a:endParaRPr lang="en-US" sz="4000" dirty="0"/>
          </a:p>
        </p:txBody>
      </p:sp>
      <p:pic>
        <p:nvPicPr>
          <p:cNvPr id="3" name="Picture 2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3474" y="2580542"/>
            <a:ext cx="2374900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46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1965" y="986467"/>
            <a:ext cx="5952881" cy="44589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09077" y="5812692"/>
            <a:ext cx="71999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ecretive </a:t>
            </a:r>
            <a:r>
              <a:rPr lang="en-US" dirty="0"/>
              <a:t>American political faction that flourished briefly in the 1850s as a result of "nativist" (anti-Catholic and immigrant) </a:t>
            </a:r>
            <a:r>
              <a:rPr lang="en-US" dirty="0" smtClean="0"/>
              <a:t>concerns.  Courtesy </a:t>
            </a:r>
            <a:r>
              <a:rPr lang="en-US" dirty="0"/>
              <a:t>of Library of Congress</a:t>
            </a:r>
          </a:p>
        </p:txBody>
      </p:sp>
    </p:spTree>
    <p:extLst>
      <p:ext uri="{BB962C8B-B14F-4D97-AF65-F5344CB8AC3E}">
        <p14:creationId xmlns:p14="http://schemas.microsoft.com/office/powerpoint/2010/main" val="36008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63" y="1209140"/>
            <a:ext cx="7358581" cy="341170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19924" y="5334000"/>
            <a:ext cx="55489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Hogan’s Heroes (1965-1971)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9525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mpass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570" y="690498"/>
            <a:ext cx="5890841" cy="2038231"/>
          </a:xfrm>
          <a:prstGeom prst="rect">
            <a:avLst/>
          </a:prstGeom>
        </p:spPr>
      </p:pic>
      <p:pic>
        <p:nvPicPr>
          <p:cNvPr id="3" name="Picture 2" descr="lionspaw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510" y="4148385"/>
            <a:ext cx="4824797" cy="2293075"/>
          </a:xfrm>
          <a:prstGeom prst="rect">
            <a:avLst/>
          </a:prstGeom>
        </p:spPr>
      </p:pic>
      <p:pic>
        <p:nvPicPr>
          <p:cNvPr id="4" name="Picture 3" descr="distress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184"/>
            <a:ext cx="2956570" cy="5144431"/>
          </a:xfrm>
          <a:prstGeom prst="rect">
            <a:avLst/>
          </a:prstGeom>
        </p:spPr>
      </p:pic>
      <p:pic>
        <p:nvPicPr>
          <p:cNvPr id="5" name="Picture 4" descr="5point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692" y="3037480"/>
            <a:ext cx="2398758" cy="35798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615" y="3624385"/>
            <a:ext cx="1055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distress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62231" y="3624385"/>
            <a:ext cx="2432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Five points of fellowship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00077" y="2359397"/>
            <a:ext cx="1010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Pass grip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429000" y="6247974"/>
            <a:ext cx="1133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Real grip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19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73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9078" y="527537"/>
            <a:ext cx="4437056" cy="6020909"/>
          </a:xfrm>
          <a:prstGeom prst="rect">
            <a:avLst/>
          </a:prstGeom>
        </p:spPr>
      </p:pic>
      <p:pic>
        <p:nvPicPr>
          <p:cNvPr id="3" name="Picture 2" descr="200px-James_Lord_Pierpon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961" y="1809749"/>
            <a:ext cx="2183424" cy="283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42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4-bi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38" y="1081127"/>
            <a:ext cx="8454827" cy="54251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4001" y="401488"/>
            <a:ext cx="8413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Satiric cartoon by David </a:t>
            </a:r>
            <a:r>
              <a:rPr lang="en-US" dirty="0" err="1" smtClean="0"/>
              <a:t>Claypoole</a:t>
            </a:r>
            <a:r>
              <a:rPr lang="en-US" dirty="0" smtClean="0"/>
              <a:t> Johnston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56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IE2 (2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203" y="219442"/>
            <a:ext cx="5076825" cy="60674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8232" y="2618153"/>
            <a:ext cx="29313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Washington Monument</a:t>
            </a:r>
          </a:p>
          <a:p>
            <a:r>
              <a:rPr lang="en-US" sz="2400" dirty="0" smtClean="0"/>
              <a:t>was under construction from </a:t>
            </a:r>
          </a:p>
          <a:p>
            <a:r>
              <a:rPr lang="en-US" sz="2400" dirty="0" smtClean="0"/>
              <a:t>1848-1884.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830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518" y="986692"/>
            <a:ext cx="7574424" cy="504043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77702" y="2740407"/>
            <a:ext cx="18396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1963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571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151" y="1667558"/>
            <a:ext cx="4991926" cy="3739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44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ite_lily_easter_flower-t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78" y="483290"/>
            <a:ext cx="8810068" cy="570063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967154" y="1259449"/>
            <a:ext cx="655515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latin typeface="Apple Chancery"/>
                <a:cs typeface="Apple Chancery"/>
              </a:rPr>
              <a:t>Conclusions</a:t>
            </a:r>
            <a:endParaRPr lang="en-US" sz="4400" dirty="0">
              <a:latin typeface="Apple Chancery"/>
              <a:cs typeface="Apple Chancery"/>
            </a:endParaRPr>
          </a:p>
        </p:txBody>
      </p:sp>
    </p:spTree>
    <p:extLst>
      <p:ext uri="{BB962C8B-B14F-4D97-AF65-F5344CB8AC3E}">
        <p14:creationId xmlns:p14="http://schemas.microsoft.com/office/powerpoint/2010/main" val="2498540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540" y="1045307"/>
            <a:ext cx="7450386" cy="39174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77308" y="5705232"/>
            <a:ext cx="4077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Protestant Reformation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0592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uritans_c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550" y="4318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381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4694d9ecd36a6d584e16c9e6d80f09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39" y="438171"/>
            <a:ext cx="4708769" cy="59258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69000" y="2500923"/>
            <a:ext cx="2901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Which are the true “Native Americans” 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4382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s}nap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18" y="425228"/>
            <a:ext cx="8433528" cy="50882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7298" y="5676612"/>
            <a:ext cx="800754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Flag of the “Native American” Party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5935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539" y="535770"/>
            <a:ext cx="3839308" cy="4648574"/>
          </a:xfrm>
          <a:prstGeom prst="rect">
            <a:avLst/>
          </a:prstGeom>
        </p:spPr>
      </p:pic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616" y="2423259"/>
            <a:ext cx="3289300" cy="2476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0846" y="5578231"/>
            <a:ext cx="56466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“Morse Code”: 	Catholics are the “enemy”</a:t>
            </a:r>
            <a:r>
              <a:rPr lang="en-US" sz="2400" dirty="0"/>
              <a:t> </a:t>
            </a:r>
            <a:r>
              <a:rPr lang="en-US" sz="3600" dirty="0"/>
              <a:t>. -. . -- -.--</a:t>
            </a:r>
          </a:p>
        </p:txBody>
      </p:sp>
    </p:spTree>
    <p:extLst>
      <p:ext uri="{BB962C8B-B14F-4D97-AF65-F5344CB8AC3E}">
        <p14:creationId xmlns:p14="http://schemas.microsoft.com/office/powerpoint/2010/main" val="176035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34999" y="1094489"/>
            <a:ext cx="4673600" cy="5016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“They </a:t>
            </a:r>
            <a:r>
              <a:rPr lang="en-US" sz="3200" dirty="0"/>
              <a:t>will see that Popery is now, what it has ever been, a system of the darkest political intrigue and despotism, cloaking itself to avoid attack under the sacred name of religion."</a:t>
            </a:r>
          </a:p>
          <a:p>
            <a:r>
              <a:rPr lang="en-US" sz="3200" dirty="0"/>
              <a:t>--"Brutus" (Samuel F. B. Morse)</a:t>
            </a:r>
          </a:p>
        </p:txBody>
      </p:sp>
      <p:pic>
        <p:nvPicPr>
          <p:cNvPr id="3" name="Picture 2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308" y="911072"/>
            <a:ext cx="2756225" cy="428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14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211376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414867"/>
            <a:ext cx="3581400" cy="5969000"/>
          </a:xfrm>
          <a:prstGeom prst="rect">
            <a:avLst/>
          </a:prstGeom>
        </p:spPr>
      </p:pic>
      <p:pic>
        <p:nvPicPr>
          <p:cNvPr id="5" name="Picture 4" descr="220px-Lyman_Beecher_-_Brady-Hand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933" y="1129485"/>
            <a:ext cx="2794000" cy="3721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0934" y="5353538"/>
            <a:ext cx="279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Lyman  Beecher, 1775-1863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41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43912</TotalTime>
  <Words>381</Words>
  <Application>Microsoft Macintosh PowerPoint</Application>
  <PresentationFormat>On-screen Show (4:3)</PresentationFormat>
  <Paragraphs>56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 Something</dc:title>
  <dc:creator>Nancy Schultz</dc:creator>
  <cp:lastModifiedBy>Nancy Schultz</cp:lastModifiedBy>
  <cp:revision>107</cp:revision>
  <dcterms:created xsi:type="dcterms:W3CDTF">2015-06-30T17:35:25Z</dcterms:created>
  <dcterms:modified xsi:type="dcterms:W3CDTF">2015-07-31T16:30:49Z</dcterms:modified>
</cp:coreProperties>
</file>