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70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orks.bepress.com/michelle_goodwin" TargetMode="External"/><Relationship Id="rId2" Type="http://schemas.openxmlformats.org/officeDocument/2006/relationships/hyperlink" Target="http://www.liberty.edu/index.cfm?PID=2651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liberty.edu/aboutliberty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iberty.edu/index.cfm?PID=2651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21692"/>
            <a:ext cx="9274003" cy="1646302"/>
          </a:xfrm>
        </p:spPr>
        <p:txBody>
          <a:bodyPr/>
          <a:lstStyle/>
          <a:p>
            <a:r>
              <a:rPr lang="en-US" dirty="0" smtClean="0"/>
              <a:t>The HARD Knocks of a </a:t>
            </a:r>
            <a:r>
              <a:rPr lang="en-US" dirty="0" err="1" smtClean="0"/>
              <a:t>SOFTware</a:t>
            </a:r>
            <a:r>
              <a:rPr lang="en-US" dirty="0" smtClean="0"/>
              <a:t> Field Placement and Assessment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3100338"/>
            <a:ext cx="7766936" cy="1970426"/>
          </a:xfrm>
        </p:spPr>
        <p:txBody>
          <a:bodyPr>
            <a:normAutofit fontScale="77500" lnSpcReduction="20000"/>
          </a:bodyPr>
          <a:lstStyle/>
          <a:p>
            <a:r>
              <a:rPr lang="en-US" sz="3800" dirty="0" smtClean="0"/>
              <a:t>Michelle B. Goodwin, </a:t>
            </a:r>
            <a:r>
              <a:rPr lang="en-US" sz="3800" dirty="0" err="1" smtClean="0"/>
              <a:t>Ed.D</a:t>
            </a:r>
            <a:r>
              <a:rPr lang="en-US" sz="3800" dirty="0" smtClean="0"/>
              <a:t>.</a:t>
            </a:r>
          </a:p>
          <a:p>
            <a:r>
              <a:rPr lang="en-US" sz="3800" dirty="0" smtClean="0"/>
              <a:t>Esther Alcindor, Ph.D.</a:t>
            </a:r>
          </a:p>
          <a:p>
            <a:r>
              <a:rPr lang="en-US" sz="3800" dirty="0" smtClean="0"/>
              <a:t>Miranda Arnold, </a:t>
            </a:r>
            <a:r>
              <a:rPr lang="en-US" sz="3800" dirty="0" err="1" smtClean="0"/>
              <a:t>Ed.S</a:t>
            </a:r>
            <a:r>
              <a:rPr lang="en-US" sz="3800" dirty="0" smtClean="0"/>
              <a:t>.</a:t>
            </a:r>
          </a:p>
          <a:p>
            <a:r>
              <a:rPr lang="en-US" sz="3800" dirty="0" smtClean="0"/>
              <a:t>Rachel McCormick, </a:t>
            </a:r>
            <a:r>
              <a:rPr lang="en-US" sz="3800" dirty="0" err="1" smtClean="0"/>
              <a:t>Ed.S</a:t>
            </a:r>
            <a:r>
              <a:rPr lang="en-US" sz="3800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76" y="3297684"/>
            <a:ext cx="4054642" cy="324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9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Consider assessment needs!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386156" cy="388077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Think ahead</a:t>
            </a:r>
          </a:p>
          <a:p>
            <a:pPr lvl="1"/>
            <a:r>
              <a:rPr lang="en-US" sz="2600" dirty="0" smtClean="0"/>
              <a:t>What data collection is needed?</a:t>
            </a:r>
          </a:p>
          <a:p>
            <a:pPr lvl="2"/>
            <a:r>
              <a:rPr lang="en-US" sz="2400" dirty="0" smtClean="0"/>
              <a:t>Demographics (SES, ethnicity, exceptionalities, etc.)</a:t>
            </a:r>
          </a:p>
          <a:p>
            <a:pPr lvl="2"/>
            <a:r>
              <a:rPr lang="en-US" sz="2400" dirty="0" smtClean="0"/>
              <a:t>Critical assessment reports (SPA, CAEP, etc.)</a:t>
            </a:r>
          </a:p>
          <a:p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588" y="1632094"/>
            <a:ext cx="3976601" cy="378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25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Data reports!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168" y="1688181"/>
            <a:ext cx="800100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7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Data reports!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186" y="1666875"/>
            <a:ext cx="8998963" cy="408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30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Data reports!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507457"/>
            <a:ext cx="8069624" cy="463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39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Data reports!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783" y="1407695"/>
            <a:ext cx="6219240" cy="508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04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Helpful resources!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LU Training Page for </a:t>
            </a:r>
            <a:r>
              <a:rPr lang="en-US" sz="2800" dirty="0" err="1" smtClean="0"/>
              <a:t>LiveText</a:t>
            </a:r>
            <a:r>
              <a:rPr lang="en-US" sz="2800" dirty="0" smtClean="0"/>
              <a:t> FEM</a:t>
            </a:r>
          </a:p>
          <a:p>
            <a:pPr lvl="1"/>
            <a:r>
              <a:rPr lang="en-US" sz="2200" dirty="0" smtClean="0">
                <a:hlinkClick r:id="rId2"/>
              </a:rPr>
              <a:t>www.liberty.edu/index.cfm?PID=26514</a:t>
            </a:r>
            <a:endParaRPr lang="en-US" sz="2200" dirty="0" smtClean="0"/>
          </a:p>
          <a:p>
            <a:r>
              <a:rPr lang="en-US" sz="2400" dirty="0" smtClean="0"/>
              <a:t>Contact Information</a:t>
            </a:r>
          </a:p>
          <a:p>
            <a:pPr lvl="1"/>
            <a:r>
              <a:rPr lang="en-US" sz="2200" dirty="0" smtClean="0">
                <a:hlinkClick r:id="rId3"/>
              </a:rPr>
              <a:t>http://works.bepress.com/michelle_goodwin</a:t>
            </a:r>
            <a:r>
              <a:rPr lang="en-US" sz="2200" dirty="0" smtClean="0"/>
              <a:t> 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1479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60680"/>
            <a:ext cx="7506855" cy="660400"/>
          </a:xfrm>
        </p:spPr>
        <p:txBody>
          <a:bodyPr/>
          <a:lstStyle/>
          <a:p>
            <a:r>
              <a:rPr lang="en-US" dirty="0" smtClean="0"/>
              <a:t>Context – Liberty University</a:t>
            </a:r>
            <a:endParaRPr lang="en-US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31800" y="1270000"/>
            <a:ext cx="8610600" cy="2286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838995"/>
              </a:buClr>
              <a:buFont typeface="Arial" charset="0"/>
              <a:defRPr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Established in 1971</a:t>
            </a:r>
          </a:p>
          <a:p>
            <a:pPr>
              <a:defRPr/>
            </a:pPr>
            <a:r>
              <a:rPr lang="en-US" dirty="0" smtClean="0"/>
              <a:t>Over 14,500 residential students</a:t>
            </a:r>
          </a:p>
          <a:p>
            <a:pPr>
              <a:defRPr/>
            </a:pPr>
            <a:r>
              <a:rPr lang="en-US" dirty="0" smtClean="0"/>
              <a:t>Over 110,000 students including residential and online students</a:t>
            </a:r>
          </a:p>
          <a:p>
            <a:pPr>
              <a:defRPr/>
            </a:pPr>
            <a:r>
              <a:rPr lang="en-US" dirty="0" smtClean="0"/>
              <a:t>Located on 7,000 beautiful acres in the Blue Ridge Mountains</a:t>
            </a:r>
          </a:p>
          <a:p>
            <a:pPr>
              <a:defRPr/>
            </a:pPr>
            <a:endParaRPr lang="en-US" dirty="0" smtClean="0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31800" y="3272473"/>
            <a:ext cx="3733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1200"/>
              </a:spcBef>
              <a:buClr>
                <a:srgbClr val="838995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dirty="0">
                <a:latin typeface="Trebuchet MS" panose="020B0603020202020204" pitchFamily="34" charset="0"/>
              </a:rPr>
              <a:t>Liberty University is the largest private, nonprofit university in the nation, the largest university in Virginia, and the largest Christian university in the world.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dirty="0">
                <a:latin typeface="Times New Roman" panose="02020603050405020304" pitchFamily="18" charset="0"/>
                <a:hlinkClick r:id="rId2"/>
              </a:rPr>
              <a:t>http://www.liberty.edu/aboutliberty/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dirty="0">
              <a:latin typeface="Times New Roman" panose="02020603050405020304" pitchFamily="18" charset="0"/>
            </a:endParaRPr>
          </a:p>
        </p:txBody>
      </p:sp>
      <p:pic>
        <p:nvPicPr>
          <p:cNvPr id="6" name="Picture 4" descr="http://www.liberty.edu/archives/public/photos/Homepage_1471D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8" y="2992121"/>
            <a:ext cx="5599112" cy="3732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Users\mbgoodwin\AppData\Local\Microsoft\Windows\Temporary Internet Files\Content.IE5\D1IUIQXG\MP90044360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9829">
            <a:off x="8348754" y="662664"/>
            <a:ext cx="234156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820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What’s your context?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40" y="1527464"/>
            <a:ext cx="8093656" cy="453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366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Begin with a pilot!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Start on a small scale</a:t>
            </a:r>
          </a:p>
          <a:p>
            <a:r>
              <a:rPr lang="en-US" sz="2800" dirty="0" smtClean="0"/>
              <a:t>Use a “base site”</a:t>
            </a:r>
          </a:p>
          <a:p>
            <a:r>
              <a:rPr lang="en-US" sz="2800" dirty="0" smtClean="0"/>
              <a:t>Have one main point of contact</a:t>
            </a:r>
          </a:p>
          <a:p>
            <a:pPr lvl="1"/>
            <a:r>
              <a:rPr lang="en-US" sz="2600" dirty="0" smtClean="0"/>
              <a:t>Create an easy email alias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2389">
            <a:off x="6719636" y="1591426"/>
            <a:ext cx="2819400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13" y="1930400"/>
            <a:ext cx="3869609" cy="34440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Be patient and perseverant!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5014806" cy="4110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Be willing to pilot until you feel confident about full implementation</a:t>
            </a:r>
          </a:p>
          <a:p>
            <a:r>
              <a:rPr lang="en-US" sz="2800" dirty="0" smtClean="0"/>
              <a:t>Don’t give up too easily</a:t>
            </a:r>
          </a:p>
          <a:p>
            <a:pPr lvl="1"/>
            <a:r>
              <a:rPr lang="en-US" sz="2600" dirty="0" smtClean="0"/>
              <a:t>You will encounter obstacles</a:t>
            </a:r>
          </a:p>
          <a:p>
            <a:r>
              <a:rPr lang="en-US" sz="2800" dirty="0" smtClean="0"/>
              <a:t>Have a back up plan</a:t>
            </a:r>
          </a:p>
        </p:txBody>
      </p:sp>
    </p:spTree>
    <p:extLst>
      <p:ext uri="{BB962C8B-B14F-4D97-AF65-F5344CB8AC3E}">
        <p14:creationId xmlns:p14="http://schemas.microsoft.com/office/powerpoint/2010/main" val="35351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Provide training!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93" y="1817689"/>
            <a:ext cx="4881320" cy="38807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Training for candidates</a:t>
            </a:r>
          </a:p>
          <a:p>
            <a:r>
              <a:rPr lang="en-US" sz="2800" dirty="0" smtClean="0"/>
              <a:t>Training for Host Teachers (K-12 teachers)</a:t>
            </a:r>
          </a:p>
          <a:p>
            <a:r>
              <a:rPr lang="en-US" sz="2800" dirty="0" smtClean="0"/>
              <a:t>Training for College Faculty Members</a:t>
            </a:r>
          </a:p>
          <a:p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www.liberty.edu/index.cfm?PID=26514</a:t>
            </a:r>
            <a:r>
              <a:rPr lang="en-US" sz="2800" dirty="0" smtClean="0"/>
              <a:t> </a:t>
            </a:r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1030" name="Picture 6" descr="http://www.seiberlich.com/UserFiles/image/Corporate-Training%20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486" y="1930400"/>
            <a:ext cx="4552999" cy="316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10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045" y="0"/>
            <a:ext cx="8596668" cy="544945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Sample Online Training Page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17" y="671624"/>
            <a:ext cx="11346507" cy="618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4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Anticipate challenges!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 ready to problem solve</a:t>
            </a:r>
          </a:p>
          <a:p>
            <a:r>
              <a:rPr lang="en-US" sz="2800" dirty="0" smtClean="0"/>
              <a:t>Again, have a back up plan!</a:t>
            </a:r>
          </a:p>
          <a:p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0" y="1658620"/>
            <a:ext cx="3650442" cy="459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0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Provide accountability!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980516" cy="38807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Spot check</a:t>
            </a:r>
          </a:p>
          <a:p>
            <a:r>
              <a:rPr lang="en-US" sz="2800" dirty="0" smtClean="0"/>
              <a:t>Communication between all individuals</a:t>
            </a:r>
          </a:p>
          <a:p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1323">
            <a:off x="5967412" y="2103120"/>
            <a:ext cx="2661047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49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668</TotalTime>
  <Words>265</Words>
  <Application>Microsoft Office PowerPoint</Application>
  <PresentationFormat>Widescreen</PresentationFormat>
  <Paragraphs>50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Tahoma</vt:lpstr>
      <vt:lpstr>Times New Roman</vt:lpstr>
      <vt:lpstr>Trebuchet MS</vt:lpstr>
      <vt:lpstr>Wingdings 3</vt:lpstr>
      <vt:lpstr>Facet</vt:lpstr>
      <vt:lpstr>The HARD Knocks of a SOFTware Field Placement and Assessment System</vt:lpstr>
      <vt:lpstr>Context – Liberty University</vt:lpstr>
      <vt:lpstr>What’s your context?</vt:lpstr>
      <vt:lpstr>Begin with a pilot!</vt:lpstr>
      <vt:lpstr>Be patient and perseverant!</vt:lpstr>
      <vt:lpstr>Provide training!</vt:lpstr>
      <vt:lpstr>Sample Online Training Page</vt:lpstr>
      <vt:lpstr>Anticipate challenges!</vt:lpstr>
      <vt:lpstr>Provide accountability!</vt:lpstr>
      <vt:lpstr>Consider assessment needs!</vt:lpstr>
      <vt:lpstr>Data reports!</vt:lpstr>
      <vt:lpstr>Data reports!</vt:lpstr>
      <vt:lpstr>Data reports!</vt:lpstr>
      <vt:lpstr>Data reports!</vt:lpstr>
      <vt:lpstr>Helpful resources!</vt:lpstr>
    </vt:vector>
  </TitlesOfParts>
  <Company>Goodwin Technology Solutions,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HARD Knocks of a SOFTware Field Placement and Assessment System</dc:title>
  <dc:creator>mbgoodwin</dc:creator>
  <cp:lastModifiedBy>Goodwin, Michelle Elaine (School of Education)</cp:lastModifiedBy>
  <cp:revision>25</cp:revision>
  <dcterms:created xsi:type="dcterms:W3CDTF">2015-10-23T03:15:33Z</dcterms:created>
  <dcterms:modified xsi:type="dcterms:W3CDTF">2016-07-13T13:10:56Z</dcterms:modified>
</cp:coreProperties>
</file>