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728" r:id="rId1"/>
  </p:sldMasterIdLst>
  <p:sldIdLst>
    <p:sldId id="256" r:id="rId2"/>
    <p:sldId id="257" r:id="rId3"/>
    <p:sldId id="260" r:id="rId4"/>
    <p:sldId id="258" r:id="rId5"/>
    <p:sldId id="259"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42" autoAdjust="0"/>
    <p:restoredTop sz="94692" autoAdjust="0"/>
  </p:normalViewPr>
  <p:slideViewPr>
    <p:cSldViewPr snapToGrid="0" snapToObjects="1">
      <p:cViewPr>
        <p:scale>
          <a:sx n="107" d="100"/>
          <a:sy n="107" d="100"/>
        </p:scale>
        <p:origin x="-249" y="2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2233D26B-DFC2-4248-8ED0-AD3E108CBDD7}" type="datetime1">
              <a:rPr lang="en-US" smtClean="0"/>
              <a:pPr/>
              <a:t>4/8/2021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237106-F2ED-405E-BC33-CC3CF426205F}" type="slidenum">
              <a:rPr lang="en-US" smtClean="0"/>
              <a:pPr/>
              <a:t>‹#›</a:t>
            </a:fld>
            <a:endParaRPr lang="en-U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694C003-38E8-486A-9BFD-47E55D87241C}" type="datetime1">
              <a:rPr lang="en-US" smtClean="0"/>
              <a:pPr/>
              <a:t>4/8/2021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59EAA3-934B-41DB-B3B1-806F4BE5CC37}" type="datetime1">
              <a:rPr lang="en-US" smtClean="0"/>
              <a:pPr/>
              <a:t>4/8/2021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8F97F932-D99A-4087-BFB1-EA42FAFC8D2C}" type="datetime1">
              <a:rPr lang="en-US" smtClean="0"/>
              <a:pPr/>
              <a:t>4/8/2021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237106-F2ED-405E-BC33-CC3CF426205F}" type="slidenum">
              <a:rPr lang="en-US" smtClean="0"/>
              <a:pPr/>
              <a:t>‹#›</a:t>
            </a:fld>
            <a:endParaRPr lang="en-US"/>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C96367-2F2B-4F6E-ACF4-15FA13738E10}" type="datetime1">
              <a:rPr lang="en-US" smtClean="0"/>
              <a:pPr/>
              <a:t>4/8/2021</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1523C92-45F4-4C30-810D-4886C1BA696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8FB3498D-21C7-408B-8EF5-5B55DEF0BFD5}" type="datetime1">
              <a:rPr lang="en-US" smtClean="0"/>
              <a:pPr/>
              <a:t>4/8/2021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84DB246E-8FD1-42FF-94A4-E4133095C37A}" type="datetime1">
              <a:rPr lang="en-US" smtClean="0"/>
              <a:pPr/>
              <a:t>4/8/2021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93939D4-B818-4372-B1EE-7CB6D5BBC74A}" type="datetime1">
              <a:rPr lang="en-US" smtClean="0"/>
              <a:pPr/>
              <a:t>4/8/2021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35E438-4D0D-4834-B658-A90420491D98}" type="datetime1">
              <a:rPr lang="en-US" smtClean="0"/>
              <a:pPr/>
              <a:t>4/8/2021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F8ADFA-7142-4015-85E6-1712F15FA709}" type="datetime1">
              <a:rPr lang="en-US" smtClean="0"/>
              <a:pPr/>
              <a:t>4/8/2021</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A581E0-D653-4D78-A48F-41D80498BC7E}" type="datetime1">
              <a:rPr lang="en-US" smtClean="0"/>
              <a:pPr/>
              <a:t>4/8/2021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237106-F2ED-405E-BC33-CC3CF426205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8B3AFFF1-9C47-49F0-AE12-AF188F3F4E82}" type="datetime1">
              <a:rPr lang="en-US" smtClean="0"/>
              <a:pPr/>
              <a:t>4/8/2021</a:t>
            </a:fld>
            <a:endParaRPr lang="en-US" dirty="0"/>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dirty="0"/>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38237106-F2ED-405E-BC33-CC3CF426205F}"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4729" r:id="rId1"/>
    <p:sldLayoutId id="2147484730" r:id="rId2"/>
    <p:sldLayoutId id="2147484731" r:id="rId3"/>
    <p:sldLayoutId id="2147484732" r:id="rId4"/>
    <p:sldLayoutId id="2147484733" r:id="rId5"/>
    <p:sldLayoutId id="2147484734" r:id="rId6"/>
    <p:sldLayoutId id="2147484735" r:id="rId7"/>
    <p:sldLayoutId id="2147484736" r:id="rId8"/>
    <p:sldLayoutId id="2147484737" r:id="rId9"/>
    <p:sldLayoutId id="2147484738" r:id="rId10"/>
    <p:sldLayoutId id="2147484739" r:id="rId11"/>
  </p:sldLayoutIdLst>
  <p:hf sldNum="0" hdr="0" ftr="0" dt="0"/>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Michelle </a:t>
            </a:r>
            <a:r>
              <a:rPr lang="en-US" dirty="0" err="1" smtClean="0"/>
              <a:t>Cowin</a:t>
            </a:r>
            <a:r>
              <a:rPr lang="en-US" dirty="0" smtClean="0"/>
              <a:t>-Mensah</a:t>
            </a:r>
          </a:p>
          <a:p>
            <a:r>
              <a:rPr lang="en-US" dirty="0" smtClean="0"/>
              <a:t>2013 </a:t>
            </a:r>
            <a:r>
              <a:rPr lang="en-US" dirty="0" err="1" smtClean="0"/>
              <a:t>Shanklin</a:t>
            </a:r>
            <a:r>
              <a:rPr lang="en-US" dirty="0" smtClean="0"/>
              <a:t> Colloquium</a:t>
            </a:r>
          </a:p>
          <a:p>
            <a:r>
              <a:rPr lang="en-US" dirty="0" smtClean="0"/>
              <a:t>Bowling Green State University</a:t>
            </a:r>
            <a:endParaRPr lang="en-US" dirty="0"/>
          </a:p>
        </p:txBody>
      </p:sp>
      <p:sp>
        <p:nvSpPr>
          <p:cNvPr id="3" name="Title 2"/>
          <p:cNvSpPr>
            <a:spLocks noGrp="1"/>
          </p:cNvSpPr>
          <p:nvPr>
            <p:ph type="ctrTitle"/>
          </p:nvPr>
        </p:nvSpPr>
        <p:spPr>
          <a:xfrm>
            <a:off x="685800" y="769752"/>
            <a:ext cx="7772400" cy="2669674"/>
          </a:xfrm>
        </p:spPr>
        <p:txBody>
          <a:bodyPr>
            <a:normAutofit fontScale="90000"/>
          </a:bodyPr>
          <a:lstStyle/>
          <a:p>
            <a:r>
              <a:rPr lang="en-US" b="1" dirty="0"/>
              <a:t>AN ACT OF TERRORISM:</a:t>
            </a:r>
            <a:r>
              <a:rPr lang="en-US" dirty="0"/>
              <a:t/>
            </a:r>
            <a:br>
              <a:rPr lang="en-US" dirty="0"/>
            </a:br>
            <a:r>
              <a:rPr lang="en-US" b="1" dirty="0"/>
              <a:t>PERFORMATIVE (HIS)TROSITIES, </a:t>
            </a:r>
            <a:r>
              <a:rPr lang="en-US" b="1" dirty="0" smtClean="0"/>
              <a:t/>
            </a:r>
            <a:br>
              <a:rPr lang="en-US" b="1" dirty="0" smtClean="0"/>
            </a:br>
            <a:r>
              <a:rPr lang="en-US" b="1" dirty="0" smtClean="0"/>
              <a:t>PHENOMENAL BLACKNESS,</a:t>
            </a:r>
            <a:r>
              <a:rPr lang="en-US" dirty="0"/>
              <a:t/>
            </a:r>
            <a:br>
              <a:rPr lang="en-US" dirty="0"/>
            </a:br>
            <a:r>
              <a:rPr lang="en-US" b="1" dirty="0"/>
              <a:t>AND THE ERADICATION OF </a:t>
            </a:r>
            <a:r>
              <a:rPr lang="en-US" b="1" i="1" dirty="0"/>
              <a:t>THE BLACK BODY</a:t>
            </a:r>
            <a:r>
              <a:rPr lang="en-US" dirty="0"/>
              <a:t/>
            </a:r>
            <a:br>
              <a:rPr lang="en-US" dirty="0"/>
            </a:br>
            <a:endParaRPr lang="en-US" dirty="0"/>
          </a:p>
        </p:txBody>
      </p:sp>
    </p:spTree>
    <p:extLst>
      <p:ext uri="{BB962C8B-B14F-4D97-AF65-F5344CB8AC3E}">
        <p14:creationId xmlns:p14="http://schemas.microsoft.com/office/powerpoint/2010/main" val="16291772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r>
              <a:rPr lang="en-US" sz="1200" dirty="0" smtClean="0"/>
              <a:t>“Insofar </a:t>
            </a:r>
            <a:r>
              <a:rPr lang="en-US" sz="1200" dirty="0"/>
              <a:t>as native bodies are invariably presented as not speaking (or not making themselves understood to the defining subject), they give rise to an industry of “experts” needed to approach and interpret them. Like Columbus, many have felt confident that they can interpret the native’s gestures and performances. The colonialist discourse that produces the native as negativity, or lack itself, silences the very voice it purports to make speak. The “primitive” body as object reaffirms the cultural supremacy and authority of the viewing subject, the one who is free to come and go (while the native stays fixed in place and time), the one who sees, interprets, and records. The native is the show; the civilized observer [is] the privileged spectator</a:t>
            </a:r>
            <a:r>
              <a:rPr lang="en-US" sz="1200" dirty="0" smtClean="0"/>
              <a:t>.”</a:t>
            </a:r>
          </a:p>
          <a:p>
            <a:r>
              <a:rPr lang="en-US" sz="1200" dirty="0"/>
              <a:t>C</a:t>
            </a:r>
            <a:r>
              <a:rPr lang="en-US" sz="1200" dirty="0" smtClean="0"/>
              <a:t>ultural memory, as </a:t>
            </a:r>
            <a:r>
              <a:rPr lang="en-US" sz="1200" dirty="0"/>
              <a:t>the societal individual and collective practices are embodied as a </a:t>
            </a:r>
            <a:r>
              <a:rPr lang="en-US" sz="1200" dirty="0" smtClean="0"/>
              <a:t>culture, is </a:t>
            </a:r>
            <a:r>
              <a:rPr lang="en-US" sz="1200" dirty="0"/>
              <a:t>the realization that Martin is the primitive</a:t>
            </a:r>
            <a:endParaRPr lang="en-US" sz="1200" dirty="0" smtClean="0"/>
          </a:p>
        </p:txBody>
      </p:sp>
      <p:sp>
        <p:nvSpPr>
          <p:cNvPr id="2" name="Title 1"/>
          <p:cNvSpPr>
            <a:spLocks noGrp="1"/>
          </p:cNvSpPr>
          <p:nvPr>
            <p:ph type="title"/>
          </p:nvPr>
        </p:nvSpPr>
        <p:spPr/>
        <p:txBody>
          <a:bodyPr/>
          <a:lstStyle/>
          <a:p>
            <a:r>
              <a:rPr lang="en-US" dirty="0" smtClean="0"/>
              <a:t>Embodying young’s</a:t>
            </a:r>
            <a:r>
              <a:rPr lang="en-US" i="1" dirty="0" smtClean="0"/>
              <a:t> The Black body</a:t>
            </a:r>
            <a:endParaRPr lang="en-US" dirty="0"/>
          </a:p>
        </p:txBody>
      </p:sp>
      <p:pic>
        <p:nvPicPr>
          <p:cNvPr id="7" name="Content Placeholder 6"/>
          <p:cNvPicPr>
            <a:picLocks noGrp="1" noChangeAspect="1"/>
          </p:cNvPicPr>
          <p:nvPr>
            <p:ph sz="quarter" idx="14"/>
          </p:nvPr>
        </p:nvPicPr>
        <p:blipFill>
          <a:blip r:embed="rId2" cstate="email">
            <a:extLst>
              <a:ext uri="{28A0092B-C50C-407E-A947-70E740481C1C}">
                <a14:useLocalDpi xmlns:a14="http://schemas.microsoft.com/office/drawing/2010/main" val="0"/>
              </a:ext>
            </a:extLst>
          </a:blip>
          <a:stretch>
            <a:fillRect/>
          </a:stretch>
        </p:blipFill>
        <p:spPr>
          <a:xfrm>
            <a:off x="4852416" y="2171700"/>
            <a:ext cx="3630168" cy="2971800"/>
          </a:xfrm>
        </p:spPr>
      </p:pic>
      <p:sp>
        <p:nvSpPr>
          <p:cNvPr id="5" name="TextBox 4"/>
          <p:cNvSpPr txBox="1"/>
          <p:nvPr/>
        </p:nvSpPr>
        <p:spPr>
          <a:xfrm>
            <a:off x="4852417" y="5233954"/>
            <a:ext cx="3681984" cy="261610"/>
          </a:xfrm>
          <a:prstGeom prst="rect">
            <a:avLst/>
          </a:prstGeom>
          <a:noFill/>
        </p:spPr>
        <p:txBody>
          <a:bodyPr wrap="square" rtlCol="0">
            <a:spAutoFit/>
          </a:bodyPr>
          <a:lstStyle/>
          <a:p>
            <a:r>
              <a:rPr lang="en-US" sz="1050" dirty="0" smtClean="0"/>
              <a:t>Fig.  8 blackface jpg. </a:t>
            </a:r>
            <a:endParaRPr lang="en-US" sz="1050" dirty="0"/>
          </a:p>
        </p:txBody>
      </p:sp>
    </p:spTree>
    <p:extLst>
      <p:ext uri="{BB962C8B-B14F-4D97-AF65-F5344CB8AC3E}">
        <p14:creationId xmlns:p14="http://schemas.microsoft.com/office/powerpoint/2010/main" val="3926760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Eradication of </a:t>
            </a:r>
            <a:r>
              <a:rPr lang="en-US" i="1" dirty="0" smtClean="0"/>
              <a:t>the black body</a:t>
            </a:r>
            <a:endParaRPr lang="en-US" i="1" dirty="0"/>
          </a:p>
        </p:txBody>
      </p:sp>
      <p:sp>
        <p:nvSpPr>
          <p:cNvPr id="5" name="Content Placeholder 4"/>
          <p:cNvSpPr>
            <a:spLocks noGrp="1"/>
          </p:cNvSpPr>
          <p:nvPr>
            <p:ph sz="quarter" idx="13"/>
          </p:nvPr>
        </p:nvSpPr>
        <p:spPr/>
        <p:txBody>
          <a:bodyPr/>
          <a:lstStyle/>
          <a:p>
            <a:r>
              <a:rPr lang="en-US" dirty="0"/>
              <a:t>T</a:t>
            </a:r>
            <a:r>
              <a:rPr lang="en-US" dirty="0" smtClean="0"/>
              <a:t>he </a:t>
            </a:r>
            <a:r>
              <a:rPr lang="en-US" dirty="0"/>
              <a:t>act of witnessing can emerge a form of spectatorship </a:t>
            </a:r>
            <a:r>
              <a:rPr lang="en-US" dirty="0" smtClean="0"/>
              <a:t>that:</a:t>
            </a:r>
          </a:p>
          <a:p>
            <a:pPr lvl="1"/>
            <a:r>
              <a:rPr lang="en-US" dirty="0" smtClean="0"/>
              <a:t>can </a:t>
            </a:r>
            <a:r>
              <a:rPr lang="en-US" dirty="0"/>
              <a:t>also impact the ways we understand cultural practices as performance. </a:t>
            </a:r>
          </a:p>
          <a:p>
            <a:pPr lvl="1"/>
            <a:r>
              <a:rPr lang="en-US" dirty="0" smtClean="0"/>
              <a:t>that </a:t>
            </a:r>
            <a:r>
              <a:rPr lang="en-US" dirty="0"/>
              <a:t>is active, present, and spurs the inevitable consequences of performative (</a:t>
            </a:r>
            <a:r>
              <a:rPr lang="en-US" dirty="0" smtClean="0"/>
              <a:t>his)trosities.</a:t>
            </a:r>
          </a:p>
          <a:p>
            <a:pPr lvl="1"/>
            <a:r>
              <a:rPr lang="en-US" dirty="0" smtClean="0"/>
              <a:t> can aid </a:t>
            </a:r>
            <a:r>
              <a:rPr lang="en-US" dirty="0"/>
              <a:t>in the brutality of the </a:t>
            </a:r>
            <a:r>
              <a:rPr lang="en-US" dirty="0" smtClean="0"/>
              <a:t>event.</a:t>
            </a:r>
          </a:p>
          <a:p>
            <a:endParaRPr lang="en-US" dirty="0"/>
          </a:p>
        </p:txBody>
      </p:sp>
    </p:spTree>
    <p:extLst>
      <p:ext uri="{BB962C8B-B14F-4D97-AF65-F5344CB8AC3E}">
        <p14:creationId xmlns:p14="http://schemas.microsoft.com/office/powerpoint/2010/main" val="2375866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Effect transition="in" filter="fade">
                                      <p:cBhvr>
                                        <p:cTn id="11" dur="500"/>
                                        <p:tgtEl>
                                          <p:spTgt spid="5">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500"/>
                                        <p:tgtEl>
                                          <p:spTgt spid="5">
                                            <p:txEl>
                                              <p:pRg st="2" end="2"/>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Effect transition="in" filter="fade">
                                      <p:cBhvr>
                                        <p:cTn id="19"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r>
              <a:rPr lang="en-US" sz="2000" dirty="0"/>
              <a:t>Phenomenal blackness is conditioned on the assumptions and willingness for others to negotiate black identity. </a:t>
            </a:r>
            <a:endParaRPr lang="en-US" sz="2000" dirty="0" smtClean="0"/>
          </a:p>
          <a:p>
            <a:r>
              <a:rPr lang="en-US" sz="2000" dirty="0" smtClean="0"/>
              <a:t>Phenomenal blackness and performative (his)trosities are recognizable trends </a:t>
            </a:r>
            <a:r>
              <a:rPr lang="en-US" sz="2000" dirty="0"/>
              <a:t>shadowing black culture since the American institution of slavery</a:t>
            </a:r>
            <a:r>
              <a:rPr lang="en-US" sz="2000" dirty="0" smtClean="0"/>
              <a:t>.</a:t>
            </a:r>
          </a:p>
          <a:p>
            <a:endParaRPr lang="en-US" sz="2000" dirty="0"/>
          </a:p>
        </p:txBody>
      </p:sp>
      <p:pic>
        <p:nvPicPr>
          <p:cNvPr id="5" name="Content Placeholder 4" descr="ap100708139256-1-_vert-a05d35d1d8b765338cd5631351747e46b95f7aee-s3.jpg"/>
          <p:cNvPicPr>
            <a:picLocks noGrp="1" noChangeAspect="1"/>
          </p:cNvPicPr>
          <p:nvPr>
            <p:ph sz="quarter" idx="14"/>
          </p:nvPr>
        </p:nvPicPr>
        <p:blipFill>
          <a:blip r:embed="rId2" cstate="email">
            <a:extLst>
              <a:ext uri="{28A0092B-C50C-407E-A947-70E740481C1C}">
                <a14:useLocalDpi xmlns:a14="http://schemas.microsoft.com/office/drawing/2010/main" val="0"/>
              </a:ext>
            </a:extLst>
          </a:blip>
          <a:srcRect l="-10494" r="-10494"/>
          <a:stretch>
            <a:fillRect/>
          </a:stretch>
        </p:blipFill>
        <p:spPr>
          <a:xfrm>
            <a:off x="4800600" y="1333860"/>
            <a:ext cx="3733800" cy="4114800"/>
          </a:xfrm>
        </p:spPr>
      </p:pic>
      <p:sp>
        <p:nvSpPr>
          <p:cNvPr id="2" name="Title 1"/>
          <p:cNvSpPr>
            <a:spLocks noGrp="1"/>
          </p:cNvSpPr>
          <p:nvPr>
            <p:ph type="title"/>
          </p:nvPr>
        </p:nvSpPr>
        <p:spPr/>
        <p:txBody>
          <a:bodyPr/>
          <a:lstStyle/>
          <a:p>
            <a:r>
              <a:rPr lang="en-US" dirty="0" smtClean="0"/>
              <a:t>conclusion</a:t>
            </a:r>
            <a:endParaRPr lang="en-US" dirty="0"/>
          </a:p>
        </p:txBody>
      </p:sp>
      <p:sp>
        <p:nvSpPr>
          <p:cNvPr id="6" name="TextBox 5"/>
          <p:cNvSpPr txBox="1"/>
          <p:nvPr/>
        </p:nvSpPr>
        <p:spPr>
          <a:xfrm>
            <a:off x="5119301" y="5464196"/>
            <a:ext cx="3119177" cy="430887"/>
          </a:xfrm>
          <a:prstGeom prst="rect">
            <a:avLst/>
          </a:prstGeom>
          <a:noFill/>
        </p:spPr>
        <p:txBody>
          <a:bodyPr wrap="square" rtlCol="0">
            <a:spAutoFit/>
          </a:bodyPr>
          <a:lstStyle/>
          <a:p>
            <a:r>
              <a:rPr lang="en-US" sz="1050" dirty="0" smtClean="0"/>
              <a:t>Fig. </a:t>
            </a:r>
            <a:r>
              <a:rPr lang="en-US" sz="1050" dirty="0"/>
              <a:t>9</a:t>
            </a:r>
            <a:r>
              <a:rPr lang="en-US" sz="1050" dirty="0" smtClean="0"/>
              <a:t> Trayvon Martin Rally. Photographer: Roberto Gonzalez, </a:t>
            </a:r>
            <a:r>
              <a:rPr lang="en-US" sz="1050" dirty="0"/>
              <a:t>A</a:t>
            </a:r>
            <a:r>
              <a:rPr lang="en-US" sz="1050" dirty="0" smtClean="0"/>
              <a:t>ssociated Press</a:t>
            </a:r>
            <a:endParaRPr lang="en-US" sz="1050" dirty="0"/>
          </a:p>
        </p:txBody>
      </p:sp>
    </p:spTree>
    <p:extLst>
      <p:ext uri="{BB962C8B-B14F-4D97-AF65-F5344CB8AC3E}">
        <p14:creationId xmlns:p14="http://schemas.microsoft.com/office/powerpoint/2010/main" val="4114840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zimmerman-looking-from-e-toward-f-with-edited-narrative.jpg"/>
          <p:cNvPicPr>
            <a:picLocks noGrp="1" noChangeAspect="1"/>
          </p:cNvPicPr>
          <p:nvPr>
            <p:ph sz="quarter" idx="13"/>
          </p:nvPr>
        </p:nvPicPr>
        <p:blipFill>
          <a:blip r:embed="rId2">
            <a:extLst>
              <a:ext uri="{28A0092B-C50C-407E-A947-70E740481C1C}">
                <a14:useLocalDpi xmlns:a14="http://schemas.microsoft.com/office/drawing/2010/main" val="0"/>
              </a:ext>
            </a:extLst>
          </a:blip>
          <a:srcRect t="15385" b="15385"/>
          <a:stretch>
            <a:fillRect/>
          </a:stretch>
        </p:blipFill>
        <p:spPr>
          <a:xfrm>
            <a:off x="269367" y="853771"/>
            <a:ext cx="8658180" cy="4495593"/>
          </a:xfrm>
        </p:spPr>
      </p:pic>
      <p:sp>
        <p:nvSpPr>
          <p:cNvPr id="5" name="TextBox 4"/>
          <p:cNvSpPr txBox="1"/>
          <p:nvPr/>
        </p:nvSpPr>
        <p:spPr>
          <a:xfrm>
            <a:off x="269367" y="5349364"/>
            <a:ext cx="4098205" cy="253916"/>
          </a:xfrm>
          <a:prstGeom prst="rect">
            <a:avLst/>
          </a:prstGeom>
          <a:noFill/>
        </p:spPr>
        <p:txBody>
          <a:bodyPr wrap="square" rtlCol="0">
            <a:spAutoFit/>
          </a:bodyPr>
          <a:lstStyle/>
          <a:p>
            <a:r>
              <a:rPr lang="en-US" sz="1050" dirty="0" smtClean="0"/>
              <a:t>Fig. 1 Martin/Zimmerman Crime Scene Photo</a:t>
            </a:r>
            <a:endParaRPr lang="en-US" sz="1050" dirty="0"/>
          </a:p>
        </p:txBody>
      </p:sp>
    </p:spTree>
    <p:extLst>
      <p:ext uri="{BB962C8B-B14F-4D97-AF65-F5344CB8AC3E}">
        <p14:creationId xmlns:p14="http://schemas.microsoft.com/office/powerpoint/2010/main" val="19802876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510218023_image_1024w.jpg"/>
          <p:cNvPicPr>
            <a:picLocks noGrp="1" noChangeAspect="1"/>
          </p:cNvPicPr>
          <p:nvPr>
            <p:ph sz="quarter" idx="13"/>
          </p:nvPr>
        </p:nvPicPr>
        <p:blipFill>
          <a:blip r:embed="rId2" cstate="email">
            <a:extLst>
              <a:ext uri="{28A0092B-C50C-407E-A947-70E740481C1C}">
                <a14:useLocalDpi xmlns:a14="http://schemas.microsoft.com/office/drawing/2010/main" val="0"/>
              </a:ext>
            </a:extLst>
          </a:blip>
          <a:srcRect t="41" b="41"/>
          <a:stretch>
            <a:fillRect/>
          </a:stretch>
        </p:blipFill>
        <p:spPr>
          <a:xfrm>
            <a:off x="609600" y="1600200"/>
            <a:ext cx="3733800" cy="3832934"/>
          </a:xfrm>
        </p:spPr>
      </p:pic>
      <p:pic>
        <p:nvPicPr>
          <p:cNvPr id="8" name="Content Placeholder 7" descr="trayvon_martin.jpg"/>
          <p:cNvPicPr>
            <a:picLocks noGrp="1" noChangeAspect="1"/>
          </p:cNvPicPr>
          <p:nvPr>
            <p:ph sz="quarter" idx="14"/>
          </p:nvPr>
        </p:nvPicPr>
        <p:blipFill>
          <a:blip r:embed="rId3">
            <a:extLst>
              <a:ext uri="{28A0092B-C50C-407E-A947-70E740481C1C}">
                <a14:useLocalDpi xmlns:a14="http://schemas.microsoft.com/office/drawing/2010/main" val="0"/>
              </a:ext>
            </a:extLst>
          </a:blip>
          <a:srcRect t="8733" b="8733"/>
          <a:stretch>
            <a:fillRect/>
          </a:stretch>
        </p:blipFill>
        <p:spPr>
          <a:xfrm>
            <a:off x="4800600" y="1600200"/>
            <a:ext cx="3733800" cy="3881241"/>
          </a:xfrm>
        </p:spPr>
      </p:pic>
      <p:sp>
        <p:nvSpPr>
          <p:cNvPr id="2" name="Title 1"/>
          <p:cNvSpPr>
            <a:spLocks noGrp="1"/>
          </p:cNvSpPr>
          <p:nvPr>
            <p:ph type="title"/>
          </p:nvPr>
        </p:nvSpPr>
        <p:spPr/>
        <p:txBody>
          <a:bodyPr/>
          <a:lstStyle/>
          <a:p>
            <a:r>
              <a:rPr lang="en-US" dirty="0" smtClean="0"/>
              <a:t>An act of terrorism</a:t>
            </a:r>
            <a:endParaRPr lang="en-US" dirty="0"/>
          </a:p>
        </p:txBody>
      </p:sp>
      <p:sp>
        <p:nvSpPr>
          <p:cNvPr id="5" name="Rectangle 4"/>
          <p:cNvSpPr/>
          <p:nvPr/>
        </p:nvSpPr>
        <p:spPr>
          <a:xfrm>
            <a:off x="609600" y="5481441"/>
            <a:ext cx="3733800" cy="253916"/>
          </a:xfrm>
          <a:prstGeom prst="rect">
            <a:avLst/>
          </a:prstGeom>
        </p:spPr>
        <p:txBody>
          <a:bodyPr wrap="square">
            <a:spAutoFit/>
          </a:bodyPr>
          <a:lstStyle/>
          <a:p>
            <a:r>
              <a:rPr lang="en-US" sz="1050" dirty="0" smtClean="0"/>
              <a:t>Fig. 2  George Zimmerman. AFP/Getty Images.</a:t>
            </a:r>
            <a:endParaRPr lang="en-US" sz="1050" dirty="0"/>
          </a:p>
        </p:txBody>
      </p:sp>
      <p:sp>
        <p:nvSpPr>
          <p:cNvPr id="6" name="Rectangle 5"/>
          <p:cNvSpPr/>
          <p:nvPr/>
        </p:nvSpPr>
        <p:spPr>
          <a:xfrm>
            <a:off x="4800600" y="5506883"/>
            <a:ext cx="3733800" cy="253916"/>
          </a:xfrm>
          <a:prstGeom prst="rect">
            <a:avLst/>
          </a:prstGeom>
        </p:spPr>
        <p:txBody>
          <a:bodyPr wrap="square">
            <a:spAutoFit/>
          </a:bodyPr>
          <a:lstStyle/>
          <a:p>
            <a:r>
              <a:rPr lang="en-US" sz="1050" dirty="0" smtClean="0"/>
              <a:t>Fig. 3 Trayvon Martin. </a:t>
            </a:r>
            <a:r>
              <a:rPr lang="en-US" sz="1050" dirty="0" err="1" smtClean="0"/>
              <a:t>Newscom</a:t>
            </a:r>
            <a:r>
              <a:rPr lang="en-US" sz="1050" dirty="0" smtClean="0"/>
              <a:t>.</a:t>
            </a:r>
            <a:endParaRPr lang="en-US" sz="1050" dirty="0"/>
          </a:p>
        </p:txBody>
      </p:sp>
    </p:spTree>
    <p:extLst>
      <p:ext uri="{BB962C8B-B14F-4D97-AF65-F5344CB8AC3E}">
        <p14:creationId xmlns:p14="http://schemas.microsoft.com/office/powerpoint/2010/main" val="2990374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4"/>
          </p:nvPr>
        </p:nvSpPr>
        <p:spPr/>
        <p:txBody>
          <a:bodyPr>
            <a:normAutofit/>
          </a:bodyPr>
          <a:lstStyle/>
          <a:p>
            <a:r>
              <a:rPr lang="en-US" dirty="0" smtClean="0"/>
              <a:t>“Civic </a:t>
            </a:r>
            <a:r>
              <a:rPr lang="en-US" dirty="0"/>
              <a:t>obedience, resistance, citizenship, gender, ethnicity, and sexual identity, for example, are rehearsed and performed daily in the public sphere. To understand these as performance suggests that performance also functions as an epistemology. Embodied practice, along with and bound up with other cultural practice, offers a way of knowing</a:t>
            </a:r>
            <a:r>
              <a:rPr lang="en-US" dirty="0" smtClean="0"/>
              <a:t>.”  </a:t>
            </a:r>
            <a:r>
              <a:rPr lang="en-US" dirty="0"/>
              <a:t> </a:t>
            </a:r>
          </a:p>
          <a:p>
            <a:endParaRPr lang="en-US" dirty="0" smtClean="0"/>
          </a:p>
          <a:p>
            <a:endParaRPr lang="en-US" dirty="0" smtClean="0"/>
          </a:p>
          <a:p>
            <a:endParaRPr lang="en-US" dirty="0"/>
          </a:p>
        </p:txBody>
      </p:sp>
      <p:pic>
        <p:nvPicPr>
          <p:cNvPr id="9" name="Content Placeholder 8" descr="people_diana.jpg"/>
          <p:cNvPicPr>
            <a:picLocks noGrp="1" noChangeAspect="1"/>
          </p:cNvPicPr>
          <p:nvPr>
            <p:ph sz="quarter" idx="13"/>
          </p:nvPr>
        </p:nvPicPr>
        <p:blipFill>
          <a:blip r:embed="rId2">
            <a:extLst>
              <a:ext uri="{28A0092B-C50C-407E-A947-70E740481C1C}">
                <a14:useLocalDpi xmlns:a14="http://schemas.microsoft.com/office/drawing/2010/main" val="0"/>
              </a:ext>
            </a:extLst>
          </a:blip>
          <a:srcRect t="-5102" b="-5102"/>
          <a:stretch>
            <a:fillRect/>
          </a:stretch>
        </p:blipFill>
        <p:spPr>
          <a:xfrm>
            <a:off x="1359960" y="1600200"/>
            <a:ext cx="2359784" cy="2600578"/>
          </a:xfrm>
        </p:spPr>
      </p:pic>
      <p:sp>
        <p:nvSpPr>
          <p:cNvPr id="10" name="TextBox 9"/>
          <p:cNvSpPr txBox="1"/>
          <p:nvPr/>
        </p:nvSpPr>
        <p:spPr>
          <a:xfrm>
            <a:off x="1359960" y="4371392"/>
            <a:ext cx="2514600" cy="1384995"/>
          </a:xfrm>
          <a:prstGeom prst="rect">
            <a:avLst/>
          </a:prstGeom>
          <a:noFill/>
        </p:spPr>
        <p:txBody>
          <a:bodyPr wrap="square" rtlCol="0">
            <a:spAutoFit/>
          </a:bodyPr>
          <a:lstStyle/>
          <a:p>
            <a:r>
              <a:rPr lang="en-US" sz="1400" dirty="0"/>
              <a:t>Diana Taylor is Professor of Performance Studies and Spanish and Director of the Hemispheric Institute on Performance and Politics at New York University. </a:t>
            </a:r>
          </a:p>
          <a:p>
            <a:endParaRPr lang="en-US" sz="1400" dirty="0"/>
          </a:p>
        </p:txBody>
      </p:sp>
      <p:sp>
        <p:nvSpPr>
          <p:cNvPr id="2" name="Title 1"/>
          <p:cNvSpPr>
            <a:spLocks noGrp="1"/>
          </p:cNvSpPr>
          <p:nvPr>
            <p:ph type="title"/>
          </p:nvPr>
        </p:nvSpPr>
        <p:spPr/>
        <p:txBody>
          <a:bodyPr/>
          <a:lstStyle/>
          <a:p>
            <a:r>
              <a:rPr lang="en-US" dirty="0" smtClean="0"/>
              <a:t>Ways of knowing…</a:t>
            </a:r>
            <a:endParaRPr lang="en-US" dirty="0"/>
          </a:p>
        </p:txBody>
      </p:sp>
      <p:sp>
        <p:nvSpPr>
          <p:cNvPr id="7" name="Rectangle 6"/>
          <p:cNvSpPr/>
          <p:nvPr/>
        </p:nvSpPr>
        <p:spPr>
          <a:xfrm>
            <a:off x="1359960" y="4073820"/>
            <a:ext cx="2359784" cy="253916"/>
          </a:xfrm>
          <a:prstGeom prst="rect">
            <a:avLst/>
          </a:prstGeom>
        </p:spPr>
        <p:txBody>
          <a:bodyPr wrap="square">
            <a:spAutoFit/>
          </a:bodyPr>
          <a:lstStyle/>
          <a:p>
            <a:r>
              <a:rPr lang="en-US" sz="1050" dirty="0" smtClean="0"/>
              <a:t>Fig..4 Hemispheric  Institute.  </a:t>
            </a:r>
            <a:endParaRPr lang="en-US" sz="1050" dirty="0"/>
          </a:p>
        </p:txBody>
      </p:sp>
    </p:spTree>
    <p:extLst>
      <p:ext uri="{BB962C8B-B14F-4D97-AF65-F5344CB8AC3E}">
        <p14:creationId xmlns:p14="http://schemas.microsoft.com/office/powerpoint/2010/main" val="22270869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racial-profiling-driving-while-black.jpg"/>
          <p:cNvPicPr>
            <a:picLocks noGrp="1" noChangeAspect="1"/>
          </p:cNvPicPr>
          <p:nvPr>
            <p:ph sz="quarter" idx="13"/>
          </p:nvPr>
        </p:nvPicPr>
        <p:blipFill>
          <a:blip r:embed="rId2">
            <a:extLst>
              <a:ext uri="{28A0092B-C50C-407E-A947-70E740481C1C}">
                <a14:useLocalDpi xmlns:a14="http://schemas.microsoft.com/office/drawing/2010/main" val="0"/>
              </a:ext>
            </a:extLst>
          </a:blip>
          <a:srcRect l="9671" r="9671"/>
          <a:stretch>
            <a:fillRect/>
          </a:stretch>
        </p:blipFill>
        <p:spPr>
          <a:xfrm>
            <a:off x="609600" y="1600200"/>
            <a:ext cx="3733800" cy="3859567"/>
          </a:xfrm>
        </p:spPr>
      </p:pic>
      <p:sp>
        <p:nvSpPr>
          <p:cNvPr id="8" name="Content Placeholder 7"/>
          <p:cNvSpPr>
            <a:spLocks noGrp="1"/>
          </p:cNvSpPr>
          <p:nvPr>
            <p:ph sz="quarter" idx="14"/>
          </p:nvPr>
        </p:nvSpPr>
        <p:spPr/>
        <p:txBody>
          <a:bodyPr>
            <a:normAutofit/>
          </a:bodyPr>
          <a:lstStyle/>
          <a:p>
            <a:r>
              <a:rPr lang="en-US" dirty="0" smtClean="0"/>
              <a:t>Using performance studies to examine issues of social injustice </a:t>
            </a:r>
          </a:p>
          <a:p>
            <a:pPr lvl="1"/>
            <a:r>
              <a:rPr lang="en-US" dirty="0" smtClean="0"/>
              <a:t>Phenomenal Blackness and Critical Memory</a:t>
            </a:r>
          </a:p>
          <a:p>
            <a:pPr lvl="2"/>
            <a:r>
              <a:rPr lang="en-US" dirty="0" smtClean="0"/>
              <a:t>Creates </a:t>
            </a:r>
            <a:r>
              <a:rPr lang="en-US" i="1" dirty="0" smtClean="0"/>
              <a:t>the </a:t>
            </a:r>
            <a:r>
              <a:rPr lang="en-US" i="1" dirty="0"/>
              <a:t>black body </a:t>
            </a:r>
            <a:r>
              <a:rPr lang="en-US" dirty="0"/>
              <a:t>as an entity void of sensitivity and emotional </a:t>
            </a:r>
            <a:r>
              <a:rPr lang="en-US" dirty="0" smtClean="0"/>
              <a:t>relevance. </a:t>
            </a:r>
          </a:p>
          <a:p>
            <a:pPr lvl="1"/>
            <a:r>
              <a:rPr lang="en-US" dirty="0" smtClean="0"/>
              <a:t>Cultural Memory</a:t>
            </a:r>
          </a:p>
          <a:p>
            <a:pPr lvl="2"/>
            <a:r>
              <a:rPr lang="en-US" dirty="0" smtClean="0"/>
              <a:t>Transmitting beliefs </a:t>
            </a:r>
            <a:r>
              <a:rPr lang="en-US" dirty="0"/>
              <a:t>and </a:t>
            </a:r>
            <a:r>
              <a:rPr lang="en-US" dirty="0" smtClean="0"/>
              <a:t>principles via </a:t>
            </a:r>
            <a:r>
              <a:rPr lang="en-US" dirty="0"/>
              <a:t>everyday behaviors as another way of knowing or assuming knowledge of the other. </a:t>
            </a:r>
            <a:endParaRPr lang="en-US" dirty="0" smtClean="0"/>
          </a:p>
          <a:p>
            <a:endParaRPr lang="en-US" dirty="0"/>
          </a:p>
        </p:txBody>
      </p:sp>
      <p:sp>
        <p:nvSpPr>
          <p:cNvPr id="2" name="Title 1"/>
          <p:cNvSpPr>
            <a:spLocks noGrp="1"/>
          </p:cNvSpPr>
          <p:nvPr>
            <p:ph type="title"/>
          </p:nvPr>
        </p:nvSpPr>
        <p:spPr/>
        <p:txBody>
          <a:bodyPr/>
          <a:lstStyle/>
          <a:p>
            <a:r>
              <a:rPr lang="en-US" dirty="0" smtClean="0"/>
              <a:t>An act of terrorism</a:t>
            </a:r>
            <a:endParaRPr lang="en-US" dirty="0"/>
          </a:p>
        </p:txBody>
      </p:sp>
      <p:sp>
        <p:nvSpPr>
          <p:cNvPr id="3" name="Rectangle 2"/>
          <p:cNvSpPr/>
          <p:nvPr/>
        </p:nvSpPr>
        <p:spPr>
          <a:xfrm>
            <a:off x="609600" y="5481441"/>
            <a:ext cx="3733800" cy="253916"/>
          </a:xfrm>
          <a:prstGeom prst="rect">
            <a:avLst/>
          </a:prstGeom>
        </p:spPr>
        <p:txBody>
          <a:bodyPr wrap="square">
            <a:spAutoFit/>
          </a:bodyPr>
          <a:lstStyle/>
          <a:p>
            <a:r>
              <a:rPr lang="en-US" sz="1050" dirty="0" smtClean="0"/>
              <a:t>Fig. 5 Racism (7): Racial Profiling. 2009. </a:t>
            </a:r>
            <a:endParaRPr lang="en-US" sz="1050" dirty="0"/>
          </a:p>
        </p:txBody>
      </p:sp>
    </p:spTree>
    <p:extLst>
      <p:ext uri="{BB962C8B-B14F-4D97-AF65-F5344CB8AC3E}">
        <p14:creationId xmlns:p14="http://schemas.microsoft.com/office/powerpoint/2010/main" val="1019748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1" end="1"/>
                                            </p:txEl>
                                          </p:spTgt>
                                        </p:tgtEl>
                                        <p:attrNameLst>
                                          <p:attrName>style.visibility</p:attrName>
                                        </p:attrNameLst>
                                      </p:cBhvr>
                                      <p:to>
                                        <p:strVal val="visible"/>
                                      </p:to>
                                    </p:set>
                                    <p:animEffect transition="in" filter="fade">
                                      <p:cBhvr>
                                        <p:cTn id="18" dur="500"/>
                                        <p:tgtEl>
                                          <p:spTgt spid="8">
                                            <p:txEl>
                                              <p:pRg st="1" end="1"/>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animEffect transition="in" filter="fade">
                                      <p:cBhvr>
                                        <p:cTn id="21" dur="500"/>
                                        <p:tgtEl>
                                          <p:spTgt spid="8">
                                            <p:txEl>
                                              <p:pRg st="2" end="2"/>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
                                            <p:txEl>
                                              <p:pRg st="3" end="3"/>
                                            </p:txEl>
                                          </p:spTgt>
                                        </p:tgtEl>
                                        <p:attrNameLst>
                                          <p:attrName>style.visibility</p:attrName>
                                        </p:attrNameLst>
                                      </p:cBhvr>
                                      <p:to>
                                        <p:strVal val="visible"/>
                                      </p:to>
                                    </p:set>
                                    <p:animEffect transition="in" filter="fade">
                                      <p:cBhvr>
                                        <p:cTn id="24" dur="500"/>
                                        <p:tgtEl>
                                          <p:spTgt spid="8">
                                            <p:txEl>
                                              <p:pRg st="3" end="3"/>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animEffect transition="in" filter="fade">
                                      <p:cBhvr>
                                        <p:cTn id="27" dur="5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3"/>
          </p:nvPr>
        </p:nvSpPr>
        <p:spPr/>
        <p:txBody>
          <a:bodyPr>
            <a:normAutofit/>
          </a:bodyPr>
          <a:lstStyle/>
          <a:p>
            <a:r>
              <a:rPr lang="en-US" sz="2400" dirty="0" smtClean="0"/>
              <a:t>Performative (His)trocities</a:t>
            </a:r>
          </a:p>
          <a:p>
            <a:pPr lvl="1"/>
            <a:r>
              <a:rPr lang="en-US" sz="2400" dirty="0"/>
              <a:t>E</a:t>
            </a:r>
            <a:r>
              <a:rPr lang="en-US" sz="2400" dirty="0" smtClean="0"/>
              <a:t>veryday </a:t>
            </a:r>
            <a:r>
              <a:rPr lang="en-US" sz="2400" dirty="0"/>
              <a:t>behaviors that are conceived, rehearsed, enacted, and witnessed across time and space with destructive </a:t>
            </a:r>
            <a:r>
              <a:rPr lang="en-US" sz="2400" dirty="0" smtClean="0"/>
              <a:t>outcomes.</a:t>
            </a:r>
          </a:p>
          <a:p>
            <a:pPr lvl="1"/>
            <a:r>
              <a:rPr lang="en-US" sz="2400" dirty="0"/>
              <a:t>S</a:t>
            </a:r>
            <a:r>
              <a:rPr lang="en-US" sz="2400" dirty="0" smtClean="0"/>
              <a:t>pontaneous </a:t>
            </a:r>
            <a:r>
              <a:rPr lang="en-US" sz="2400" dirty="0"/>
              <a:t>historical reenactment of violent and deadly acts (i.e. </a:t>
            </a:r>
            <a:r>
              <a:rPr lang="en-US" sz="2400" dirty="0" smtClean="0"/>
              <a:t>lynching, </a:t>
            </a:r>
            <a:r>
              <a:rPr lang="en-US" sz="2400" dirty="0"/>
              <a:t>witch burnings, racial profiling) which are based on social and cultural mistrust of the </a:t>
            </a:r>
            <a:r>
              <a:rPr lang="en-US" sz="2400" i="1" dirty="0"/>
              <a:t>native body</a:t>
            </a:r>
            <a:r>
              <a:rPr lang="en-US" sz="2400" dirty="0"/>
              <a:t>. </a:t>
            </a:r>
            <a:endParaRPr lang="en-US" sz="2400" dirty="0" smtClean="0"/>
          </a:p>
          <a:p>
            <a:pPr lvl="1"/>
            <a:r>
              <a:rPr lang="en-US" sz="2400" dirty="0"/>
              <a:t>T</a:t>
            </a:r>
            <a:r>
              <a:rPr lang="en-US" sz="2400" dirty="0" smtClean="0"/>
              <a:t>he </a:t>
            </a:r>
            <a:r>
              <a:rPr lang="en-US" sz="2400" dirty="0"/>
              <a:t>act of witnessing activates these performances of spectacle. </a:t>
            </a:r>
            <a:endParaRPr lang="en-US" sz="2400" dirty="0" smtClean="0"/>
          </a:p>
        </p:txBody>
      </p:sp>
      <p:sp>
        <p:nvSpPr>
          <p:cNvPr id="2" name="Title 1"/>
          <p:cNvSpPr>
            <a:spLocks noGrp="1"/>
          </p:cNvSpPr>
          <p:nvPr>
            <p:ph type="title"/>
          </p:nvPr>
        </p:nvSpPr>
        <p:spPr/>
        <p:txBody>
          <a:bodyPr/>
          <a:lstStyle/>
          <a:p>
            <a:r>
              <a:rPr lang="en-US" dirty="0" smtClean="0"/>
              <a:t>introduction</a:t>
            </a:r>
            <a:endParaRPr lang="en-US" dirty="0"/>
          </a:p>
        </p:txBody>
      </p:sp>
    </p:spTree>
    <p:extLst>
      <p:ext uri="{BB962C8B-B14F-4D97-AF65-F5344CB8AC3E}">
        <p14:creationId xmlns:p14="http://schemas.microsoft.com/office/powerpoint/2010/main" val="2695038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fade">
                                      <p:cBhvr>
                                        <p:cTn id="10" dur="500"/>
                                        <p:tgtEl>
                                          <p:spTgt spid="6">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fade">
                                      <p:cBhvr>
                                        <p:cTn id="13" dur="500"/>
                                        <p:tgtEl>
                                          <p:spTgt spid="6">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Effect transition="in" filter="fade">
                                      <p:cBhvr>
                                        <p:cTn id="16"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609600" y="1731146"/>
            <a:ext cx="3766844" cy="2352582"/>
          </a:xfrm>
        </p:spPr>
      </p:pic>
      <p:sp>
        <p:nvSpPr>
          <p:cNvPr id="5" name="Content Placeholder 4"/>
          <p:cNvSpPr>
            <a:spLocks noGrp="1"/>
          </p:cNvSpPr>
          <p:nvPr>
            <p:ph sz="quarter" idx="14"/>
          </p:nvPr>
        </p:nvSpPr>
        <p:spPr/>
        <p:txBody>
          <a:bodyPr>
            <a:normAutofit fontScale="85000" lnSpcReduction="20000"/>
          </a:bodyPr>
          <a:lstStyle/>
          <a:p>
            <a:r>
              <a:rPr lang="en-US" dirty="0" smtClean="0"/>
              <a:t>Phenomenal Blackness:</a:t>
            </a:r>
          </a:p>
          <a:p>
            <a:pPr lvl="1"/>
            <a:r>
              <a:rPr lang="en-US" dirty="0" smtClean="0"/>
              <a:t>“When </a:t>
            </a:r>
            <a:r>
              <a:rPr lang="en-US" dirty="0"/>
              <a:t>popular connotations of blackness are mapped across or internalized within black people, the result is the creation of </a:t>
            </a:r>
            <a:r>
              <a:rPr lang="en-US" i="1" dirty="0"/>
              <a:t>the black body</a:t>
            </a:r>
            <a:r>
              <a:rPr lang="en-US" dirty="0"/>
              <a:t>. This second body, an abstracted and imagined figure, shadows or doubles the real one. It is the black body and not a particular, flesh-and-blood body that is the target of a </a:t>
            </a:r>
            <a:r>
              <a:rPr lang="en-US" dirty="0" err="1"/>
              <a:t>racializing</a:t>
            </a:r>
            <a:r>
              <a:rPr lang="en-US" dirty="0"/>
              <a:t> projection. When a driver speeds past a pedestrian and yells “Nigger,” she launches her epithet at an idea of the body, an instantiation of her understanding of blackness. The pedestrian, who has been hailed and experiences the violence of the address, which seems to erase her presence and transform her into something else (an idea held by another), becomes a </a:t>
            </a:r>
            <a:r>
              <a:rPr lang="en-US" dirty="0" smtClean="0"/>
              <a:t>casualty of </a:t>
            </a:r>
            <a:r>
              <a:rPr lang="en-US" dirty="0"/>
              <a:t>(</a:t>
            </a:r>
            <a:r>
              <a:rPr lang="en-US" dirty="0" smtClean="0"/>
              <a:t>mis)recognition.”</a:t>
            </a:r>
            <a:endParaRPr lang="en-US" dirty="0"/>
          </a:p>
        </p:txBody>
      </p:sp>
      <p:sp>
        <p:nvSpPr>
          <p:cNvPr id="2" name="Title 1"/>
          <p:cNvSpPr>
            <a:spLocks noGrp="1"/>
          </p:cNvSpPr>
          <p:nvPr>
            <p:ph type="title"/>
          </p:nvPr>
        </p:nvSpPr>
        <p:spPr/>
        <p:txBody>
          <a:bodyPr/>
          <a:lstStyle/>
          <a:p>
            <a:r>
              <a:rPr lang="en-US" dirty="0" smtClean="0"/>
              <a:t>(MIS)Recognizing </a:t>
            </a:r>
            <a:r>
              <a:rPr lang="en-US" i="1" dirty="0" smtClean="0"/>
              <a:t>the black body</a:t>
            </a:r>
            <a:endParaRPr lang="en-US" i="1" dirty="0"/>
          </a:p>
        </p:txBody>
      </p:sp>
      <p:sp>
        <p:nvSpPr>
          <p:cNvPr id="8" name="TextBox 7"/>
          <p:cNvSpPr txBox="1"/>
          <p:nvPr/>
        </p:nvSpPr>
        <p:spPr>
          <a:xfrm>
            <a:off x="609600" y="4371392"/>
            <a:ext cx="3766844" cy="1384995"/>
          </a:xfrm>
          <a:prstGeom prst="rect">
            <a:avLst/>
          </a:prstGeom>
          <a:noFill/>
        </p:spPr>
        <p:txBody>
          <a:bodyPr wrap="square" rtlCol="0">
            <a:spAutoFit/>
          </a:bodyPr>
          <a:lstStyle/>
          <a:p>
            <a:r>
              <a:rPr lang="en-US" sz="1400" dirty="0"/>
              <a:t>Harvey </a:t>
            </a:r>
            <a:r>
              <a:rPr lang="en-US" sz="1400" dirty="0" smtClean="0"/>
              <a:t>Young is </a:t>
            </a:r>
            <a:r>
              <a:rPr lang="en-US" sz="1400" dirty="0"/>
              <a:t>a professor at Northwestern University, where he holds appointments in African-American Studies, Performance Studies, Radio/Television/Film, and Theatre. </a:t>
            </a:r>
            <a:br>
              <a:rPr lang="en-US" sz="1400" dirty="0"/>
            </a:br>
            <a:r>
              <a:rPr lang="en-US" sz="1400" dirty="0"/>
              <a:t/>
            </a:r>
            <a:br>
              <a:rPr lang="en-US" sz="1400" dirty="0"/>
            </a:br>
            <a:endParaRPr lang="en-US" sz="1400" dirty="0"/>
          </a:p>
        </p:txBody>
      </p:sp>
      <p:sp>
        <p:nvSpPr>
          <p:cNvPr id="7" name="Rectangle 6"/>
          <p:cNvSpPr/>
          <p:nvPr/>
        </p:nvSpPr>
        <p:spPr>
          <a:xfrm>
            <a:off x="609600" y="4117476"/>
            <a:ext cx="3733800" cy="253916"/>
          </a:xfrm>
          <a:prstGeom prst="rect">
            <a:avLst/>
          </a:prstGeom>
        </p:spPr>
        <p:txBody>
          <a:bodyPr wrap="square">
            <a:spAutoFit/>
          </a:bodyPr>
          <a:lstStyle/>
          <a:p>
            <a:r>
              <a:rPr lang="en-US" sz="1050" dirty="0" smtClean="0"/>
              <a:t>Fig. 6 Harvey Young.net </a:t>
            </a:r>
            <a:endParaRPr lang="en-US" sz="1050" dirty="0"/>
          </a:p>
        </p:txBody>
      </p:sp>
    </p:spTree>
    <p:extLst>
      <p:ext uri="{BB962C8B-B14F-4D97-AF65-F5344CB8AC3E}">
        <p14:creationId xmlns:p14="http://schemas.microsoft.com/office/powerpoint/2010/main" val="2064856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8"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a:t>“</a:t>
            </a:r>
            <a:r>
              <a:rPr lang="en-US" i="1" dirty="0"/>
              <a:t>The black body</a:t>
            </a:r>
            <a:r>
              <a:rPr lang="en-US" dirty="0"/>
              <a:t> is who we see from the outside perspective. It is the imagined and, yet, highly (mis)recognizable figure who shadows the actual, unseen body</a:t>
            </a:r>
            <a:r>
              <a:rPr lang="en-US" dirty="0" smtClean="0"/>
              <a:t>.”</a:t>
            </a:r>
          </a:p>
          <a:p>
            <a:endParaRPr lang="en-US" dirty="0"/>
          </a:p>
        </p:txBody>
      </p:sp>
      <p:pic>
        <p:nvPicPr>
          <p:cNvPr id="5" name="Content Placeholder 4"/>
          <p:cNvPicPr>
            <a:picLocks noGrp="1" noChangeAspect="1"/>
          </p:cNvPicPr>
          <p:nvPr>
            <p:ph sz="quarter" idx="14"/>
          </p:nvPr>
        </p:nvPicPr>
        <p:blipFill>
          <a:blip r:embed="rId2" cstate="email">
            <a:extLst>
              <a:ext uri="{28A0092B-C50C-407E-A947-70E740481C1C}">
                <a14:useLocalDpi xmlns:a14="http://schemas.microsoft.com/office/drawing/2010/main" val="0"/>
              </a:ext>
            </a:extLst>
          </a:blip>
          <a:stretch>
            <a:fillRect/>
          </a:stretch>
        </p:blipFill>
        <p:spPr>
          <a:xfrm>
            <a:off x="4800600" y="2229871"/>
            <a:ext cx="3733800" cy="2855458"/>
          </a:xfrm>
        </p:spPr>
      </p:pic>
      <p:sp>
        <p:nvSpPr>
          <p:cNvPr id="4" name="Title 3"/>
          <p:cNvSpPr>
            <a:spLocks noGrp="1"/>
          </p:cNvSpPr>
          <p:nvPr>
            <p:ph type="title"/>
          </p:nvPr>
        </p:nvSpPr>
        <p:spPr/>
        <p:txBody>
          <a:bodyPr/>
          <a:lstStyle/>
          <a:p>
            <a:r>
              <a:rPr lang="en-US" dirty="0"/>
              <a:t>(MIS)Recognizing </a:t>
            </a:r>
            <a:r>
              <a:rPr lang="en-US" i="1" dirty="0"/>
              <a:t>the black body</a:t>
            </a:r>
            <a:endParaRPr lang="en-US" dirty="0"/>
          </a:p>
        </p:txBody>
      </p:sp>
      <p:sp>
        <p:nvSpPr>
          <p:cNvPr id="6" name="TextBox 5"/>
          <p:cNvSpPr txBox="1"/>
          <p:nvPr/>
        </p:nvSpPr>
        <p:spPr>
          <a:xfrm>
            <a:off x="4800600" y="5166804"/>
            <a:ext cx="3668697" cy="253916"/>
          </a:xfrm>
          <a:prstGeom prst="rect">
            <a:avLst/>
          </a:prstGeom>
          <a:noFill/>
        </p:spPr>
        <p:txBody>
          <a:bodyPr wrap="square" rtlCol="0">
            <a:spAutoFit/>
          </a:bodyPr>
          <a:lstStyle/>
          <a:p>
            <a:r>
              <a:rPr lang="en-US" sz="1050" dirty="0" smtClean="0"/>
              <a:t>Fig. </a:t>
            </a:r>
            <a:r>
              <a:rPr lang="en-US" sz="1050" dirty="0"/>
              <a:t>7</a:t>
            </a:r>
            <a:r>
              <a:rPr lang="en-US" sz="1050" dirty="0" smtClean="0"/>
              <a:t> Panic attack. Photographer: Chrystal Reed. 2005.</a:t>
            </a:r>
            <a:endParaRPr lang="en-US" sz="1050" dirty="0"/>
          </a:p>
        </p:txBody>
      </p:sp>
    </p:spTree>
    <p:extLst>
      <p:ext uri="{BB962C8B-B14F-4D97-AF65-F5344CB8AC3E}">
        <p14:creationId xmlns:p14="http://schemas.microsoft.com/office/powerpoint/2010/main" val="1577277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animEffect transition="in" filter="fade">
                                      <p:cBhvr>
                                        <p:cTn id="15"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Embodying young’s</a:t>
            </a:r>
            <a:r>
              <a:rPr lang="en-US" i="1" dirty="0" smtClean="0"/>
              <a:t> The Black body</a:t>
            </a:r>
            <a:endParaRPr lang="en-US" i="1" dirty="0"/>
          </a:p>
        </p:txBody>
      </p:sp>
      <p:sp>
        <p:nvSpPr>
          <p:cNvPr id="5" name="Content Placeholder 4"/>
          <p:cNvSpPr>
            <a:spLocks noGrp="1"/>
          </p:cNvSpPr>
          <p:nvPr>
            <p:ph sz="quarter" idx="13"/>
          </p:nvPr>
        </p:nvSpPr>
        <p:spPr/>
        <p:txBody>
          <a:bodyPr>
            <a:normAutofit lnSpcReduction="10000"/>
          </a:bodyPr>
          <a:lstStyle/>
          <a:p>
            <a:r>
              <a:rPr lang="en-US" dirty="0" smtClean="0"/>
              <a:t>Phenomenal blackness:</a:t>
            </a:r>
          </a:p>
          <a:p>
            <a:pPr lvl="1"/>
            <a:r>
              <a:rPr lang="en-US" dirty="0"/>
              <a:t>B</a:t>
            </a:r>
            <a:r>
              <a:rPr lang="en-US" dirty="0" smtClean="0"/>
              <a:t>lacks </a:t>
            </a:r>
            <a:r>
              <a:rPr lang="en-US" dirty="0"/>
              <a:t>whom have throughout history been subjected to profiling and </a:t>
            </a:r>
            <a:r>
              <a:rPr lang="en-US" dirty="0" smtClean="0"/>
              <a:t>violence </a:t>
            </a:r>
            <a:r>
              <a:rPr lang="en-US" dirty="0"/>
              <a:t>continue to structure </a:t>
            </a:r>
            <a:r>
              <a:rPr lang="en-US" dirty="0" smtClean="0"/>
              <a:t>these as embodied </a:t>
            </a:r>
            <a:r>
              <a:rPr lang="en-US" dirty="0"/>
              <a:t>experiences with each generation from the enslavement into the present</a:t>
            </a:r>
            <a:r>
              <a:rPr lang="en-US" dirty="0" smtClean="0"/>
              <a:t>.</a:t>
            </a:r>
          </a:p>
          <a:p>
            <a:r>
              <a:rPr lang="en-US" dirty="0" smtClean="0"/>
              <a:t>Critical Memory:</a:t>
            </a:r>
          </a:p>
          <a:p>
            <a:pPr lvl="1"/>
            <a:r>
              <a:rPr lang="en-US" dirty="0" smtClean="0"/>
              <a:t>Seeks to </a:t>
            </a:r>
            <a:r>
              <a:rPr lang="en-US" dirty="0"/>
              <a:t>identify similarities or shared </a:t>
            </a:r>
            <a:r>
              <a:rPr lang="en-US" dirty="0" smtClean="0"/>
              <a:t>ethnic experiences</a:t>
            </a:r>
            <a:r>
              <a:rPr lang="en-US" dirty="0"/>
              <a:t>, which have profoundly shaped the creation of black </a:t>
            </a:r>
            <a:r>
              <a:rPr lang="en-US" dirty="0" smtClean="0"/>
              <a:t>identity.</a:t>
            </a:r>
          </a:p>
          <a:p>
            <a:pPr lvl="1"/>
            <a:r>
              <a:rPr lang="en-US" dirty="0"/>
              <a:t>P</a:t>
            </a:r>
            <a:r>
              <a:rPr lang="en-US" dirty="0" smtClean="0"/>
              <a:t>ast </a:t>
            </a:r>
            <a:r>
              <a:rPr lang="en-US" dirty="0"/>
              <a:t>practices that have over time altered the black collective consciousness in terms of how African Americans negotiate and embody these perceptions or images of </a:t>
            </a:r>
            <a:r>
              <a:rPr lang="en-US" dirty="0" smtClean="0"/>
              <a:t>blackness.  </a:t>
            </a:r>
            <a:endParaRPr lang="en-US" dirty="0"/>
          </a:p>
          <a:p>
            <a:r>
              <a:rPr lang="en-US" dirty="0" smtClean="0"/>
              <a:t>Martin’s performance </a:t>
            </a:r>
            <a:r>
              <a:rPr lang="en-US" dirty="0"/>
              <a:t>as “the young black man on the </a:t>
            </a:r>
            <a:r>
              <a:rPr lang="en-US" dirty="0" smtClean="0"/>
              <a:t>street” </a:t>
            </a:r>
            <a:r>
              <a:rPr lang="en-US" dirty="0"/>
              <a:t>may </a:t>
            </a:r>
            <a:r>
              <a:rPr lang="en-US" dirty="0" smtClean="0"/>
              <a:t>have exhumed an </a:t>
            </a:r>
            <a:r>
              <a:rPr lang="en-US" dirty="0"/>
              <a:t>past collective knowledge about the iconic </a:t>
            </a:r>
            <a:r>
              <a:rPr lang="en-US" i="1" dirty="0"/>
              <a:t>black body</a:t>
            </a:r>
            <a:r>
              <a:rPr lang="en-US" dirty="0"/>
              <a:t>, creating a resistance to and against those who sought to persecute him; in turn perpetuating the events of his tragedy. </a:t>
            </a:r>
          </a:p>
          <a:p>
            <a:endParaRPr lang="en-US" dirty="0" smtClean="0"/>
          </a:p>
        </p:txBody>
      </p:sp>
    </p:spTree>
    <p:extLst>
      <p:ext uri="{BB962C8B-B14F-4D97-AF65-F5344CB8AC3E}">
        <p14:creationId xmlns:p14="http://schemas.microsoft.com/office/powerpoint/2010/main" val="3083988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500"/>
                                        <p:tgtEl>
                                          <p:spTgt spid="5">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animEffect transition="in" filter="fade">
                                      <p:cBhvr>
                                        <p:cTn id="18" dur="500"/>
                                        <p:tgtEl>
                                          <p:spTgt spid="5">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fade">
                                      <p:cBhvr>
                                        <p:cTn id="21" dur="500"/>
                                        <p:tgtEl>
                                          <p:spTgt spid="5">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txEl>
                                              <p:pRg st="5" end="5"/>
                                            </p:txEl>
                                          </p:spTgt>
                                        </p:tgtEl>
                                        <p:attrNameLst>
                                          <p:attrName>style.visibility</p:attrName>
                                        </p:attrNameLst>
                                      </p:cBhvr>
                                      <p:to>
                                        <p:strVal val="visible"/>
                                      </p:to>
                                    </p:set>
                                    <p:animEffect transition="in" filter="fade">
                                      <p:cBhvr>
                                        <p:cTn id="26"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ＭＳ ゴシック"/>
        <a:font script="Hang" typeface="HY얕은샘물M"/>
        <a:font script="Hans" typeface="华文新魏"/>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ＭＳ ゴシック"/>
        <a:font script="Hang" typeface="HY얕은샘물M"/>
        <a:font script="Hans" typeface="华文新魏"/>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Horizon.thmx</Template>
  <TotalTime>887</TotalTime>
  <Words>890</Words>
  <Application>Microsoft Office PowerPoint</Application>
  <PresentationFormat>On-screen Show (4:3)</PresentationFormat>
  <Paragraphs>53</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Horizon</vt:lpstr>
      <vt:lpstr>AN ACT OF TERRORISM: PERFORMATIVE (HIS)TROSITIES,  PHENOMENAL BLACKNESS, AND THE ERADICATION OF THE BLACK BODY </vt:lpstr>
      <vt:lpstr>PowerPoint Presentation</vt:lpstr>
      <vt:lpstr>An act of terrorism</vt:lpstr>
      <vt:lpstr>Ways of knowing…</vt:lpstr>
      <vt:lpstr>An act of terrorism</vt:lpstr>
      <vt:lpstr>introduction</vt:lpstr>
      <vt:lpstr>(MIS)Recognizing the black body</vt:lpstr>
      <vt:lpstr>(MIS)Recognizing the black body</vt:lpstr>
      <vt:lpstr>Embodying young’s The Black body</vt:lpstr>
      <vt:lpstr>Embodying young’s The Black body</vt:lpstr>
      <vt:lpstr>Eradication of the black body</vt:lpstr>
      <vt:lpstr>conclusion</vt:lpstr>
    </vt:vector>
  </TitlesOfParts>
  <Company>Bowling Green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ACT OF TERRORISM: PERFORMATIVE (HIS)TROSITIES,  PHENOMENAL BLACKNESS AND THE ERADICATION OF THE BLACK BODY</dc:title>
  <dc:creator>Michelle Mensah</dc:creator>
  <cp:lastModifiedBy>Staff_Sutter</cp:lastModifiedBy>
  <cp:revision>40</cp:revision>
  <dcterms:created xsi:type="dcterms:W3CDTF">2013-04-18T04:28:56Z</dcterms:created>
  <dcterms:modified xsi:type="dcterms:W3CDTF">2021-04-08T12:31:35Z</dcterms:modified>
</cp:coreProperties>
</file>