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nginmj\Desktop\DedooseChartExport_2016_4_19_1535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unginmj\Desktop\DedooseChartExport_2016_4_19_1615.xls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unginmj\Desktop\DedooseChartExport_2016_4_19_1615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1800" dirty="0"/>
              <a:t>Affiliation</a:t>
            </a:r>
          </a:p>
        </c:rich>
      </c:tx>
      <c:layout>
        <c:manualLayout>
          <c:xMode val="edge"/>
          <c:yMode val="edge"/>
          <c:x val="0.45312534570720348"/>
          <c:y val="3.666678602469409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625011920938051"/>
          <c:y val="0.27000087890911101"/>
          <c:w val="0.67187551260033618"/>
          <c:h val="0.6833355577329353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'[DedooseChartExport_2016_4_19_1535.xls]Dedoose Chart Export'!$B$1</c:f>
              <c:strCache>
                <c:ptCount val="1"/>
                <c:pt idx="0">
                  <c:v>Affiliation</c:v>
                </c:pt>
              </c:strCache>
            </c:strRef>
          </c:tx>
          <c:spPr>
            <a:solidFill>
              <a:srgbClr val="4F81BD"/>
            </a:solidFill>
            <a:ln w="25400">
              <a:noFill/>
            </a:ln>
          </c:spPr>
          <c:invertIfNegative val="0"/>
          <c:cat>
            <c:strRef>
              <c:f>'[DedooseChartExport_2016_4_19_1535.xls]Dedoose Chart Export'!$A$2:$A$8</c:f>
              <c:strCache>
                <c:ptCount val="7"/>
                <c:pt idx="0">
                  <c:v>Internal L&amp;ET</c:v>
                </c:pt>
                <c:pt idx="1">
                  <c:v>Community</c:v>
                </c:pt>
                <c:pt idx="2">
                  <c:v>Faculty</c:v>
                </c:pt>
                <c:pt idx="3">
                  <c:v>Alum</c:v>
                </c:pt>
                <c:pt idx="4">
                  <c:v>Staff</c:v>
                </c:pt>
                <c:pt idx="5">
                  <c:v>Student</c:v>
                </c:pt>
                <c:pt idx="6">
                  <c:v>Unknown</c:v>
                </c:pt>
              </c:strCache>
            </c:strRef>
          </c:cat>
          <c:val>
            <c:numRef>
              <c:f>'[DedooseChartExport_2016_4_19_1535.xls]Dedoose Chart Export'!$B$2:$B$8</c:f>
              <c:numCache>
                <c:formatCode>@</c:formatCode>
                <c:ptCount val="7"/>
                <c:pt idx="0">
                  <c:v>136</c:v>
                </c:pt>
                <c:pt idx="1">
                  <c:v>81</c:v>
                </c:pt>
                <c:pt idx="2">
                  <c:v>92</c:v>
                </c:pt>
                <c:pt idx="3">
                  <c:v>20</c:v>
                </c:pt>
                <c:pt idx="4">
                  <c:v>23</c:v>
                </c:pt>
                <c:pt idx="5">
                  <c:v>1085</c:v>
                </c:pt>
                <c:pt idx="6">
                  <c:v>527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6322584"/>
        <c:axId val="246322976"/>
      </c:barChart>
      <c:catAx>
        <c:axId val="2463225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4632297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246322976"/>
        <c:scaling>
          <c:orientation val="minMax"/>
        </c:scaling>
        <c:delete val="0"/>
        <c:axPos val="t"/>
        <c:majorGridlines>
          <c:spPr>
            <a:ln w="12700">
              <a:solidFill>
                <a:srgbClr val="000000"/>
              </a:solidFill>
              <a:prstDash val="solid"/>
            </a:ln>
          </c:spPr>
        </c:majorGridlines>
        <c:numFmt formatCode="@" sourceLinked="1"/>
        <c:majorTickMark val="out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46322584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12700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1800" dirty="0"/>
              <a:t>Nature of Question</a:t>
            </a:r>
          </a:p>
        </c:rich>
      </c:tx>
      <c:layout>
        <c:manualLayout>
          <c:xMode val="edge"/>
          <c:yMode val="edge"/>
          <c:x val="0.41562531709695211"/>
          <c:y val="3.666678602469409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5156269192710262"/>
          <c:y val="0.27000087890911101"/>
          <c:w val="0.50156288266211135"/>
          <c:h val="0.6833355577329353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'Dedoose Chart Export'!$B$1</c:f>
              <c:strCache>
                <c:ptCount val="1"/>
                <c:pt idx="0">
                  <c:v>Nature of Question</c:v>
                </c:pt>
              </c:strCache>
            </c:strRef>
          </c:tx>
          <c:spPr>
            <a:solidFill>
              <a:srgbClr val="4F81BD"/>
            </a:solidFill>
            <a:ln w="25400">
              <a:noFill/>
            </a:ln>
          </c:spPr>
          <c:invertIfNegative val="0"/>
          <c:cat>
            <c:strRef>
              <c:f>'Dedoose Chart Export'!$A$2:$A$8</c:f>
              <c:strCache>
                <c:ptCount val="7"/>
                <c:pt idx="0">
                  <c:v>Direct./Policy (25.17%)</c:v>
                </c:pt>
                <c:pt idx="1">
                  <c:v>Reference (40.24%)</c:v>
                </c:pt>
                <c:pt idx="2">
                  <c:v>Known Item (16.61%)</c:v>
                </c:pt>
                <c:pt idx="3">
                  <c:v>Tech Problem (8.30%)</c:v>
                </c:pt>
                <c:pt idx="4">
                  <c:v>Undetermined (3.36%)</c:v>
                </c:pt>
                <c:pt idx="5">
                  <c:v>System Test (4.58%)</c:v>
                </c:pt>
                <c:pt idx="6">
                  <c:v>Demo for Class (1.73%)</c:v>
                </c:pt>
              </c:strCache>
            </c:strRef>
          </c:cat>
          <c:val>
            <c:numRef>
              <c:f>'Dedoose Chart Export'!$B$2:$B$8</c:f>
              <c:numCache>
                <c:formatCode>@</c:formatCode>
                <c:ptCount val="7"/>
                <c:pt idx="0">
                  <c:v>494</c:v>
                </c:pt>
                <c:pt idx="1">
                  <c:v>790</c:v>
                </c:pt>
                <c:pt idx="2">
                  <c:v>326</c:v>
                </c:pt>
                <c:pt idx="3">
                  <c:v>163</c:v>
                </c:pt>
                <c:pt idx="4">
                  <c:v>66</c:v>
                </c:pt>
                <c:pt idx="5">
                  <c:v>90</c:v>
                </c:pt>
                <c:pt idx="6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1862128"/>
        <c:axId val="321858600"/>
      </c:barChart>
      <c:catAx>
        <c:axId val="3218621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2185860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321858600"/>
        <c:scaling>
          <c:orientation val="minMax"/>
        </c:scaling>
        <c:delete val="0"/>
        <c:axPos val="t"/>
        <c:majorGridlines>
          <c:spPr>
            <a:ln w="12700">
              <a:solidFill>
                <a:srgbClr val="000000"/>
              </a:solidFill>
              <a:prstDash val="solid"/>
            </a:ln>
          </c:spPr>
        </c:majorGridlines>
        <c:numFmt formatCode="@" sourceLinked="1"/>
        <c:majorTickMark val="out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2186212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12700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Delays Per Chat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Librarian</c:v>
                </c:pt>
                <c:pt idx="1">
                  <c:v>Non-Librarian Staff</c:v>
                </c:pt>
                <c:pt idx="2">
                  <c:v>Reference Desk</c:v>
                </c:pt>
              </c:strCache>
            </c:strRef>
          </c:cat>
          <c:val>
            <c:numRef>
              <c:f>Sheet1!$D$2:$D$4</c:f>
              <c:numCache>
                <c:formatCode>0.00000</c:formatCode>
                <c:ptCount val="3"/>
                <c:pt idx="0">
                  <c:v>8.0446927374301674E-2</c:v>
                </c:pt>
                <c:pt idx="1">
                  <c:v>0.19504643962848298</c:v>
                </c:pt>
                <c:pt idx="2">
                  <c:v>0.42074363992172209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21862912"/>
        <c:axId val="321861344"/>
      </c:lineChart>
      <c:catAx>
        <c:axId val="32186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1861344"/>
        <c:crosses val="autoZero"/>
        <c:auto val="1"/>
        <c:lblAlgn val="ctr"/>
        <c:lblOffset val="100"/>
        <c:noMultiLvlLbl val="0"/>
      </c:catAx>
      <c:valAx>
        <c:axId val="321861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186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1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41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78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6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8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3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725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2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99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64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46D0A-35E3-4CD3-95AD-23706177ED2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55A9B-D6F1-452E-B0F1-FA1086062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279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Stats Don’t Tell the Whole Story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360880"/>
          </a:xfrm>
        </p:spPr>
        <p:txBody>
          <a:bodyPr>
            <a:normAutofit fontScale="70000" lnSpcReduction="20000"/>
          </a:bodyPr>
          <a:lstStyle/>
          <a:p>
            <a:r>
              <a:rPr lang="en-US" sz="3800" b="1" dirty="0">
                <a:solidFill>
                  <a:schemeClr val="bg1"/>
                </a:solidFill>
              </a:rPr>
              <a:t>Using Qualitative Data Analysis of Chat Reference Transcripts to Assess and Improve </a:t>
            </a:r>
            <a:r>
              <a:rPr lang="en-US" sz="3800" b="1" dirty="0" smtClean="0">
                <a:solidFill>
                  <a:schemeClr val="bg1"/>
                </a:solidFill>
              </a:rPr>
              <a:t>Services</a:t>
            </a:r>
          </a:p>
          <a:p>
            <a:endParaRPr lang="en-US" sz="3800" b="1" dirty="0">
              <a:solidFill>
                <a:schemeClr val="bg1"/>
              </a:solidFill>
            </a:endParaRPr>
          </a:p>
          <a:p>
            <a:r>
              <a:rPr lang="en-US" sz="3800" b="1" dirty="0" smtClean="0">
                <a:solidFill>
                  <a:schemeClr val="bg1"/>
                </a:solidFill>
              </a:rPr>
              <a:t>Michael </a:t>
            </a:r>
            <a:r>
              <a:rPr lang="en-US" sz="3800" b="1" dirty="0" err="1" smtClean="0">
                <a:solidFill>
                  <a:schemeClr val="bg1"/>
                </a:solidFill>
              </a:rPr>
              <a:t>Mungin</a:t>
            </a:r>
            <a:endParaRPr lang="en-US" sz="3800" b="1" dirty="0" smtClean="0">
              <a:solidFill>
                <a:schemeClr val="bg1"/>
              </a:solidFill>
            </a:endParaRPr>
          </a:p>
          <a:p>
            <a:r>
              <a:rPr lang="en-US" sz="3800" b="1" dirty="0" smtClean="0">
                <a:solidFill>
                  <a:schemeClr val="bg1"/>
                </a:solidFill>
              </a:rPr>
              <a:t>James Madison </a:t>
            </a:r>
            <a:r>
              <a:rPr lang="en-US" sz="3800" b="1" dirty="0" smtClean="0">
                <a:solidFill>
                  <a:schemeClr val="bg1"/>
                </a:solidFill>
              </a:rPr>
              <a:t>University</a:t>
            </a:r>
          </a:p>
          <a:p>
            <a:r>
              <a:rPr lang="en-US" sz="3800" b="1" dirty="0">
                <a:solidFill>
                  <a:schemeClr val="bg1"/>
                </a:solidFill>
              </a:rPr>
              <a:t>URL:</a:t>
            </a:r>
            <a:r>
              <a:rPr lang="en-US" sz="3800" dirty="0">
                <a:solidFill>
                  <a:schemeClr val="bg1"/>
                </a:solidFill>
              </a:rPr>
              <a:t> http://</a:t>
            </a:r>
            <a:r>
              <a:rPr lang="en-US" sz="3800" dirty="0" smtClean="0">
                <a:solidFill>
                  <a:schemeClr val="bg1"/>
                </a:solidFill>
              </a:rPr>
              <a:t>guides.lib.jmu.edu/ChatResearch</a:t>
            </a:r>
            <a:r>
              <a:rPr lang="en-US" sz="3800" dirty="0">
                <a:solidFill>
                  <a:schemeClr val="bg1"/>
                </a:solidFill>
              </a:rPr>
              <a:t> </a:t>
            </a:r>
            <a:endParaRPr lang="en-US" sz="3800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Some </a:t>
            </a:r>
            <a:r>
              <a:rPr lang="en-US" b="1" u="sng" dirty="0" smtClean="0">
                <a:solidFill>
                  <a:schemeClr val="bg1"/>
                </a:solidFill>
              </a:rPr>
              <a:t>Preliminary</a:t>
            </a:r>
            <a:r>
              <a:rPr lang="en-US" b="1" dirty="0" smtClean="0">
                <a:solidFill>
                  <a:schemeClr val="bg1"/>
                </a:solidFill>
              </a:rPr>
              <a:t> Results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1633" y="2257347"/>
            <a:ext cx="3196341" cy="33332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75935" y="1351005"/>
            <a:ext cx="77765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Lazy, Lax Librarians!?!?: The “Quick Answer” Conundrum</a:t>
            </a:r>
          </a:p>
          <a:p>
            <a:pPr marL="742950" lvl="1" indent="-285750" algn="ctr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What is a “Quick Answer?”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5070" y="2257348"/>
            <a:ext cx="2687585" cy="33332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75935" y="5590560"/>
            <a:ext cx="8616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Why Do Quick Answers Occur More Between 4-6pm, Even When Controlling for Average Chats Per Hour?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Are Librarians Fatigued? Do They Want to Go Home? More Research Required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Training Opportunity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14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Some </a:t>
            </a:r>
            <a:r>
              <a:rPr lang="en-US" b="1" u="sng" dirty="0" smtClean="0">
                <a:solidFill>
                  <a:schemeClr val="bg1"/>
                </a:solidFill>
              </a:rPr>
              <a:t>Preliminary</a:t>
            </a:r>
            <a:r>
              <a:rPr lang="en-US" b="1" dirty="0" smtClean="0">
                <a:solidFill>
                  <a:schemeClr val="bg1"/>
                </a:solidFill>
              </a:rPr>
              <a:t> Results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9636"/>
            <a:ext cx="10515600" cy="435133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Citation Questions are a Mess</a:t>
            </a:r>
          </a:p>
          <a:p>
            <a:pPr lvl="1" algn="ctr"/>
            <a:r>
              <a:rPr lang="en-US" dirty="0" smtClean="0">
                <a:solidFill>
                  <a:schemeClr val="bg1"/>
                </a:solidFill>
              </a:rPr>
              <a:t>A Total Mess</a:t>
            </a:r>
          </a:p>
          <a:p>
            <a:pPr marL="457200" lvl="1" indent="0" algn="ct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1" algn="ctr"/>
            <a:r>
              <a:rPr lang="en-US" dirty="0" smtClean="0">
                <a:solidFill>
                  <a:schemeClr val="bg1"/>
                </a:solidFill>
              </a:rPr>
              <a:t>Roughly 18% of Reference Questions Analyzed Had a Citation Element</a:t>
            </a:r>
          </a:p>
          <a:p>
            <a:pPr lvl="2"/>
            <a:r>
              <a:rPr lang="en-US" sz="2400" dirty="0" smtClean="0">
                <a:solidFill>
                  <a:schemeClr val="bg1"/>
                </a:solidFill>
              </a:rPr>
              <a:t> No Standardized Response Exists</a:t>
            </a:r>
            <a:endParaRPr lang="en-US" sz="2400" dirty="0">
              <a:solidFill>
                <a:schemeClr val="bg1"/>
              </a:solidFill>
            </a:endParaRPr>
          </a:p>
          <a:p>
            <a:pPr lvl="3"/>
            <a:r>
              <a:rPr lang="en-US" sz="1600" dirty="0" smtClean="0">
                <a:solidFill>
                  <a:schemeClr val="bg1"/>
                </a:solidFill>
              </a:rPr>
              <a:t>41.3% - Referred to Library Resource</a:t>
            </a:r>
          </a:p>
          <a:p>
            <a:pPr lvl="3"/>
            <a:r>
              <a:rPr lang="en-US" sz="1600" dirty="0" smtClean="0">
                <a:solidFill>
                  <a:schemeClr val="bg1"/>
                </a:solidFill>
              </a:rPr>
              <a:t>58.7% - Given a Template or Provided a Complete Citation</a:t>
            </a:r>
          </a:p>
          <a:p>
            <a:pPr lvl="3"/>
            <a:r>
              <a:rPr lang="en-US" sz="1600" dirty="0" smtClean="0">
                <a:solidFill>
                  <a:schemeClr val="bg1"/>
                </a:solidFill>
              </a:rPr>
              <a:t>17.3% - Directed to Non-Library Resource (e.g. Purdue OWL)</a:t>
            </a:r>
          </a:p>
          <a:p>
            <a:pPr lvl="3"/>
            <a:r>
              <a:rPr lang="en-US" sz="1600" dirty="0" smtClean="0">
                <a:solidFill>
                  <a:schemeClr val="bg1"/>
                </a:solidFill>
              </a:rPr>
              <a:t>Only 2.9% Directed to Writing Center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21708" y="4934464"/>
            <a:ext cx="87485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Differing Comfort Levels with Citation Help Are </a:t>
            </a:r>
            <a:r>
              <a:rPr lang="en-US" sz="2400" dirty="0" smtClean="0">
                <a:solidFill>
                  <a:schemeClr val="bg1"/>
                </a:solidFill>
              </a:rPr>
              <a:t>Apparent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Consequence: Total Crapshoot for Students Seeking Help with Citations</a:t>
            </a:r>
          </a:p>
          <a:p>
            <a:pPr marL="742950" lvl="4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An Organization-wide Policy May Be Worth Exploring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488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Some </a:t>
            </a:r>
            <a:r>
              <a:rPr lang="en-US" b="1" u="sng" dirty="0" smtClean="0">
                <a:solidFill>
                  <a:schemeClr val="bg1"/>
                </a:solidFill>
              </a:rPr>
              <a:t>Preliminary</a:t>
            </a:r>
            <a:r>
              <a:rPr lang="en-US" b="1" dirty="0" smtClean="0">
                <a:solidFill>
                  <a:schemeClr val="bg1"/>
                </a:solidFill>
              </a:rPr>
              <a:t> Results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User Experience Considerations</a:t>
            </a:r>
          </a:p>
          <a:p>
            <a:pPr lvl="1" algn="ctr"/>
            <a:r>
              <a:rPr lang="en-US" sz="2800" dirty="0" smtClean="0">
                <a:solidFill>
                  <a:schemeClr val="bg1"/>
                </a:solidFill>
              </a:rPr>
              <a:t>Library Hours Example</a:t>
            </a:r>
          </a:p>
          <a:p>
            <a:pPr lvl="1" algn="ctr"/>
            <a:endParaRPr lang="en-US" sz="2800" dirty="0">
              <a:solidFill>
                <a:schemeClr val="bg1"/>
              </a:solidFill>
            </a:endParaRP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Questions about library hours represented 16.3% (63/385) of directional/policy questions during the first three semesters examined.</a:t>
            </a:r>
          </a:p>
          <a:p>
            <a:pPr lvl="2"/>
            <a:r>
              <a:rPr lang="en-US" sz="2400" dirty="0" smtClean="0">
                <a:solidFill>
                  <a:schemeClr val="bg1"/>
                </a:solidFill>
              </a:rPr>
              <a:t>Why are students so often clicking past the Hours link on the website and entering library chat instead?</a:t>
            </a:r>
          </a:p>
          <a:p>
            <a:pPr lvl="2"/>
            <a:r>
              <a:rPr lang="en-US" sz="2400" dirty="0" smtClean="0">
                <a:solidFill>
                  <a:schemeClr val="bg1"/>
                </a:solidFill>
              </a:rPr>
              <a:t>This will be interesting to our UX Librarian</a:t>
            </a:r>
          </a:p>
          <a:p>
            <a:pPr marL="457200" lvl="1" indent="0" algn="ctr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457200" lvl="1" indent="0" algn="ctr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9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Some </a:t>
            </a:r>
            <a:r>
              <a:rPr lang="en-US" b="1" u="sng" dirty="0" smtClean="0">
                <a:solidFill>
                  <a:schemeClr val="bg1"/>
                </a:solidFill>
              </a:rPr>
              <a:t>Preliminary</a:t>
            </a:r>
            <a:r>
              <a:rPr lang="en-US" b="1" dirty="0" smtClean="0">
                <a:solidFill>
                  <a:schemeClr val="bg1"/>
                </a:solidFill>
              </a:rPr>
              <a:t> Results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Alumni</a:t>
            </a:r>
            <a:endParaRPr lang="en-US" sz="3200" b="1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70% of alumni questions concerned which resources they retained access to.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The sample size is not large yet, but I would expect this trend to continue.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This, combined with external feedback, suggest that this is an area well-suited for improvement.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84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Future Directions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4566"/>
            <a:ext cx="10515600" cy="4351338"/>
          </a:xfrm>
        </p:spPr>
        <p:txBody>
          <a:bodyPr/>
          <a:lstStyle/>
          <a:p>
            <a:r>
              <a:rPr lang="en-US" sz="4400" dirty="0" smtClean="0">
                <a:solidFill>
                  <a:schemeClr val="bg1"/>
                </a:solidFill>
              </a:rPr>
              <a:t>Help Is On The Way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Changing Reference Model at JMU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</a:rPr>
              <a:t>This </a:t>
            </a:r>
            <a:r>
              <a:rPr lang="en-US" sz="3200" dirty="0">
                <a:solidFill>
                  <a:schemeClr val="bg1"/>
                </a:solidFill>
              </a:rPr>
              <a:t>p</a:t>
            </a:r>
            <a:r>
              <a:rPr lang="en-US" sz="3200" dirty="0" smtClean="0">
                <a:solidFill>
                  <a:schemeClr val="bg1"/>
                </a:solidFill>
              </a:rPr>
              <a:t>roject </a:t>
            </a:r>
            <a:r>
              <a:rPr lang="en-US" sz="3200" dirty="0">
                <a:solidFill>
                  <a:schemeClr val="bg1"/>
                </a:solidFill>
              </a:rPr>
              <a:t>w</a:t>
            </a:r>
            <a:r>
              <a:rPr lang="en-US" sz="3200" dirty="0" smtClean="0">
                <a:solidFill>
                  <a:schemeClr val="bg1"/>
                </a:solidFill>
              </a:rPr>
              <a:t>ill allow for </a:t>
            </a:r>
            <a:r>
              <a:rPr lang="en-US" sz="3200" dirty="0">
                <a:solidFill>
                  <a:schemeClr val="bg1"/>
                </a:solidFill>
              </a:rPr>
              <a:t>m</a:t>
            </a:r>
            <a:r>
              <a:rPr lang="en-US" sz="3200" dirty="0" smtClean="0">
                <a:solidFill>
                  <a:schemeClr val="bg1"/>
                </a:solidFill>
              </a:rPr>
              <a:t>eaningful pre-/post-change comparison, which is a bit of a gap in the literature.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31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Thank You!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400" b="1" dirty="0" smtClean="0">
                <a:solidFill>
                  <a:schemeClr val="bg1"/>
                </a:solidFill>
              </a:rPr>
              <a:t>Questions?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Please </a:t>
            </a:r>
            <a:r>
              <a:rPr lang="en-US" dirty="0" smtClean="0">
                <a:solidFill>
                  <a:schemeClr val="bg1"/>
                </a:solidFill>
              </a:rPr>
              <a:t>contact me at: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Michael </a:t>
            </a:r>
            <a:r>
              <a:rPr lang="en-US" dirty="0" err="1" smtClean="0">
                <a:solidFill>
                  <a:schemeClr val="bg1"/>
                </a:solidFill>
              </a:rPr>
              <a:t>Mungin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u="sng" dirty="0" smtClean="0">
                <a:solidFill>
                  <a:schemeClr val="bg1"/>
                </a:solidFill>
              </a:rPr>
              <a:t>munginmj@jmu.edu </a:t>
            </a:r>
            <a:endParaRPr lang="en-US" u="sng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http://guides.lib.jmu.edu/ChatResearch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0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Introductions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Me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James Madison University (JMU)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JMU Libraries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48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Major Points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bg1"/>
                </a:solidFill>
              </a:rPr>
              <a:t>Know What You’re Getting Into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Preparation and Planning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The Richness of Data is Astounding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This is Research in Progress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3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Background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History of Chat at JMU Libraries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Current State of Chat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Literature Review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Opportunity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3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Research Methodology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15924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Grounded Theory Techniques</a:t>
            </a:r>
          </a:p>
          <a:p>
            <a:r>
              <a:rPr lang="en-US" sz="4400" dirty="0" err="1" smtClean="0">
                <a:solidFill>
                  <a:schemeClr val="bg1"/>
                </a:solidFill>
              </a:rPr>
              <a:t>Dedoose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1"/>
            <a:r>
              <a:rPr lang="en-US" sz="4000" dirty="0" err="1" smtClean="0">
                <a:solidFill>
                  <a:schemeClr val="bg1"/>
                </a:solidFill>
              </a:rPr>
              <a:t>Dedoose</a:t>
            </a:r>
            <a:r>
              <a:rPr lang="en-US" sz="44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Pros</a:t>
            </a:r>
            <a:r>
              <a:rPr lang="en-US" sz="4400" dirty="0" smtClean="0">
                <a:solidFill>
                  <a:schemeClr val="bg1"/>
                </a:solidFill>
              </a:rPr>
              <a:t> </a:t>
            </a:r>
            <a:r>
              <a:rPr lang="en-US" sz="4000" dirty="0" smtClean="0">
                <a:solidFill>
                  <a:schemeClr val="bg1"/>
                </a:solidFill>
              </a:rPr>
              <a:t>and</a:t>
            </a:r>
            <a:r>
              <a:rPr lang="en-US" sz="4400" dirty="0" smtClean="0">
                <a:solidFill>
                  <a:schemeClr val="bg1"/>
                </a:solidFill>
              </a:rPr>
              <a:t> </a:t>
            </a:r>
            <a:r>
              <a:rPr lang="en-US" sz="7200" b="1" u="sng" dirty="0" smtClean="0">
                <a:solidFill>
                  <a:schemeClr val="bg1"/>
                </a:solidFill>
              </a:rPr>
              <a:t>Cons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Descriptors and Code Book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Labor Intensity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Limitations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Dedoose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445" y="2614412"/>
            <a:ext cx="2265653" cy="66675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8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096213" y="2720998"/>
            <a:ext cx="126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(lies)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>
            <a:off x="5731098" y="2905664"/>
            <a:ext cx="1365115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02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Descriptors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6655" y="1694244"/>
            <a:ext cx="1001869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Affiliation (Student, Faculty, Alum,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Length of Chat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Semester (Spring, Fall, Summer)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Time of Day (by hour)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Answered or Unanswered?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Nature of Question (Reference, Directional/Policy, Known Item, Technology Problem,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Week of Semester (1-16, Spring Break, Finals,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Responder (Librarian, Student Worker, Library Paraprofessional,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Day of the Week</a:t>
            </a:r>
            <a:endParaRPr lang="en-US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44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Some </a:t>
            </a:r>
            <a:r>
              <a:rPr lang="en-US" b="1" u="sng" dirty="0" smtClean="0">
                <a:solidFill>
                  <a:schemeClr val="bg1"/>
                </a:solidFill>
              </a:rPr>
              <a:t>Preliminary</a:t>
            </a:r>
            <a:r>
              <a:rPr lang="en-US" b="1" dirty="0" smtClean="0">
                <a:solidFill>
                  <a:schemeClr val="bg1"/>
                </a:solidFill>
              </a:rPr>
              <a:t> Results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638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Who’s Engaging With Us?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9299057"/>
              </p:ext>
            </p:extLst>
          </p:nvPr>
        </p:nvGraphicFramePr>
        <p:xfrm>
          <a:off x="2919211" y="2084139"/>
          <a:ext cx="6353578" cy="3235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52293" y="5416058"/>
            <a:ext cx="6220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Mostly Students (55% identified but almost certainly much more)– No Surprises here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Unknowns Present Another Research Limitation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41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Some </a:t>
            </a:r>
            <a:r>
              <a:rPr lang="en-US" b="1" u="sng" dirty="0" smtClean="0">
                <a:solidFill>
                  <a:schemeClr val="bg1"/>
                </a:solidFill>
              </a:rPr>
              <a:t>Preliminary</a:t>
            </a:r>
            <a:r>
              <a:rPr lang="en-US" b="1" dirty="0" smtClean="0">
                <a:solidFill>
                  <a:schemeClr val="bg1"/>
                </a:solidFill>
              </a:rPr>
              <a:t> Results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7874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What Are We Being Asked?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6038122"/>
              </p:ext>
            </p:extLst>
          </p:nvPr>
        </p:nvGraphicFramePr>
        <p:xfrm>
          <a:off x="2776151" y="2000249"/>
          <a:ext cx="6425514" cy="3148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17779" y="5194571"/>
            <a:ext cx="65564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Missing from LibraryH3LP Stats, but not </a:t>
            </a:r>
            <a:r>
              <a:rPr lang="en-US" b="1" dirty="0" err="1" smtClean="0">
                <a:solidFill>
                  <a:schemeClr val="bg1"/>
                </a:solidFill>
              </a:rPr>
              <a:t>Springshare</a:t>
            </a:r>
            <a:endParaRPr lang="en-US" b="1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Reference Questions Represent a Clear Plurality of Questions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Despite Some Internal Perceptions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Useful Data Internally Considering Directions JMU is considering (more on that later)</a:t>
            </a:r>
          </a:p>
        </p:txBody>
      </p:sp>
    </p:spTree>
    <p:extLst>
      <p:ext uri="{BB962C8B-B14F-4D97-AF65-F5344CB8AC3E}">
        <p14:creationId xmlns:p14="http://schemas.microsoft.com/office/powerpoint/2010/main" val="75270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Some </a:t>
            </a:r>
            <a:r>
              <a:rPr lang="en-US" b="1" u="sng" dirty="0" smtClean="0">
                <a:solidFill>
                  <a:schemeClr val="bg1"/>
                </a:solidFill>
              </a:rPr>
              <a:t>Preliminary</a:t>
            </a:r>
            <a:r>
              <a:rPr lang="en-US" b="1" dirty="0" smtClean="0">
                <a:solidFill>
                  <a:schemeClr val="bg1"/>
                </a:solidFill>
              </a:rPr>
              <a:t> Results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6111"/>
            <a:ext cx="10515600" cy="435133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Service Interruptions: The “Delay” Problem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0258359"/>
              </p:ext>
            </p:extLst>
          </p:nvPr>
        </p:nvGraphicFramePr>
        <p:xfrm>
          <a:off x="5675870" y="249400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09103" y="5478162"/>
            <a:ext cx="6895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Answering Chats While Simultaneously on the Reference Desk Can Have Measurable Effects on Quality of Service and Disruption Rate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Sort of Obvious, but Here’s Some Data on the Severity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922698"/>
              </p:ext>
            </p:extLst>
          </p:nvPr>
        </p:nvGraphicFramePr>
        <p:xfrm>
          <a:off x="2056542" y="3781168"/>
          <a:ext cx="3416300" cy="14457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6500"/>
                <a:gridCol w="609600"/>
                <a:gridCol w="609600"/>
                <a:gridCol w="990600"/>
              </a:tblGrid>
              <a:tr h="36143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Chats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Delays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Delays Per Chat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4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Librarian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72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0.08045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4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Non-Librarian Staff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0.19505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4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Reference Desk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0.42074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279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1394</TotalTime>
  <Words>610</Words>
  <Application>Microsoft Office PowerPoint</Application>
  <PresentationFormat>Widescreen</PresentationFormat>
  <Paragraphs>115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Stats Don’t Tell the Whole Story</vt:lpstr>
      <vt:lpstr>Introductions</vt:lpstr>
      <vt:lpstr>Major Points</vt:lpstr>
      <vt:lpstr>Background</vt:lpstr>
      <vt:lpstr>Research Methodology</vt:lpstr>
      <vt:lpstr>Descriptors</vt:lpstr>
      <vt:lpstr>Some Preliminary Results</vt:lpstr>
      <vt:lpstr>Some Preliminary Results</vt:lpstr>
      <vt:lpstr>Some Preliminary Results</vt:lpstr>
      <vt:lpstr>Some Preliminary Results</vt:lpstr>
      <vt:lpstr>Some Preliminary Results</vt:lpstr>
      <vt:lpstr>Some Preliminary Results</vt:lpstr>
      <vt:lpstr>Some Preliminary Results</vt:lpstr>
      <vt:lpstr>Future Directions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Stats Don’t Tell the Whole Story</dc:title>
  <dc:creator>Mungin, Michael - munginmj</dc:creator>
  <cp:lastModifiedBy>Michael M</cp:lastModifiedBy>
  <cp:revision>28</cp:revision>
  <dcterms:created xsi:type="dcterms:W3CDTF">2016-04-19T16:26:03Z</dcterms:created>
  <dcterms:modified xsi:type="dcterms:W3CDTF">2016-04-22T04:02:50Z</dcterms:modified>
</cp:coreProperties>
</file>