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6" r:id="rId2"/>
    <p:sldId id="257" r:id="rId3"/>
    <p:sldId id="259" r:id="rId4"/>
    <p:sldId id="260" r:id="rId5"/>
    <p:sldId id="261" r:id="rId6"/>
    <p:sldId id="268" r:id="rId7"/>
    <p:sldId id="258" r:id="rId8"/>
    <p:sldId id="269" r:id="rId9"/>
    <p:sldId id="270" r:id="rId10"/>
    <p:sldId id="271" r:id="rId11"/>
    <p:sldId id="272" r:id="rId12"/>
    <p:sldId id="275" r:id="rId13"/>
    <p:sldId id="262" r:id="rId14"/>
    <p:sldId id="265" r:id="rId15"/>
    <p:sldId id="276" r:id="rId16"/>
    <p:sldId id="263" r:id="rId17"/>
    <p:sldId id="277" r:id="rId18"/>
    <p:sldId id="267" r:id="rId19"/>
    <p:sldId id="278"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79" autoAdjust="0"/>
    <p:restoredTop sz="81613" autoAdjust="0"/>
  </p:normalViewPr>
  <p:slideViewPr>
    <p:cSldViewPr snapToGrid="0">
      <p:cViewPr varScale="1">
        <p:scale>
          <a:sx n="64" d="100"/>
          <a:sy n="64" d="100"/>
        </p:scale>
        <p:origin x="12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21D25-8566-4453-B5EB-06C5B72C2352}" type="datetimeFigureOut">
              <a:rPr lang="en-US" smtClean="0"/>
              <a:t>9/27/2021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9BACB-053B-41C6-9041-7CCE73235055}" type="slidenum">
              <a:rPr lang="en-US" smtClean="0"/>
              <a:t>‹#›</a:t>
            </a:fld>
            <a:endParaRPr lang="en-US"/>
          </a:p>
        </p:txBody>
      </p:sp>
    </p:spTree>
    <p:extLst>
      <p:ext uri="{BB962C8B-B14F-4D97-AF65-F5344CB8AC3E}">
        <p14:creationId xmlns:p14="http://schemas.microsoft.com/office/powerpoint/2010/main" val="1769487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99BACB-053B-41C6-9041-7CCE73235055}" type="slidenum">
              <a:rPr lang="en-US" smtClean="0"/>
              <a:t>2</a:t>
            </a:fld>
            <a:endParaRPr lang="en-US"/>
          </a:p>
        </p:txBody>
      </p:sp>
    </p:spTree>
    <p:extLst>
      <p:ext uri="{BB962C8B-B14F-4D97-AF65-F5344CB8AC3E}">
        <p14:creationId xmlns:p14="http://schemas.microsoft.com/office/powerpoint/2010/main" val="1350437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99BACB-053B-41C6-9041-7CCE73235055}" type="slidenum">
              <a:rPr lang="en-US" smtClean="0"/>
              <a:t>5</a:t>
            </a:fld>
            <a:endParaRPr lang="en-US"/>
          </a:p>
        </p:txBody>
      </p:sp>
    </p:spTree>
    <p:extLst>
      <p:ext uri="{BB962C8B-B14F-4D97-AF65-F5344CB8AC3E}">
        <p14:creationId xmlns:p14="http://schemas.microsoft.com/office/powerpoint/2010/main" val="125941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99BACB-053B-41C6-9041-7CCE73235055}" type="slidenum">
              <a:rPr lang="en-US" smtClean="0"/>
              <a:t>7</a:t>
            </a:fld>
            <a:endParaRPr lang="en-US"/>
          </a:p>
        </p:txBody>
      </p:sp>
    </p:spTree>
    <p:extLst>
      <p:ext uri="{BB962C8B-B14F-4D97-AF65-F5344CB8AC3E}">
        <p14:creationId xmlns:p14="http://schemas.microsoft.com/office/powerpoint/2010/main" val="3929363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99BACB-053B-41C6-9041-7CCE73235055}" type="slidenum">
              <a:rPr lang="en-US" smtClean="0"/>
              <a:t>13</a:t>
            </a:fld>
            <a:endParaRPr lang="en-US"/>
          </a:p>
        </p:txBody>
      </p:sp>
    </p:spTree>
    <p:extLst>
      <p:ext uri="{BB962C8B-B14F-4D97-AF65-F5344CB8AC3E}">
        <p14:creationId xmlns:p14="http://schemas.microsoft.com/office/powerpoint/2010/main" val="3543761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Last bullet: It may be that some application areas lend themselves in a straightforward way to addressing DEI principles, and that some analytic methods are easier to adapt to incorporate DEI concerns than others. For example, health care focuses on people who are part of groups whose characteristics, such as race or gender, are associated with certain outcomes, whereas transportation may be harder to conceive through a DEI lens. Similarly, one could imagine that certain analytic methods, such as optimization, are easier to adapt DEI principles to via additional objectives or constraints, than, say stochastic modeling.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Still, a core belief that motivates our work is that many more application areas and analytic methods can support a DEI approach than we may understand at present. (A subsequent version of this presentation should do a dive into particular papers, to address specific ways that these papers fell down on the job.)</a:t>
            </a:r>
          </a:p>
          <a:p>
            <a:endParaRPr lang="en-US" dirty="0"/>
          </a:p>
        </p:txBody>
      </p:sp>
      <p:sp>
        <p:nvSpPr>
          <p:cNvPr id="4" name="Slide Number Placeholder 3"/>
          <p:cNvSpPr>
            <a:spLocks noGrp="1"/>
          </p:cNvSpPr>
          <p:nvPr>
            <p:ph type="sldNum" sz="quarter" idx="5"/>
          </p:nvPr>
        </p:nvSpPr>
        <p:spPr/>
        <p:txBody>
          <a:bodyPr/>
          <a:lstStyle/>
          <a:p>
            <a:fld id="{0799BACB-053B-41C6-9041-7CCE73235055}" type="slidenum">
              <a:rPr lang="en-US" smtClean="0"/>
              <a:t>16</a:t>
            </a:fld>
            <a:endParaRPr lang="en-US"/>
          </a:p>
        </p:txBody>
      </p:sp>
    </p:spTree>
    <p:extLst>
      <p:ext uri="{BB962C8B-B14F-4D97-AF65-F5344CB8AC3E}">
        <p14:creationId xmlns:p14="http://schemas.microsoft.com/office/powerpoint/2010/main" val="2397296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Application of rubric is time-consuming and subjective: we’re not seeing a machine-learning approach to automating this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Second bullet: read it. This, as I read it, is the core of our analysis, which we’ve not explored as we should: exactly how did particular papers fail to meet expectations for engaging DEI issues? This might be tricky, since we have not wanted to call out particular researchers. </a:t>
            </a:r>
          </a:p>
        </p:txBody>
      </p:sp>
      <p:sp>
        <p:nvSpPr>
          <p:cNvPr id="4" name="Slide Number Placeholder 3"/>
          <p:cNvSpPr>
            <a:spLocks noGrp="1"/>
          </p:cNvSpPr>
          <p:nvPr>
            <p:ph type="sldNum" sz="quarter" idx="5"/>
          </p:nvPr>
        </p:nvSpPr>
        <p:spPr/>
        <p:txBody>
          <a:bodyPr/>
          <a:lstStyle/>
          <a:p>
            <a:fld id="{0799BACB-053B-41C6-9041-7CCE73235055}" type="slidenum">
              <a:rPr lang="en-US" smtClean="0"/>
              <a:t>17</a:t>
            </a:fld>
            <a:endParaRPr lang="en-US"/>
          </a:p>
        </p:txBody>
      </p:sp>
    </p:spTree>
    <p:extLst>
      <p:ext uri="{BB962C8B-B14F-4D97-AF65-F5344CB8AC3E}">
        <p14:creationId xmlns:p14="http://schemas.microsoft.com/office/powerpoint/2010/main" val="42791780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solidFill>
                  <a:schemeClr val="accent6">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October 24 - 27, 2021</a:t>
            </a:r>
          </a:p>
        </p:txBody>
      </p:sp>
      <p:sp>
        <p:nvSpPr>
          <p:cNvPr id="5" name="Footer Placeholder 4"/>
          <p:cNvSpPr>
            <a:spLocks noGrp="1"/>
          </p:cNvSpPr>
          <p:nvPr>
            <p:ph type="ftr" sz="quarter" idx="11"/>
          </p:nvPr>
        </p:nvSpPr>
        <p:spPr/>
        <p:txBody>
          <a:bodyPr/>
          <a:lstStyle/>
          <a:p>
            <a:r>
              <a:rPr lang="en-US"/>
              <a:t>DEI-Informed Research Principles through Articles Analysis</a:t>
            </a:r>
          </a:p>
        </p:txBody>
      </p:sp>
      <p:sp>
        <p:nvSpPr>
          <p:cNvPr id="6" name="Slide Number Placeholder 5"/>
          <p:cNvSpPr>
            <a:spLocks noGrp="1"/>
          </p:cNvSpPr>
          <p:nvPr>
            <p:ph type="sldNum" sz="quarter" idx="12"/>
          </p:nvPr>
        </p:nvSpPr>
        <p:spPr/>
        <p:txBody>
          <a:bodyPr/>
          <a:lstStyle/>
          <a:p>
            <a:fld id="{E134D16B-A5A5-42BB-B9BC-BB3EB1B6DB65}" type="slidenum">
              <a:rPr lang="en-US" smtClean="0"/>
              <a:t>‹#›</a:t>
            </a:fld>
            <a:endParaRPr 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descr="Logo, company name&#10;&#10;Description automatically generated">
            <a:extLst>
              <a:ext uri="{FF2B5EF4-FFF2-40B4-BE49-F238E27FC236}">
                <a16:creationId xmlns:a16="http://schemas.microsoft.com/office/drawing/2014/main" id="{50597855-0E6A-4EFF-9AC9-0BAF3C08C85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4438" y="5935608"/>
            <a:ext cx="868781" cy="922392"/>
          </a:xfrm>
          <a:prstGeom prst="rect">
            <a:avLst/>
          </a:prstGeom>
        </p:spPr>
      </p:pic>
      <p:pic>
        <p:nvPicPr>
          <p:cNvPr id="11" name="Picture 10" descr="Logo&#10;&#10;Description automatically generated">
            <a:extLst>
              <a:ext uri="{FF2B5EF4-FFF2-40B4-BE49-F238E27FC236}">
                <a16:creationId xmlns:a16="http://schemas.microsoft.com/office/drawing/2014/main" id="{CCEE3382-F286-460D-9C39-73A312CC1CD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23219" y="5935403"/>
            <a:ext cx="868781" cy="922392"/>
          </a:xfrm>
          <a:prstGeom prst="rect">
            <a:avLst/>
          </a:prstGeom>
        </p:spPr>
      </p:pic>
    </p:spTree>
    <p:extLst>
      <p:ext uri="{BB962C8B-B14F-4D97-AF65-F5344CB8AC3E}">
        <p14:creationId xmlns:p14="http://schemas.microsoft.com/office/powerpoint/2010/main" val="2557409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October 24 - 27, 2021</a:t>
            </a:r>
          </a:p>
        </p:txBody>
      </p:sp>
      <p:sp>
        <p:nvSpPr>
          <p:cNvPr id="5" name="Footer Placeholder 4"/>
          <p:cNvSpPr>
            <a:spLocks noGrp="1"/>
          </p:cNvSpPr>
          <p:nvPr>
            <p:ph type="ftr" sz="quarter" idx="11"/>
          </p:nvPr>
        </p:nvSpPr>
        <p:spPr/>
        <p:txBody>
          <a:bodyPr/>
          <a:lstStyle/>
          <a:p>
            <a:r>
              <a:rPr lang="en-US"/>
              <a:t>DEI-Informed Research Principles through Articles Analysis</a:t>
            </a:r>
          </a:p>
        </p:txBody>
      </p:sp>
      <p:sp>
        <p:nvSpPr>
          <p:cNvPr id="6" name="Slide Number Placeholder 5"/>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3551719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October 24 - 27, 2021</a:t>
            </a:r>
          </a:p>
        </p:txBody>
      </p:sp>
      <p:sp>
        <p:nvSpPr>
          <p:cNvPr id="5" name="Footer Placeholder 4"/>
          <p:cNvSpPr>
            <a:spLocks noGrp="1"/>
          </p:cNvSpPr>
          <p:nvPr>
            <p:ph type="ftr" sz="quarter" idx="11"/>
          </p:nvPr>
        </p:nvSpPr>
        <p:spPr/>
        <p:txBody>
          <a:bodyPr/>
          <a:lstStyle/>
          <a:p>
            <a:r>
              <a:rPr lang="en-US"/>
              <a:t>DEI-Informed Research Principles through Articles Analysis</a:t>
            </a:r>
          </a:p>
        </p:txBody>
      </p:sp>
      <p:sp>
        <p:nvSpPr>
          <p:cNvPr id="6" name="Slide Number Placeholder 5"/>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256445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2362" y="331341"/>
            <a:ext cx="11225928" cy="584775"/>
          </a:xfrm>
        </p:spPr>
        <p:txBody>
          <a:bodyPr wrap="square">
            <a:spAutoFit/>
          </a:bodyPr>
          <a:lstStyle>
            <a:lvl1pPr>
              <a:defRPr sz="3200">
                <a:solidFill>
                  <a:schemeClr val="accent6">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372362" y="1047750"/>
            <a:ext cx="11447276" cy="5193358"/>
          </a:xfrm>
        </p:spPr>
        <p:txBody>
          <a:bodyPr>
            <a:normAutofit/>
          </a:bodyPr>
          <a:lstStyle>
            <a:lvl1pPr>
              <a:defRPr sz="2800"/>
            </a:lvl1pPr>
            <a:lvl2pPr>
              <a:defRPr sz="2800"/>
            </a:lvl2pPr>
            <a:lvl3pPr>
              <a:defRPr sz="2800"/>
            </a:lvl3pPr>
            <a:lvl4pPr>
              <a:defRPr sz="2800"/>
            </a:lvl4pPr>
            <a:lvl5pPr>
              <a:defRPr sz="2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0" y="18288"/>
            <a:ext cx="2387600" cy="329184"/>
          </a:xfrm>
        </p:spPr>
        <p:txBody>
          <a:bodyPr/>
          <a:lstStyle/>
          <a:p>
            <a:r>
              <a:rPr lang="en-US"/>
              <a:t>October 24 - 27, 2021</a:t>
            </a:r>
          </a:p>
        </p:txBody>
      </p:sp>
      <p:sp>
        <p:nvSpPr>
          <p:cNvPr id="5" name="Footer Placeholder 4"/>
          <p:cNvSpPr>
            <a:spLocks noGrp="1"/>
          </p:cNvSpPr>
          <p:nvPr>
            <p:ph type="ftr" sz="quarter" idx="11"/>
          </p:nvPr>
        </p:nvSpPr>
        <p:spPr>
          <a:xfrm>
            <a:off x="2870200" y="18288"/>
            <a:ext cx="7188200" cy="329184"/>
          </a:xfrm>
        </p:spPr>
        <p:txBody>
          <a:bodyPr/>
          <a:lstStyle/>
          <a:p>
            <a:r>
              <a:rPr lang="en-US"/>
              <a:t>DEI-Informed Research Principles through Articles Analysis</a:t>
            </a:r>
          </a:p>
        </p:txBody>
      </p:sp>
      <p:sp>
        <p:nvSpPr>
          <p:cNvPr id="6" name="Slide Number Placeholder 5"/>
          <p:cNvSpPr>
            <a:spLocks noGrp="1"/>
          </p:cNvSpPr>
          <p:nvPr>
            <p:ph type="sldNum" sz="quarter" idx="12"/>
          </p:nvPr>
        </p:nvSpPr>
        <p:spPr>
          <a:xfrm>
            <a:off x="10769600" y="18288"/>
            <a:ext cx="1422400" cy="329184"/>
          </a:xfrm>
        </p:spPr>
        <p:txBody>
          <a:bodyPr/>
          <a:lstStyle>
            <a:lvl1pPr algn="r">
              <a:defRPr/>
            </a:lvl1pPr>
          </a:lstStyle>
          <a:p>
            <a:fld id="{E134D16B-A5A5-42BB-B9BC-BB3EB1B6DB65}" type="slidenum">
              <a:rPr lang="en-US" smtClean="0"/>
              <a:t>‹#›</a:t>
            </a:fld>
            <a:endParaRPr lang="en-US"/>
          </a:p>
        </p:txBody>
      </p:sp>
      <p:pic>
        <p:nvPicPr>
          <p:cNvPr id="7" name="Picture 6" descr="Logo, company name&#10;&#10;Description automatically generated">
            <a:extLst>
              <a:ext uri="{FF2B5EF4-FFF2-40B4-BE49-F238E27FC236}">
                <a16:creationId xmlns:a16="http://schemas.microsoft.com/office/drawing/2014/main" id="{B8F6BFDD-757F-4731-87F0-28383B14B5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54438" y="5935608"/>
            <a:ext cx="868781" cy="922392"/>
          </a:xfrm>
          <a:prstGeom prst="rect">
            <a:avLst/>
          </a:prstGeom>
        </p:spPr>
      </p:pic>
      <p:pic>
        <p:nvPicPr>
          <p:cNvPr id="8" name="Picture 7" descr="Logo&#10;&#10;Description automatically generated">
            <a:extLst>
              <a:ext uri="{FF2B5EF4-FFF2-40B4-BE49-F238E27FC236}">
                <a16:creationId xmlns:a16="http://schemas.microsoft.com/office/drawing/2014/main" id="{739239BD-924F-4CFF-A693-56C6E98351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23219" y="5935403"/>
            <a:ext cx="868781" cy="922392"/>
          </a:xfrm>
          <a:prstGeom prst="rect">
            <a:avLst/>
          </a:prstGeom>
        </p:spPr>
      </p:pic>
    </p:spTree>
    <p:extLst>
      <p:ext uri="{BB962C8B-B14F-4D97-AF65-F5344CB8AC3E}">
        <p14:creationId xmlns:p14="http://schemas.microsoft.com/office/powerpoint/2010/main" val="1267818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October 24 - 27, 2021</a:t>
            </a:r>
          </a:p>
        </p:txBody>
      </p:sp>
      <p:sp>
        <p:nvSpPr>
          <p:cNvPr id="5" name="Footer Placeholder 4"/>
          <p:cNvSpPr>
            <a:spLocks noGrp="1"/>
          </p:cNvSpPr>
          <p:nvPr>
            <p:ph type="ftr" sz="quarter" idx="11"/>
          </p:nvPr>
        </p:nvSpPr>
        <p:spPr/>
        <p:txBody>
          <a:bodyPr/>
          <a:lstStyle/>
          <a:p>
            <a:r>
              <a:rPr lang="en-US"/>
              <a:t>DEI-Informed Research Principles through Articles Analysis</a:t>
            </a:r>
          </a:p>
        </p:txBody>
      </p:sp>
      <p:sp>
        <p:nvSpPr>
          <p:cNvPr id="6" name="Slide Number Placeholder 5"/>
          <p:cNvSpPr>
            <a:spLocks noGrp="1"/>
          </p:cNvSpPr>
          <p:nvPr>
            <p:ph type="sldNum" sz="quarter" idx="12"/>
          </p:nvPr>
        </p:nvSpPr>
        <p:spPr/>
        <p:txBody>
          <a:bodyPr/>
          <a:lstStyle/>
          <a:p>
            <a:fld id="{E134D16B-A5A5-42BB-B9BC-BB3EB1B6DB65}" type="slidenum">
              <a:rPr lang="en-US" smtClean="0"/>
              <a:t>‹#›</a:t>
            </a:fld>
            <a:endParaRPr 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697028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r>
              <a:rPr lang="en-US"/>
              <a:t>October 24 - 27, 2021</a:t>
            </a:r>
          </a:p>
        </p:txBody>
      </p:sp>
      <p:sp>
        <p:nvSpPr>
          <p:cNvPr id="6" name="Footer Placeholder 5"/>
          <p:cNvSpPr>
            <a:spLocks noGrp="1"/>
          </p:cNvSpPr>
          <p:nvPr>
            <p:ph type="ftr" sz="quarter" idx="11"/>
          </p:nvPr>
        </p:nvSpPr>
        <p:spPr/>
        <p:txBody>
          <a:bodyPr/>
          <a:lstStyle/>
          <a:p>
            <a:r>
              <a:rPr lang="en-US"/>
              <a:t>DEI-Informed Research Principles through Articles Analysis</a:t>
            </a:r>
          </a:p>
        </p:txBody>
      </p:sp>
      <p:sp>
        <p:nvSpPr>
          <p:cNvPr id="7" name="Slide Number Placeholder 6"/>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1359084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October 24 - 27, 2021</a:t>
            </a:r>
          </a:p>
        </p:txBody>
      </p:sp>
      <p:sp>
        <p:nvSpPr>
          <p:cNvPr id="8" name="Footer Placeholder 7"/>
          <p:cNvSpPr>
            <a:spLocks noGrp="1"/>
          </p:cNvSpPr>
          <p:nvPr>
            <p:ph type="ftr" sz="quarter" idx="11"/>
          </p:nvPr>
        </p:nvSpPr>
        <p:spPr/>
        <p:txBody>
          <a:bodyPr/>
          <a:lstStyle/>
          <a:p>
            <a:r>
              <a:rPr lang="en-US"/>
              <a:t>DEI-Informed Research Principles through Articles Analysis</a:t>
            </a:r>
          </a:p>
        </p:txBody>
      </p:sp>
      <p:sp>
        <p:nvSpPr>
          <p:cNvPr id="9" name="Slide Number Placeholder 8"/>
          <p:cNvSpPr>
            <a:spLocks noGrp="1"/>
          </p:cNvSpPr>
          <p:nvPr>
            <p:ph type="sldNum" sz="quarter" idx="12"/>
          </p:nvPr>
        </p:nvSpPr>
        <p:spPr/>
        <p:txBody>
          <a:bodyPr/>
          <a:lstStyle/>
          <a:p>
            <a:fld id="{E134D16B-A5A5-42BB-B9BC-BB3EB1B6DB65}" type="slidenum">
              <a:rPr lang="en-US" smtClean="0"/>
              <a:t>‹#›</a:t>
            </a:fld>
            <a:endParaRPr 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275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October 24 - 27, 2021</a:t>
            </a:r>
          </a:p>
        </p:txBody>
      </p:sp>
      <p:sp>
        <p:nvSpPr>
          <p:cNvPr id="4" name="Footer Placeholder 3"/>
          <p:cNvSpPr>
            <a:spLocks noGrp="1"/>
          </p:cNvSpPr>
          <p:nvPr>
            <p:ph type="ftr" sz="quarter" idx="11"/>
          </p:nvPr>
        </p:nvSpPr>
        <p:spPr/>
        <p:txBody>
          <a:bodyPr/>
          <a:lstStyle/>
          <a:p>
            <a:r>
              <a:rPr lang="en-US"/>
              <a:t>DEI-Informed Research Principles through Articles Analysis</a:t>
            </a:r>
          </a:p>
        </p:txBody>
      </p:sp>
      <p:sp>
        <p:nvSpPr>
          <p:cNvPr id="5" name="Slide Number Placeholder 4"/>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3803358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October 24 - 27, 2021</a:t>
            </a:r>
          </a:p>
        </p:txBody>
      </p:sp>
      <p:sp>
        <p:nvSpPr>
          <p:cNvPr id="3" name="Footer Placeholder 2"/>
          <p:cNvSpPr>
            <a:spLocks noGrp="1"/>
          </p:cNvSpPr>
          <p:nvPr>
            <p:ph type="ftr" sz="quarter" idx="11"/>
          </p:nvPr>
        </p:nvSpPr>
        <p:spPr/>
        <p:txBody>
          <a:bodyPr/>
          <a:lstStyle/>
          <a:p>
            <a:r>
              <a:rPr lang="en-US"/>
              <a:t>DEI-Informed Research Principles through Articles Analysis</a:t>
            </a:r>
          </a:p>
        </p:txBody>
      </p:sp>
      <p:sp>
        <p:nvSpPr>
          <p:cNvPr id="4" name="Slide Number Placeholder 3"/>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440795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October 24 - 27, 2021</a:t>
            </a:r>
          </a:p>
        </p:txBody>
      </p:sp>
      <p:sp>
        <p:nvSpPr>
          <p:cNvPr id="6" name="Footer Placeholder 5"/>
          <p:cNvSpPr>
            <a:spLocks noGrp="1"/>
          </p:cNvSpPr>
          <p:nvPr>
            <p:ph type="ftr" sz="quarter" idx="11"/>
          </p:nvPr>
        </p:nvSpPr>
        <p:spPr/>
        <p:txBody>
          <a:bodyPr/>
          <a:lstStyle/>
          <a:p>
            <a:r>
              <a:rPr lang="en-US"/>
              <a:t>DEI-Informed Research Principles through Articles Analysis</a:t>
            </a:r>
          </a:p>
        </p:txBody>
      </p:sp>
      <p:sp>
        <p:nvSpPr>
          <p:cNvPr id="7" name="Slide Number Placeholder 6"/>
          <p:cNvSpPr>
            <a:spLocks noGrp="1"/>
          </p:cNvSpPr>
          <p:nvPr>
            <p:ph type="sldNum" sz="quarter" idx="12"/>
          </p:nvPr>
        </p:nvSpPr>
        <p:spPr/>
        <p:txBody>
          <a:bodyPr/>
          <a:lstStyle/>
          <a:p>
            <a:fld id="{E134D16B-A5A5-42BB-B9BC-BB3EB1B6DB65}" type="slidenum">
              <a:rPr lang="en-US" smtClean="0"/>
              <a:t>‹#›</a:t>
            </a:fld>
            <a:endParaRPr 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562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October 24 - 27, 2021</a:t>
            </a:r>
          </a:p>
        </p:txBody>
      </p:sp>
      <p:sp>
        <p:nvSpPr>
          <p:cNvPr id="6" name="Footer Placeholder 5"/>
          <p:cNvSpPr>
            <a:spLocks noGrp="1"/>
          </p:cNvSpPr>
          <p:nvPr>
            <p:ph type="ftr" sz="quarter" idx="11"/>
          </p:nvPr>
        </p:nvSpPr>
        <p:spPr/>
        <p:txBody>
          <a:bodyPr/>
          <a:lstStyle/>
          <a:p>
            <a:r>
              <a:rPr lang="en-US"/>
              <a:t>DEI-Informed Research Principles through Articles Analysis</a:t>
            </a:r>
          </a:p>
        </p:txBody>
      </p:sp>
      <p:sp>
        <p:nvSpPr>
          <p:cNvPr id="7" name="Slide Number Placeholder 6"/>
          <p:cNvSpPr>
            <a:spLocks noGrp="1"/>
          </p:cNvSpPr>
          <p:nvPr>
            <p:ph type="sldNum" sz="quarter" idx="12"/>
          </p:nvPr>
        </p:nvSpPr>
        <p:spPr/>
        <p:txBody>
          <a:bodyPr/>
          <a:lstStyle/>
          <a:p>
            <a:fld id="{E134D16B-A5A5-42BB-B9BC-BB3EB1B6DB65}" type="slidenum">
              <a:rPr lang="en-US" smtClean="0"/>
              <a:t>‹#›</a:t>
            </a:fld>
            <a:endParaRPr lang="en-US"/>
          </a:p>
        </p:txBody>
      </p:sp>
    </p:spTree>
    <p:extLst>
      <p:ext uri="{BB962C8B-B14F-4D97-AF65-F5344CB8AC3E}">
        <p14:creationId xmlns:p14="http://schemas.microsoft.com/office/powerpoint/2010/main" val="635167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12192000" cy="3657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r>
              <a:rPr lang="en-US"/>
              <a:t>October 24 - 27, 2021</a:t>
            </a:r>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r>
              <a:rPr lang="en-US"/>
              <a:t>DEI-Informed Research Principles through Articles Analysis</a:t>
            </a:r>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E134D16B-A5A5-42BB-B9BC-BB3EB1B6DB65}" type="slidenum">
              <a:rPr lang="en-US" smtClean="0"/>
              <a:t>‹#›</a:t>
            </a:fld>
            <a:endParaRPr lang="en-US"/>
          </a:p>
        </p:txBody>
      </p:sp>
    </p:spTree>
    <p:extLst>
      <p:ext uri="{BB962C8B-B14F-4D97-AF65-F5344CB8AC3E}">
        <p14:creationId xmlns:p14="http://schemas.microsoft.com/office/powerpoint/2010/main" val="815160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ubsonline.informs.org/editorscut/diversity" TargetMode="External"/><Relationship Id="rId2" Type="http://schemas.openxmlformats.org/officeDocument/2006/relationships/hyperlink" Target="https://doi.org/10.1080/07352166.2020.1834405" TargetMode="External"/><Relationship Id="rId1" Type="http://schemas.openxmlformats.org/officeDocument/2006/relationships/slideLayout" Target="../slideLayouts/slideLayout2.xml"/><Relationship Id="rId5" Type="http://schemas.openxmlformats.org/officeDocument/2006/relationships/hyperlink" Target="http://dx.doi.org.ezproxy.lib.umb.edu/10.1080/10899995.2019.1675131" TargetMode="External"/><Relationship Id="rId4" Type="http://schemas.openxmlformats.org/officeDocument/2006/relationships/hyperlink" Target="https://pubsonline.informs.org/editorscut/publicsecto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74D6F-B188-4EC5-ADEF-169C82C8E7FA}"/>
              </a:ext>
            </a:extLst>
          </p:cNvPr>
          <p:cNvSpPr>
            <a:spLocks noGrp="1"/>
          </p:cNvSpPr>
          <p:nvPr>
            <p:ph type="ctrTitle"/>
          </p:nvPr>
        </p:nvSpPr>
        <p:spPr/>
        <p:txBody>
          <a:bodyPr/>
          <a:lstStyle/>
          <a:p>
            <a:pPr algn="ctr"/>
            <a:r>
              <a:rPr lang="en-US" sz="3600" dirty="0"/>
              <a:t>Developing Principles For Dei-informed Research In Or/analytics Through An Analysis Of Published Journal Articles</a:t>
            </a:r>
          </a:p>
        </p:txBody>
      </p:sp>
      <p:sp>
        <p:nvSpPr>
          <p:cNvPr id="3" name="Subtitle 2">
            <a:extLst>
              <a:ext uri="{FF2B5EF4-FFF2-40B4-BE49-F238E27FC236}">
                <a16:creationId xmlns:a16="http://schemas.microsoft.com/office/drawing/2014/main" id="{7B46336B-3142-48C3-9368-29F433D2B428}"/>
              </a:ext>
            </a:extLst>
          </p:cNvPr>
          <p:cNvSpPr>
            <a:spLocks noGrp="1"/>
          </p:cNvSpPr>
          <p:nvPr>
            <p:ph type="subTitle" idx="1"/>
          </p:nvPr>
        </p:nvSpPr>
        <p:spPr>
          <a:xfrm>
            <a:off x="914400" y="5174615"/>
            <a:ext cx="10363200" cy="1310641"/>
          </a:xfrm>
        </p:spPr>
        <p:txBody>
          <a:bodyPr>
            <a:normAutofit lnSpcReduction="10000"/>
          </a:bodyPr>
          <a:lstStyle/>
          <a:p>
            <a:pPr algn="ctr"/>
            <a:r>
              <a:rPr lang="en-US" sz="2800" dirty="0"/>
              <a:t>INFORMS Fall National Conference</a:t>
            </a:r>
            <a:br>
              <a:rPr lang="en-US" sz="2800" dirty="0"/>
            </a:br>
            <a:r>
              <a:rPr lang="en-US" sz="2800" dirty="0"/>
              <a:t>Anaheim, CA</a:t>
            </a:r>
            <a:br>
              <a:rPr lang="en-US" sz="2800" dirty="0"/>
            </a:br>
            <a:r>
              <a:rPr lang="en-US" sz="2800" dirty="0"/>
              <a:t>October 24 – 27, 2021</a:t>
            </a:r>
          </a:p>
        </p:txBody>
      </p:sp>
      <p:graphicFrame>
        <p:nvGraphicFramePr>
          <p:cNvPr id="4" name="Table 4">
            <a:extLst>
              <a:ext uri="{FF2B5EF4-FFF2-40B4-BE49-F238E27FC236}">
                <a16:creationId xmlns:a16="http://schemas.microsoft.com/office/drawing/2014/main" id="{E5D03495-ACD0-4622-9335-E89A3A66A88F}"/>
              </a:ext>
            </a:extLst>
          </p:cNvPr>
          <p:cNvGraphicFramePr>
            <a:graphicFrameLocks noGrp="1"/>
          </p:cNvGraphicFramePr>
          <p:nvPr>
            <p:extLst>
              <p:ext uri="{D42A27DB-BD31-4B8C-83A1-F6EECF244321}">
                <p14:modId xmlns:p14="http://schemas.microsoft.com/office/powerpoint/2010/main" val="767411792"/>
              </p:ext>
            </p:extLst>
          </p:nvPr>
        </p:nvGraphicFramePr>
        <p:xfrm>
          <a:off x="914400" y="3559175"/>
          <a:ext cx="10464801" cy="1310641"/>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767530662"/>
                    </a:ext>
                  </a:extLst>
                </a:gridCol>
                <a:gridCol w="2914650">
                  <a:extLst>
                    <a:ext uri="{9D8B030D-6E8A-4147-A177-3AD203B41FA5}">
                      <a16:colId xmlns:a16="http://schemas.microsoft.com/office/drawing/2014/main" val="3531821270"/>
                    </a:ext>
                  </a:extLst>
                </a:gridCol>
                <a:gridCol w="3892551">
                  <a:extLst>
                    <a:ext uri="{9D8B030D-6E8A-4147-A177-3AD203B41FA5}">
                      <a16:colId xmlns:a16="http://schemas.microsoft.com/office/drawing/2014/main" val="1146506721"/>
                    </a:ext>
                  </a:extLst>
                </a:gridCol>
              </a:tblGrid>
              <a:tr h="13106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Michael P. Johnson</a:t>
                      </a:r>
                      <a:br>
                        <a:rPr lang="en-US" sz="2000" dirty="0">
                          <a:solidFill>
                            <a:schemeClr val="tx1"/>
                          </a:solidFill>
                        </a:rPr>
                      </a:br>
                      <a:r>
                        <a:rPr lang="en-US" sz="2000" dirty="0">
                          <a:solidFill>
                            <a:schemeClr val="tx1"/>
                          </a:solidFill>
                        </a:rPr>
                        <a:t>University of Massachusetts Boston</a:t>
                      </a:r>
                      <a:br>
                        <a:rPr lang="en-US" sz="2000" dirty="0">
                          <a:solidFill>
                            <a:schemeClr val="tx1"/>
                          </a:solidFill>
                        </a:rPr>
                      </a:br>
                      <a:r>
                        <a:rPr lang="en-US" sz="2000" dirty="0">
                          <a:solidFill>
                            <a:schemeClr val="tx1"/>
                          </a:solidFill>
                        </a:rPr>
                        <a:t>michael.johnson@umb.edu</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Tayo Fabusuyi</a:t>
                      </a:r>
                      <a:br>
                        <a:rPr lang="en-US" sz="2000" dirty="0">
                          <a:solidFill>
                            <a:schemeClr val="tx1"/>
                          </a:solidFill>
                        </a:rPr>
                      </a:br>
                      <a:r>
                        <a:rPr lang="en-US" sz="2000" dirty="0">
                          <a:solidFill>
                            <a:schemeClr val="tx1"/>
                          </a:solidFill>
                        </a:rPr>
                        <a:t>University of Michigan</a:t>
                      </a:r>
                      <a:br>
                        <a:rPr lang="en-US" sz="2000" dirty="0">
                          <a:solidFill>
                            <a:schemeClr val="tx1"/>
                          </a:solidFill>
                        </a:rPr>
                      </a:br>
                      <a:r>
                        <a:rPr lang="en-US" sz="2000" dirty="0">
                          <a:solidFill>
                            <a:schemeClr val="tx1"/>
                          </a:solidFill>
                        </a:rPr>
                        <a:t>fabusuyi@umich.edu</a:t>
                      </a:r>
                    </a:p>
                  </a:txBody>
                  <a:tcPr>
                    <a:noFill/>
                  </a:tcPr>
                </a:tc>
                <a:tc>
                  <a:txBody>
                    <a:bodyPr/>
                    <a:lstStyle/>
                    <a:p>
                      <a:r>
                        <a:rPr lang="en-US" sz="2000" dirty="0">
                          <a:solidFill>
                            <a:schemeClr val="tx1"/>
                          </a:solidFill>
                        </a:rPr>
                        <a:t>Jamie Lannon</a:t>
                      </a:r>
                    </a:p>
                    <a:p>
                      <a:r>
                        <a:rPr lang="en-US" sz="2000" dirty="0">
                          <a:solidFill>
                            <a:schemeClr val="tx1"/>
                          </a:solidFill>
                        </a:rPr>
                        <a:t>University of Massachusetts Boston</a:t>
                      </a:r>
                    </a:p>
                    <a:p>
                      <a:r>
                        <a:rPr lang="en-US" sz="2000" dirty="0">
                          <a:solidFill>
                            <a:schemeClr val="tx1"/>
                          </a:solidFill>
                        </a:rPr>
                        <a:t>jamie.lannon001@umb.edu</a:t>
                      </a:r>
                    </a:p>
                  </a:txBody>
                  <a:tcPr>
                    <a:noFill/>
                  </a:tcPr>
                </a:tc>
                <a:extLst>
                  <a:ext uri="{0D108BD9-81ED-4DB2-BD59-A6C34878D82A}">
                    <a16:rowId xmlns:a16="http://schemas.microsoft.com/office/drawing/2014/main" val="1752076414"/>
                  </a:ext>
                </a:extLst>
              </a:tr>
            </a:tbl>
          </a:graphicData>
        </a:graphic>
      </p:graphicFrame>
    </p:spTree>
    <p:extLst>
      <p:ext uri="{BB962C8B-B14F-4D97-AF65-F5344CB8AC3E}">
        <p14:creationId xmlns:p14="http://schemas.microsoft.com/office/powerpoint/2010/main" val="2956426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E461-DD8D-4154-9892-12CD91C85472}"/>
              </a:ext>
            </a:extLst>
          </p:cNvPr>
          <p:cNvSpPr>
            <a:spLocks noGrp="1"/>
          </p:cNvSpPr>
          <p:nvPr>
            <p:ph type="title"/>
          </p:nvPr>
        </p:nvSpPr>
        <p:spPr/>
        <p:txBody>
          <a:bodyPr/>
          <a:lstStyle/>
          <a:p>
            <a:r>
              <a:rPr lang="en-US" dirty="0"/>
              <a:t>Rubric design, cont’d</a:t>
            </a:r>
          </a:p>
        </p:txBody>
      </p:sp>
      <p:sp>
        <p:nvSpPr>
          <p:cNvPr id="3" name="Content Placeholder 2">
            <a:extLst>
              <a:ext uri="{FF2B5EF4-FFF2-40B4-BE49-F238E27FC236}">
                <a16:creationId xmlns:a16="http://schemas.microsoft.com/office/drawing/2014/main" id="{334FBC6D-235E-4BF0-BC15-E8E6A01AD793}"/>
              </a:ext>
            </a:extLst>
          </p:cNvPr>
          <p:cNvSpPr>
            <a:spLocks noGrp="1"/>
          </p:cNvSpPr>
          <p:nvPr>
            <p:ph idx="1"/>
          </p:nvPr>
        </p:nvSpPr>
        <p:spPr/>
        <p:txBody>
          <a:bodyPr>
            <a:normAutofit/>
          </a:bodyPr>
          <a:lstStyle/>
          <a:p>
            <a:pPr marL="514350" indent="-514350">
              <a:buFont typeface="+mj-lt"/>
              <a:buAutoNum type="arabicPeriod" startAt="6"/>
            </a:pPr>
            <a:r>
              <a:rPr lang="en-US" sz="2600" dirty="0"/>
              <a:t>What is the quality of the DEI-related analysis in this paper?</a:t>
            </a:r>
          </a:p>
          <a:p>
            <a:pPr marL="446087" lvl="1" indent="0">
              <a:buNone/>
            </a:pPr>
            <a:r>
              <a:rPr lang="en-US" sz="2200" dirty="0"/>
              <a:t>6.1 Empirical DEI-related analysis is salient to the paper’s goals (Y/N) </a:t>
            </a:r>
            <a:r>
              <a:rPr lang="en-US" sz="2200" i="1" dirty="0"/>
              <a:t>If Yes</a:t>
            </a:r>
            <a:r>
              <a:rPr lang="en-US" sz="2200" dirty="0"/>
              <a:t>: </a:t>
            </a:r>
          </a:p>
          <a:p>
            <a:pPr marL="446087" lvl="1" indent="0">
              <a:buNone/>
            </a:pPr>
            <a:r>
              <a:rPr lang="en-US" sz="2200" dirty="0"/>
              <a:t>6.2 Modeling: Research model was built with intention to incorporate relevant DEI principles (Y/N)</a:t>
            </a:r>
          </a:p>
          <a:p>
            <a:pPr marL="446087" lvl="1" indent="0">
              <a:buNone/>
            </a:pPr>
            <a:r>
              <a:rPr lang="en-US" sz="2200" dirty="0"/>
              <a:t>6.3 </a:t>
            </a:r>
            <a:r>
              <a:rPr lang="fr-FR" sz="2200" dirty="0" err="1"/>
              <a:t>Analysis</a:t>
            </a:r>
            <a:r>
              <a:rPr lang="fr-FR" sz="2200" dirty="0"/>
              <a:t>: </a:t>
            </a:r>
            <a:r>
              <a:rPr lang="fr-FR" sz="2200" dirty="0" err="1"/>
              <a:t>Chosen</a:t>
            </a:r>
            <a:r>
              <a:rPr lang="fr-FR" sz="2200" dirty="0"/>
              <a:t> inputs/stratification </a:t>
            </a:r>
            <a:r>
              <a:rPr lang="fr-FR" sz="2200" dirty="0" err="1"/>
              <a:t>addresses</a:t>
            </a:r>
            <a:r>
              <a:rPr lang="fr-FR" sz="2200" dirty="0"/>
              <a:t> relevant DEI </a:t>
            </a:r>
            <a:r>
              <a:rPr lang="fr-FR" sz="2200" dirty="0" err="1"/>
              <a:t>principles</a:t>
            </a:r>
            <a:r>
              <a:rPr lang="fr-FR" sz="2200" dirty="0"/>
              <a:t> (Y/N)</a:t>
            </a:r>
          </a:p>
          <a:p>
            <a:pPr marL="446087" lvl="1" indent="0">
              <a:buNone/>
            </a:pPr>
            <a:r>
              <a:rPr lang="fr-FR" sz="2200" dirty="0"/>
              <a:t>6.4 </a:t>
            </a:r>
            <a:r>
              <a:rPr lang="en-US" sz="2200" dirty="0"/>
              <a:t>Results/Discussion: Authors discuss the impact of relevant DEI considerations produced in the results (Y/N)</a:t>
            </a:r>
          </a:p>
          <a:p>
            <a:pPr marL="446087" lvl="1" indent="0">
              <a:buNone/>
            </a:pPr>
            <a:r>
              <a:rPr lang="en-US" sz="2200" dirty="0"/>
              <a:t>6.5 Real-world Applicability: DEI-relevant results support real-world implementation (Y/N)</a:t>
            </a:r>
          </a:p>
        </p:txBody>
      </p:sp>
      <p:sp>
        <p:nvSpPr>
          <p:cNvPr id="4" name="Date Placeholder 3">
            <a:extLst>
              <a:ext uri="{FF2B5EF4-FFF2-40B4-BE49-F238E27FC236}">
                <a16:creationId xmlns:a16="http://schemas.microsoft.com/office/drawing/2014/main" id="{7F86AADE-F502-43BA-B426-A40A376E44B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539066F6-C0E8-4100-AAA4-7E0338FB7A6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E86BA0AB-1099-41A7-B66A-438C1CC56148}"/>
              </a:ext>
            </a:extLst>
          </p:cNvPr>
          <p:cNvSpPr>
            <a:spLocks noGrp="1"/>
          </p:cNvSpPr>
          <p:nvPr>
            <p:ph type="sldNum" sz="quarter" idx="12"/>
          </p:nvPr>
        </p:nvSpPr>
        <p:spPr/>
        <p:txBody>
          <a:bodyPr/>
          <a:lstStyle/>
          <a:p>
            <a:fld id="{E134D16B-A5A5-42BB-B9BC-BB3EB1B6DB65}" type="slidenum">
              <a:rPr lang="en-US" smtClean="0"/>
              <a:t>10</a:t>
            </a:fld>
            <a:endParaRPr lang="en-US"/>
          </a:p>
        </p:txBody>
      </p:sp>
    </p:spTree>
    <p:extLst>
      <p:ext uri="{BB962C8B-B14F-4D97-AF65-F5344CB8AC3E}">
        <p14:creationId xmlns:p14="http://schemas.microsoft.com/office/powerpoint/2010/main" val="4094085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E461-DD8D-4154-9892-12CD91C85472}"/>
              </a:ext>
            </a:extLst>
          </p:cNvPr>
          <p:cNvSpPr>
            <a:spLocks noGrp="1"/>
          </p:cNvSpPr>
          <p:nvPr>
            <p:ph type="title"/>
          </p:nvPr>
        </p:nvSpPr>
        <p:spPr/>
        <p:txBody>
          <a:bodyPr/>
          <a:lstStyle/>
          <a:p>
            <a:r>
              <a:rPr lang="en-US" dirty="0"/>
              <a:t>Rubric design, cont’d</a:t>
            </a:r>
          </a:p>
        </p:txBody>
      </p:sp>
      <p:sp>
        <p:nvSpPr>
          <p:cNvPr id="3" name="Content Placeholder 2">
            <a:extLst>
              <a:ext uri="{FF2B5EF4-FFF2-40B4-BE49-F238E27FC236}">
                <a16:creationId xmlns:a16="http://schemas.microsoft.com/office/drawing/2014/main" id="{334FBC6D-235E-4BF0-BC15-E8E6A01AD793}"/>
              </a:ext>
            </a:extLst>
          </p:cNvPr>
          <p:cNvSpPr>
            <a:spLocks noGrp="1"/>
          </p:cNvSpPr>
          <p:nvPr>
            <p:ph idx="1"/>
          </p:nvPr>
        </p:nvSpPr>
        <p:spPr>
          <a:xfrm>
            <a:off x="372362" y="1047750"/>
            <a:ext cx="11447276" cy="3943350"/>
          </a:xfrm>
        </p:spPr>
        <p:txBody>
          <a:bodyPr>
            <a:normAutofit/>
          </a:bodyPr>
          <a:lstStyle/>
          <a:p>
            <a:pPr marL="514350" indent="-514350">
              <a:buFont typeface="+mj-lt"/>
              <a:buAutoNum type="arabicPeriod" startAt="7"/>
            </a:pPr>
            <a:r>
              <a:rPr lang="en-US" dirty="0"/>
              <a:t>Does the research in this paper have the means to improve DEI? </a:t>
            </a:r>
          </a:p>
          <a:p>
            <a:pPr lvl="1" indent="0">
              <a:buNone/>
            </a:pPr>
            <a:r>
              <a:rPr lang="en-US" sz="2200" dirty="0"/>
              <a:t>7.1 As published, research has the potential to improve DEI (Y/N)</a:t>
            </a:r>
          </a:p>
          <a:p>
            <a:pPr lvl="1" indent="0">
              <a:buNone/>
            </a:pPr>
            <a:r>
              <a:rPr lang="en-US" sz="2200" dirty="0"/>
              <a:t>7.2 Theory: The author’s incorporation of DEI-relevant principles in their research furthers existing approaches to improve DEI (Y/N)</a:t>
            </a:r>
          </a:p>
          <a:p>
            <a:pPr lvl="1" indent="0">
              <a:buNone/>
            </a:pPr>
            <a:r>
              <a:rPr lang="en-US" sz="2200" dirty="0"/>
              <a:t>7.3 Methods: The incorporation of DEI-relevant principles to the research methodology furthers the ability of the research to improve DEI (Y/N)</a:t>
            </a:r>
          </a:p>
          <a:p>
            <a:pPr lvl="1" indent="0">
              <a:buNone/>
            </a:pPr>
            <a:r>
              <a:rPr lang="en-US" sz="2200" dirty="0"/>
              <a:t>7.4 Replicability: Results from this research provide a strong foundation for usability in various contexts (Y/N)</a:t>
            </a:r>
          </a:p>
          <a:p>
            <a:pPr lvl="1" indent="0">
              <a:buNone/>
            </a:pPr>
            <a:r>
              <a:rPr lang="en-US" sz="2200" dirty="0"/>
              <a:t>7.5 Adaptability: The DEI-relevant results of this research have the ability to be applied in practice to improve DEI.</a:t>
            </a:r>
          </a:p>
        </p:txBody>
      </p:sp>
      <p:sp>
        <p:nvSpPr>
          <p:cNvPr id="4" name="Date Placeholder 3">
            <a:extLst>
              <a:ext uri="{FF2B5EF4-FFF2-40B4-BE49-F238E27FC236}">
                <a16:creationId xmlns:a16="http://schemas.microsoft.com/office/drawing/2014/main" id="{7F86AADE-F502-43BA-B426-A40A376E44B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539066F6-C0E8-4100-AAA4-7E0338FB7A6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E86BA0AB-1099-41A7-B66A-438C1CC56148}"/>
              </a:ext>
            </a:extLst>
          </p:cNvPr>
          <p:cNvSpPr>
            <a:spLocks noGrp="1"/>
          </p:cNvSpPr>
          <p:nvPr>
            <p:ph type="sldNum" sz="quarter" idx="12"/>
          </p:nvPr>
        </p:nvSpPr>
        <p:spPr/>
        <p:txBody>
          <a:bodyPr/>
          <a:lstStyle/>
          <a:p>
            <a:fld id="{E134D16B-A5A5-42BB-B9BC-BB3EB1B6DB65}" type="slidenum">
              <a:rPr lang="en-US" smtClean="0"/>
              <a:t>11</a:t>
            </a:fld>
            <a:endParaRPr lang="en-US"/>
          </a:p>
        </p:txBody>
      </p:sp>
      <p:sp>
        <p:nvSpPr>
          <p:cNvPr id="7" name="TextBox 6">
            <a:extLst>
              <a:ext uri="{FF2B5EF4-FFF2-40B4-BE49-F238E27FC236}">
                <a16:creationId xmlns:a16="http://schemas.microsoft.com/office/drawing/2014/main" id="{31CD4CC5-1CF6-47DF-A7B3-BDC8FA92FC63}"/>
              </a:ext>
            </a:extLst>
          </p:cNvPr>
          <p:cNvSpPr txBox="1"/>
          <p:nvPr/>
        </p:nvSpPr>
        <p:spPr>
          <a:xfrm>
            <a:off x="372362" y="4938068"/>
            <a:ext cx="3677610" cy="461665"/>
          </a:xfrm>
          <a:prstGeom prst="rect">
            <a:avLst/>
          </a:prstGeom>
          <a:noFill/>
        </p:spPr>
        <p:txBody>
          <a:bodyPr wrap="none" rtlCol="0">
            <a:spAutoFit/>
          </a:bodyPr>
          <a:lstStyle/>
          <a:p>
            <a:r>
              <a:rPr lang="en-US" sz="2400" dirty="0"/>
              <a:t>Rubric score components</a:t>
            </a:r>
          </a:p>
        </p:txBody>
      </p:sp>
      <p:graphicFrame>
        <p:nvGraphicFramePr>
          <p:cNvPr id="8" name="Table 8">
            <a:extLst>
              <a:ext uri="{FF2B5EF4-FFF2-40B4-BE49-F238E27FC236}">
                <a16:creationId xmlns:a16="http://schemas.microsoft.com/office/drawing/2014/main" id="{7B644E43-EBA2-4220-A09A-A9693E55D882}"/>
              </a:ext>
            </a:extLst>
          </p:cNvPr>
          <p:cNvGraphicFramePr>
            <a:graphicFrameLocks noGrp="1"/>
          </p:cNvGraphicFramePr>
          <p:nvPr>
            <p:extLst>
              <p:ext uri="{D42A27DB-BD31-4B8C-83A1-F6EECF244321}">
                <p14:modId xmlns:p14="http://schemas.microsoft.com/office/powerpoint/2010/main" val="1220049915"/>
              </p:ext>
            </p:extLst>
          </p:nvPr>
        </p:nvGraphicFramePr>
        <p:xfrm>
          <a:off x="929575" y="5439410"/>
          <a:ext cx="8128002" cy="74168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131896235"/>
                    </a:ext>
                  </a:extLst>
                </a:gridCol>
                <a:gridCol w="1354667">
                  <a:extLst>
                    <a:ext uri="{9D8B030D-6E8A-4147-A177-3AD203B41FA5}">
                      <a16:colId xmlns:a16="http://schemas.microsoft.com/office/drawing/2014/main" val="3573006970"/>
                    </a:ext>
                  </a:extLst>
                </a:gridCol>
                <a:gridCol w="1354667">
                  <a:extLst>
                    <a:ext uri="{9D8B030D-6E8A-4147-A177-3AD203B41FA5}">
                      <a16:colId xmlns:a16="http://schemas.microsoft.com/office/drawing/2014/main" val="2713177298"/>
                    </a:ext>
                  </a:extLst>
                </a:gridCol>
                <a:gridCol w="1354667">
                  <a:extLst>
                    <a:ext uri="{9D8B030D-6E8A-4147-A177-3AD203B41FA5}">
                      <a16:colId xmlns:a16="http://schemas.microsoft.com/office/drawing/2014/main" val="3981505381"/>
                    </a:ext>
                  </a:extLst>
                </a:gridCol>
                <a:gridCol w="1354667">
                  <a:extLst>
                    <a:ext uri="{9D8B030D-6E8A-4147-A177-3AD203B41FA5}">
                      <a16:colId xmlns:a16="http://schemas.microsoft.com/office/drawing/2014/main" val="2074067146"/>
                    </a:ext>
                  </a:extLst>
                </a:gridCol>
                <a:gridCol w="1354667">
                  <a:extLst>
                    <a:ext uri="{9D8B030D-6E8A-4147-A177-3AD203B41FA5}">
                      <a16:colId xmlns:a16="http://schemas.microsoft.com/office/drawing/2014/main" val="3537700670"/>
                    </a:ext>
                  </a:extLst>
                </a:gridCol>
              </a:tblGrid>
              <a:tr h="370840">
                <a:tc>
                  <a:txBody>
                    <a:bodyPr/>
                    <a:lstStyle/>
                    <a:p>
                      <a:pPr algn="ctr"/>
                      <a:r>
                        <a:rPr lang="en-US" dirty="0"/>
                        <a:t>Question</a:t>
                      </a:r>
                    </a:p>
                  </a:txBody>
                  <a:tcPr/>
                </a:tc>
                <a:tc>
                  <a:txBody>
                    <a:bodyPr/>
                    <a:lstStyle/>
                    <a:p>
                      <a:pPr algn="ctr"/>
                      <a:r>
                        <a:rPr lang="en-US" dirty="0"/>
                        <a:t>4</a:t>
                      </a:r>
                    </a:p>
                  </a:txBody>
                  <a:tcPr/>
                </a:tc>
                <a:tc>
                  <a:txBody>
                    <a:bodyPr/>
                    <a:lstStyle/>
                    <a:p>
                      <a:pPr algn="ctr"/>
                      <a:r>
                        <a:rPr lang="en-US" dirty="0"/>
                        <a:t>5</a:t>
                      </a:r>
                    </a:p>
                  </a:txBody>
                  <a:tcPr/>
                </a:tc>
                <a:tc>
                  <a:txBody>
                    <a:bodyPr/>
                    <a:lstStyle/>
                    <a:p>
                      <a:pPr algn="ctr"/>
                      <a:r>
                        <a:rPr lang="en-US" dirty="0"/>
                        <a:t>6</a:t>
                      </a:r>
                    </a:p>
                  </a:txBody>
                  <a:tcPr/>
                </a:tc>
                <a:tc>
                  <a:txBody>
                    <a:bodyPr/>
                    <a:lstStyle/>
                    <a:p>
                      <a:pPr algn="ctr"/>
                      <a:r>
                        <a:rPr lang="en-US" dirty="0"/>
                        <a:t>7</a:t>
                      </a:r>
                    </a:p>
                  </a:txBody>
                  <a:tcPr/>
                </a:tc>
                <a:tc>
                  <a:txBody>
                    <a:bodyPr/>
                    <a:lstStyle/>
                    <a:p>
                      <a:pPr algn="ctr"/>
                      <a:r>
                        <a:rPr lang="en-US" dirty="0"/>
                        <a:t>Total</a:t>
                      </a:r>
                    </a:p>
                  </a:txBody>
                  <a:tcPr/>
                </a:tc>
                <a:extLst>
                  <a:ext uri="{0D108BD9-81ED-4DB2-BD59-A6C34878D82A}">
                    <a16:rowId xmlns:a16="http://schemas.microsoft.com/office/drawing/2014/main" val="2882014061"/>
                  </a:ext>
                </a:extLst>
              </a:tr>
              <a:tr h="370840">
                <a:tc>
                  <a:txBody>
                    <a:bodyPr/>
                    <a:lstStyle/>
                    <a:p>
                      <a:r>
                        <a:rPr lang="en-US" dirty="0"/>
                        <a:t>Max Score</a:t>
                      </a:r>
                    </a:p>
                  </a:txBody>
                  <a:tcPr/>
                </a:tc>
                <a:tc>
                  <a:txBody>
                    <a:bodyPr/>
                    <a:lstStyle/>
                    <a:p>
                      <a:pPr algn="r"/>
                      <a:r>
                        <a:rPr lang="en-US" dirty="0"/>
                        <a:t>4</a:t>
                      </a:r>
                    </a:p>
                  </a:txBody>
                  <a:tcPr/>
                </a:tc>
                <a:tc>
                  <a:txBody>
                    <a:bodyPr/>
                    <a:lstStyle/>
                    <a:p>
                      <a:pPr algn="r"/>
                      <a:r>
                        <a:rPr lang="en-US" dirty="0"/>
                        <a:t>5</a:t>
                      </a:r>
                    </a:p>
                  </a:txBody>
                  <a:tcPr/>
                </a:tc>
                <a:tc>
                  <a:txBody>
                    <a:bodyPr/>
                    <a:lstStyle/>
                    <a:p>
                      <a:pPr algn="r"/>
                      <a:r>
                        <a:rPr lang="en-US" dirty="0"/>
                        <a:t>5</a:t>
                      </a:r>
                    </a:p>
                  </a:txBody>
                  <a:tcPr/>
                </a:tc>
                <a:tc>
                  <a:txBody>
                    <a:bodyPr/>
                    <a:lstStyle/>
                    <a:p>
                      <a:pPr algn="r"/>
                      <a:r>
                        <a:rPr lang="en-US" dirty="0"/>
                        <a:t>5</a:t>
                      </a:r>
                    </a:p>
                  </a:txBody>
                  <a:tcPr/>
                </a:tc>
                <a:tc>
                  <a:txBody>
                    <a:bodyPr/>
                    <a:lstStyle/>
                    <a:p>
                      <a:pPr algn="r"/>
                      <a:r>
                        <a:rPr lang="en-US" dirty="0"/>
                        <a:t>19</a:t>
                      </a:r>
                    </a:p>
                  </a:txBody>
                  <a:tcPr/>
                </a:tc>
                <a:extLst>
                  <a:ext uri="{0D108BD9-81ED-4DB2-BD59-A6C34878D82A}">
                    <a16:rowId xmlns:a16="http://schemas.microsoft.com/office/drawing/2014/main" val="3075913606"/>
                  </a:ext>
                </a:extLst>
              </a:tr>
            </a:tbl>
          </a:graphicData>
        </a:graphic>
      </p:graphicFrame>
    </p:spTree>
    <p:extLst>
      <p:ext uri="{BB962C8B-B14F-4D97-AF65-F5344CB8AC3E}">
        <p14:creationId xmlns:p14="http://schemas.microsoft.com/office/powerpoint/2010/main" val="445327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97368-4E23-470D-BBF0-1E5B35580548}"/>
              </a:ext>
            </a:extLst>
          </p:cNvPr>
          <p:cNvSpPr>
            <a:spLocks noGrp="1"/>
          </p:cNvSpPr>
          <p:nvPr>
            <p:ph type="title"/>
          </p:nvPr>
        </p:nvSpPr>
        <p:spPr>
          <a:xfrm>
            <a:off x="372362" y="588579"/>
            <a:ext cx="11225928" cy="584775"/>
          </a:xfrm>
        </p:spPr>
        <p:txBody>
          <a:bodyPr/>
          <a:lstStyle/>
          <a:p>
            <a:r>
              <a:rPr lang="en-US" dirty="0"/>
              <a:t>Analysis process</a:t>
            </a:r>
          </a:p>
        </p:txBody>
      </p:sp>
      <p:sp>
        <p:nvSpPr>
          <p:cNvPr id="3" name="Content Placeholder 2">
            <a:extLst>
              <a:ext uri="{FF2B5EF4-FFF2-40B4-BE49-F238E27FC236}">
                <a16:creationId xmlns:a16="http://schemas.microsoft.com/office/drawing/2014/main" id="{CCE0F88F-D465-4272-9397-0A15D16045EC}"/>
              </a:ext>
            </a:extLst>
          </p:cNvPr>
          <p:cNvSpPr>
            <a:spLocks noGrp="1"/>
          </p:cNvSpPr>
          <p:nvPr>
            <p:ph idx="1"/>
          </p:nvPr>
        </p:nvSpPr>
        <p:spPr>
          <a:xfrm>
            <a:off x="372362" y="1173354"/>
            <a:ext cx="11447276" cy="3714751"/>
          </a:xfrm>
        </p:spPr>
        <p:txBody>
          <a:bodyPr>
            <a:normAutofit/>
          </a:bodyPr>
          <a:lstStyle/>
          <a:p>
            <a:pPr marL="0" indent="0">
              <a:buNone/>
            </a:pPr>
            <a:r>
              <a:rPr lang="en-US" dirty="0"/>
              <a:t>Three researchers</a:t>
            </a:r>
          </a:p>
          <a:p>
            <a:pPr marL="0" indent="0">
              <a:buNone/>
            </a:pPr>
            <a:r>
              <a:rPr lang="en-US" dirty="0"/>
              <a:t>Two PIs (MJ, TF) read two papers apiece; RA (JA) read all papers</a:t>
            </a:r>
          </a:p>
          <a:p>
            <a:pPr marL="0" indent="0">
              <a:buNone/>
            </a:pPr>
            <a:r>
              <a:rPr lang="en-US" dirty="0"/>
              <a:t>Inter-coder reliability:</a:t>
            </a:r>
          </a:p>
          <a:p>
            <a:pPr marL="274320" lvl="1" indent="0">
              <a:buNone/>
            </a:pPr>
            <a:r>
              <a:rPr lang="en-US" dirty="0"/>
              <a:t>JL &amp; TF: average score 2.95; average deviation 23.13%</a:t>
            </a:r>
          </a:p>
          <a:p>
            <a:pPr marL="274320" lvl="1" indent="0">
              <a:buNone/>
            </a:pPr>
            <a:r>
              <a:rPr lang="en-US" dirty="0"/>
              <a:t>JL &amp; MPJ: average score 8.25; average deviation 77.82%</a:t>
            </a:r>
          </a:p>
          <a:p>
            <a:pPr marL="0" indent="0">
              <a:buNone/>
            </a:pPr>
            <a:r>
              <a:rPr lang="en-US" dirty="0"/>
              <a:t>Distribution of total scores:</a:t>
            </a:r>
          </a:p>
          <a:p>
            <a:pPr marL="0" indent="0">
              <a:buNone/>
            </a:pPr>
            <a:endParaRPr lang="en-US" dirty="0"/>
          </a:p>
        </p:txBody>
      </p:sp>
      <p:sp>
        <p:nvSpPr>
          <p:cNvPr id="4" name="Date Placeholder 3">
            <a:extLst>
              <a:ext uri="{FF2B5EF4-FFF2-40B4-BE49-F238E27FC236}">
                <a16:creationId xmlns:a16="http://schemas.microsoft.com/office/drawing/2014/main" id="{11F074E3-F9DA-47BB-8916-2DA1C3396C4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955EE174-5B6E-4EB1-8C5C-D7AC38D2636E}"/>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3BC54B9B-2ADE-462B-AC13-0B38A4E777B4}"/>
              </a:ext>
            </a:extLst>
          </p:cNvPr>
          <p:cNvSpPr>
            <a:spLocks noGrp="1"/>
          </p:cNvSpPr>
          <p:nvPr>
            <p:ph type="sldNum" sz="quarter" idx="12"/>
          </p:nvPr>
        </p:nvSpPr>
        <p:spPr/>
        <p:txBody>
          <a:bodyPr/>
          <a:lstStyle/>
          <a:p>
            <a:fld id="{E134D16B-A5A5-42BB-B9BC-BB3EB1B6DB65}" type="slidenum">
              <a:rPr lang="en-US" smtClean="0"/>
              <a:t>12</a:t>
            </a:fld>
            <a:endParaRPr lang="en-US"/>
          </a:p>
        </p:txBody>
      </p:sp>
      <p:graphicFrame>
        <p:nvGraphicFramePr>
          <p:cNvPr id="8" name="Table 7">
            <a:extLst>
              <a:ext uri="{FF2B5EF4-FFF2-40B4-BE49-F238E27FC236}">
                <a16:creationId xmlns:a16="http://schemas.microsoft.com/office/drawing/2014/main" id="{F5FD5885-E497-469B-BF6B-FD81E99303AA}"/>
              </a:ext>
            </a:extLst>
          </p:cNvPr>
          <p:cNvGraphicFramePr>
            <a:graphicFrameLocks noGrp="1"/>
          </p:cNvGraphicFramePr>
          <p:nvPr>
            <p:extLst>
              <p:ext uri="{D42A27DB-BD31-4B8C-83A1-F6EECF244321}">
                <p14:modId xmlns:p14="http://schemas.microsoft.com/office/powerpoint/2010/main" val="668923796"/>
              </p:ext>
            </p:extLst>
          </p:nvPr>
        </p:nvGraphicFramePr>
        <p:xfrm>
          <a:off x="1047136" y="4360360"/>
          <a:ext cx="8021485" cy="1854200"/>
        </p:xfrm>
        <a:graphic>
          <a:graphicData uri="http://schemas.openxmlformats.org/drawingml/2006/table">
            <a:tbl>
              <a:tblPr firstRow="1" bandRow="1">
                <a:tableStyleId>{5C22544A-7EE6-4342-B048-85BDC9FD1C3A}</a:tableStyleId>
              </a:tblPr>
              <a:tblGrid>
                <a:gridCol w="1248150">
                  <a:extLst>
                    <a:ext uri="{9D8B030D-6E8A-4147-A177-3AD203B41FA5}">
                      <a16:colId xmlns:a16="http://schemas.microsoft.com/office/drawing/2014/main" val="1027330399"/>
                    </a:ext>
                  </a:extLst>
                </a:gridCol>
                <a:gridCol w="1354667">
                  <a:extLst>
                    <a:ext uri="{9D8B030D-6E8A-4147-A177-3AD203B41FA5}">
                      <a16:colId xmlns:a16="http://schemas.microsoft.com/office/drawing/2014/main" val="644696110"/>
                    </a:ext>
                  </a:extLst>
                </a:gridCol>
                <a:gridCol w="1354667">
                  <a:extLst>
                    <a:ext uri="{9D8B030D-6E8A-4147-A177-3AD203B41FA5}">
                      <a16:colId xmlns:a16="http://schemas.microsoft.com/office/drawing/2014/main" val="716374575"/>
                    </a:ext>
                  </a:extLst>
                </a:gridCol>
                <a:gridCol w="1354667">
                  <a:extLst>
                    <a:ext uri="{9D8B030D-6E8A-4147-A177-3AD203B41FA5}">
                      <a16:colId xmlns:a16="http://schemas.microsoft.com/office/drawing/2014/main" val="67349470"/>
                    </a:ext>
                  </a:extLst>
                </a:gridCol>
                <a:gridCol w="1354667">
                  <a:extLst>
                    <a:ext uri="{9D8B030D-6E8A-4147-A177-3AD203B41FA5}">
                      <a16:colId xmlns:a16="http://schemas.microsoft.com/office/drawing/2014/main" val="3724138801"/>
                    </a:ext>
                  </a:extLst>
                </a:gridCol>
                <a:gridCol w="1354667">
                  <a:extLst>
                    <a:ext uri="{9D8B030D-6E8A-4147-A177-3AD203B41FA5}">
                      <a16:colId xmlns:a16="http://schemas.microsoft.com/office/drawing/2014/main" val="4007259177"/>
                    </a:ext>
                  </a:extLst>
                </a:gridCol>
              </a:tblGrid>
              <a:tr h="370840">
                <a:tc>
                  <a:txBody>
                    <a:bodyPr/>
                    <a:lstStyle/>
                    <a:p>
                      <a:endParaRPr lang="en-US" dirty="0"/>
                    </a:p>
                  </a:txBody>
                  <a:tcPr/>
                </a:tc>
                <a:tc>
                  <a:txBody>
                    <a:bodyPr/>
                    <a:lstStyle/>
                    <a:p>
                      <a:pPr algn="ctr"/>
                      <a:r>
                        <a:rPr lang="en-US" dirty="0"/>
                        <a:t>Q4</a:t>
                      </a:r>
                    </a:p>
                  </a:txBody>
                  <a:tcPr/>
                </a:tc>
                <a:tc>
                  <a:txBody>
                    <a:bodyPr/>
                    <a:lstStyle/>
                    <a:p>
                      <a:pPr algn="ctr"/>
                      <a:r>
                        <a:rPr lang="en-US" dirty="0"/>
                        <a:t>Q5</a:t>
                      </a:r>
                    </a:p>
                  </a:txBody>
                  <a:tcPr/>
                </a:tc>
                <a:tc>
                  <a:txBody>
                    <a:bodyPr/>
                    <a:lstStyle/>
                    <a:p>
                      <a:pPr algn="ctr"/>
                      <a:r>
                        <a:rPr lang="en-US" dirty="0"/>
                        <a:t>Q6</a:t>
                      </a:r>
                    </a:p>
                  </a:txBody>
                  <a:tcPr/>
                </a:tc>
                <a:tc>
                  <a:txBody>
                    <a:bodyPr/>
                    <a:lstStyle/>
                    <a:p>
                      <a:pPr algn="ctr"/>
                      <a:r>
                        <a:rPr lang="en-US" dirty="0"/>
                        <a:t>Q7</a:t>
                      </a:r>
                    </a:p>
                  </a:txBody>
                  <a:tcPr/>
                </a:tc>
                <a:tc>
                  <a:txBody>
                    <a:bodyPr/>
                    <a:lstStyle/>
                    <a:p>
                      <a:pPr algn="ctr"/>
                      <a:r>
                        <a:rPr lang="en-US" dirty="0"/>
                        <a:t>Total</a:t>
                      </a:r>
                    </a:p>
                  </a:txBody>
                  <a:tcPr/>
                </a:tc>
                <a:extLst>
                  <a:ext uri="{0D108BD9-81ED-4DB2-BD59-A6C34878D82A}">
                    <a16:rowId xmlns:a16="http://schemas.microsoft.com/office/drawing/2014/main" val="2868173337"/>
                  </a:ext>
                </a:extLst>
              </a:tr>
              <a:tr h="370840">
                <a:tc>
                  <a:txBody>
                    <a:bodyPr/>
                    <a:lstStyle/>
                    <a:p>
                      <a:r>
                        <a:rPr lang="en-US" dirty="0"/>
                        <a:t>Average</a:t>
                      </a:r>
                    </a:p>
                  </a:txBody>
                  <a:tcPr/>
                </a:tc>
                <a:tc>
                  <a:txBody>
                    <a:bodyPr/>
                    <a:lstStyle/>
                    <a:p>
                      <a:pPr algn="r" fontAlgn="b"/>
                      <a:r>
                        <a:rPr lang="en-US" sz="1800" b="0" i="0" u="none" strike="noStrike" dirty="0">
                          <a:solidFill>
                            <a:srgbClr val="000000"/>
                          </a:solidFill>
                          <a:effectLst/>
                          <a:latin typeface="Arial" panose="020B0604020202020204" pitchFamily="34" charset="0"/>
                        </a:rPr>
                        <a:t>2.98</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0.75</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0.53</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1.35</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5.60</a:t>
                      </a:r>
                    </a:p>
                  </a:txBody>
                  <a:tcPr marL="9525" marR="9525" marT="9525" marB="0" anchor="b"/>
                </a:tc>
                <a:extLst>
                  <a:ext uri="{0D108BD9-81ED-4DB2-BD59-A6C34878D82A}">
                    <a16:rowId xmlns:a16="http://schemas.microsoft.com/office/drawing/2014/main" val="906838824"/>
                  </a:ext>
                </a:extLst>
              </a:tr>
              <a:tr h="370840">
                <a:tc>
                  <a:txBody>
                    <a:bodyPr/>
                    <a:lstStyle/>
                    <a:p>
                      <a:r>
                        <a:rPr lang="en-US" dirty="0"/>
                        <a:t>Min</a:t>
                      </a:r>
                    </a:p>
                  </a:txBody>
                  <a:tcPr/>
                </a:tc>
                <a:tc>
                  <a:txBody>
                    <a:bodyPr/>
                    <a:lstStyle/>
                    <a:p>
                      <a:pPr algn="r" fontAlgn="b"/>
                      <a:r>
                        <a:rPr lang="en-US" sz="1800" b="0" i="0" u="none" strike="noStrike">
                          <a:solidFill>
                            <a:srgbClr val="000000"/>
                          </a:solidFill>
                          <a:effectLst/>
                          <a:latin typeface="Arial" panose="020B0604020202020204" pitchFamily="34" charset="0"/>
                        </a:rPr>
                        <a:t>0</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0</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0</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0</a:t>
                      </a:r>
                    </a:p>
                  </a:txBody>
                  <a:tcPr marL="9525" marR="9525" marT="9525" marB="0" anchor="b"/>
                </a:tc>
                <a:tc>
                  <a:txBody>
                    <a:bodyPr/>
                    <a:lstStyle/>
                    <a:p>
                      <a:pPr algn="r" fontAlgn="b"/>
                      <a:r>
                        <a:rPr lang="en-US" sz="18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val="2867755197"/>
                  </a:ext>
                </a:extLst>
              </a:tr>
              <a:tr h="370840">
                <a:tc>
                  <a:txBody>
                    <a:bodyPr/>
                    <a:lstStyle/>
                    <a:p>
                      <a:r>
                        <a:rPr lang="en-US" dirty="0"/>
                        <a:t>Max</a:t>
                      </a:r>
                    </a:p>
                  </a:txBody>
                  <a:tcPr/>
                </a:tc>
                <a:tc>
                  <a:txBody>
                    <a:bodyPr/>
                    <a:lstStyle/>
                    <a:p>
                      <a:pPr algn="r" fontAlgn="b"/>
                      <a:r>
                        <a:rPr lang="en-US" sz="1800" b="0" i="0" u="none" strike="noStrike">
                          <a:solidFill>
                            <a:srgbClr val="000000"/>
                          </a:solidFill>
                          <a:effectLst/>
                          <a:latin typeface="Arial" panose="020B0604020202020204" pitchFamily="34" charset="0"/>
                        </a:rPr>
                        <a:t>4</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4</a:t>
                      </a:r>
                    </a:p>
                  </a:txBody>
                  <a:tcPr marL="9525" marR="9525" marT="9525" marB="0" anchor="b"/>
                </a:tc>
                <a:tc>
                  <a:txBody>
                    <a:bodyPr/>
                    <a:lstStyle/>
                    <a:p>
                      <a:pPr algn="r" fontAlgn="b"/>
                      <a:r>
                        <a:rPr lang="en-US" sz="1800" b="0" i="0" u="none" strike="noStrike">
                          <a:solidFill>
                            <a:srgbClr val="000000"/>
                          </a:solidFill>
                          <a:effectLst/>
                          <a:latin typeface="Arial" panose="020B0604020202020204" pitchFamily="34" charset="0"/>
                        </a:rPr>
                        <a:t>4.5</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4</a:t>
                      </a:r>
                    </a:p>
                  </a:txBody>
                  <a:tcPr marL="9525" marR="9525" marT="9525" marB="0" anchor="b"/>
                </a:tc>
                <a:tc>
                  <a:txBody>
                    <a:bodyPr/>
                    <a:lstStyle/>
                    <a:p>
                      <a:pPr algn="r" fontAlgn="b"/>
                      <a:r>
                        <a:rPr lang="en-US" sz="1800" b="0" i="0" u="none" strike="noStrike">
                          <a:solidFill>
                            <a:srgbClr val="000000"/>
                          </a:solidFill>
                          <a:effectLst/>
                          <a:latin typeface="Arial" panose="020B0604020202020204" pitchFamily="34" charset="0"/>
                        </a:rPr>
                        <a:t>16</a:t>
                      </a:r>
                    </a:p>
                  </a:txBody>
                  <a:tcPr marL="9525" marR="9525" marT="9525" marB="0" anchor="b"/>
                </a:tc>
                <a:extLst>
                  <a:ext uri="{0D108BD9-81ED-4DB2-BD59-A6C34878D82A}">
                    <a16:rowId xmlns:a16="http://schemas.microsoft.com/office/drawing/2014/main" val="4055781686"/>
                  </a:ext>
                </a:extLst>
              </a:tr>
              <a:tr h="370840">
                <a:tc>
                  <a:txBody>
                    <a:bodyPr/>
                    <a:lstStyle/>
                    <a:p>
                      <a:r>
                        <a:rPr lang="en-US" dirty="0"/>
                        <a:t>Std Dev</a:t>
                      </a:r>
                    </a:p>
                  </a:txBody>
                  <a:tcPr/>
                </a:tc>
                <a:tc>
                  <a:txBody>
                    <a:bodyPr/>
                    <a:lstStyle/>
                    <a:p>
                      <a:pPr algn="r" fontAlgn="b"/>
                      <a:r>
                        <a:rPr lang="en-US" sz="1800" b="0" i="0" u="none" strike="noStrike">
                          <a:solidFill>
                            <a:srgbClr val="000000"/>
                          </a:solidFill>
                          <a:effectLst/>
                          <a:latin typeface="Arial" panose="020B0604020202020204" pitchFamily="34" charset="0"/>
                        </a:rPr>
                        <a:t>1.31</a:t>
                      </a:r>
                    </a:p>
                  </a:txBody>
                  <a:tcPr marL="9525" marR="9525" marT="9525" marB="0" anchor="b"/>
                </a:tc>
                <a:tc>
                  <a:txBody>
                    <a:bodyPr/>
                    <a:lstStyle/>
                    <a:p>
                      <a:pPr algn="r" fontAlgn="b"/>
                      <a:r>
                        <a:rPr lang="en-US" sz="1800" b="0" i="0" u="none" strike="noStrike">
                          <a:solidFill>
                            <a:srgbClr val="000000"/>
                          </a:solidFill>
                          <a:effectLst/>
                          <a:latin typeface="Arial" panose="020B0604020202020204" pitchFamily="34" charset="0"/>
                        </a:rPr>
                        <a:t>1.20</a:t>
                      </a:r>
                    </a:p>
                  </a:txBody>
                  <a:tcPr marL="9525" marR="9525" marT="9525" marB="0" anchor="b"/>
                </a:tc>
                <a:tc>
                  <a:txBody>
                    <a:bodyPr/>
                    <a:lstStyle/>
                    <a:p>
                      <a:pPr algn="r" fontAlgn="b"/>
                      <a:r>
                        <a:rPr lang="en-US" sz="1800" b="0" i="0" u="none" strike="noStrike">
                          <a:solidFill>
                            <a:srgbClr val="000000"/>
                          </a:solidFill>
                          <a:effectLst/>
                          <a:latin typeface="Arial" panose="020B0604020202020204" pitchFamily="34" charset="0"/>
                        </a:rPr>
                        <a:t>1.08</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1.58</a:t>
                      </a:r>
                    </a:p>
                  </a:txBody>
                  <a:tcPr marL="9525" marR="9525" marT="9525" marB="0" anchor="b"/>
                </a:tc>
                <a:tc>
                  <a:txBody>
                    <a:bodyPr/>
                    <a:lstStyle/>
                    <a:p>
                      <a:pPr algn="r" fontAlgn="b"/>
                      <a:r>
                        <a:rPr lang="en-US" sz="1800" b="0" i="0" u="none" strike="noStrike" dirty="0">
                          <a:solidFill>
                            <a:srgbClr val="000000"/>
                          </a:solidFill>
                          <a:effectLst/>
                          <a:latin typeface="Arial" panose="020B0604020202020204" pitchFamily="34" charset="0"/>
                        </a:rPr>
                        <a:t>4.01</a:t>
                      </a:r>
                    </a:p>
                  </a:txBody>
                  <a:tcPr marL="9525" marR="9525" marT="9525" marB="0" anchor="b"/>
                </a:tc>
                <a:extLst>
                  <a:ext uri="{0D108BD9-81ED-4DB2-BD59-A6C34878D82A}">
                    <a16:rowId xmlns:a16="http://schemas.microsoft.com/office/drawing/2014/main" val="4063269854"/>
                  </a:ext>
                </a:extLst>
              </a:tr>
            </a:tbl>
          </a:graphicData>
        </a:graphic>
      </p:graphicFrame>
    </p:spTree>
    <p:extLst>
      <p:ext uri="{BB962C8B-B14F-4D97-AF65-F5344CB8AC3E}">
        <p14:creationId xmlns:p14="http://schemas.microsoft.com/office/powerpoint/2010/main" val="1848954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3B6FF-918D-4A6E-B8A2-4EAB28590E30}"/>
              </a:ext>
            </a:extLst>
          </p:cNvPr>
          <p:cNvSpPr>
            <a:spLocks noGrp="1"/>
          </p:cNvSpPr>
          <p:nvPr>
            <p:ph type="title"/>
          </p:nvPr>
        </p:nvSpPr>
        <p:spPr>
          <a:xfrm>
            <a:off x="372362" y="331341"/>
            <a:ext cx="11225928" cy="584775"/>
          </a:xfrm>
        </p:spPr>
        <p:txBody>
          <a:bodyPr/>
          <a:lstStyle/>
          <a:p>
            <a:r>
              <a:rPr lang="en-US" dirty="0"/>
              <a:t>Case study results: Paper characteristics</a:t>
            </a:r>
          </a:p>
        </p:txBody>
      </p:sp>
      <p:sp>
        <p:nvSpPr>
          <p:cNvPr id="3" name="Content Placeholder 2">
            <a:extLst>
              <a:ext uri="{FF2B5EF4-FFF2-40B4-BE49-F238E27FC236}">
                <a16:creationId xmlns:a16="http://schemas.microsoft.com/office/drawing/2014/main" id="{37A11FFE-BED9-410B-92CA-979FF48EC559}"/>
              </a:ext>
            </a:extLst>
          </p:cNvPr>
          <p:cNvSpPr>
            <a:spLocks noGrp="1"/>
          </p:cNvSpPr>
          <p:nvPr>
            <p:ph idx="1"/>
          </p:nvPr>
        </p:nvSpPr>
        <p:spPr>
          <a:xfrm>
            <a:off x="372362" y="1047750"/>
            <a:ext cx="11514838" cy="1281113"/>
          </a:xfrm>
        </p:spPr>
        <p:txBody>
          <a:bodyPr>
            <a:normAutofit/>
          </a:bodyPr>
          <a:lstStyle/>
          <a:p>
            <a:pPr marL="0" indent="0">
              <a:buNone/>
            </a:pPr>
            <a:r>
              <a:rPr lang="en-US" sz="2400" dirty="0"/>
              <a:t>Collection: Editor’s Cut, Volume 4: Confronting Public Problems With Operations Research (2014)</a:t>
            </a:r>
          </a:p>
          <a:p>
            <a:pPr marL="0" indent="0">
              <a:buNone/>
            </a:pPr>
            <a:r>
              <a:rPr lang="en-US" sz="2400" dirty="0"/>
              <a:t>14 papers, published between 1980 – 2015</a:t>
            </a:r>
          </a:p>
        </p:txBody>
      </p:sp>
      <p:sp>
        <p:nvSpPr>
          <p:cNvPr id="4" name="Date Placeholder 3">
            <a:extLst>
              <a:ext uri="{FF2B5EF4-FFF2-40B4-BE49-F238E27FC236}">
                <a16:creationId xmlns:a16="http://schemas.microsoft.com/office/drawing/2014/main" id="{DC6E4B7F-8918-47B0-9F88-A68AA22BEBF7}"/>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40DF1D03-27DE-451D-A5A0-9866D524EF59}"/>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E2D7CEB7-D000-4AC5-885C-DEE6A5A264D4}"/>
              </a:ext>
            </a:extLst>
          </p:cNvPr>
          <p:cNvSpPr>
            <a:spLocks noGrp="1"/>
          </p:cNvSpPr>
          <p:nvPr>
            <p:ph type="sldNum" sz="quarter" idx="12"/>
          </p:nvPr>
        </p:nvSpPr>
        <p:spPr/>
        <p:txBody>
          <a:bodyPr/>
          <a:lstStyle/>
          <a:p>
            <a:fld id="{E134D16B-A5A5-42BB-B9BC-BB3EB1B6DB65}" type="slidenum">
              <a:rPr lang="en-US" smtClean="0"/>
              <a:t>13</a:t>
            </a:fld>
            <a:endParaRPr lang="en-US"/>
          </a:p>
        </p:txBody>
      </p:sp>
      <p:pic>
        <p:nvPicPr>
          <p:cNvPr id="7" name="Picture 6">
            <a:extLst>
              <a:ext uri="{FF2B5EF4-FFF2-40B4-BE49-F238E27FC236}">
                <a16:creationId xmlns:a16="http://schemas.microsoft.com/office/drawing/2014/main" id="{7A1B7651-1C6F-4B9A-9429-25EE2ACC0DA6}"/>
              </a:ext>
            </a:extLst>
          </p:cNvPr>
          <p:cNvPicPr>
            <a:picLocks noChangeAspect="1"/>
          </p:cNvPicPr>
          <p:nvPr/>
        </p:nvPicPr>
        <p:blipFill>
          <a:blip r:embed="rId3"/>
          <a:stretch>
            <a:fillRect/>
          </a:stretch>
        </p:blipFill>
        <p:spPr>
          <a:xfrm>
            <a:off x="6459794" y="3084298"/>
            <a:ext cx="5732206" cy="3773702"/>
          </a:xfrm>
          <a:prstGeom prst="rect">
            <a:avLst/>
          </a:prstGeom>
        </p:spPr>
      </p:pic>
      <p:sp>
        <p:nvSpPr>
          <p:cNvPr id="8" name="TextBox 7">
            <a:extLst>
              <a:ext uri="{FF2B5EF4-FFF2-40B4-BE49-F238E27FC236}">
                <a16:creationId xmlns:a16="http://schemas.microsoft.com/office/drawing/2014/main" id="{45FA09DE-DD84-4619-82E9-137EE2DBCDCD}"/>
              </a:ext>
            </a:extLst>
          </p:cNvPr>
          <p:cNvSpPr txBox="1"/>
          <p:nvPr/>
        </p:nvSpPr>
        <p:spPr>
          <a:xfrm>
            <a:off x="6354990" y="2647364"/>
            <a:ext cx="1941557" cy="369332"/>
          </a:xfrm>
          <a:prstGeom prst="rect">
            <a:avLst/>
          </a:prstGeom>
          <a:noFill/>
        </p:spPr>
        <p:txBody>
          <a:bodyPr wrap="none" rtlCol="0">
            <a:spAutoFit/>
          </a:bodyPr>
          <a:lstStyle/>
          <a:p>
            <a:r>
              <a:rPr lang="en-US" dirty="0"/>
              <a:t>Analytic Methods</a:t>
            </a:r>
          </a:p>
        </p:txBody>
      </p:sp>
      <p:sp>
        <p:nvSpPr>
          <p:cNvPr id="9" name="TextBox 8">
            <a:extLst>
              <a:ext uri="{FF2B5EF4-FFF2-40B4-BE49-F238E27FC236}">
                <a16:creationId xmlns:a16="http://schemas.microsoft.com/office/drawing/2014/main" id="{16A9422D-DC21-4C98-8458-985A7A25FAE0}"/>
              </a:ext>
            </a:extLst>
          </p:cNvPr>
          <p:cNvSpPr txBox="1"/>
          <p:nvPr/>
        </p:nvSpPr>
        <p:spPr>
          <a:xfrm>
            <a:off x="420330" y="2647364"/>
            <a:ext cx="1967270" cy="369332"/>
          </a:xfrm>
          <a:prstGeom prst="rect">
            <a:avLst/>
          </a:prstGeom>
          <a:noFill/>
        </p:spPr>
        <p:txBody>
          <a:bodyPr wrap="none" rtlCol="0">
            <a:spAutoFit/>
          </a:bodyPr>
          <a:lstStyle/>
          <a:p>
            <a:r>
              <a:rPr lang="en-US" dirty="0"/>
              <a:t>Application Areas</a:t>
            </a:r>
          </a:p>
        </p:txBody>
      </p:sp>
      <p:pic>
        <p:nvPicPr>
          <p:cNvPr id="10" name="Picture 9">
            <a:extLst>
              <a:ext uri="{FF2B5EF4-FFF2-40B4-BE49-F238E27FC236}">
                <a16:creationId xmlns:a16="http://schemas.microsoft.com/office/drawing/2014/main" id="{F9BB4CB7-1C56-4F5A-BB75-0B92507CF819}"/>
              </a:ext>
            </a:extLst>
          </p:cNvPr>
          <p:cNvPicPr>
            <a:picLocks noChangeAspect="1"/>
          </p:cNvPicPr>
          <p:nvPr/>
        </p:nvPicPr>
        <p:blipFill>
          <a:blip r:embed="rId4"/>
          <a:stretch>
            <a:fillRect/>
          </a:stretch>
        </p:blipFill>
        <p:spPr>
          <a:xfrm>
            <a:off x="1" y="3086276"/>
            <a:ext cx="6354990" cy="3757905"/>
          </a:xfrm>
          <a:prstGeom prst="rect">
            <a:avLst/>
          </a:prstGeom>
        </p:spPr>
      </p:pic>
    </p:spTree>
    <p:extLst>
      <p:ext uri="{BB962C8B-B14F-4D97-AF65-F5344CB8AC3E}">
        <p14:creationId xmlns:p14="http://schemas.microsoft.com/office/powerpoint/2010/main" val="1495831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683FA-AF39-4032-B512-C6B37115D19A}"/>
              </a:ext>
            </a:extLst>
          </p:cNvPr>
          <p:cNvSpPr>
            <a:spLocks noGrp="1"/>
          </p:cNvSpPr>
          <p:nvPr>
            <p:ph type="title"/>
          </p:nvPr>
        </p:nvSpPr>
        <p:spPr>
          <a:xfrm>
            <a:off x="372362" y="586932"/>
            <a:ext cx="11225928" cy="584775"/>
          </a:xfrm>
        </p:spPr>
        <p:txBody>
          <a:bodyPr/>
          <a:lstStyle/>
          <a:p>
            <a:r>
              <a:rPr lang="en-US" dirty="0"/>
              <a:t>Case study results: prevalence of application areas and analytic methods</a:t>
            </a:r>
          </a:p>
        </p:txBody>
      </p:sp>
      <p:sp>
        <p:nvSpPr>
          <p:cNvPr id="4" name="Date Placeholder 3">
            <a:extLst>
              <a:ext uri="{FF2B5EF4-FFF2-40B4-BE49-F238E27FC236}">
                <a16:creationId xmlns:a16="http://schemas.microsoft.com/office/drawing/2014/main" id="{2E4706DF-7387-4B2A-9AB1-1DD9B88D64C4}"/>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90372FAE-4836-4AD7-9DC0-256BC1A9D039}"/>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B847B42B-9F10-46B3-9C87-B605EE500153}"/>
              </a:ext>
            </a:extLst>
          </p:cNvPr>
          <p:cNvSpPr>
            <a:spLocks noGrp="1"/>
          </p:cNvSpPr>
          <p:nvPr>
            <p:ph type="sldNum" sz="quarter" idx="12"/>
          </p:nvPr>
        </p:nvSpPr>
        <p:spPr/>
        <p:txBody>
          <a:bodyPr/>
          <a:lstStyle/>
          <a:p>
            <a:fld id="{E134D16B-A5A5-42BB-B9BC-BB3EB1B6DB65}" type="slidenum">
              <a:rPr lang="en-US" smtClean="0"/>
              <a:t>14</a:t>
            </a:fld>
            <a:endParaRPr lang="en-US"/>
          </a:p>
        </p:txBody>
      </p:sp>
      <p:pic>
        <p:nvPicPr>
          <p:cNvPr id="7" name="Picture 6">
            <a:extLst>
              <a:ext uri="{FF2B5EF4-FFF2-40B4-BE49-F238E27FC236}">
                <a16:creationId xmlns:a16="http://schemas.microsoft.com/office/drawing/2014/main" id="{C8177A9A-E33B-4741-A480-38713EF00B07}"/>
              </a:ext>
            </a:extLst>
          </p:cNvPr>
          <p:cNvPicPr>
            <a:picLocks noChangeAspect="1"/>
          </p:cNvPicPr>
          <p:nvPr/>
        </p:nvPicPr>
        <p:blipFill>
          <a:blip r:embed="rId2"/>
          <a:stretch>
            <a:fillRect/>
          </a:stretch>
        </p:blipFill>
        <p:spPr>
          <a:xfrm>
            <a:off x="133350" y="1700212"/>
            <a:ext cx="11925300" cy="3457575"/>
          </a:xfrm>
          <a:prstGeom prst="rect">
            <a:avLst/>
          </a:prstGeom>
        </p:spPr>
      </p:pic>
      <p:sp>
        <p:nvSpPr>
          <p:cNvPr id="3" name="TextBox 2">
            <a:extLst>
              <a:ext uri="{FF2B5EF4-FFF2-40B4-BE49-F238E27FC236}">
                <a16:creationId xmlns:a16="http://schemas.microsoft.com/office/drawing/2014/main" id="{BAAECB01-0E0E-46E7-A0C6-992A64AEF640}"/>
              </a:ext>
            </a:extLst>
          </p:cNvPr>
          <p:cNvSpPr txBox="1"/>
          <p:nvPr/>
        </p:nvSpPr>
        <p:spPr>
          <a:xfrm>
            <a:off x="1047135" y="5310198"/>
            <a:ext cx="9350477" cy="1200329"/>
          </a:xfrm>
          <a:prstGeom prst="rect">
            <a:avLst/>
          </a:prstGeom>
          <a:noFill/>
        </p:spPr>
        <p:txBody>
          <a:bodyPr wrap="square" rtlCol="0">
            <a:spAutoFit/>
          </a:bodyPr>
          <a:lstStyle/>
          <a:p>
            <a:pPr algn="ctr"/>
            <a:r>
              <a:rPr lang="en-US" sz="2400" dirty="0"/>
              <a:t>For application areas, papers in healthcare and homeland defense occur most often, while analytic methods such as mathematical optimization, simulation and Markov decision models predominate</a:t>
            </a:r>
          </a:p>
        </p:txBody>
      </p:sp>
    </p:spTree>
    <p:extLst>
      <p:ext uri="{BB962C8B-B14F-4D97-AF65-F5344CB8AC3E}">
        <p14:creationId xmlns:p14="http://schemas.microsoft.com/office/powerpoint/2010/main" val="2617818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683FA-AF39-4032-B512-C6B37115D19A}"/>
              </a:ext>
            </a:extLst>
          </p:cNvPr>
          <p:cNvSpPr>
            <a:spLocks noGrp="1"/>
          </p:cNvSpPr>
          <p:nvPr>
            <p:ph type="title"/>
          </p:nvPr>
        </p:nvSpPr>
        <p:spPr>
          <a:xfrm>
            <a:off x="372362" y="525523"/>
            <a:ext cx="11225928" cy="1077218"/>
          </a:xfrm>
        </p:spPr>
        <p:txBody>
          <a:bodyPr/>
          <a:lstStyle/>
          <a:p>
            <a:r>
              <a:rPr lang="en-US" dirty="0"/>
              <a:t>Case study results: average total scores, by application areas and analytic methods</a:t>
            </a:r>
          </a:p>
        </p:txBody>
      </p:sp>
      <p:sp>
        <p:nvSpPr>
          <p:cNvPr id="4" name="Date Placeholder 3">
            <a:extLst>
              <a:ext uri="{FF2B5EF4-FFF2-40B4-BE49-F238E27FC236}">
                <a16:creationId xmlns:a16="http://schemas.microsoft.com/office/drawing/2014/main" id="{2E4706DF-7387-4B2A-9AB1-1DD9B88D64C4}"/>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90372FAE-4836-4AD7-9DC0-256BC1A9D039}"/>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B847B42B-9F10-46B3-9C87-B605EE500153}"/>
              </a:ext>
            </a:extLst>
          </p:cNvPr>
          <p:cNvSpPr>
            <a:spLocks noGrp="1"/>
          </p:cNvSpPr>
          <p:nvPr>
            <p:ph type="sldNum" sz="quarter" idx="12"/>
          </p:nvPr>
        </p:nvSpPr>
        <p:spPr/>
        <p:txBody>
          <a:bodyPr/>
          <a:lstStyle/>
          <a:p>
            <a:fld id="{E134D16B-A5A5-42BB-B9BC-BB3EB1B6DB65}" type="slidenum">
              <a:rPr lang="en-US" smtClean="0"/>
              <a:t>15</a:t>
            </a:fld>
            <a:endParaRPr lang="en-US"/>
          </a:p>
        </p:txBody>
      </p:sp>
      <p:pic>
        <p:nvPicPr>
          <p:cNvPr id="3" name="Picture 2">
            <a:extLst>
              <a:ext uri="{FF2B5EF4-FFF2-40B4-BE49-F238E27FC236}">
                <a16:creationId xmlns:a16="http://schemas.microsoft.com/office/drawing/2014/main" id="{0B593E73-630F-4268-B238-F50D3C91B477}"/>
              </a:ext>
            </a:extLst>
          </p:cNvPr>
          <p:cNvPicPr>
            <a:picLocks noChangeAspect="1"/>
          </p:cNvPicPr>
          <p:nvPr/>
        </p:nvPicPr>
        <p:blipFill>
          <a:blip r:embed="rId2"/>
          <a:stretch>
            <a:fillRect/>
          </a:stretch>
        </p:blipFill>
        <p:spPr>
          <a:xfrm>
            <a:off x="14287" y="1700212"/>
            <a:ext cx="12163425" cy="3457575"/>
          </a:xfrm>
          <a:prstGeom prst="rect">
            <a:avLst/>
          </a:prstGeom>
        </p:spPr>
      </p:pic>
      <p:sp>
        <p:nvSpPr>
          <p:cNvPr id="7" name="TextBox 6">
            <a:extLst>
              <a:ext uri="{FF2B5EF4-FFF2-40B4-BE49-F238E27FC236}">
                <a16:creationId xmlns:a16="http://schemas.microsoft.com/office/drawing/2014/main" id="{CA05B64A-1185-4968-9A5C-01B7B9D06DC9}"/>
              </a:ext>
            </a:extLst>
          </p:cNvPr>
          <p:cNvSpPr txBox="1"/>
          <p:nvPr/>
        </p:nvSpPr>
        <p:spPr>
          <a:xfrm>
            <a:off x="221227" y="5268151"/>
            <a:ext cx="10235380" cy="1569660"/>
          </a:xfrm>
          <a:prstGeom prst="rect">
            <a:avLst/>
          </a:prstGeom>
          <a:noFill/>
        </p:spPr>
        <p:txBody>
          <a:bodyPr wrap="square" rtlCol="0">
            <a:spAutoFit/>
          </a:bodyPr>
          <a:lstStyle/>
          <a:p>
            <a:pPr algn="ctr"/>
            <a:r>
              <a:rPr lang="en-US" sz="2400" dirty="0"/>
              <a:t>Across application areas, highest-scoring papers are in education, healthcare, public health and homeland security; highest-scoring papers by analytic method are in mathematical optimization, simulation and systems modeling</a:t>
            </a:r>
          </a:p>
        </p:txBody>
      </p:sp>
    </p:spTree>
    <p:extLst>
      <p:ext uri="{BB962C8B-B14F-4D97-AF65-F5344CB8AC3E}">
        <p14:creationId xmlns:p14="http://schemas.microsoft.com/office/powerpoint/2010/main" val="620038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3DF85-8C58-44C2-92D1-DA708D3A0DEB}"/>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E18B6D62-52BA-4CAA-9DC5-27AB141FE891}"/>
              </a:ext>
            </a:extLst>
          </p:cNvPr>
          <p:cNvSpPr>
            <a:spLocks noGrp="1"/>
          </p:cNvSpPr>
          <p:nvPr>
            <p:ph idx="1"/>
          </p:nvPr>
        </p:nvSpPr>
        <p:spPr/>
        <p:txBody>
          <a:bodyPr>
            <a:normAutofit/>
          </a:bodyPr>
          <a:lstStyle/>
          <a:p>
            <a:r>
              <a:rPr lang="en-US" dirty="0"/>
              <a:t>Inter-coder reliability could be improved</a:t>
            </a:r>
          </a:p>
          <a:p>
            <a:r>
              <a:rPr lang="en-US" dirty="0"/>
              <a:t>Average scores are low, a consequence in part of contingent nature of questions</a:t>
            </a:r>
          </a:p>
          <a:p>
            <a:r>
              <a:rPr lang="en-US" dirty="0"/>
              <a:t>Some application areas may be more amenable to DEI-focused approaches, and some analytic methods are easier to adapt to incorporate DEI concerns than others. </a:t>
            </a:r>
          </a:p>
          <a:p>
            <a:endParaRPr lang="en-US" dirty="0"/>
          </a:p>
        </p:txBody>
      </p:sp>
      <p:sp>
        <p:nvSpPr>
          <p:cNvPr id="4" name="Date Placeholder 3">
            <a:extLst>
              <a:ext uri="{FF2B5EF4-FFF2-40B4-BE49-F238E27FC236}">
                <a16:creationId xmlns:a16="http://schemas.microsoft.com/office/drawing/2014/main" id="{B6116B22-6790-49F1-AD22-3EC16F635A6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1B2CE94F-E012-45F0-950D-0B4DFC7AC17F}"/>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C540C7A4-40C3-4E6E-B9B7-2C7DD2A1A039}"/>
              </a:ext>
            </a:extLst>
          </p:cNvPr>
          <p:cNvSpPr>
            <a:spLocks noGrp="1"/>
          </p:cNvSpPr>
          <p:nvPr>
            <p:ph type="sldNum" sz="quarter" idx="12"/>
          </p:nvPr>
        </p:nvSpPr>
        <p:spPr/>
        <p:txBody>
          <a:bodyPr/>
          <a:lstStyle/>
          <a:p>
            <a:fld id="{E134D16B-A5A5-42BB-B9BC-BB3EB1B6DB65}" type="slidenum">
              <a:rPr lang="en-US" smtClean="0"/>
              <a:t>16</a:t>
            </a:fld>
            <a:endParaRPr lang="en-US"/>
          </a:p>
        </p:txBody>
      </p:sp>
    </p:spTree>
    <p:extLst>
      <p:ext uri="{BB962C8B-B14F-4D97-AF65-F5344CB8AC3E}">
        <p14:creationId xmlns:p14="http://schemas.microsoft.com/office/powerpoint/2010/main" val="1419838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B35ED-5784-47B1-AB0A-C5A5D655F0EF}"/>
              </a:ext>
            </a:extLst>
          </p:cNvPr>
          <p:cNvSpPr>
            <a:spLocks noGrp="1"/>
          </p:cNvSpPr>
          <p:nvPr>
            <p:ph type="title"/>
          </p:nvPr>
        </p:nvSpPr>
        <p:spPr>
          <a:xfrm>
            <a:off x="372362" y="478825"/>
            <a:ext cx="11225928" cy="584775"/>
          </a:xfrm>
        </p:spPr>
        <p:txBody>
          <a:bodyPr/>
          <a:lstStyle/>
          <a:p>
            <a:r>
              <a:rPr lang="en-US" dirty="0"/>
              <a:t>Reflection</a:t>
            </a:r>
          </a:p>
        </p:txBody>
      </p:sp>
      <p:sp>
        <p:nvSpPr>
          <p:cNvPr id="3" name="Content Placeholder 2">
            <a:extLst>
              <a:ext uri="{FF2B5EF4-FFF2-40B4-BE49-F238E27FC236}">
                <a16:creationId xmlns:a16="http://schemas.microsoft.com/office/drawing/2014/main" id="{C3E45ED6-AC46-41C2-80C9-889A8787521B}"/>
              </a:ext>
            </a:extLst>
          </p:cNvPr>
          <p:cNvSpPr>
            <a:spLocks noGrp="1"/>
          </p:cNvSpPr>
          <p:nvPr>
            <p:ph idx="1"/>
          </p:nvPr>
        </p:nvSpPr>
        <p:spPr>
          <a:xfrm>
            <a:off x="372362" y="1229168"/>
            <a:ext cx="11447276" cy="5011939"/>
          </a:xfrm>
        </p:spPr>
        <p:txBody>
          <a:bodyPr/>
          <a:lstStyle/>
          <a:p>
            <a:r>
              <a:rPr lang="en-US" dirty="0"/>
              <a:t>Application of rubric is time-consuming and subjective</a:t>
            </a:r>
          </a:p>
          <a:p>
            <a:r>
              <a:rPr lang="en-US" dirty="0"/>
              <a:t>We were struck by the number of papers with what seem to be clear DEI implications, but persistent lack of attention paid to diversity in clients, populations and service areas; perceptions of fairness and equity for underrepresented or marginalized populations; reflections on what model results mean for social inclusion</a:t>
            </a:r>
          </a:p>
          <a:p>
            <a:r>
              <a:rPr lang="en-US" dirty="0"/>
              <a:t>No papers addressing organization design, in contrast to prevalence of this topic in 2019 Editor’s Cut and 2020 Management Science Virtual Issue on Diversity</a:t>
            </a:r>
          </a:p>
        </p:txBody>
      </p:sp>
      <p:sp>
        <p:nvSpPr>
          <p:cNvPr id="4" name="Date Placeholder 3">
            <a:extLst>
              <a:ext uri="{FF2B5EF4-FFF2-40B4-BE49-F238E27FC236}">
                <a16:creationId xmlns:a16="http://schemas.microsoft.com/office/drawing/2014/main" id="{AF94BD70-1120-4742-861E-05CF77025245}"/>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FAA79399-1C6B-455B-AAFD-880084CC2A30}"/>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D18B1815-BC32-4363-AFA1-44B09070440C}"/>
              </a:ext>
            </a:extLst>
          </p:cNvPr>
          <p:cNvSpPr>
            <a:spLocks noGrp="1"/>
          </p:cNvSpPr>
          <p:nvPr>
            <p:ph type="sldNum" sz="quarter" idx="12"/>
          </p:nvPr>
        </p:nvSpPr>
        <p:spPr/>
        <p:txBody>
          <a:bodyPr/>
          <a:lstStyle/>
          <a:p>
            <a:fld id="{E134D16B-A5A5-42BB-B9BC-BB3EB1B6DB65}" type="slidenum">
              <a:rPr lang="en-US" smtClean="0"/>
              <a:t>17</a:t>
            </a:fld>
            <a:endParaRPr lang="en-US"/>
          </a:p>
        </p:txBody>
      </p:sp>
    </p:spTree>
    <p:extLst>
      <p:ext uri="{BB962C8B-B14F-4D97-AF65-F5344CB8AC3E}">
        <p14:creationId xmlns:p14="http://schemas.microsoft.com/office/powerpoint/2010/main" val="367523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13603-F5CA-44EE-B25F-BCF30F738CE4}"/>
              </a:ext>
            </a:extLst>
          </p:cNvPr>
          <p:cNvSpPr>
            <a:spLocks noGrp="1"/>
          </p:cNvSpPr>
          <p:nvPr>
            <p:ph type="title"/>
          </p:nvPr>
        </p:nvSpPr>
        <p:spPr/>
        <p:txBody>
          <a:bodyPr/>
          <a:lstStyle/>
          <a:p>
            <a:r>
              <a:rPr lang="en-US" dirty="0"/>
              <a:t>Project limitations</a:t>
            </a:r>
          </a:p>
        </p:txBody>
      </p:sp>
      <p:sp>
        <p:nvSpPr>
          <p:cNvPr id="3" name="Content Placeholder 2">
            <a:extLst>
              <a:ext uri="{FF2B5EF4-FFF2-40B4-BE49-F238E27FC236}">
                <a16:creationId xmlns:a16="http://schemas.microsoft.com/office/drawing/2014/main" id="{979DD95F-4130-4C4B-A3A6-2C7419977A62}"/>
              </a:ext>
            </a:extLst>
          </p:cNvPr>
          <p:cNvSpPr>
            <a:spLocks noGrp="1"/>
          </p:cNvSpPr>
          <p:nvPr>
            <p:ph idx="1"/>
          </p:nvPr>
        </p:nvSpPr>
        <p:spPr/>
        <p:txBody>
          <a:bodyPr/>
          <a:lstStyle/>
          <a:p>
            <a:r>
              <a:rPr lang="en-US" dirty="0"/>
              <a:t>Single case</a:t>
            </a:r>
          </a:p>
          <a:p>
            <a:r>
              <a:rPr lang="en-US" dirty="0"/>
              <a:t>Small number of papers</a:t>
            </a:r>
          </a:p>
          <a:p>
            <a:r>
              <a:rPr lang="en-US" dirty="0"/>
              <a:t>Papers predate recent increase in DEI-related work</a:t>
            </a:r>
          </a:p>
        </p:txBody>
      </p:sp>
      <p:sp>
        <p:nvSpPr>
          <p:cNvPr id="4" name="Date Placeholder 3">
            <a:extLst>
              <a:ext uri="{FF2B5EF4-FFF2-40B4-BE49-F238E27FC236}">
                <a16:creationId xmlns:a16="http://schemas.microsoft.com/office/drawing/2014/main" id="{0D905E8B-6F1B-4815-80D9-6043C7F43956}"/>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211B232B-D8DF-4064-ACE0-D7B6FFC775D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62CB5D0A-992C-4389-ADA6-CFBA6836970A}"/>
              </a:ext>
            </a:extLst>
          </p:cNvPr>
          <p:cNvSpPr>
            <a:spLocks noGrp="1"/>
          </p:cNvSpPr>
          <p:nvPr>
            <p:ph type="sldNum" sz="quarter" idx="12"/>
          </p:nvPr>
        </p:nvSpPr>
        <p:spPr/>
        <p:txBody>
          <a:bodyPr/>
          <a:lstStyle/>
          <a:p>
            <a:fld id="{E134D16B-A5A5-42BB-B9BC-BB3EB1B6DB65}" type="slidenum">
              <a:rPr lang="en-US" smtClean="0"/>
              <a:t>18</a:t>
            </a:fld>
            <a:endParaRPr lang="en-US"/>
          </a:p>
        </p:txBody>
      </p:sp>
    </p:spTree>
    <p:extLst>
      <p:ext uri="{BB962C8B-B14F-4D97-AF65-F5344CB8AC3E}">
        <p14:creationId xmlns:p14="http://schemas.microsoft.com/office/powerpoint/2010/main" val="3574328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3E22D-40D6-4B65-A0BE-250599412A51}"/>
              </a:ext>
            </a:extLst>
          </p:cNvPr>
          <p:cNvSpPr>
            <a:spLocks noGrp="1"/>
          </p:cNvSpPr>
          <p:nvPr>
            <p:ph type="title"/>
          </p:nvPr>
        </p:nvSpPr>
        <p:spPr>
          <a:xfrm>
            <a:off x="372362" y="554115"/>
            <a:ext cx="11225928" cy="584775"/>
          </a:xfrm>
        </p:spPr>
        <p:txBody>
          <a:bodyPr/>
          <a:lstStyle/>
          <a:p>
            <a:r>
              <a:rPr lang="en-US" dirty="0"/>
              <a:t>Next steps</a:t>
            </a:r>
          </a:p>
        </p:txBody>
      </p:sp>
      <p:sp>
        <p:nvSpPr>
          <p:cNvPr id="3" name="Content Placeholder 2">
            <a:extLst>
              <a:ext uri="{FF2B5EF4-FFF2-40B4-BE49-F238E27FC236}">
                <a16:creationId xmlns:a16="http://schemas.microsoft.com/office/drawing/2014/main" id="{7CBDFB39-699C-4263-8895-F310DDD35DA1}"/>
              </a:ext>
            </a:extLst>
          </p:cNvPr>
          <p:cNvSpPr>
            <a:spLocks noGrp="1"/>
          </p:cNvSpPr>
          <p:nvPr>
            <p:ph idx="1"/>
          </p:nvPr>
        </p:nvSpPr>
        <p:spPr>
          <a:xfrm>
            <a:off x="372362" y="1401096"/>
            <a:ext cx="11447276" cy="4840011"/>
          </a:xfrm>
        </p:spPr>
        <p:txBody>
          <a:bodyPr/>
          <a:lstStyle/>
          <a:p>
            <a:r>
              <a:rPr lang="en-US" dirty="0"/>
              <a:t>Apply rubric to a collection of papers in an application area not expected to have substantial connections to DEI</a:t>
            </a:r>
          </a:p>
          <a:p>
            <a:r>
              <a:rPr lang="en-US" dirty="0"/>
              <a:t>Apply rubric to recent collection of papers with substantial connections to DEI</a:t>
            </a:r>
          </a:p>
          <a:p>
            <a:r>
              <a:rPr lang="en-US" dirty="0"/>
              <a:t>Interview authors to understand motivations, knowledge, expectations with respect to DEI</a:t>
            </a:r>
          </a:p>
        </p:txBody>
      </p:sp>
      <p:sp>
        <p:nvSpPr>
          <p:cNvPr id="4" name="Date Placeholder 3">
            <a:extLst>
              <a:ext uri="{FF2B5EF4-FFF2-40B4-BE49-F238E27FC236}">
                <a16:creationId xmlns:a16="http://schemas.microsoft.com/office/drawing/2014/main" id="{0754265E-7637-49C2-ACA9-9FF1E129D10D}"/>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51987E48-EB05-4EB5-A641-D3272089FB74}"/>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34CE052D-BF4D-4889-8D88-043C530CAA01}"/>
              </a:ext>
            </a:extLst>
          </p:cNvPr>
          <p:cNvSpPr>
            <a:spLocks noGrp="1"/>
          </p:cNvSpPr>
          <p:nvPr>
            <p:ph type="sldNum" sz="quarter" idx="12"/>
          </p:nvPr>
        </p:nvSpPr>
        <p:spPr/>
        <p:txBody>
          <a:bodyPr/>
          <a:lstStyle/>
          <a:p>
            <a:fld id="{E134D16B-A5A5-42BB-B9BC-BB3EB1B6DB65}" type="slidenum">
              <a:rPr lang="en-US" smtClean="0"/>
              <a:t>19</a:t>
            </a:fld>
            <a:endParaRPr lang="en-US"/>
          </a:p>
        </p:txBody>
      </p:sp>
      <p:pic>
        <p:nvPicPr>
          <p:cNvPr id="8" name="Picture 7">
            <a:extLst>
              <a:ext uri="{FF2B5EF4-FFF2-40B4-BE49-F238E27FC236}">
                <a16:creationId xmlns:a16="http://schemas.microsoft.com/office/drawing/2014/main" id="{697D6951-356F-4D70-822F-4BF7CC43BD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1675" y="4336166"/>
            <a:ext cx="3368338" cy="2241476"/>
          </a:xfrm>
          <a:prstGeom prst="rect">
            <a:avLst/>
          </a:prstGeom>
        </p:spPr>
      </p:pic>
    </p:spTree>
    <p:extLst>
      <p:ext uri="{BB962C8B-B14F-4D97-AF65-F5344CB8AC3E}">
        <p14:creationId xmlns:p14="http://schemas.microsoft.com/office/powerpoint/2010/main" val="2016600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E04A0-C24E-4733-B436-50D65ABA8958}"/>
              </a:ext>
            </a:extLst>
          </p:cNvPr>
          <p:cNvSpPr>
            <a:spLocks noGrp="1"/>
          </p:cNvSpPr>
          <p:nvPr>
            <p:ph type="title"/>
          </p:nvPr>
        </p:nvSpPr>
        <p:spPr>
          <a:xfrm>
            <a:off x="372362" y="347471"/>
            <a:ext cx="11225928" cy="700277"/>
          </a:xfrm>
        </p:spPr>
        <p:txBody>
          <a:bodyPr/>
          <a:lstStyle/>
          <a:p>
            <a:r>
              <a:rPr lang="en-US" dirty="0"/>
              <a:t>Project Motivation</a:t>
            </a:r>
          </a:p>
        </p:txBody>
      </p:sp>
      <p:sp>
        <p:nvSpPr>
          <p:cNvPr id="3" name="Content Placeholder 2">
            <a:extLst>
              <a:ext uri="{FF2B5EF4-FFF2-40B4-BE49-F238E27FC236}">
                <a16:creationId xmlns:a16="http://schemas.microsoft.com/office/drawing/2014/main" id="{C4700A40-F6AF-4715-B794-09C7965DCAF6}"/>
              </a:ext>
            </a:extLst>
          </p:cNvPr>
          <p:cNvSpPr>
            <a:spLocks noGrp="1"/>
          </p:cNvSpPr>
          <p:nvPr>
            <p:ph idx="1"/>
          </p:nvPr>
        </p:nvSpPr>
        <p:spPr>
          <a:xfrm>
            <a:off x="372362" y="1047750"/>
            <a:ext cx="11447276" cy="5462780"/>
          </a:xfrm>
        </p:spPr>
        <p:txBody>
          <a:bodyPr>
            <a:normAutofit fontScale="77500" lnSpcReduction="20000"/>
          </a:bodyPr>
          <a:lstStyle/>
          <a:p>
            <a:pPr>
              <a:lnSpc>
                <a:spcPct val="120000"/>
              </a:lnSpc>
              <a:spcBef>
                <a:spcPts val="600"/>
              </a:spcBef>
            </a:pPr>
            <a:r>
              <a:rPr lang="en-US" dirty="0"/>
              <a:t>Many different disciplines and domains have expanded their focus to address the needs and concerns of traditionally marginalized or disadvantaged groups:</a:t>
            </a:r>
          </a:p>
          <a:p>
            <a:pPr lvl="1">
              <a:lnSpc>
                <a:spcPct val="120000"/>
              </a:lnSpc>
              <a:spcBef>
                <a:spcPts val="600"/>
              </a:spcBef>
            </a:pPr>
            <a:r>
              <a:rPr lang="en-US" dirty="0"/>
              <a:t>Feminist economics</a:t>
            </a:r>
          </a:p>
          <a:p>
            <a:pPr lvl="1">
              <a:lnSpc>
                <a:spcPct val="120000"/>
              </a:lnSpc>
              <a:spcBef>
                <a:spcPts val="600"/>
              </a:spcBef>
            </a:pPr>
            <a:r>
              <a:rPr lang="en-US" dirty="0"/>
              <a:t>Critical race theory</a:t>
            </a:r>
          </a:p>
          <a:p>
            <a:pPr lvl="1">
              <a:lnSpc>
                <a:spcPct val="120000"/>
              </a:lnSpc>
              <a:spcBef>
                <a:spcPts val="600"/>
              </a:spcBef>
            </a:pPr>
            <a:r>
              <a:rPr lang="en-US" dirty="0"/>
              <a:t>Disability studies</a:t>
            </a:r>
          </a:p>
          <a:p>
            <a:pPr>
              <a:lnSpc>
                <a:spcPct val="120000"/>
              </a:lnSpc>
              <a:spcBef>
                <a:spcPts val="600"/>
              </a:spcBef>
            </a:pPr>
            <a:r>
              <a:rPr lang="en-US" dirty="0"/>
              <a:t>Such efforts are less common in STEM domains</a:t>
            </a:r>
          </a:p>
          <a:p>
            <a:pPr>
              <a:lnSpc>
                <a:spcPct val="120000"/>
              </a:lnSpc>
              <a:spcBef>
                <a:spcPts val="600"/>
              </a:spcBef>
            </a:pPr>
            <a:r>
              <a:rPr lang="en-US" dirty="0"/>
              <a:t>Diversity, equity and inclusion (DEI) has an increasing profile in OR/analytics:</a:t>
            </a:r>
          </a:p>
          <a:p>
            <a:pPr lvl="1">
              <a:lnSpc>
                <a:spcPct val="120000"/>
              </a:lnSpc>
              <a:spcBef>
                <a:spcPts val="600"/>
              </a:spcBef>
            </a:pPr>
            <a:r>
              <a:rPr lang="en-US" dirty="0"/>
              <a:t>Communities: Minority Issues Forum, Women in OR/MS</a:t>
            </a:r>
          </a:p>
          <a:p>
            <a:pPr lvl="1">
              <a:lnSpc>
                <a:spcPct val="120000"/>
              </a:lnSpc>
              <a:spcBef>
                <a:spcPts val="600"/>
              </a:spcBef>
            </a:pPr>
            <a:r>
              <a:rPr lang="en-US" dirty="0"/>
              <a:t>Initiatives: Diversity, Equity and Inclusion Committee, Diversity Ambassadors Program</a:t>
            </a:r>
          </a:p>
          <a:p>
            <a:pPr lvl="1">
              <a:lnSpc>
                <a:spcPct val="120000"/>
              </a:lnSpc>
              <a:spcBef>
                <a:spcPts val="600"/>
              </a:spcBef>
            </a:pPr>
            <a:r>
              <a:rPr lang="en-US" dirty="0"/>
              <a:t>Research: Editor’s Cut: Diversity and Inclusion (2019); Management Science Virtual Special Issue on Diversity (2020)</a:t>
            </a:r>
          </a:p>
          <a:p>
            <a:pPr>
              <a:lnSpc>
                <a:spcPct val="120000"/>
              </a:lnSpc>
              <a:spcBef>
                <a:spcPts val="600"/>
              </a:spcBef>
            </a:pPr>
            <a:r>
              <a:rPr lang="en-US" dirty="0"/>
              <a:t>Overall, the emphasis has more often been on the </a:t>
            </a:r>
            <a:r>
              <a:rPr lang="en-US" i="1" dirty="0"/>
              <a:t>profession</a:t>
            </a:r>
            <a:r>
              <a:rPr lang="en-US" dirty="0"/>
              <a:t> than on the </a:t>
            </a:r>
            <a:r>
              <a:rPr lang="en-US" i="1" dirty="0"/>
              <a:t>discipline</a:t>
            </a:r>
            <a:endParaRPr lang="en-US" dirty="0"/>
          </a:p>
          <a:p>
            <a:pPr>
              <a:spcBef>
                <a:spcPts val="600"/>
              </a:spcBef>
            </a:pPr>
            <a:r>
              <a:rPr lang="en-US" dirty="0"/>
              <a:t>As a research topic, DEI is often as a lens through which to understand </a:t>
            </a:r>
            <a:br>
              <a:rPr lang="en-US" dirty="0"/>
            </a:br>
            <a:r>
              <a:rPr lang="en-US" i="1" dirty="0"/>
              <a:t>organizations</a:t>
            </a:r>
            <a:r>
              <a:rPr lang="en-US" dirty="0"/>
              <a:t> as opposed to </a:t>
            </a:r>
            <a:r>
              <a:rPr lang="en-US" i="1" dirty="0"/>
              <a:t>policies, products and services </a:t>
            </a:r>
            <a:r>
              <a:rPr lang="en-US" dirty="0"/>
              <a:t>more generally</a:t>
            </a:r>
          </a:p>
        </p:txBody>
      </p:sp>
      <p:sp>
        <p:nvSpPr>
          <p:cNvPr id="4" name="Date Placeholder 3">
            <a:extLst>
              <a:ext uri="{FF2B5EF4-FFF2-40B4-BE49-F238E27FC236}">
                <a16:creationId xmlns:a16="http://schemas.microsoft.com/office/drawing/2014/main" id="{72ABDACD-6F89-4305-9B54-8E62EEE193A9}"/>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124BD709-691B-486C-AA85-98B76E66785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3CD3FB8B-5626-4C03-AB43-F8DEECA3B06E}"/>
              </a:ext>
            </a:extLst>
          </p:cNvPr>
          <p:cNvSpPr>
            <a:spLocks noGrp="1"/>
          </p:cNvSpPr>
          <p:nvPr>
            <p:ph type="sldNum" sz="quarter" idx="12"/>
          </p:nvPr>
        </p:nvSpPr>
        <p:spPr/>
        <p:txBody>
          <a:bodyPr/>
          <a:lstStyle/>
          <a:p>
            <a:fld id="{E134D16B-A5A5-42BB-B9BC-BB3EB1B6DB65}" type="slidenum">
              <a:rPr lang="en-US" smtClean="0"/>
              <a:t>2</a:t>
            </a:fld>
            <a:endParaRPr lang="en-US"/>
          </a:p>
        </p:txBody>
      </p:sp>
    </p:spTree>
    <p:extLst>
      <p:ext uri="{BB962C8B-B14F-4D97-AF65-F5344CB8AC3E}">
        <p14:creationId xmlns:p14="http://schemas.microsoft.com/office/powerpoint/2010/main" val="3094521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9309D-BA60-4DA6-AC52-641F22372762}"/>
              </a:ext>
            </a:extLst>
          </p:cNvPr>
          <p:cNvSpPr>
            <a:spLocks noGrp="1"/>
          </p:cNvSpPr>
          <p:nvPr>
            <p:ph type="title"/>
          </p:nvPr>
        </p:nvSpPr>
        <p:spPr>
          <a:xfrm>
            <a:off x="372362" y="368137"/>
            <a:ext cx="11225928" cy="584775"/>
          </a:xfrm>
        </p:spPr>
        <p:txBody>
          <a:bodyPr/>
          <a:lstStyle/>
          <a:p>
            <a:r>
              <a:rPr lang="en-US" dirty="0"/>
              <a:t>References</a:t>
            </a:r>
          </a:p>
        </p:txBody>
      </p:sp>
      <p:sp>
        <p:nvSpPr>
          <p:cNvPr id="3" name="Content Placeholder 2">
            <a:extLst>
              <a:ext uri="{FF2B5EF4-FFF2-40B4-BE49-F238E27FC236}">
                <a16:creationId xmlns:a16="http://schemas.microsoft.com/office/drawing/2014/main" id="{49B04580-E2F7-4A7F-AEBE-955CE51579FF}"/>
              </a:ext>
            </a:extLst>
          </p:cNvPr>
          <p:cNvSpPr>
            <a:spLocks noGrp="1"/>
          </p:cNvSpPr>
          <p:nvPr>
            <p:ph idx="1"/>
          </p:nvPr>
        </p:nvSpPr>
        <p:spPr>
          <a:xfrm>
            <a:off x="372362" y="1106130"/>
            <a:ext cx="11447276" cy="5134978"/>
          </a:xfrm>
        </p:spPr>
        <p:txBody>
          <a:bodyPr>
            <a:normAutofit fontScale="70000" lnSpcReduction="20000"/>
          </a:bodyPr>
          <a:lstStyle/>
          <a:p>
            <a:pPr marL="457200" indent="-457200">
              <a:buNone/>
            </a:pPr>
            <a:r>
              <a:rPr lang="en-US" dirty="0"/>
              <a:t>Ashley, A. J., </a:t>
            </a:r>
            <a:r>
              <a:rPr lang="en-US" dirty="0" err="1"/>
              <a:t>Loh</a:t>
            </a:r>
            <a:r>
              <a:rPr lang="en-US" dirty="0"/>
              <a:t>, C. G., </a:t>
            </a:r>
            <a:r>
              <a:rPr lang="en-US" dirty="0" err="1"/>
              <a:t>Bubb</a:t>
            </a:r>
            <a:r>
              <a:rPr lang="en-US" dirty="0"/>
              <a:t>, K., &amp; Durham, L. (2021). Diversity, equity, and inclusion practices in arts and cultural planning. Journal of Urban Affairs, 1–21. </a:t>
            </a:r>
            <a:r>
              <a:rPr lang="en-US" dirty="0">
                <a:hlinkClick r:id="rId2"/>
              </a:rPr>
              <a:t>https://doi.org/10.1080/07352166.2020.1834405</a:t>
            </a:r>
            <a:endParaRPr lang="en-US" dirty="0"/>
          </a:p>
          <a:p>
            <a:pPr marL="457200" indent="-457200">
              <a:buNone/>
            </a:pPr>
            <a:r>
              <a:rPr lang="en-US" dirty="0"/>
              <a:t>Johnson, M.P. and G. Chichirau. 2020. “Diversity, Equity and Inclusion in Operations Research and Analytics: A Research Agenda for Scholarship, Practice and Service”. In (Cheryl Druehl and Wedad Elmaghraby, Eds.) </a:t>
            </a:r>
            <a:r>
              <a:rPr lang="en-US" i="1" dirty="0"/>
              <a:t>Tutorials in Operations Research 2020: Pushing the Boundaries: Frontiers in Impactful OR/OM Research</a:t>
            </a:r>
            <a:r>
              <a:rPr lang="en-US" dirty="0"/>
              <a:t>. Catonsville, MD: INFORMS, pp. 1 – 38.</a:t>
            </a:r>
          </a:p>
          <a:p>
            <a:pPr marL="457200" indent="-457200">
              <a:buNone/>
            </a:pPr>
            <a:r>
              <a:rPr lang="en-US" dirty="0"/>
              <a:t>Johnson, M.P., </a:t>
            </a:r>
            <a:r>
              <a:rPr lang="en-US" dirty="0" err="1"/>
              <a:t>Khojandi</a:t>
            </a:r>
            <a:r>
              <a:rPr lang="en-US" dirty="0"/>
              <a:t>, A. and P. </a:t>
            </a:r>
            <a:r>
              <a:rPr lang="en-US" dirty="0" err="1"/>
              <a:t>Keskinocak</a:t>
            </a:r>
            <a:r>
              <a:rPr lang="en-US" dirty="0"/>
              <a:t> (Eds.) 2019. </a:t>
            </a:r>
            <a:r>
              <a:rPr lang="en-US" i="1" dirty="0"/>
              <a:t>INFORMS Editor’s Cut: Diversity and Inclusion: Analytics for Social Impact, Volume 13</a:t>
            </a:r>
            <a:r>
              <a:rPr lang="en-US" dirty="0"/>
              <a:t>. Catonsville, MD: Institute for Operations Research and the Management Sciences. Available online at </a:t>
            </a:r>
            <a:r>
              <a:rPr lang="en-US" dirty="0">
                <a:hlinkClick r:id="rId3"/>
              </a:rPr>
              <a:t>https://pubsonline.informs.org/editorscut/diversity</a:t>
            </a:r>
            <a:r>
              <a:rPr lang="en-US" dirty="0"/>
              <a:t>.</a:t>
            </a:r>
          </a:p>
          <a:p>
            <a:pPr marL="457200" indent="-457200">
              <a:buNone/>
            </a:pPr>
            <a:r>
              <a:rPr lang="en-US" dirty="0"/>
              <a:t>Kaplan, E.H. 2014. </a:t>
            </a:r>
            <a:r>
              <a:rPr lang="en-US" i="1" dirty="0"/>
              <a:t>INFORMS Editor’s Cut: Confronting Public Problems with Operations Research</a:t>
            </a:r>
            <a:r>
              <a:rPr lang="en-US" dirty="0"/>
              <a:t>. Catonsville, MD: Institute for Operations Research and the Management Sciences. Available online at </a:t>
            </a:r>
            <a:r>
              <a:rPr lang="en-US" dirty="0">
                <a:hlinkClick r:id="rId4"/>
              </a:rPr>
              <a:t>https://pubsonline.informs.org/editorscut/publicsector</a:t>
            </a:r>
            <a:r>
              <a:rPr lang="en-US" dirty="0"/>
              <a:t>.</a:t>
            </a:r>
          </a:p>
          <a:p>
            <a:pPr marL="457200" indent="-457200">
              <a:buNone/>
            </a:pPr>
            <a:r>
              <a:rPr lang="en-US" dirty="0" err="1"/>
              <a:t>Núñez</a:t>
            </a:r>
            <a:r>
              <a:rPr lang="en-US" dirty="0"/>
              <a:t>, A.-M., Rivera, J., &amp; Hallmark, T. (2020). Applying an intersectionality lens to expand equity in the geosciences. </a:t>
            </a:r>
            <a:r>
              <a:rPr lang="en-US" i="1" dirty="0"/>
              <a:t>Journal of Geoscience Education</a:t>
            </a:r>
            <a:r>
              <a:rPr lang="en-US" dirty="0"/>
              <a:t>, 68(2), 97–114. </a:t>
            </a:r>
            <a:r>
              <a:rPr lang="en-US" dirty="0">
                <a:hlinkClick r:id="rId5"/>
              </a:rPr>
              <a:t>http://dx.doi.org.ezproxy.lib.umb.edu/10.1080/10899995.2019.1675131</a:t>
            </a:r>
            <a:r>
              <a:rPr lang="en-US" dirty="0"/>
              <a:t>. </a:t>
            </a:r>
          </a:p>
          <a:p>
            <a:pPr marL="457200" indent="-457200">
              <a:buNone/>
            </a:pPr>
            <a:r>
              <a:rPr lang="en-US" dirty="0"/>
              <a:t>Rogers, A. M. (2020). Avoiding The Issue: A Critique of Organizational Socialization Research From Feminist and Minority Perspectives. </a:t>
            </a:r>
            <a:r>
              <a:rPr lang="en-US" i="1" dirty="0"/>
              <a:t>Organization Development Journal</a:t>
            </a:r>
            <a:r>
              <a:rPr lang="en-US" dirty="0"/>
              <a:t>, 38(1), 75–88.</a:t>
            </a:r>
          </a:p>
        </p:txBody>
      </p:sp>
      <p:sp>
        <p:nvSpPr>
          <p:cNvPr id="4" name="Date Placeholder 3">
            <a:extLst>
              <a:ext uri="{FF2B5EF4-FFF2-40B4-BE49-F238E27FC236}">
                <a16:creationId xmlns:a16="http://schemas.microsoft.com/office/drawing/2014/main" id="{0DB588C8-D176-4B1F-818A-77A4D6ABC15B}"/>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89C4E093-9136-4A25-ACF2-29FE2B884A68}"/>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F173DAFB-8A63-410A-A4FB-EEC76F9D3E58}"/>
              </a:ext>
            </a:extLst>
          </p:cNvPr>
          <p:cNvSpPr>
            <a:spLocks noGrp="1"/>
          </p:cNvSpPr>
          <p:nvPr>
            <p:ph type="sldNum" sz="quarter" idx="12"/>
          </p:nvPr>
        </p:nvSpPr>
        <p:spPr/>
        <p:txBody>
          <a:bodyPr/>
          <a:lstStyle/>
          <a:p>
            <a:fld id="{E134D16B-A5A5-42BB-B9BC-BB3EB1B6DB65}" type="slidenum">
              <a:rPr lang="en-US" smtClean="0"/>
              <a:t>20</a:t>
            </a:fld>
            <a:endParaRPr lang="en-US"/>
          </a:p>
        </p:txBody>
      </p:sp>
    </p:spTree>
    <p:extLst>
      <p:ext uri="{BB962C8B-B14F-4D97-AF65-F5344CB8AC3E}">
        <p14:creationId xmlns:p14="http://schemas.microsoft.com/office/powerpoint/2010/main" val="368771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6419C-FC88-48C6-B012-0E740794EBEC}"/>
              </a:ext>
            </a:extLst>
          </p:cNvPr>
          <p:cNvSpPr>
            <a:spLocks noGrp="1"/>
          </p:cNvSpPr>
          <p:nvPr>
            <p:ph type="title"/>
          </p:nvPr>
        </p:nvSpPr>
        <p:spPr>
          <a:xfrm>
            <a:off x="372362" y="479677"/>
            <a:ext cx="11225928" cy="1077218"/>
          </a:xfrm>
        </p:spPr>
        <p:txBody>
          <a:bodyPr/>
          <a:lstStyle/>
          <a:p>
            <a:r>
              <a:rPr lang="en-US" dirty="0"/>
              <a:t>This project: How can we deepen our understanding of DEI within OR/analytics?</a:t>
            </a:r>
          </a:p>
        </p:txBody>
      </p:sp>
      <p:sp>
        <p:nvSpPr>
          <p:cNvPr id="3" name="Content Placeholder 2">
            <a:extLst>
              <a:ext uri="{FF2B5EF4-FFF2-40B4-BE49-F238E27FC236}">
                <a16:creationId xmlns:a16="http://schemas.microsoft.com/office/drawing/2014/main" id="{64EA1EC1-392B-4342-99CC-51BD6DB6EAF4}"/>
              </a:ext>
            </a:extLst>
          </p:cNvPr>
          <p:cNvSpPr>
            <a:spLocks noGrp="1"/>
          </p:cNvSpPr>
          <p:nvPr>
            <p:ph idx="1"/>
          </p:nvPr>
        </p:nvSpPr>
        <p:spPr>
          <a:xfrm>
            <a:off x="372362" y="1556895"/>
            <a:ext cx="11447276" cy="4552008"/>
          </a:xfrm>
        </p:spPr>
        <p:txBody>
          <a:bodyPr>
            <a:normAutofit fontScale="92500"/>
          </a:bodyPr>
          <a:lstStyle/>
          <a:p>
            <a:pPr marL="0" indent="0">
              <a:buNone/>
            </a:pPr>
            <a:r>
              <a:rPr lang="en-US" b="1" dirty="0"/>
              <a:t>Goal</a:t>
            </a:r>
            <a:r>
              <a:rPr lang="en-US" dirty="0"/>
              <a:t>: Develop principles by which researchers in OR/analytics may integrate ideas about diversity, equity and inclusion into research ideas that span application areas and analytic methods</a:t>
            </a:r>
          </a:p>
          <a:p>
            <a:pPr marL="0" indent="0">
              <a:buNone/>
            </a:pPr>
            <a:r>
              <a:rPr lang="en-US" b="1" dirty="0"/>
              <a:t>Purpose</a:t>
            </a:r>
            <a:r>
              <a:rPr lang="en-US" dirty="0"/>
              <a:t>: Provide guidance for researchers who wish to produce rigorous research that speaks to contemporary desires for social impact through giving voice to underrepresented and marginalized groups</a:t>
            </a:r>
          </a:p>
          <a:p>
            <a:pPr marL="0" indent="0">
              <a:buNone/>
            </a:pPr>
            <a:r>
              <a:rPr lang="en-US" b="1" dirty="0"/>
              <a:t>Strategy</a:t>
            </a:r>
            <a:r>
              <a:rPr lang="en-US" dirty="0"/>
              <a:t>:</a:t>
            </a:r>
          </a:p>
          <a:p>
            <a:pPr lvl="1"/>
            <a:r>
              <a:rPr lang="en-US" dirty="0"/>
              <a:t>Review published papers in INFORMS journals to assess level of engagement with DEI principles</a:t>
            </a:r>
          </a:p>
          <a:p>
            <a:pPr lvl="1"/>
            <a:r>
              <a:rPr lang="en-US" dirty="0"/>
              <a:t>Interview authors to understand motivations and understandings of DEI</a:t>
            </a:r>
          </a:p>
          <a:p>
            <a:pPr marL="0" indent="0">
              <a:buNone/>
            </a:pPr>
            <a:endParaRPr lang="en-US" dirty="0"/>
          </a:p>
        </p:txBody>
      </p:sp>
      <p:sp>
        <p:nvSpPr>
          <p:cNvPr id="4" name="Date Placeholder 3">
            <a:extLst>
              <a:ext uri="{FF2B5EF4-FFF2-40B4-BE49-F238E27FC236}">
                <a16:creationId xmlns:a16="http://schemas.microsoft.com/office/drawing/2014/main" id="{BB444F6D-E86F-4FFA-B315-68230E219AE3}"/>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84D6D359-12E6-43DB-8956-24ED58717EE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50EC45EC-DCCC-42E6-8BAC-5B19DDFA1AB9}"/>
              </a:ext>
            </a:extLst>
          </p:cNvPr>
          <p:cNvSpPr>
            <a:spLocks noGrp="1"/>
          </p:cNvSpPr>
          <p:nvPr>
            <p:ph type="sldNum" sz="quarter" idx="12"/>
          </p:nvPr>
        </p:nvSpPr>
        <p:spPr/>
        <p:txBody>
          <a:bodyPr/>
          <a:lstStyle/>
          <a:p>
            <a:fld id="{E134D16B-A5A5-42BB-B9BC-BB3EB1B6DB65}" type="slidenum">
              <a:rPr lang="en-US" smtClean="0"/>
              <a:t>3</a:t>
            </a:fld>
            <a:endParaRPr lang="en-US"/>
          </a:p>
        </p:txBody>
      </p:sp>
      <p:sp>
        <p:nvSpPr>
          <p:cNvPr id="7" name="Rectangle 6">
            <a:extLst>
              <a:ext uri="{FF2B5EF4-FFF2-40B4-BE49-F238E27FC236}">
                <a16:creationId xmlns:a16="http://schemas.microsoft.com/office/drawing/2014/main" id="{61B6A0AB-ACFF-4293-98CE-2A1F4A75EC08}"/>
              </a:ext>
            </a:extLst>
          </p:cNvPr>
          <p:cNvSpPr/>
          <p:nvPr/>
        </p:nvSpPr>
        <p:spPr>
          <a:xfrm>
            <a:off x="613226" y="4617065"/>
            <a:ext cx="10744200" cy="812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6971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0C3CB-3A78-4A1E-9541-2B05CE971ECC}"/>
              </a:ext>
            </a:extLst>
          </p:cNvPr>
          <p:cNvSpPr>
            <a:spLocks noGrp="1"/>
          </p:cNvSpPr>
          <p:nvPr>
            <p:ph type="title"/>
          </p:nvPr>
        </p:nvSpPr>
        <p:spPr>
          <a:xfrm>
            <a:off x="372362" y="462975"/>
            <a:ext cx="11225928" cy="584775"/>
          </a:xfrm>
        </p:spPr>
        <p:txBody>
          <a:bodyPr/>
          <a:lstStyle/>
          <a:p>
            <a:r>
              <a:rPr lang="en-US" dirty="0"/>
              <a:t>Research program: DEI in OR/analytics practice and research</a:t>
            </a:r>
          </a:p>
        </p:txBody>
      </p:sp>
      <p:sp>
        <p:nvSpPr>
          <p:cNvPr id="3" name="Content Placeholder 2">
            <a:extLst>
              <a:ext uri="{FF2B5EF4-FFF2-40B4-BE49-F238E27FC236}">
                <a16:creationId xmlns:a16="http://schemas.microsoft.com/office/drawing/2014/main" id="{DDD01FE6-1288-4447-A0E9-AB6D91B31777}"/>
              </a:ext>
            </a:extLst>
          </p:cNvPr>
          <p:cNvSpPr>
            <a:spLocks noGrp="1"/>
          </p:cNvSpPr>
          <p:nvPr>
            <p:ph idx="1"/>
          </p:nvPr>
        </p:nvSpPr>
        <p:spPr>
          <a:xfrm>
            <a:off x="372362" y="1047750"/>
            <a:ext cx="11447276" cy="3117850"/>
          </a:xfrm>
        </p:spPr>
        <p:txBody>
          <a:bodyPr>
            <a:normAutofit/>
          </a:bodyPr>
          <a:lstStyle/>
          <a:p>
            <a:pPr marL="0" indent="0">
              <a:buNone/>
            </a:pPr>
            <a:r>
              <a:rPr lang="en-US" dirty="0"/>
              <a:t>Our larger goal is to deepen our understanding of diversity, equity and inclusion across OR/analytics</a:t>
            </a:r>
          </a:p>
          <a:p>
            <a:pPr lvl="1"/>
            <a:r>
              <a:rPr lang="en-US" dirty="0"/>
              <a:t>What is the composition of the profession?</a:t>
            </a:r>
          </a:p>
          <a:p>
            <a:pPr lvl="1"/>
            <a:r>
              <a:rPr lang="en-US" dirty="0"/>
              <a:t>What is the presence of DEI in scholarship?</a:t>
            </a:r>
          </a:p>
          <a:p>
            <a:pPr lvl="1"/>
            <a:r>
              <a:rPr lang="en-US" dirty="0"/>
              <a:t>What role does DEI play in OR/analytics education?</a:t>
            </a:r>
          </a:p>
          <a:p>
            <a:pPr lvl="1"/>
            <a:r>
              <a:rPr lang="en-US" dirty="0"/>
              <a:t>What are principles for DEI-informed research and practice?</a:t>
            </a:r>
          </a:p>
        </p:txBody>
      </p:sp>
      <p:sp>
        <p:nvSpPr>
          <p:cNvPr id="4" name="Date Placeholder 3">
            <a:extLst>
              <a:ext uri="{FF2B5EF4-FFF2-40B4-BE49-F238E27FC236}">
                <a16:creationId xmlns:a16="http://schemas.microsoft.com/office/drawing/2014/main" id="{5C166AF9-44B8-482E-A0F1-1A09B0CA1BBA}"/>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9C6C7DE5-F8A3-4779-BEF5-CB5649989594}"/>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9695D575-26D0-48FE-AB75-64016121C1F3}"/>
              </a:ext>
            </a:extLst>
          </p:cNvPr>
          <p:cNvSpPr>
            <a:spLocks noGrp="1"/>
          </p:cNvSpPr>
          <p:nvPr>
            <p:ph type="sldNum" sz="quarter" idx="12"/>
          </p:nvPr>
        </p:nvSpPr>
        <p:spPr/>
        <p:txBody>
          <a:bodyPr/>
          <a:lstStyle/>
          <a:p>
            <a:fld id="{E134D16B-A5A5-42BB-B9BC-BB3EB1B6DB65}" type="slidenum">
              <a:rPr lang="en-US" smtClean="0"/>
              <a:t>4</a:t>
            </a:fld>
            <a:endParaRPr lang="en-US"/>
          </a:p>
        </p:txBody>
      </p:sp>
      <p:sp>
        <p:nvSpPr>
          <p:cNvPr id="7" name="TextBox 6">
            <a:extLst>
              <a:ext uri="{FF2B5EF4-FFF2-40B4-BE49-F238E27FC236}">
                <a16:creationId xmlns:a16="http://schemas.microsoft.com/office/drawing/2014/main" id="{50BF8FAF-082D-4ED0-AE58-0DDA69F18B93}"/>
              </a:ext>
            </a:extLst>
          </p:cNvPr>
          <p:cNvSpPr txBox="1"/>
          <p:nvPr/>
        </p:nvSpPr>
        <p:spPr>
          <a:xfrm>
            <a:off x="372362" y="4388824"/>
            <a:ext cx="11012234" cy="954107"/>
          </a:xfrm>
          <a:prstGeom prst="rect">
            <a:avLst/>
          </a:prstGeom>
          <a:noFill/>
          <a:ln>
            <a:solidFill>
              <a:schemeClr val="tx1"/>
            </a:solidFill>
          </a:ln>
        </p:spPr>
        <p:txBody>
          <a:bodyPr wrap="square" rtlCol="0">
            <a:spAutoFit/>
          </a:bodyPr>
          <a:lstStyle/>
          <a:p>
            <a:pPr algn="ctr"/>
            <a:r>
              <a:rPr lang="en-US" sz="2800" dirty="0"/>
              <a:t>What would OR/analytics look like if it were aligned with principles of social and racial justice and anti-racism? </a:t>
            </a:r>
          </a:p>
        </p:txBody>
      </p:sp>
      <p:sp>
        <p:nvSpPr>
          <p:cNvPr id="8" name="Rectangle 7">
            <a:extLst>
              <a:ext uri="{FF2B5EF4-FFF2-40B4-BE49-F238E27FC236}">
                <a16:creationId xmlns:a16="http://schemas.microsoft.com/office/drawing/2014/main" id="{A97C7ACE-4AC6-473E-9C07-7D68094CB757}"/>
              </a:ext>
            </a:extLst>
          </p:cNvPr>
          <p:cNvSpPr/>
          <p:nvPr/>
        </p:nvSpPr>
        <p:spPr>
          <a:xfrm>
            <a:off x="619432" y="2492555"/>
            <a:ext cx="7368868" cy="5865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679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41802-266C-4520-9CD5-0CBF7B1710D5}"/>
              </a:ext>
            </a:extLst>
          </p:cNvPr>
          <p:cNvSpPr>
            <a:spLocks noGrp="1"/>
          </p:cNvSpPr>
          <p:nvPr>
            <p:ph type="title"/>
          </p:nvPr>
        </p:nvSpPr>
        <p:spPr>
          <a:xfrm>
            <a:off x="372362" y="462975"/>
            <a:ext cx="11225928" cy="584775"/>
          </a:xfrm>
        </p:spPr>
        <p:txBody>
          <a:bodyPr/>
          <a:lstStyle/>
          <a:p>
            <a:r>
              <a:rPr lang="en-US" dirty="0"/>
              <a:t>Literature review: Evaluating presence of DEI-themed research</a:t>
            </a:r>
          </a:p>
        </p:txBody>
      </p:sp>
      <p:sp>
        <p:nvSpPr>
          <p:cNvPr id="3" name="Content Placeholder 2">
            <a:extLst>
              <a:ext uri="{FF2B5EF4-FFF2-40B4-BE49-F238E27FC236}">
                <a16:creationId xmlns:a16="http://schemas.microsoft.com/office/drawing/2014/main" id="{D43B4269-CC5E-4F2B-B7F6-1B950CF0549F}"/>
              </a:ext>
            </a:extLst>
          </p:cNvPr>
          <p:cNvSpPr>
            <a:spLocks noGrp="1"/>
          </p:cNvSpPr>
          <p:nvPr>
            <p:ph idx="1"/>
          </p:nvPr>
        </p:nvSpPr>
        <p:spPr/>
        <p:txBody>
          <a:bodyPr>
            <a:normAutofit fontScale="92500" lnSpcReduction="20000"/>
          </a:bodyPr>
          <a:lstStyle/>
          <a:p>
            <a:pPr marL="0" indent="0">
              <a:buNone/>
            </a:pPr>
            <a:r>
              <a:rPr lang="en-US" b="1" dirty="0"/>
              <a:t>Purpose</a:t>
            </a:r>
            <a:r>
              <a:rPr lang="en-US" dirty="0"/>
              <a:t>: Assess efforts to assess frequency, underlying meaning, and opportunities for engaging DEI in a variety of disciplines</a:t>
            </a:r>
          </a:p>
          <a:p>
            <a:pPr lvl="1"/>
            <a:r>
              <a:rPr lang="en-US" dirty="0"/>
              <a:t>OR/analytics</a:t>
            </a:r>
          </a:p>
          <a:p>
            <a:pPr lvl="1"/>
            <a:r>
              <a:rPr lang="en-US" dirty="0"/>
              <a:t>Engineering, science and mathematics</a:t>
            </a:r>
          </a:p>
          <a:p>
            <a:pPr lvl="1"/>
            <a:r>
              <a:rPr lang="en-US" dirty="0"/>
              <a:t>Professional disciplines (business, policy, planning)</a:t>
            </a:r>
          </a:p>
          <a:p>
            <a:pPr lvl="1"/>
            <a:r>
              <a:rPr lang="en-US" dirty="0"/>
              <a:t>Social sciences (sociology, economics)</a:t>
            </a:r>
          </a:p>
          <a:p>
            <a:pPr marL="0" indent="0">
              <a:buNone/>
            </a:pPr>
            <a:r>
              <a:rPr lang="en-US" b="1" dirty="0"/>
              <a:t>Methods</a:t>
            </a:r>
            <a:r>
              <a:rPr lang="en-US" dirty="0"/>
              <a:t>: </a:t>
            </a:r>
          </a:p>
          <a:p>
            <a:pPr lvl="1"/>
            <a:r>
              <a:rPr lang="en-US" dirty="0"/>
              <a:t>Resources: </a:t>
            </a:r>
            <a:r>
              <a:rPr lang="en-US" dirty="0" err="1"/>
              <a:t>PubsOnLine</a:t>
            </a:r>
            <a:r>
              <a:rPr lang="en-US" dirty="0"/>
              <a:t>, </a:t>
            </a:r>
            <a:r>
              <a:rPr lang="en-US" dirty="0" err="1"/>
              <a:t>SpringerOpen</a:t>
            </a:r>
            <a:r>
              <a:rPr lang="en-US" dirty="0"/>
              <a:t>, JSTOR, IEEE Xplore, EBSCO, ProQuest, ScienceDirect, Web of Science</a:t>
            </a:r>
          </a:p>
          <a:p>
            <a:pPr lvl="1"/>
            <a:r>
              <a:rPr lang="en-US" dirty="0"/>
              <a:t>Keywords: diversity, equity, inclusion; engaged research; research approach(es); critical: approach, perspective, lens; field; industry; discipline</a:t>
            </a:r>
          </a:p>
          <a:p>
            <a:pPr marL="0" indent="0">
              <a:buNone/>
            </a:pPr>
            <a:r>
              <a:rPr lang="en-US" b="1" dirty="0"/>
              <a:t>Results</a:t>
            </a:r>
            <a:r>
              <a:rPr lang="en-US" dirty="0"/>
              <a:t>: 14 papers, in addition to Johnson and </a:t>
            </a:r>
            <a:r>
              <a:rPr lang="en-US" dirty="0" err="1"/>
              <a:t>Chichirau’s</a:t>
            </a:r>
            <a:r>
              <a:rPr lang="en-US" dirty="0"/>
              <a:t> 2020 </a:t>
            </a:r>
            <a:r>
              <a:rPr lang="en-US" dirty="0" err="1"/>
              <a:t>TutORials</a:t>
            </a:r>
            <a:r>
              <a:rPr lang="en-US" dirty="0"/>
              <a:t> piece</a:t>
            </a:r>
          </a:p>
          <a:p>
            <a:endParaRPr lang="en-US" dirty="0"/>
          </a:p>
        </p:txBody>
      </p:sp>
      <p:sp>
        <p:nvSpPr>
          <p:cNvPr id="4" name="Date Placeholder 3">
            <a:extLst>
              <a:ext uri="{FF2B5EF4-FFF2-40B4-BE49-F238E27FC236}">
                <a16:creationId xmlns:a16="http://schemas.microsoft.com/office/drawing/2014/main" id="{FAF33873-0F41-475A-99E1-D272FDD0A558}"/>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F8026E48-C83E-457A-BFF4-AA061E1B760D}"/>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8F47E969-DDD3-451A-B6E4-684780DDB210}"/>
              </a:ext>
            </a:extLst>
          </p:cNvPr>
          <p:cNvSpPr>
            <a:spLocks noGrp="1"/>
          </p:cNvSpPr>
          <p:nvPr>
            <p:ph type="sldNum" sz="quarter" idx="12"/>
          </p:nvPr>
        </p:nvSpPr>
        <p:spPr/>
        <p:txBody>
          <a:bodyPr/>
          <a:lstStyle/>
          <a:p>
            <a:fld id="{E134D16B-A5A5-42BB-B9BC-BB3EB1B6DB65}" type="slidenum">
              <a:rPr lang="en-US" smtClean="0"/>
              <a:t>5</a:t>
            </a:fld>
            <a:endParaRPr lang="en-US"/>
          </a:p>
        </p:txBody>
      </p:sp>
    </p:spTree>
    <p:extLst>
      <p:ext uri="{BB962C8B-B14F-4D97-AF65-F5344CB8AC3E}">
        <p14:creationId xmlns:p14="http://schemas.microsoft.com/office/powerpoint/2010/main" val="1522456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CFBA8-9EF9-42B6-ABD7-D2AFDD445B97}"/>
              </a:ext>
            </a:extLst>
          </p:cNvPr>
          <p:cNvSpPr>
            <a:spLocks noGrp="1"/>
          </p:cNvSpPr>
          <p:nvPr>
            <p:ph type="title"/>
          </p:nvPr>
        </p:nvSpPr>
        <p:spPr>
          <a:xfrm>
            <a:off x="372362" y="462975"/>
            <a:ext cx="11225928" cy="584775"/>
          </a:xfrm>
        </p:spPr>
        <p:txBody>
          <a:bodyPr/>
          <a:lstStyle/>
          <a:p>
            <a:r>
              <a:rPr lang="en-US" dirty="0"/>
              <a:t>Literature review key results</a:t>
            </a:r>
          </a:p>
        </p:txBody>
      </p:sp>
      <p:sp>
        <p:nvSpPr>
          <p:cNvPr id="3" name="Content Placeholder 2">
            <a:extLst>
              <a:ext uri="{FF2B5EF4-FFF2-40B4-BE49-F238E27FC236}">
                <a16:creationId xmlns:a16="http://schemas.microsoft.com/office/drawing/2014/main" id="{98FE69B2-F47A-436D-9EC5-5152389E7608}"/>
              </a:ext>
            </a:extLst>
          </p:cNvPr>
          <p:cNvSpPr>
            <a:spLocks noGrp="1"/>
          </p:cNvSpPr>
          <p:nvPr>
            <p:ph idx="1"/>
          </p:nvPr>
        </p:nvSpPr>
        <p:spPr>
          <a:xfrm>
            <a:off x="372362" y="1047750"/>
            <a:ext cx="11447276" cy="5688330"/>
          </a:xfrm>
        </p:spPr>
        <p:txBody>
          <a:bodyPr>
            <a:normAutofit fontScale="77500" lnSpcReduction="20000"/>
          </a:bodyPr>
          <a:lstStyle/>
          <a:p>
            <a:r>
              <a:rPr lang="en-US" dirty="0"/>
              <a:t>Infuse DEI concepts at the research training level </a:t>
            </a:r>
            <a:r>
              <a:rPr lang="en-US" sz="2400" dirty="0"/>
              <a:t>(Cano, 2020; Poole et al., 2021; </a:t>
            </a:r>
            <a:r>
              <a:rPr lang="en-US" sz="2400" dirty="0" err="1"/>
              <a:t>Stachl</a:t>
            </a:r>
            <a:r>
              <a:rPr lang="en-US" sz="2400" dirty="0"/>
              <a:t> et al., 2021)</a:t>
            </a:r>
          </a:p>
          <a:p>
            <a:pPr lvl="1"/>
            <a:r>
              <a:rPr lang="en-US" sz="2400" dirty="0"/>
              <a:t>Support research that explores DEI-related questions</a:t>
            </a:r>
          </a:p>
          <a:p>
            <a:pPr lvl="1"/>
            <a:r>
              <a:rPr lang="en-US" sz="2400" dirty="0"/>
              <a:t>Train students in applying DEI principles</a:t>
            </a:r>
          </a:p>
          <a:p>
            <a:pPr lvl="1"/>
            <a:r>
              <a:rPr lang="en-US" sz="2400" dirty="0"/>
              <a:t>Increase diversity in mentoring programs </a:t>
            </a:r>
          </a:p>
          <a:p>
            <a:pPr lvl="1"/>
            <a:r>
              <a:rPr lang="en-US" sz="2400" dirty="0"/>
              <a:t>Examine educational materials for presence of DEI themes</a:t>
            </a:r>
          </a:p>
          <a:p>
            <a:r>
              <a:rPr lang="en-US" dirty="0"/>
              <a:t>Adapt perspectives from other disciplines </a:t>
            </a:r>
            <a:r>
              <a:rPr lang="en-US" sz="2400" dirty="0"/>
              <a:t>(</a:t>
            </a:r>
            <a:r>
              <a:rPr lang="en-US" sz="2400" dirty="0" err="1"/>
              <a:t>Reinholz</a:t>
            </a:r>
            <a:r>
              <a:rPr lang="en-US" sz="2400" dirty="0"/>
              <a:t> et al. 2021; </a:t>
            </a:r>
            <a:r>
              <a:rPr lang="en-US" sz="2400" dirty="0" err="1"/>
              <a:t>Núñez</a:t>
            </a:r>
            <a:r>
              <a:rPr lang="en-US" sz="2400" dirty="0"/>
              <a:t> et al. 2020; Rogers 2020; Fabusuyi and Johnson 2021)</a:t>
            </a:r>
          </a:p>
          <a:p>
            <a:pPr lvl="1"/>
            <a:r>
              <a:rPr lang="en-US" sz="2400" dirty="0"/>
              <a:t>Change theory</a:t>
            </a:r>
          </a:p>
          <a:p>
            <a:pPr lvl="1"/>
            <a:r>
              <a:rPr lang="en-US" sz="2400" dirty="0"/>
              <a:t>Intersectionality</a:t>
            </a:r>
          </a:p>
          <a:p>
            <a:pPr lvl="1"/>
            <a:r>
              <a:rPr lang="en-US" sz="2400" dirty="0"/>
              <a:t>Feminist epistemology</a:t>
            </a:r>
          </a:p>
          <a:p>
            <a:pPr lvl="1"/>
            <a:r>
              <a:rPr lang="en-US" sz="2400" dirty="0"/>
              <a:t>Critical race theory</a:t>
            </a:r>
          </a:p>
          <a:p>
            <a:pPr lvl="1"/>
            <a:r>
              <a:rPr lang="en-US" sz="2400" dirty="0"/>
              <a:t>Community engagement </a:t>
            </a:r>
          </a:p>
          <a:p>
            <a:r>
              <a:rPr lang="en-US" dirty="0"/>
              <a:t>Assess current environment to learn how the discipline understands and implements DEI initiatives </a:t>
            </a:r>
            <a:r>
              <a:rPr lang="en-US" sz="2400" dirty="0"/>
              <a:t>(Woodbrook 2020; Burgess et al. 2017; Roberts 2021; Ashley et al. 2021)</a:t>
            </a:r>
          </a:p>
          <a:p>
            <a:pPr lvl="1"/>
            <a:r>
              <a:rPr lang="en-US" sz="2400" dirty="0"/>
              <a:t>DEI toolkit to improve data science approaches and decisions</a:t>
            </a:r>
          </a:p>
          <a:p>
            <a:pPr lvl="1"/>
            <a:r>
              <a:rPr lang="en-US" sz="2400" dirty="0"/>
              <a:t>Examine the demographic and social diversity of authors of IS publications</a:t>
            </a:r>
          </a:p>
          <a:p>
            <a:pPr lvl="1"/>
            <a:r>
              <a:rPr lang="en-US" sz="2400" dirty="0"/>
              <a:t>Collect more data on authors’ experiences, pay diversity and author diversity in publishing</a:t>
            </a:r>
          </a:p>
          <a:p>
            <a:pPr lvl="1"/>
            <a:r>
              <a:rPr lang="en-US" sz="2400" dirty="0"/>
              <a:t>Inconsistent understanding of DEI principles by arts planners</a:t>
            </a:r>
          </a:p>
          <a:p>
            <a:pPr lvl="1"/>
            <a:endParaRPr lang="en-US" sz="2400" dirty="0"/>
          </a:p>
          <a:p>
            <a:pPr lvl="1"/>
            <a:endParaRPr lang="en-US" sz="2400" dirty="0"/>
          </a:p>
        </p:txBody>
      </p:sp>
      <p:sp>
        <p:nvSpPr>
          <p:cNvPr id="4" name="Date Placeholder 3">
            <a:extLst>
              <a:ext uri="{FF2B5EF4-FFF2-40B4-BE49-F238E27FC236}">
                <a16:creationId xmlns:a16="http://schemas.microsoft.com/office/drawing/2014/main" id="{4BDEBBAE-632C-44A3-8236-7FF61A522772}"/>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B3B9AACC-E42E-40AF-8DA1-C494086AC3B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F1B67D2C-1BD6-4A1B-8ECE-47FCD048191D}"/>
              </a:ext>
            </a:extLst>
          </p:cNvPr>
          <p:cNvSpPr>
            <a:spLocks noGrp="1"/>
          </p:cNvSpPr>
          <p:nvPr>
            <p:ph type="sldNum" sz="quarter" idx="12"/>
          </p:nvPr>
        </p:nvSpPr>
        <p:spPr/>
        <p:txBody>
          <a:bodyPr/>
          <a:lstStyle/>
          <a:p>
            <a:fld id="{E134D16B-A5A5-42BB-B9BC-BB3EB1B6DB65}" type="slidenum">
              <a:rPr lang="en-US" smtClean="0"/>
              <a:t>6</a:t>
            </a:fld>
            <a:endParaRPr lang="en-US"/>
          </a:p>
        </p:txBody>
      </p:sp>
    </p:spTree>
    <p:extLst>
      <p:ext uri="{BB962C8B-B14F-4D97-AF65-F5344CB8AC3E}">
        <p14:creationId xmlns:p14="http://schemas.microsoft.com/office/powerpoint/2010/main" val="1769936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9EC7F-B5EE-4034-B732-CEDD335ADCDB}"/>
              </a:ext>
            </a:extLst>
          </p:cNvPr>
          <p:cNvSpPr>
            <a:spLocks noGrp="1"/>
          </p:cNvSpPr>
          <p:nvPr>
            <p:ph type="title"/>
          </p:nvPr>
        </p:nvSpPr>
        <p:spPr>
          <a:xfrm>
            <a:off x="372362" y="405223"/>
            <a:ext cx="11225928" cy="584775"/>
          </a:xfrm>
        </p:spPr>
        <p:txBody>
          <a:bodyPr/>
          <a:lstStyle/>
          <a:p>
            <a:r>
              <a:rPr lang="en-US" dirty="0"/>
              <a:t>Research design</a:t>
            </a:r>
          </a:p>
        </p:txBody>
      </p:sp>
      <p:sp>
        <p:nvSpPr>
          <p:cNvPr id="3" name="Content Placeholder 2">
            <a:extLst>
              <a:ext uri="{FF2B5EF4-FFF2-40B4-BE49-F238E27FC236}">
                <a16:creationId xmlns:a16="http://schemas.microsoft.com/office/drawing/2014/main" id="{1938F395-0071-4BB6-9B69-63D5799AC7FD}"/>
              </a:ext>
            </a:extLst>
          </p:cNvPr>
          <p:cNvSpPr>
            <a:spLocks noGrp="1"/>
          </p:cNvSpPr>
          <p:nvPr>
            <p:ph idx="1"/>
          </p:nvPr>
        </p:nvSpPr>
        <p:spPr>
          <a:xfrm>
            <a:off x="372362" y="1047749"/>
            <a:ext cx="11447276" cy="5559528"/>
          </a:xfrm>
        </p:spPr>
        <p:txBody>
          <a:bodyPr>
            <a:normAutofit lnSpcReduction="10000"/>
          </a:bodyPr>
          <a:lstStyle/>
          <a:p>
            <a:pPr marL="0" indent="0">
              <a:buNone/>
            </a:pPr>
            <a:r>
              <a:rPr lang="en-US" b="1" dirty="0"/>
              <a:t>Key questions</a:t>
            </a:r>
            <a:r>
              <a:rPr lang="en-US" dirty="0"/>
              <a:t>:</a:t>
            </a:r>
          </a:p>
          <a:p>
            <a:pPr lvl="1"/>
            <a:r>
              <a:rPr lang="en-US" sz="2400" dirty="0"/>
              <a:t>What is the level of engagement of published research with DEI principles?</a:t>
            </a:r>
          </a:p>
          <a:p>
            <a:pPr lvl="1"/>
            <a:r>
              <a:rPr lang="en-US" sz="2400" dirty="0"/>
              <a:t>What challenges do we infer about connecting DEI principles with research efforts that appear to have little connection with social issues?</a:t>
            </a:r>
          </a:p>
          <a:p>
            <a:pPr lvl="1"/>
            <a:r>
              <a:rPr lang="en-US" sz="2400" dirty="0"/>
              <a:t>What opportunities to there appear to be in surfacing DEI principles in research efforts that have plausible connection with social issues?</a:t>
            </a:r>
          </a:p>
          <a:p>
            <a:pPr marL="0" indent="0">
              <a:buNone/>
            </a:pPr>
            <a:r>
              <a:rPr lang="en-US" b="1" dirty="0"/>
              <a:t>Research tasks</a:t>
            </a:r>
            <a:r>
              <a:rPr lang="en-US" dirty="0"/>
              <a:t>:</a:t>
            </a:r>
          </a:p>
          <a:p>
            <a:pPr lvl="1"/>
            <a:r>
              <a:rPr lang="en-US" sz="2400" dirty="0"/>
              <a:t>Develop a rubric to evaluate papers</a:t>
            </a:r>
          </a:p>
          <a:p>
            <a:pPr lvl="1"/>
            <a:r>
              <a:rPr lang="en-US" sz="2400" dirty="0"/>
              <a:t>Creating a non-random, purposive sample of papers (2014 Editor’s Cut)</a:t>
            </a:r>
          </a:p>
          <a:p>
            <a:pPr lvl="1"/>
            <a:r>
              <a:rPr lang="en-US" sz="2400" dirty="0"/>
              <a:t>Evaluate papers both qualitatively and quantitatively</a:t>
            </a:r>
          </a:p>
          <a:p>
            <a:pPr lvl="1"/>
            <a:r>
              <a:rPr lang="en-US" sz="2400" dirty="0"/>
              <a:t>Interview authors</a:t>
            </a:r>
          </a:p>
          <a:p>
            <a:pPr lvl="1"/>
            <a:r>
              <a:rPr lang="en-US" sz="2400" dirty="0"/>
              <a:t>Develop principles by which DEI could be infused into OR/analytics </a:t>
            </a:r>
            <a:br>
              <a:rPr lang="en-US" sz="2400" dirty="0"/>
            </a:br>
            <a:r>
              <a:rPr lang="en-US" sz="2400" dirty="0"/>
              <a:t>research</a:t>
            </a:r>
          </a:p>
          <a:p>
            <a:endParaRPr lang="en-US" dirty="0"/>
          </a:p>
        </p:txBody>
      </p:sp>
      <p:sp>
        <p:nvSpPr>
          <p:cNvPr id="4" name="Date Placeholder 3">
            <a:extLst>
              <a:ext uri="{FF2B5EF4-FFF2-40B4-BE49-F238E27FC236}">
                <a16:creationId xmlns:a16="http://schemas.microsoft.com/office/drawing/2014/main" id="{02C23453-9301-4F70-A8A5-2694A49A1321}"/>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741D072B-DB95-42F4-8F05-558F0B519DE5}"/>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7C413168-850B-4FB7-B255-627CD7764D0D}"/>
              </a:ext>
            </a:extLst>
          </p:cNvPr>
          <p:cNvSpPr>
            <a:spLocks noGrp="1"/>
          </p:cNvSpPr>
          <p:nvPr>
            <p:ph type="sldNum" sz="quarter" idx="12"/>
          </p:nvPr>
        </p:nvSpPr>
        <p:spPr/>
        <p:txBody>
          <a:bodyPr/>
          <a:lstStyle/>
          <a:p>
            <a:fld id="{E134D16B-A5A5-42BB-B9BC-BB3EB1B6DB65}" type="slidenum">
              <a:rPr lang="en-US" smtClean="0"/>
              <a:t>7</a:t>
            </a:fld>
            <a:endParaRPr lang="en-US"/>
          </a:p>
        </p:txBody>
      </p:sp>
      <p:sp>
        <p:nvSpPr>
          <p:cNvPr id="7" name="Rectangle 6">
            <a:extLst>
              <a:ext uri="{FF2B5EF4-FFF2-40B4-BE49-F238E27FC236}">
                <a16:creationId xmlns:a16="http://schemas.microsoft.com/office/drawing/2014/main" id="{19DA3070-1DE1-4F16-AA21-A6D50349EBBB}"/>
              </a:ext>
            </a:extLst>
          </p:cNvPr>
          <p:cNvSpPr/>
          <p:nvPr/>
        </p:nvSpPr>
        <p:spPr>
          <a:xfrm>
            <a:off x="618978" y="3812645"/>
            <a:ext cx="5359791" cy="49236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DA5312E-F4C9-45B1-BCE3-0E1E625DA909}"/>
              </a:ext>
            </a:extLst>
          </p:cNvPr>
          <p:cNvSpPr/>
          <p:nvPr/>
        </p:nvSpPr>
        <p:spPr>
          <a:xfrm>
            <a:off x="625535" y="4305015"/>
            <a:ext cx="10144065" cy="34072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F5CD733-673F-45A9-81D7-27B318DAAA36}"/>
              </a:ext>
            </a:extLst>
          </p:cNvPr>
          <p:cNvSpPr/>
          <p:nvPr/>
        </p:nvSpPr>
        <p:spPr>
          <a:xfrm>
            <a:off x="625535" y="4645743"/>
            <a:ext cx="10144065" cy="47194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22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E461-DD8D-4154-9892-12CD91C85472}"/>
              </a:ext>
            </a:extLst>
          </p:cNvPr>
          <p:cNvSpPr>
            <a:spLocks noGrp="1"/>
          </p:cNvSpPr>
          <p:nvPr>
            <p:ph type="title"/>
          </p:nvPr>
        </p:nvSpPr>
        <p:spPr/>
        <p:txBody>
          <a:bodyPr/>
          <a:lstStyle/>
          <a:p>
            <a:r>
              <a:rPr lang="en-US" dirty="0"/>
              <a:t>Rubric design</a:t>
            </a:r>
          </a:p>
        </p:txBody>
      </p:sp>
      <p:sp>
        <p:nvSpPr>
          <p:cNvPr id="3" name="Content Placeholder 2">
            <a:extLst>
              <a:ext uri="{FF2B5EF4-FFF2-40B4-BE49-F238E27FC236}">
                <a16:creationId xmlns:a16="http://schemas.microsoft.com/office/drawing/2014/main" id="{334FBC6D-235E-4BF0-BC15-E8E6A01AD793}"/>
              </a:ext>
            </a:extLst>
          </p:cNvPr>
          <p:cNvSpPr>
            <a:spLocks noGrp="1"/>
          </p:cNvSpPr>
          <p:nvPr>
            <p:ph idx="1"/>
          </p:nvPr>
        </p:nvSpPr>
        <p:spPr/>
        <p:txBody>
          <a:bodyPr>
            <a:normAutofit fontScale="92500" lnSpcReduction="10000"/>
          </a:bodyPr>
          <a:lstStyle/>
          <a:p>
            <a:pPr marL="514350" indent="-514350">
              <a:buAutoNum type="arabicPeriod"/>
            </a:pPr>
            <a:r>
              <a:rPr lang="en-US" dirty="0"/>
              <a:t>What is the policy or planning topic?</a:t>
            </a:r>
          </a:p>
          <a:p>
            <a:pPr marL="514350" indent="-514350">
              <a:buAutoNum type="arabicPeriod"/>
            </a:pPr>
            <a:r>
              <a:rPr lang="en-US" dirty="0"/>
              <a:t>What are the application areas/domains?</a:t>
            </a:r>
          </a:p>
          <a:p>
            <a:pPr marL="514350" indent="-514350">
              <a:buAutoNum type="arabicPeriod"/>
            </a:pPr>
            <a:r>
              <a:rPr lang="en-US" dirty="0"/>
              <a:t>What are the analytic methods used?</a:t>
            </a:r>
          </a:p>
          <a:p>
            <a:pPr marL="514350" indent="-514350">
              <a:buAutoNum type="arabicPeriod"/>
            </a:pPr>
            <a:r>
              <a:rPr lang="en-US" dirty="0"/>
              <a:t>In what ways are diversity, equity and inclusion involved with (implicated by, implied by) this problem? </a:t>
            </a:r>
          </a:p>
          <a:p>
            <a:pPr marL="446087" lvl="1" indent="0">
              <a:buNone/>
            </a:pPr>
            <a:r>
              <a:rPr lang="en-US" sz="2400" dirty="0"/>
              <a:t>4.1 DEI principles are relevant to the article’s domain or specific research question (Y/N) </a:t>
            </a:r>
            <a:r>
              <a:rPr lang="en-US" sz="2400" i="1" dirty="0"/>
              <a:t>If Yes</a:t>
            </a:r>
            <a:r>
              <a:rPr lang="en-US" sz="2400" dirty="0"/>
              <a:t>:</a:t>
            </a:r>
          </a:p>
          <a:p>
            <a:pPr lvl="1" indent="0">
              <a:buNone/>
            </a:pPr>
            <a:r>
              <a:rPr lang="en-US" sz="2400" dirty="0"/>
              <a:t>4.2 Diversity: Research problem (in)directly impacts racial, gender, sexual orientation, and other variances in identity (Y/N)</a:t>
            </a:r>
          </a:p>
          <a:p>
            <a:pPr lvl="1" indent="0">
              <a:buNone/>
            </a:pPr>
            <a:r>
              <a:rPr lang="en-US" sz="2400" dirty="0"/>
              <a:t>4.3 Equity: Research problem (in)directly impacts favorable access resources for all groups (Y/N)</a:t>
            </a:r>
          </a:p>
          <a:p>
            <a:pPr lvl="1" indent="0">
              <a:buNone/>
            </a:pPr>
            <a:r>
              <a:rPr lang="en-US" sz="2400" dirty="0"/>
              <a:t>4.4 Inclusion: Research problem (in)directly impacts changes in societal practices, policies, and processes of exclusion (Y/N)</a:t>
            </a:r>
          </a:p>
        </p:txBody>
      </p:sp>
      <p:sp>
        <p:nvSpPr>
          <p:cNvPr id="4" name="Date Placeholder 3">
            <a:extLst>
              <a:ext uri="{FF2B5EF4-FFF2-40B4-BE49-F238E27FC236}">
                <a16:creationId xmlns:a16="http://schemas.microsoft.com/office/drawing/2014/main" id="{7F86AADE-F502-43BA-B426-A40A376E44B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539066F6-C0E8-4100-AAA4-7E0338FB7A6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E86BA0AB-1099-41A7-B66A-438C1CC56148}"/>
              </a:ext>
            </a:extLst>
          </p:cNvPr>
          <p:cNvSpPr>
            <a:spLocks noGrp="1"/>
          </p:cNvSpPr>
          <p:nvPr>
            <p:ph type="sldNum" sz="quarter" idx="12"/>
          </p:nvPr>
        </p:nvSpPr>
        <p:spPr/>
        <p:txBody>
          <a:bodyPr/>
          <a:lstStyle/>
          <a:p>
            <a:fld id="{E134D16B-A5A5-42BB-B9BC-BB3EB1B6DB65}" type="slidenum">
              <a:rPr lang="en-US" smtClean="0"/>
              <a:t>8</a:t>
            </a:fld>
            <a:endParaRPr lang="en-US"/>
          </a:p>
        </p:txBody>
      </p:sp>
    </p:spTree>
    <p:extLst>
      <p:ext uri="{BB962C8B-B14F-4D97-AF65-F5344CB8AC3E}">
        <p14:creationId xmlns:p14="http://schemas.microsoft.com/office/powerpoint/2010/main" val="1693335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E461-DD8D-4154-9892-12CD91C85472}"/>
              </a:ext>
            </a:extLst>
          </p:cNvPr>
          <p:cNvSpPr>
            <a:spLocks noGrp="1"/>
          </p:cNvSpPr>
          <p:nvPr>
            <p:ph type="title"/>
          </p:nvPr>
        </p:nvSpPr>
        <p:spPr/>
        <p:txBody>
          <a:bodyPr/>
          <a:lstStyle/>
          <a:p>
            <a:r>
              <a:rPr lang="en-US" dirty="0"/>
              <a:t>Rubric design, cont’d</a:t>
            </a:r>
          </a:p>
        </p:txBody>
      </p:sp>
      <p:sp>
        <p:nvSpPr>
          <p:cNvPr id="3" name="Content Placeholder 2">
            <a:extLst>
              <a:ext uri="{FF2B5EF4-FFF2-40B4-BE49-F238E27FC236}">
                <a16:creationId xmlns:a16="http://schemas.microsoft.com/office/drawing/2014/main" id="{334FBC6D-235E-4BF0-BC15-E8E6A01AD793}"/>
              </a:ext>
            </a:extLst>
          </p:cNvPr>
          <p:cNvSpPr>
            <a:spLocks noGrp="1"/>
          </p:cNvSpPr>
          <p:nvPr>
            <p:ph idx="1"/>
          </p:nvPr>
        </p:nvSpPr>
        <p:spPr/>
        <p:txBody>
          <a:bodyPr>
            <a:normAutofit/>
          </a:bodyPr>
          <a:lstStyle/>
          <a:p>
            <a:pPr marL="514350" indent="-514350">
              <a:buFont typeface="+mj-lt"/>
              <a:buAutoNum type="arabicPeriod" startAt="5"/>
            </a:pPr>
            <a:r>
              <a:rPr lang="en-US" dirty="0"/>
              <a:t>How </a:t>
            </a:r>
            <a:r>
              <a:rPr lang="en-US" sz="2600" dirty="0"/>
              <a:t>do</a:t>
            </a:r>
            <a:r>
              <a:rPr lang="en-US" dirty="0"/>
              <a:t> the authors account for DEI in this paper? </a:t>
            </a:r>
          </a:p>
          <a:p>
            <a:pPr marL="446087" lvl="1" indent="0">
              <a:buNone/>
            </a:pPr>
            <a:r>
              <a:rPr lang="en-US" sz="2200" dirty="0"/>
              <a:t>5.1 Authors addressed relevant DEI principles in this paper (Y/N) </a:t>
            </a:r>
            <a:r>
              <a:rPr lang="en-US" sz="2200" i="1" dirty="0"/>
              <a:t>If Yes</a:t>
            </a:r>
            <a:r>
              <a:rPr lang="en-US" sz="2200" dirty="0"/>
              <a:t>:</a:t>
            </a:r>
          </a:p>
          <a:p>
            <a:pPr marL="446087" lvl="1" indent="0">
              <a:buNone/>
            </a:pPr>
            <a:r>
              <a:rPr lang="en-US" sz="2200" dirty="0"/>
              <a:t>5.2 Background/ Discussion: Author's discuss relevant DEI principles intertwined with research question, but methodology does not account for DEI-related inputs (Y/N)</a:t>
            </a:r>
          </a:p>
          <a:p>
            <a:pPr marL="446087" lvl="1" indent="0">
              <a:buNone/>
            </a:pPr>
            <a:r>
              <a:rPr lang="en-US" sz="2200" dirty="0"/>
              <a:t>5.3 Methods/Results: Author's incorporate some level of relevant-DEI principles in methodology (Y/N)</a:t>
            </a:r>
          </a:p>
          <a:p>
            <a:pPr marL="446087" lvl="1" indent="0">
              <a:buNone/>
            </a:pPr>
            <a:r>
              <a:rPr lang="en-US" sz="2200" dirty="0"/>
              <a:t>5.4 Limitations: Authors acknowledge DEI principles’ importance but were limited in applying DEI due to resource limitations (Y/N)</a:t>
            </a:r>
          </a:p>
          <a:p>
            <a:pPr marL="446087" lvl="1" indent="0">
              <a:buNone/>
            </a:pPr>
            <a:r>
              <a:rPr lang="en-US" sz="2200" dirty="0"/>
              <a:t>5.5 Domain Applicability: Authors explain how the DEI-relevant results of their research could be adapted for real-life use (Y/N)</a:t>
            </a:r>
          </a:p>
        </p:txBody>
      </p:sp>
      <p:sp>
        <p:nvSpPr>
          <p:cNvPr id="4" name="Date Placeholder 3">
            <a:extLst>
              <a:ext uri="{FF2B5EF4-FFF2-40B4-BE49-F238E27FC236}">
                <a16:creationId xmlns:a16="http://schemas.microsoft.com/office/drawing/2014/main" id="{7F86AADE-F502-43BA-B426-A40A376E44B0}"/>
              </a:ext>
            </a:extLst>
          </p:cNvPr>
          <p:cNvSpPr>
            <a:spLocks noGrp="1"/>
          </p:cNvSpPr>
          <p:nvPr>
            <p:ph type="dt" sz="half" idx="10"/>
          </p:nvPr>
        </p:nvSpPr>
        <p:spPr/>
        <p:txBody>
          <a:bodyPr/>
          <a:lstStyle/>
          <a:p>
            <a:r>
              <a:rPr lang="en-US"/>
              <a:t>October 24 - 27, 2021</a:t>
            </a:r>
          </a:p>
        </p:txBody>
      </p:sp>
      <p:sp>
        <p:nvSpPr>
          <p:cNvPr id="5" name="Footer Placeholder 4">
            <a:extLst>
              <a:ext uri="{FF2B5EF4-FFF2-40B4-BE49-F238E27FC236}">
                <a16:creationId xmlns:a16="http://schemas.microsoft.com/office/drawing/2014/main" id="{539066F6-C0E8-4100-AAA4-7E0338FB7A6B}"/>
              </a:ext>
            </a:extLst>
          </p:cNvPr>
          <p:cNvSpPr>
            <a:spLocks noGrp="1"/>
          </p:cNvSpPr>
          <p:nvPr>
            <p:ph type="ftr" sz="quarter" idx="11"/>
          </p:nvPr>
        </p:nvSpPr>
        <p:spPr/>
        <p:txBody>
          <a:bodyPr/>
          <a:lstStyle/>
          <a:p>
            <a:r>
              <a:rPr lang="en-US"/>
              <a:t>DEI-Informed Research Principles through Articles Analysis</a:t>
            </a:r>
          </a:p>
        </p:txBody>
      </p:sp>
      <p:sp>
        <p:nvSpPr>
          <p:cNvPr id="6" name="Slide Number Placeholder 5">
            <a:extLst>
              <a:ext uri="{FF2B5EF4-FFF2-40B4-BE49-F238E27FC236}">
                <a16:creationId xmlns:a16="http://schemas.microsoft.com/office/drawing/2014/main" id="{E86BA0AB-1099-41A7-B66A-438C1CC56148}"/>
              </a:ext>
            </a:extLst>
          </p:cNvPr>
          <p:cNvSpPr>
            <a:spLocks noGrp="1"/>
          </p:cNvSpPr>
          <p:nvPr>
            <p:ph type="sldNum" sz="quarter" idx="12"/>
          </p:nvPr>
        </p:nvSpPr>
        <p:spPr/>
        <p:txBody>
          <a:bodyPr/>
          <a:lstStyle/>
          <a:p>
            <a:fld id="{E134D16B-A5A5-42BB-B9BC-BB3EB1B6DB65}" type="slidenum">
              <a:rPr lang="en-US" smtClean="0"/>
              <a:t>9</a:t>
            </a:fld>
            <a:endParaRPr lang="en-US"/>
          </a:p>
        </p:txBody>
      </p:sp>
    </p:spTree>
    <p:extLst>
      <p:ext uri="{BB962C8B-B14F-4D97-AF65-F5344CB8AC3E}">
        <p14:creationId xmlns:p14="http://schemas.microsoft.com/office/powerpoint/2010/main" val="3138968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FORMS">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INFORMS" id="{CEB82D48-CAB5-41A5-A1B5-4BDD6C4B060C}" vid="{2B4099B5-BE0D-481D-BE6B-2349F9B9087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INFORMS</Template>
  <TotalTime>2163</TotalTime>
  <Words>2525</Words>
  <Application>Microsoft Office PowerPoint</Application>
  <PresentationFormat>Widescreen</PresentationFormat>
  <Paragraphs>250</Paragraphs>
  <Slides>20</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INFORMS</vt:lpstr>
      <vt:lpstr>Developing Principles For Dei-informed Research In Or/analytics Through An Analysis Of Published Journal Articles</vt:lpstr>
      <vt:lpstr>Project Motivation</vt:lpstr>
      <vt:lpstr>This project: How can we deepen our understanding of DEI within OR/analytics?</vt:lpstr>
      <vt:lpstr>Research program: DEI in OR/analytics practice and research</vt:lpstr>
      <vt:lpstr>Literature review: Evaluating presence of DEI-themed research</vt:lpstr>
      <vt:lpstr>Literature review key results</vt:lpstr>
      <vt:lpstr>Research design</vt:lpstr>
      <vt:lpstr>Rubric design</vt:lpstr>
      <vt:lpstr>Rubric design, cont’d</vt:lpstr>
      <vt:lpstr>Rubric design, cont’d</vt:lpstr>
      <vt:lpstr>Rubric design, cont’d</vt:lpstr>
      <vt:lpstr>Analysis process</vt:lpstr>
      <vt:lpstr>Case study results: Paper characteristics</vt:lpstr>
      <vt:lpstr>Case study results: prevalence of application areas and analytic methods</vt:lpstr>
      <vt:lpstr>Case study results: average total scores, by application areas and analytic methods</vt:lpstr>
      <vt:lpstr>Discussion</vt:lpstr>
      <vt:lpstr>Reflection</vt:lpstr>
      <vt:lpstr>Project limitations</vt:lpstr>
      <vt:lpstr>Next steps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Lannon</dc:creator>
  <cp:lastModifiedBy>Michael and Karen Sampson Johnson</cp:lastModifiedBy>
  <cp:revision>41</cp:revision>
  <dcterms:created xsi:type="dcterms:W3CDTF">2021-09-23T01:20:47Z</dcterms:created>
  <dcterms:modified xsi:type="dcterms:W3CDTF">2021-09-28T07:54:49Z</dcterms:modified>
</cp:coreProperties>
</file>