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6858000" cx="9144000"/>
  <p:notesSz cx="6858000" cy="9144000"/>
  <p:embeddedFontLst>
    <p:embeddedFont>
      <p:font typeface="Roboto"/>
      <p:regular r:id="rId76"/>
      <p:bold r:id="rId77"/>
      <p:italic r:id="rId78"/>
      <p:boldItalic r:id="rId7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Roboto-bold.fntdata"/><Relationship Id="rId32" Type="http://schemas.openxmlformats.org/officeDocument/2006/relationships/slide" Target="slides/slide27.xml"/><Relationship Id="rId76" Type="http://schemas.openxmlformats.org/officeDocument/2006/relationships/font" Target="fonts/Roboto-regular.fntdata"/><Relationship Id="rId35" Type="http://schemas.openxmlformats.org/officeDocument/2006/relationships/slide" Target="slides/slide30.xml"/><Relationship Id="rId79" Type="http://schemas.openxmlformats.org/officeDocument/2006/relationships/font" Target="fonts/Roboto-boldItalic.fntdata"/><Relationship Id="rId34" Type="http://schemas.openxmlformats.org/officeDocument/2006/relationships/slide" Target="slides/slide29.xml"/><Relationship Id="rId78" Type="http://schemas.openxmlformats.org/officeDocument/2006/relationships/font" Target="fonts/Roboto-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02231eca28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02231eca2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the overlay of all the broad MARC tags and how they are coded per cataloging rules. But note that your local system (ILS, discovery layer, etc.) may handle different tags differently. For example it is very common for ILS’s to index other fields and use them for access via keyword searching. Some will index contents notes and use them as name and title access points alongside the authorized access points in your catalog.</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e66c34eec2_0_1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e66c34eec2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this raises the point that one of the key questions when vetting or evaluating a MARC record will be: what will my system do with it? [read]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00e1837991_0_4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00e1837991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the common “match points” for records, determining when an incoming record will be added as a new record, overwrite an existing record, or be rejected.</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00e1837991_0_5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100e1837991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locally controlled. Talk to your systems folks. This is your homework.</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fa69168f80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fa69168f8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What is a GOOD MARC record? There is no single criterion or set of criteria that you can apply universally; good cataloging is situational, and depends on what you are trying to accomplish. However three minimal standards will work in most situations: [read bullets] Which of the three is most crucial depends on what you are doing.</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05cc60c8e3_0_7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05cc60c8e3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copy-cataloging resources, you might already have some kind of in-house documentation that you used for training. If not, constructing such a document will be a useful exercise and I would encourage you to do so if possible. It will likely go into a lot more detail than this slide, of course. But of course you look first at the bibliographic description, then at the MARC coding. The transcribed fields need to match your item. [read 2, 3]</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02231eca28_0_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02231eca2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For batch-loaded records, such as something being provided by a vendor for PDA, e-resources, etc., I’d look most closely at these points. 1, Matchpoints. 2, LDR and fixed fields will assign correct template/material types to the record. For example, is this an electronic resource? Continuing resource? Etc. 3. Title, imprint, etc. point to a unique edition, so user will know what they will get. 4. Access points will be used correctly by your system and seem appropriate.</a:t>
            </a:r>
            <a:endParaRPr/>
          </a:p>
          <a:p>
            <a:pPr indent="0" lvl="0" marL="0" rtl="0" algn="l">
              <a:spcBef>
                <a:spcPts val="0"/>
              </a:spcBef>
              <a:spcAft>
                <a:spcPts val="0"/>
              </a:spcAft>
              <a:buNone/>
            </a:pPr>
            <a:r>
              <a:rPr lang="en"/>
              <a:t>1 &amp; 2 mainly require you to know how your ILS works. 3 &amp; 4 are more dependent on the quality of the cataloging. As you can't compare the resources to the records in batch processes, you need to look for marks of quality in the record.</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02231eca28_0_1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102231eca2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Clothing labels were introduced in the 19th century to distinguish the maker of garments and protect consumers from shoddy knock-offs. MARC records have certain markers that can also tell you who made them, and from that you can often get a sense of the care that went into the record.</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02231eca28_0_1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02231eca2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source of a record can be indicated in various places in a MARC </a:t>
            </a:r>
            <a:r>
              <a:rPr lang="en"/>
              <a:t>record</a:t>
            </a:r>
            <a:r>
              <a:rPr lang="en"/>
              <a:t>. Per MARC21, the 001 “Contains the control number assigned by the organization creating, using, or distributing the record. … The MARC code identifying whose system control number is present in field 001 is contained in field 003 (Control Number Identifier). An organization receiving a record may move the incoming control number from field 001 (and the control number identifier from field 003) to field 035 (System Control Number), 010 (Library of Congress Control Number), or 016 (National Bibliographic Agency Control Number), as appropriate, and place its own system control number in field 001 (and its control number identifier in field 003).”</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035 has “Control number of a system other than the one whose control number is contained in field 001 (Control Number), field 010 (Library of Congress Control Number) or field 016 (National Bibliographic Agency Control Number).”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040 will have MARC codes for cataloging source, transcribing agency, and modifying agencies. I’ve depicted the “best case” scenario when using LC copy. |a indicates the record is sourced from LC, and |c indicated LC provided the MARC transcription. Any record from LC’s database will have these, including CIP. But most importantly the |d indicates that LC modified the </a:t>
            </a:r>
            <a:r>
              <a:rPr lang="en"/>
              <a:t>record</a:t>
            </a:r>
            <a:r>
              <a:rPr lang="en"/>
              <a:t> once the item was in hand. If there is no |dDLC, some other agency modified the CIP and there is no </a:t>
            </a:r>
            <a:r>
              <a:rPr lang="en"/>
              <a:t>guarantee</a:t>
            </a:r>
            <a:r>
              <a:rPr lang="en"/>
              <a:t> of LC quality.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042 is for authentication codes. These indicate some type of review by the national cataloging agency whose database the record comes from. The presence of an 042 by itself does NOT </a:t>
            </a:r>
            <a:r>
              <a:rPr lang="en"/>
              <a:t>guarantee</a:t>
            </a:r>
            <a:r>
              <a:rPr lang="en"/>
              <a:t> record quality either.</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02231eca28_0_22: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102231eca2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agencies are identified by MARC codes from lists established by various countries. You’ll presumably be looking mostly at codes from the US list maintained by LoC. In OCLC, the codes will be OCLC institution codes. I strongly recommend checking out these lists. You probably already know some codes as good signs and some are red flags.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e66c34eec2_0_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e66c34eec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036f33eeac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1036f33eea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record for example has DLC in a &amp; c but not d. D’s are: YDX (GOBI), BAKER (Baker &amp; Taylor), IEF (PALS Shorewood Service Center), BTCTA (B&amp;T tech services), YDXCP (Yankee Book Peddler /B&amp;T cataloging project), LCS (Lincoln County Public Library). Note that most vendor codes in 040 just indicate that they have added their 9xx tags, product codes, etc. to a record and not that they've verified headings or transcriptions. SOME libraries verify and improve CiP and some just add holdings.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105cc60c8e3_0_19: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105cc60c8e3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CIP records are notoriously unreliable. The Absence of a $d DLC, as I mentioned, is bad sign for CiP records. They also tend to have a tag 263 for prospective publication date. LC -- and anyone with the item in hand -- would remove 263; if it's still there you should suspect the record was not verified against the item. CIP data is just what the publisher provided ahead of publication. The title may vary; edition may or may not appear in final item; the publication date may or may not be accurate. Imprint might vary. Verify, verify, verify. $d institutions may or may not have done due diligence. They may have added fields. Maybe they changed SH incorrectly. If in doubt, check LoC’s online catalog for the LCCN. Good PCC cataloging agencies will add an 042 when completing CiP.</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02231eca28_0_2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102231eca28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a lot of possible codes. These are some to look out for. On the left, codes that generally guarantee that headings are verified against an authority file and follow certain minimal standards; on the right, codes indicating the record is intended to follow a different standard than your typical monograph cataloging (not ISBN, AACR2, or RDA) and probably should NOT be used.</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e66c34eec2_0_4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e66c34eec2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You’ll want the 0XX to be something that will import as expected into your catalog. </a:t>
            </a:r>
            <a:endParaRPr/>
          </a:p>
          <a:p>
            <a:pPr indent="0" lvl="0" marL="0" rtl="0" algn="l">
              <a:spcBef>
                <a:spcPts val="0"/>
              </a:spcBef>
              <a:spcAft>
                <a:spcPts val="0"/>
              </a:spcAft>
              <a:buNone/>
            </a:pPr>
            <a:r>
              <a:rPr lang="en"/>
              <a:t>LDR &amp; 008 fixed fields should be present. If you’re using a bibliographic utility like OCLC or SkyRiver this is not usually an issue.</a:t>
            </a:r>
            <a:endParaRPr/>
          </a:p>
          <a:p>
            <a:pPr indent="0" lvl="0" marL="0" rtl="0" algn="l">
              <a:spcBef>
                <a:spcPts val="0"/>
              </a:spcBef>
              <a:spcAft>
                <a:spcPts val="0"/>
              </a:spcAft>
              <a:buNone/>
            </a:pPr>
            <a:r>
              <a:rPr lang="en"/>
              <a:t>040 -- CiP?</a:t>
            </a:r>
            <a:endParaRPr/>
          </a:p>
          <a:p>
            <a:pPr indent="0" lvl="0" marL="0" rtl="0" algn="l">
              <a:spcBef>
                <a:spcPts val="0"/>
              </a:spcBef>
              <a:spcAft>
                <a:spcPts val="0"/>
              </a:spcAft>
              <a:buNone/>
            </a:pPr>
            <a:r>
              <a:rPr lang="en"/>
              <a:t>042 can offer some assurance of quality. “Trust but verify”</a:t>
            </a:r>
            <a:endParaRPr/>
          </a:p>
          <a:p>
            <a:pPr indent="0" lvl="0" marL="0" rtl="0" algn="l">
              <a:spcBef>
                <a:spcPts val="0"/>
              </a:spcBef>
              <a:spcAft>
                <a:spcPts val="0"/>
              </a:spcAft>
              <a:buNone/>
            </a:pPr>
            <a:r>
              <a:rPr lang="en"/>
              <a:t>245 and 246s should obviously match your item and make it findable.</a:t>
            </a:r>
            <a:endParaRPr/>
          </a:p>
          <a:p>
            <a:pPr indent="0" lvl="0" marL="0" rtl="0" algn="l">
              <a:spcBef>
                <a:spcPts val="0"/>
              </a:spcBef>
              <a:spcAft>
                <a:spcPts val="0"/>
              </a:spcAft>
              <a:buNone/>
            </a:pPr>
            <a:r>
              <a:rPr lang="en"/>
              <a:t>The next items on the checklist we'll cover in a bit.  </a:t>
            </a:r>
            <a:endParaRPr/>
          </a:p>
          <a:p>
            <a:pPr indent="0" lvl="0" marL="0" rtl="0" algn="l">
              <a:spcBef>
                <a:spcPts val="0"/>
              </a:spcBef>
              <a:spcAft>
                <a:spcPts val="0"/>
              </a:spcAft>
              <a:buNone/>
            </a:pPr>
            <a:r>
              <a:rPr lang="en"/>
              <a:t>505/520 -- Are there contents and summaries? Are they garbage?</a:t>
            </a:r>
            <a:endParaRPr/>
          </a:p>
          <a:p>
            <a:pPr indent="0" lvl="0" marL="0" rtl="0" algn="l">
              <a:spcBef>
                <a:spcPts val="0"/>
              </a:spcBef>
              <a:spcAft>
                <a:spcPts val="0"/>
              </a:spcAft>
              <a:buNone/>
            </a:pPr>
            <a:r>
              <a:rPr lang="en"/>
              <a:t>6xx -- Are they from the thesaurus/thesauri you use?</a:t>
            </a:r>
            <a:endParaRPr/>
          </a:p>
          <a:p>
            <a:pPr indent="0" lvl="0" marL="0" rtl="0" algn="l">
              <a:spcBef>
                <a:spcPts val="0"/>
              </a:spcBef>
              <a:spcAft>
                <a:spcPts val="0"/>
              </a:spcAft>
              <a:buNone/>
            </a:pPr>
            <a:r>
              <a:rPr lang="en"/>
              <a:t>8xx -- is the series present and correct?</a:t>
            </a:r>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04c793947c_0_4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04c793947c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assuming you have a good record, for copy cataloging there is still the question of whether the record is the right one to use. </a:t>
            </a:r>
            <a:endParaRPr/>
          </a:p>
          <a:p>
            <a:pPr indent="0" lvl="0" marL="0" rtl="0" algn="l">
              <a:spcBef>
                <a:spcPts val="0"/>
              </a:spcBef>
              <a:spcAft>
                <a:spcPts val="0"/>
              </a:spcAft>
              <a:buNone/>
            </a:pPr>
            <a:r>
              <a:rPr lang="en"/>
              <a:t>Why? You need to be aware of how the </a:t>
            </a:r>
            <a:r>
              <a:rPr lang="en"/>
              <a:t>record</a:t>
            </a:r>
            <a:r>
              <a:rPr lang="en"/>
              <a:t> will interact with other library systems, especially for ILL. Bib records in principle should be unique to a given edition of a work. Users, especially researchers, care about this. The control numbers in your record will tell other libraries you have a particular edition. </a:t>
            </a:r>
            <a:br>
              <a:rPr lang="en"/>
            </a:br>
            <a:r>
              <a:rPr lang="en"/>
              <a:t>Let’s look at some common situations copy catalogers ask about when everything ALMOST matches.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104c793947c_0_51: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104c793947c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ISBNs are NOT bibliographically distinctive. New printings might use new ISBNs, or there might be distinct ISBNs for hardcover versus paperback, etc. On the other hand, be aware that publishers sometimes reuse ISBNs for different </a:t>
            </a:r>
            <a:r>
              <a:rPr lang="en"/>
              <a:t>editions</a:t>
            </a:r>
            <a:r>
              <a:rPr lang="en"/>
              <a:t> or even different works. They are not supposed to, but ISBNs cost money. ISBNs can help you find the right record but are no substitute for verifying the rest of the record.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04c793947c_0_5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104c793947c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Year. This can be a serious deal-breaker. But bear in mind that there are printing dates, copyright dates, and publication dates. </a:t>
            </a:r>
            <a:endParaRPr/>
          </a:p>
          <a:p>
            <a:pPr indent="0" lvl="0" marL="0" rtl="0" algn="l">
              <a:spcBef>
                <a:spcPts val="0"/>
              </a:spcBef>
              <a:spcAft>
                <a:spcPts val="0"/>
              </a:spcAft>
              <a:buNone/>
            </a:pPr>
            <a:r>
              <a:rPr lang="en"/>
              <a:t>Publication dates, as expressed by a year next to the publisher’s name or the edition statement, takes priority over copyright date, from which publication date is inferred (and placed in brackets). </a:t>
            </a:r>
            <a:endParaRPr/>
          </a:p>
          <a:p>
            <a:pPr indent="0" lvl="0" marL="0" rtl="0" algn="l">
              <a:spcBef>
                <a:spcPts val="0"/>
              </a:spcBef>
              <a:spcAft>
                <a:spcPts val="0"/>
              </a:spcAft>
              <a:buNone/>
            </a:pPr>
            <a:r>
              <a:rPr lang="en"/>
              <a:t>Copyright date takes precedence over printing date. </a:t>
            </a:r>
            <a:endParaRPr/>
          </a:p>
          <a:p>
            <a:pPr indent="0" lvl="0" marL="0" rtl="0" algn="l">
              <a:spcBef>
                <a:spcPts val="0"/>
              </a:spcBef>
              <a:spcAft>
                <a:spcPts val="0"/>
              </a:spcAft>
              <a:buNone/>
            </a:pPr>
            <a:r>
              <a:rPr lang="en"/>
              <a:t>This can be confusing, I know. I have examples on the next slide and a handy chart at then of the slides.</a:t>
            </a:r>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05cc60c8e3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105cc60c8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two examples of imprints and what they actually match</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04c793947c_0_61: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04c793947c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Edition. A difference in edition statements is a dealbreaker. But the absence or presence of certain edition statements (“Book club edition” or “First edition” or “Paperback edition”) is ok if everything else matches. Sometimes CiP has "First edition" but nothing appears on the item. That is fine, CiP is unverified. Sometimes pinting or binding is used with "edition" to mean version or printing. Those can be ignored too.</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104c793947c_0_6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104c793947c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Imprint. Different places are generally OK when within same country. The publisher name should match, but sometimes there are several firms listed. The record might reflect only different choices when prominence on the item is ambiguous.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104c793947c_0_3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104c793947c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promise not to get too deep into theory. But if you’ve been following the changes being made to the cataloging rules, the theoretical basis of RDA was originally the FRBR and FRAD/FRSAD “user tasks.” These are being supplanted by the LRM model’s user tasks, which are more or less the same; the “Justify” task is omitted as it is more for librarians than end-users. The FRBR model in turn has roots in the Paris Principles. However you model it, users need to be able FIND resources matching their search criteria, IDENTIFY the nature of the search results and select among them for what fits their inquiry; OBTAIN the resources; and use the characteristics of the resources to find similar or related resources (EXPLORE).</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04c793947c_0_71: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04c793947c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 difference of 3 pages or less is ok (unless the total is 10 pages or less). A difference when numbering is present or absent from preliminaries &amp; post-paging. Differences in how paging is recorded is ok. These are typically differences that reflect catalogers’ judgement or very minor changes in layouts. If the discussion group section is more than a few pages, and continues the paging of the main text, no.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04c793947c_0_7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04c793947c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would take a few hours to cover </a:t>
            </a:r>
            <a:r>
              <a:rPr lang="en"/>
              <a:t>everything -- I would refer you to the OCLC Bibliographic Formats &amp; Standards document (linked in my handout). This is partly to tell you when to create a new record. </a:t>
            </a:r>
            <a:endParaRPr/>
          </a:p>
          <a:p>
            <a:pPr indent="0" lvl="0" marL="0" rtl="0" algn="l">
              <a:spcBef>
                <a:spcPts val="0"/>
              </a:spcBef>
              <a:spcAft>
                <a:spcPts val="0"/>
              </a:spcAft>
              <a:buNone/>
            </a:pPr>
            <a:r>
              <a:rPr lang="en"/>
              <a:t>But I recognize not everyone is authorized to create new records, and may not be able to have a colleague do this for them. What if you are a solo copy cataloger and have to use … something? I’d export the record, but make sure not to update your holdings in OCLC (or SkyRiver etc.). If possible, edit your record locally and REMOVE control numbers like OCLC# and LCCN that would identify it with the other edition. Should you ever retrospectively update your holdings in the bib utility, they should add a new record based on your local record as it will not, per their algorithms, match their master record.</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e66c34eec2_0_5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e66c34eec2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shift gears and look at access points -- in particular, subject headings..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e66c34eec2_0_6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e66c34eec2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Obviously you will want to see that the SH are from a thesaurus or thesauri used by your system. The second indicator and/or subfield 2 will tell you this. So that should be one of the first things you look at.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1037e8a12de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1037e8a12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Because MOST libraries use LCSH, and because LCSH raise many questions, we'll focus on those.</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1037e8a12de_0_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1037e8a12de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1037e8a12de_0_13: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1037e8a12de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1037e8a12de_0_19: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1037e8a12de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Soft limit of six headings, but LC also has a hard limit of 10</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1037e8a12de_0_2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1037e8a12de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Respect he hierarchy of SH. Don’t use a narrow term along with a broader term that subsumes it. This is further refined in the following sections. Headings should be as specific as the work, and no more.</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fc15b018e5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fc15b018e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e66c34eec2_0_1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e66c34eec2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There’s a tendency to think about description and access as different goals. But they work hand-in-hand. If we accept the definition given here, descriptive cataloging already touches on providing access, as the names and titles associated with the resource will be used to create access points. Only the addition of access points for topics, form, and genre, as well as the addition of call numbers, are not covered. </a:t>
            </a:r>
            <a:endParaRPr/>
          </a:p>
          <a:p>
            <a:pPr indent="0" lvl="0" marL="0" rtl="0" algn="l">
              <a:spcBef>
                <a:spcPts val="0"/>
              </a:spcBef>
              <a:spcAft>
                <a:spcPts val="0"/>
              </a:spcAft>
              <a:buNone/>
            </a:pPr>
            <a:r>
              <a:rPr lang="en"/>
              <a:t>So accurate </a:t>
            </a:r>
            <a:r>
              <a:rPr lang="en"/>
              <a:t>description</a:t>
            </a:r>
            <a:r>
              <a:rPr lang="en"/>
              <a:t> aids identification and selection; access points allow exploring the collection by bringing together similar or related </a:t>
            </a:r>
            <a:r>
              <a:rPr lang="en"/>
              <a:t>works. Call numbers, internet links, and item and holdings records provide for obtaining the resources.</a:t>
            </a:r>
            <a:endParaRPr/>
          </a:p>
          <a:p>
            <a:pPr indent="0" lvl="0" marL="0" rtl="0" algn="l">
              <a:spcBef>
                <a:spcPts val="0"/>
              </a:spcBef>
              <a:spcAft>
                <a:spcPts val="0"/>
              </a:spcAft>
              <a:buNone/>
            </a:pPr>
            <a:r>
              <a:rPr lang="en"/>
              <a:t>I mention this to remind you that good cataloging is a service first and foremost to users.</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fc15b018e5_0_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fc15b018e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Rule of three -- if only 3 of fewer sub-topics apply, use them rather than the BT</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fc15b018e5_0_1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fc15b018e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fc15b018e5_0_2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fc15b018e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Rule of four -- OK, sometimes four NTs make sense. But never more than four.</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fc15b018e5_0_2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fc15b018e5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fc15b018e5_0_3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fc15b018e5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My point here is that there are rules but they allow for judgement. Too many SH can be as bad as too few, as it will clutter your search results. Complex subjects or those with multiple elements can have more, but you want them to be specific to the work</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104c793947c_0_32: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104c793947c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a:r>
            <a:endParaRPr/>
          </a:p>
          <a:p>
            <a:pPr indent="0" lvl="0" marL="0" rtl="0" algn="l">
              <a:spcBef>
                <a:spcPts val="0"/>
              </a:spcBef>
              <a:spcAft>
                <a:spcPts val="0"/>
              </a:spcAft>
              <a:buNone/>
            </a:pPr>
            <a:r>
              <a:rPr lang="en"/>
              <a:t>Of course there are limits to what we can communicate with SH. So summaries were introduced to aid users in selecting resources.</a:t>
            </a:r>
            <a:endParaRPr/>
          </a:p>
          <a:p>
            <a:pPr indent="0" lvl="0" marL="0" rtl="0" algn="l">
              <a:spcBef>
                <a:spcPts val="0"/>
              </a:spcBef>
              <a:spcAft>
                <a:spcPts val="0"/>
              </a:spcAft>
              <a:buNone/>
            </a:pPr>
            <a:r>
              <a:rPr lang="en"/>
              <a:t>Most commonly used for fiction, children’s literature, and audio-visual materials in the early days.</a:t>
            </a:r>
            <a:endParaRPr/>
          </a:p>
          <a:p>
            <a:pPr indent="0" lvl="0" marL="0" rtl="0" algn="l">
              <a:spcBef>
                <a:spcPts val="0"/>
              </a:spcBef>
              <a:spcAft>
                <a:spcPts val="0"/>
              </a:spcAft>
              <a:buNone/>
            </a:pPr>
            <a:r>
              <a:rPr lang="en"/>
              <a:t>Now it is very common to see publisher’s descriptions in summaries.</a:t>
            </a:r>
            <a:endParaRPr/>
          </a:p>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105cc60c8e3_0_2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105cc60c8e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Note that this is NOT transcribing the back of the book or publisher’s blurb. But this policy is not always enforced.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105cc60c8e3_0_4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105cc60c8e3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Calibri"/>
                <a:ea typeface="Calibri"/>
                <a:cs typeface="Calibri"/>
                <a:sym typeface="Calibri"/>
              </a:rPr>
              <a:t>Does this follow LC guidelines?</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105cc60c8e3_0_51: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105cc60c8e3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Better. (YA novel)</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105cc60c8e3_0_29: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105cc60c8e3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Contents on the other hand serve to add access points for works within a compilation. Really LC policy is to use contents notes only for compilations of works, but in practice tables of contents of other works are often passed through CIP, and many catalogers feel that chapter titles help their users too. </a:t>
            </a:r>
            <a:endParaRPr/>
          </a:p>
          <a:p>
            <a:pPr indent="0" lvl="0" marL="0" rtl="0" algn="l">
              <a:spcBef>
                <a:spcPts val="0"/>
              </a:spcBef>
              <a:spcAft>
                <a:spcPts val="0"/>
              </a:spcAft>
              <a:buNone/>
            </a:pPr>
            <a:r>
              <a:rPr lang="en"/>
              <a:t>Some systems index titles and authors from contents notes, so keep that in mind too.</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100e1837991_0_2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100e1837991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this webinar we are focusing on bibliographic records and determining what makes a bib </a:t>
            </a:r>
            <a:r>
              <a:rPr lang="en"/>
              <a:t>record</a:t>
            </a:r>
            <a:r>
              <a:rPr lang="en"/>
              <a:t> useful, in </a:t>
            </a:r>
            <a:r>
              <a:rPr lang="en"/>
              <a:t>particular</a:t>
            </a:r>
            <a:r>
              <a:rPr lang="en"/>
              <a:t> MARC records. As you know, MARC records use “tags” (numbers) define different parts of the </a:t>
            </a:r>
            <a:r>
              <a:rPr lang="en"/>
              <a:t>record</a:t>
            </a:r>
            <a:r>
              <a:rPr lang="en"/>
              <a:t>. The “Leader” is a set of codes preceding the tags, and which contain information about the </a:t>
            </a:r>
            <a:r>
              <a:rPr lang="en"/>
              <a:t>record</a:t>
            </a:r>
            <a:r>
              <a:rPr lang="en"/>
              <a:t> itself. The rest of the record is split into fields defined by the numeric tags.</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105e1c1b95d_0_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105e1c1b95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an example of an unhelpful contents note. At least we are warned it was "machine generated" -- that is, harvested from publisher metadata, most likely.</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105cc60c8e3_0_5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105cc60c8e3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one was almost certain machine generated too. But apart from some formatting issues and the inclusion of unhelpful entries like "Preface", it may give more of a sense of the contents than the title proper and SH would alone. So maybe keep it.</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105cc60c8e3_0_62: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105cc60c8e3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Calibri"/>
                <a:ea typeface="Calibri"/>
                <a:cs typeface="Calibri"/>
                <a:sym typeface="Calibri"/>
              </a:rPr>
              <a:t>This is more clearly a contents note as intended -- works in a compilation.</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gfc15b018e5_0_69: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fc15b018e5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Another group of questions regarded series. We'll briefly look at the history of series cataloging ; 4xx and 8xx fields; When is a series not a series?; What series is this anyway?</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104c793947c_0_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104c793947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Earlier versions of MARC included additional 4xx fields to cover different situations. 400-440 used when the series' authorized form was the same as the transcribed statement; 490 used when series was not given an added entry; 8xx used for authorized forms if different from 4xx. </a:t>
            </a:r>
            <a:endParaRPr/>
          </a:p>
          <a:p>
            <a:pPr indent="0" lvl="0" marL="0" rtl="0" algn="l">
              <a:spcBef>
                <a:spcPts val="0"/>
              </a:spcBef>
              <a:spcAft>
                <a:spcPts val="0"/>
              </a:spcAft>
              <a:buNone/>
            </a:pPr>
            <a:r>
              <a:rPr lang="en"/>
              <a:t>The tags in red were retired and those fields converted to 440s or 490s + 8xx combinations. </a:t>
            </a:r>
            <a:endParaRPr/>
          </a:p>
          <a:p>
            <a:pPr indent="0" lvl="0" marL="0" rtl="0" algn="l">
              <a:spcBef>
                <a:spcPts val="0"/>
              </a:spcBef>
              <a:spcAft>
                <a:spcPts val="0"/>
              </a:spcAft>
              <a:buNone/>
            </a:pPr>
            <a:r>
              <a:rPr lang="en"/>
              <a:t>In 1989, LC began systematically creating series authorities records for all cataloging, and "tracing" them by adding variant "Use for" entries. </a:t>
            </a:r>
            <a:endParaRPr/>
          </a:p>
          <a:p>
            <a:pPr indent="0" lvl="0" marL="0" rtl="0" algn="l">
              <a:spcBef>
                <a:spcPts val="0"/>
              </a:spcBef>
              <a:spcAft>
                <a:spcPts val="0"/>
              </a:spcAft>
              <a:buNone/>
            </a:pPr>
            <a:r>
              <a:rPr lang="en"/>
              <a:t>In 2008, tag 440 was also retired, so now all series information is given in a transcribed 490 and an 8xx for AAPs</a:t>
            </a:r>
            <a:endParaRPr/>
          </a:p>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e66c34eec2_0_9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e66c34eec2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left out one major event though. June 1, 2006: A day that will live in infamy among catalogers. This was the Library of Congress’ implementation date of their decision not to create/update series authority records and not provide series controlled access points (AAPs).</a:t>
            </a:r>
            <a:endParaRPr/>
          </a:p>
          <a:p>
            <a:pPr indent="0" lvl="0" marL="0" rtl="0" algn="l">
              <a:spcBef>
                <a:spcPts val="0"/>
              </a:spcBef>
              <a:spcAft>
                <a:spcPts val="0"/>
              </a:spcAft>
              <a:buNone/>
            </a:pPr>
            <a:r>
              <a:rPr lang="en"/>
              <a:t>However, NACO participants have continued creating series authorities and many BIBCO participants and other catalogers provide AAPs. In some cases the the APs are not fully controlled, however. So we often see 8xx in records with no supporting SAR. This creates a lot of confusion.</a:t>
            </a:r>
            <a:endParaRPr/>
          </a:p>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104c793947c_0_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104c793947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It's not helped by the fact that sometimes a series is not a series. LC introduced the concept of a "series-like phrase" for terms that have some appearance similar to a series but which don't really fit the concept of series as given in cataloging rules. </a:t>
            </a:r>
            <a:endParaRPr/>
          </a:p>
          <a:p>
            <a:pPr indent="0" lvl="0" marL="0" rtl="0" algn="l">
              <a:spcBef>
                <a:spcPts val="0"/>
              </a:spcBef>
              <a:spcAft>
                <a:spcPts val="0"/>
              </a:spcAft>
              <a:buNone/>
            </a:pPr>
            <a:r>
              <a:rPr lang="en"/>
              <a:t>Cataloger's judgement is required, and </a:t>
            </a:r>
            <a:r>
              <a:rPr lang="en"/>
              <a:t>typically</a:t>
            </a:r>
            <a:r>
              <a:rPr lang="en"/>
              <a:t> recorded in a SAR. The phrase might be given in a note, or in the imprint, or ignored entirely.</a:t>
            </a:r>
            <a:endParaRPr/>
          </a:p>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104c793947c_0_1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104c793947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NACO identifies a variety of categories of series-like phrases. These are some of them; the list is not exhaustive. (1) Unnumbered statement of emanating body. Critically, unnumbered. Given in a note if not already in imprint or elsewhere in record. (2) Statement of the commercial publisher of sub-imprint/subsidiary name. This would normally go in imprint or quoted note (3) Phrase includes name of in-house editor or other official of the firm. Again, goes in a note (4) Number that cannot be associated with a series title. Maybe in a note</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104c793947c_0_1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104c793947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(5) Slogans or mottos would go in a note or “At head of title” added entry. Prizes should go in 586. (6) Unnumbered genre or characterizing word. Typically on cover/cover flaps, container. Generally not noted. (7) Also on the cover or container, a broad category or subject or publisher’s category/listing NOT using “series,” “library,” “collection,” etc. This category has exceptions, if it appears elsewhere in the resource, like a series title page.</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104c793947c_0_2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17" name="Google Shape;417;g104c793947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 selection of series-like phrases, mostly falling in caterogy 1 or 7. NONE would be given in a 490 or 8xx, but they might be in the imprint area of the reocrd or a quoted note.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00e1837991_0_3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00e1837991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first thing to recognize is that some tags are descriptive of the resource being cataloged -- identifying it. These are noted in blue.</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g104c793947c_0_2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104c793947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look at a couple of series authority records to see what's going on. This is a record for a bona fide series, as displayed in OCLC. The type of series code, position 008/12 or labeled "Series" fixed field in OCLC, has “a” -- it is OK to use as added entry. Note that I added the 008 tag off to the side to show the position of the code for non-OCLC displays.</a:t>
            </a:r>
            <a:endParaRPr/>
          </a:p>
          <a:p>
            <a:pPr indent="0" lvl="0" marL="0" rtl="0" algn="l">
              <a:spcBef>
                <a:spcPts val="0"/>
              </a:spcBef>
              <a:spcAft>
                <a:spcPts val="0"/>
              </a:spcAft>
              <a:buNone/>
            </a:pPr>
            <a:r>
              <a:rPr lang="en"/>
              <a:t>I also wanted to mention the 6xx notes. Note 642, which gives an example of how to give numbering in 8xx $v -- an arabic numeral in this case, with no “number” or “no.” The subfield 5's in these notes point out the institutions to which the note applies. </a:t>
            </a:r>
            <a:endParaRPr/>
          </a:p>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105cc60c8e3_0_3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105cc60c8e3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 SAR for a series-like phrase. It might seem contradictory to crear an AR for a phrase that is NOT to be used as an access point, but the logic is that this SAR reocrds the decision not to use it as an AAP or trreat it as a series. Again the series type code is critical: here it is “c” -- which means series-like phrase. Note again the 6xx Notes to catalogers. 667 instructs us to use a quoted note if we did not already put Puffin Books in the imprint area.</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fc15b018e5_0_63: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fc15b018e5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Always ok to use 490 for bona fide series statement (NOT series-like phrase). Use</a:t>
            </a:r>
            <a:endParaRPr/>
          </a:p>
          <a:p>
            <a:pPr indent="0" lvl="0" marL="0" rtl="0" algn="l">
              <a:spcBef>
                <a:spcPts val="0"/>
              </a:spcBef>
              <a:spcAft>
                <a:spcPts val="0"/>
              </a:spcAft>
              <a:buNone/>
            </a:pPr>
            <a:r>
              <a:rPr lang="en"/>
              <a:t>8xx for AAP. Again, note that your local system might index 490 as well as 8xx. </a:t>
            </a:r>
            <a:endParaRPr/>
          </a:p>
          <a:p>
            <a:pPr indent="0" lvl="0" marL="0" rtl="0" algn="l">
              <a:spcBef>
                <a:spcPts val="0"/>
              </a:spcBef>
              <a:spcAft>
                <a:spcPts val="0"/>
              </a:spcAft>
              <a:buNone/>
            </a:pPr>
            <a:r>
              <a:rPr lang="en"/>
              <a:t>You can tell if there is a SAR by searching for the series as a title in the NAF -- either in LoC's web site or OCLC. You should also browse your local system to confirm local practice.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fc15b018e5_0_5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49" name="Google Shape;449;gfc15b018e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Another common question is when a novel or similar is known to be part of a real series but the numbering/</a:t>
            </a:r>
            <a:r>
              <a:rPr lang="en"/>
              <a:t>sequence</a:t>
            </a:r>
            <a:r>
              <a:rPr lang="en"/>
              <a:t> is not given. Wikipedia and Goodreads are pretty good places check “known” titles to see where they fall in a series.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fc15b018e5_0_4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fc15b018e5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dug a little deeper and found these three very literally-named web sites utilize publisher data and ISBN databases. They list fiction series, and often provide both publication order and in-world chronological order, since some series are published out of chronological order. “Book Series in Order” is probably the parent/source for the other two, which are more ad-heavy and exist mainly to provide Amazon Affiliate links. So with caveats I'd recommend that over the other two.</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g105cc60c8e3_0_8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105cc60c8e3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105e1c1b95d_0_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105e1c1b9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ge66c34eec2_0_72: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78" name="Google Shape;478;ge66c34eec2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gfc15b018e5_0_48: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84" name="Google Shape;484;gfc15b018e5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g105cc60c8e3_0_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90" name="Google Shape;490;g105cc60c8e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00e1837991_0_5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00e1837991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Other fields are used to create access points for finding or discovery of the resource. These are noted in red.</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105cc60c8e3_0_13: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105cc60c8e3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100e1837991_0_6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100e1837991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will have noticed some of these fields serve dual purposes, and so they are appearing in purple.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00e1837991_0_4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100e1837991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It’s also very important to understand that some fields have content created according to rules &amp; standards, and some are transcribed directly from the resource. The transcribed fields are noted in italics, because they come more or less verbatim from the resource. Sometimes they need to be supplied by the cataloger, in which case their source should be noted in the </a:t>
            </a:r>
            <a:r>
              <a:rPr lang="en"/>
              <a:t>record</a:t>
            </a:r>
            <a:r>
              <a:rPr lang="en"/>
              <a: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992767"/>
            <a:ext cx="8520600" cy="27369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3778833"/>
            <a:ext cx="8520600" cy="1056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4202967"/>
            <a:ext cx="8520600" cy="1734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867800"/>
            <a:ext cx="8520600" cy="11223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536633"/>
            <a:ext cx="3999900" cy="4555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536633"/>
            <a:ext cx="3999900" cy="4555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740800"/>
            <a:ext cx="2808000" cy="1007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852800"/>
            <a:ext cx="2808000" cy="4239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600200"/>
            <a:ext cx="6367800" cy="54543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644233"/>
            <a:ext cx="4045200" cy="197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3737433"/>
            <a:ext cx="4045200" cy="16467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965433"/>
            <a:ext cx="3837000" cy="49269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5640767"/>
            <a:ext cx="5998800" cy="8067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www.loc.gov/marc/organizations/" TargetMode="External"/><Relationship Id="rId4" Type="http://schemas.openxmlformats.org/officeDocument/2006/relationships/hyperlink" Target="https://www.oclc.org/en/contacts/librarie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1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1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17.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1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1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5.png"/><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1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hyperlink" Target="https://www.oclc.org/bibformats/en/input.html" TargetMode="External"/><Relationship Id="rId4" Type="http://schemas.openxmlformats.org/officeDocument/2006/relationships/hyperlink" Target="https://www.loc.gov/aba/publications/FreeSHM/freeshm.html" TargetMode="External"/><Relationship Id="rId5" Type="http://schemas.openxmlformats.org/officeDocument/2006/relationships/hyperlink" Target="https://www.loc.gov/aba/publications/FreeSHM/H0180.pdf" TargetMode="External"/><Relationship Id="rId6" Type="http://schemas.openxmlformats.org/officeDocument/2006/relationships/hyperlink" Target="https://www.loc.gov/catworkshop/courses/basicsubject/"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hyperlink" Target="https://www.loc.gov/publish/cip/techinfo/summary_guidelines.html" TargetMode="External"/><Relationship Id="rId4" Type="http://schemas.openxmlformats.org/officeDocument/2006/relationships/hyperlink" Target="https://www.loc.gov/publish/cip/techinfo/cyac_summary.html" TargetMode="External"/><Relationship Id="rId5" Type="http://schemas.openxmlformats.org/officeDocument/2006/relationships/hyperlink" Target="https://ac.bslw.com/community/blog/2010/03/brief-history-of-series-authority-work/"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hyperlink" Target="https://authorities.loc.gov/" TargetMode="External"/><Relationship Id="rId4" Type="http://schemas.openxmlformats.org/officeDocument/2006/relationships/hyperlink" Target="https://www.goodreads.com/list/tag/series" TargetMode="External"/><Relationship Id="rId5" Type="http://schemas.openxmlformats.org/officeDocument/2006/relationships/hyperlink" Target="https://www.bookseriesinorder.com/"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992767"/>
            <a:ext cx="8520600" cy="27369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MARCs of Quality</a:t>
            </a:r>
            <a:endParaRPr/>
          </a:p>
        </p:txBody>
      </p:sp>
      <p:sp>
        <p:nvSpPr>
          <p:cNvPr id="55" name="Google Shape;55;p13"/>
          <p:cNvSpPr txBox="1"/>
          <p:nvPr>
            <p:ph idx="1" type="subTitle"/>
          </p:nvPr>
        </p:nvSpPr>
        <p:spPr>
          <a:xfrm>
            <a:off x="311700" y="3778833"/>
            <a:ext cx="8520600" cy="1056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Understanding &amp; Vetting Bibliographic Records</a:t>
            </a:r>
            <a:endParaRPr/>
          </a:p>
        </p:txBody>
      </p:sp>
      <p:sp>
        <p:nvSpPr>
          <p:cNvPr id="56" name="Google Shape;56;p13"/>
          <p:cNvSpPr txBox="1"/>
          <p:nvPr/>
        </p:nvSpPr>
        <p:spPr>
          <a:xfrm>
            <a:off x="4934150" y="4798325"/>
            <a:ext cx="38025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t>NEO-RLS Webinar</a:t>
            </a:r>
            <a:endParaRPr sz="2000"/>
          </a:p>
          <a:p>
            <a:pPr indent="0" lvl="0" marL="0" rtl="0" algn="l">
              <a:spcBef>
                <a:spcPts val="0"/>
              </a:spcBef>
              <a:spcAft>
                <a:spcPts val="0"/>
              </a:spcAft>
              <a:buNone/>
            </a:pPr>
            <a:r>
              <a:rPr lang="en" sz="2000"/>
              <a:t>December 8, 2021</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lang="en" sz="2000"/>
              <a:t>Mike Monaco</a:t>
            </a:r>
            <a:endParaRPr sz="2000"/>
          </a:p>
          <a:p>
            <a:pPr indent="0" lvl="0" marL="0" rtl="0" algn="l">
              <a:spcBef>
                <a:spcPts val="0"/>
              </a:spcBef>
              <a:spcAft>
                <a:spcPts val="0"/>
              </a:spcAft>
              <a:buNone/>
            </a:pPr>
            <a:r>
              <a:rPr lang="en" sz="2000"/>
              <a:t>The University of Akron</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2"/>
          <p:cNvSpPr txBox="1"/>
          <p:nvPr>
            <p:ph type="title"/>
          </p:nvPr>
        </p:nvSpPr>
        <p:spPr>
          <a:xfrm>
            <a:off x="311700" y="593374"/>
            <a:ext cx="8520600" cy="1488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4A86E8"/>
                </a:solidFill>
              </a:rPr>
              <a:t>Descriptive fields  </a:t>
            </a:r>
            <a:r>
              <a:rPr lang="en">
                <a:solidFill>
                  <a:srgbClr val="9900FF"/>
                </a:solidFill>
              </a:rPr>
              <a:t>                  </a:t>
            </a:r>
            <a:r>
              <a:rPr lang="en">
                <a:solidFill>
                  <a:srgbClr val="4A86E8"/>
                </a:solidFill>
              </a:rPr>
              <a:t> </a:t>
            </a:r>
            <a:r>
              <a:rPr lang="en">
                <a:solidFill>
                  <a:srgbClr val="FF0000"/>
                </a:solidFill>
              </a:rPr>
              <a:t>Access points</a:t>
            </a:r>
            <a:endParaRPr>
              <a:solidFill>
                <a:srgbClr val="FF0000"/>
              </a:solidFill>
            </a:endParaRPr>
          </a:p>
          <a:p>
            <a:pPr indent="0" lvl="0" marL="0" rtl="0" algn="l">
              <a:spcBef>
                <a:spcPts val="0"/>
              </a:spcBef>
              <a:spcAft>
                <a:spcPts val="0"/>
              </a:spcAft>
              <a:buNone/>
            </a:pPr>
            <a:r>
              <a:rPr lang="en">
                <a:solidFill>
                  <a:srgbClr val="FF0000"/>
                </a:solidFill>
              </a:rPr>
              <a:t>  					     	</a:t>
            </a:r>
            <a:r>
              <a:rPr lang="en">
                <a:solidFill>
                  <a:srgbClr val="9900FF"/>
                </a:solidFill>
              </a:rPr>
              <a:t>(Both)</a:t>
            </a:r>
            <a:endParaRPr>
              <a:solidFill>
                <a:srgbClr val="9900FF"/>
              </a:solidFill>
            </a:endParaRPr>
          </a:p>
          <a:p>
            <a:pPr indent="457200" lvl="0" marL="2286000" rtl="0" algn="l">
              <a:spcBef>
                <a:spcPts val="0"/>
              </a:spcBef>
              <a:spcAft>
                <a:spcPts val="0"/>
              </a:spcAft>
              <a:buNone/>
            </a:pPr>
            <a:r>
              <a:rPr i="1" lang="en"/>
              <a:t>(Transcribed)</a:t>
            </a:r>
            <a:endParaRPr i="1"/>
          </a:p>
          <a:p>
            <a:pPr indent="0" lvl="0" marL="0" rtl="0" algn="l">
              <a:spcBef>
                <a:spcPts val="0"/>
              </a:spcBef>
              <a:spcAft>
                <a:spcPts val="0"/>
              </a:spcAft>
              <a:buNone/>
            </a:pPr>
            <a:r>
              <a:t/>
            </a:r>
            <a:endParaRPr>
              <a:solidFill>
                <a:srgbClr val="9900FF"/>
              </a:solidFill>
            </a:endParaRPr>
          </a:p>
          <a:p>
            <a:pPr indent="0" lvl="0" marL="0" rtl="0" algn="l">
              <a:spcBef>
                <a:spcPts val="0"/>
              </a:spcBef>
              <a:spcAft>
                <a:spcPts val="0"/>
              </a:spcAft>
              <a:buNone/>
            </a:pPr>
            <a:r>
              <a:t/>
            </a:r>
            <a:endParaRPr>
              <a:solidFill>
                <a:srgbClr val="FF0000"/>
              </a:solidFill>
            </a:endParaRPr>
          </a:p>
        </p:txBody>
      </p:sp>
      <p:sp>
        <p:nvSpPr>
          <p:cNvPr id="112" name="Google Shape;112;p22"/>
          <p:cNvSpPr txBox="1"/>
          <p:nvPr>
            <p:ph idx="1" type="body"/>
          </p:nvPr>
        </p:nvSpPr>
        <p:spPr>
          <a:xfrm>
            <a:off x="311700" y="2265600"/>
            <a:ext cx="8520600" cy="38262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018"/>
              <a:buNone/>
            </a:pPr>
            <a:r>
              <a:rPr b="1" lang="en" sz="2000"/>
              <a:t>00X 		Control fields (fixed-length fields, etc.)</a:t>
            </a:r>
            <a:endParaRPr b="1" sz="2000"/>
          </a:p>
          <a:p>
            <a:pPr indent="0" lvl="0" marL="0" rtl="0" algn="l">
              <a:lnSpc>
                <a:spcPct val="95000"/>
              </a:lnSpc>
              <a:spcBef>
                <a:spcPts val="0"/>
              </a:spcBef>
              <a:spcAft>
                <a:spcPts val="0"/>
              </a:spcAft>
              <a:buSzPts val="1018"/>
              <a:buNone/>
            </a:pPr>
            <a:r>
              <a:rPr b="1" lang="en" sz="2000"/>
              <a:t>01x-09x 	</a:t>
            </a:r>
            <a:r>
              <a:rPr b="1" i="1" lang="en" sz="2000">
                <a:solidFill>
                  <a:srgbClr val="9900FF"/>
                </a:solidFill>
              </a:rPr>
              <a:t>Standard numbers</a:t>
            </a:r>
            <a:r>
              <a:rPr b="1" lang="en" sz="2000">
                <a:solidFill>
                  <a:srgbClr val="9900FF"/>
                </a:solidFill>
              </a:rPr>
              <a:t> &amp; codes</a:t>
            </a:r>
            <a:endParaRPr b="1" sz="2000">
              <a:solidFill>
                <a:srgbClr val="9900FF"/>
              </a:solidFill>
            </a:endParaRPr>
          </a:p>
          <a:p>
            <a:pPr indent="0" lvl="0" marL="0" rtl="0" algn="l">
              <a:lnSpc>
                <a:spcPct val="95000"/>
              </a:lnSpc>
              <a:spcBef>
                <a:spcPts val="0"/>
              </a:spcBef>
              <a:spcAft>
                <a:spcPts val="0"/>
              </a:spcAft>
              <a:buSzPts val="1018"/>
              <a:buNone/>
            </a:pPr>
            <a:r>
              <a:rPr b="1" lang="en" sz="2000"/>
              <a:t>1xx 		</a:t>
            </a:r>
            <a:r>
              <a:rPr b="1" lang="en" sz="2000">
                <a:solidFill>
                  <a:srgbClr val="FF0000"/>
                </a:solidFill>
              </a:rPr>
              <a:t>Main entry / Access point</a:t>
            </a:r>
            <a:endParaRPr b="1" sz="2000">
              <a:solidFill>
                <a:srgbClr val="FF0000"/>
              </a:solidFill>
            </a:endParaRPr>
          </a:p>
          <a:p>
            <a:pPr indent="0" lvl="0" marL="0" rtl="0" algn="l">
              <a:lnSpc>
                <a:spcPct val="95000"/>
              </a:lnSpc>
              <a:spcBef>
                <a:spcPts val="0"/>
              </a:spcBef>
              <a:spcAft>
                <a:spcPts val="0"/>
              </a:spcAft>
              <a:buSzPts val="1018"/>
              <a:buNone/>
            </a:pPr>
            <a:r>
              <a:rPr b="1" lang="en" sz="2000"/>
              <a:t>20x-24x 	</a:t>
            </a:r>
            <a:r>
              <a:rPr b="1" lang="en" sz="2000">
                <a:solidFill>
                  <a:srgbClr val="9900FF"/>
                </a:solidFill>
              </a:rPr>
              <a:t>Title(s) </a:t>
            </a:r>
            <a:r>
              <a:rPr b="1" i="1" lang="en" sz="2000">
                <a:solidFill>
                  <a:srgbClr val="9900FF"/>
                </a:solidFill>
              </a:rPr>
              <a:t>(245)</a:t>
            </a:r>
            <a:endParaRPr b="1" i="1" sz="2000">
              <a:solidFill>
                <a:srgbClr val="9900FF"/>
              </a:solidFill>
            </a:endParaRPr>
          </a:p>
          <a:p>
            <a:pPr indent="0" lvl="0" marL="0" rtl="0" algn="l">
              <a:lnSpc>
                <a:spcPct val="95000"/>
              </a:lnSpc>
              <a:spcBef>
                <a:spcPts val="0"/>
              </a:spcBef>
              <a:spcAft>
                <a:spcPts val="0"/>
              </a:spcAft>
              <a:buSzPts val="1018"/>
              <a:buNone/>
            </a:pPr>
            <a:r>
              <a:rPr b="1" lang="en" sz="2000"/>
              <a:t>25x-28x 	</a:t>
            </a:r>
            <a:r>
              <a:rPr b="1" i="1" lang="en" sz="2000">
                <a:solidFill>
                  <a:srgbClr val="4A86E8"/>
                </a:solidFill>
              </a:rPr>
              <a:t>Edition, Imprint, &amp; publisher statements</a:t>
            </a:r>
            <a:endParaRPr b="1" i="1" sz="2000">
              <a:solidFill>
                <a:srgbClr val="4A86E8"/>
              </a:solidFill>
            </a:endParaRPr>
          </a:p>
          <a:p>
            <a:pPr indent="0" lvl="0" marL="0" rtl="0" algn="l">
              <a:lnSpc>
                <a:spcPct val="95000"/>
              </a:lnSpc>
              <a:spcBef>
                <a:spcPts val="0"/>
              </a:spcBef>
              <a:spcAft>
                <a:spcPts val="0"/>
              </a:spcAft>
              <a:buSzPts val="1018"/>
              <a:buNone/>
            </a:pPr>
            <a:r>
              <a:rPr b="1" lang="en" sz="2000"/>
              <a:t>3xx 		</a:t>
            </a:r>
            <a:r>
              <a:rPr b="1" lang="en" sz="2000">
                <a:solidFill>
                  <a:srgbClr val="4A86E8"/>
                </a:solidFill>
              </a:rPr>
              <a:t>Physical description and attributes</a:t>
            </a:r>
            <a:endParaRPr b="1" sz="2000">
              <a:solidFill>
                <a:srgbClr val="4A86E8"/>
              </a:solidFill>
            </a:endParaRPr>
          </a:p>
          <a:p>
            <a:pPr indent="0" lvl="0" marL="0" rtl="0" algn="l">
              <a:lnSpc>
                <a:spcPct val="95000"/>
              </a:lnSpc>
              <a:spcBef>
                <a:spcPts val="0"/>
              </a:spcBef>
              <a:spcAft>
                <a:spcPts val="0"/>
              </a:spcAft>
              <a:buSzPts val="1018"/>
              <a:buNone/>
            </a:pPr>
            <a:r>
              <a:rPr b="1" lang="en" sz="2000"/>
              <a:t>4xx 		</a:t>
            </a:r>
            <a:r>
              <a:rPr b="1" i="1" lang="en" sz="2000">
                <a:solidFill>
                  <a:srgbClr val="9900FF"/>
                </a:solidFill>
              </a:rPr>
              <a:t>Series statements</a:t>
            </a:r>
            <a:endParaRPr b="1" i="1" sz="2000">
              <a:solidFill>
                <a:srgbClr val="9900FF"/>
              </a:solidFill>
            </a:endParaRPr>
          </a:p>
          <a:p>
            <a:pPr indent="0" lvl="0" marL="0" rtl="0" algn="l">
              <a:lnSpc>
                <a:spcPct val="95000"/>
              </a:lnSpc>
              <a:spcBef>
                <a:spcPts val="0"/>
              </a:spcBef>
              <a:spcAft>
                <a:spcPts val="0"/>
              </a:spcAft>
              <a:buSzPts val="1018"/>
              <a:buNone/>
            </a:pPr>
            <a:r>
              <a:rPr b="1" lang="en" sz="2000"/>
              <a:t>5xx 		</a:t>
            </a:r>
            <a:r>
              <a:rPr b="1" lang="en" sz="2000">
                <a:solidFill>
                  <a:srgbClr val="4A86E8"/>
                </a:solidFill>
              </a:rPr>
              <a:t>Notes </a:t>
            </a:r>
            <a:r>
              <a:rPr b="1" i="1" lang="en" sz="2000">
                <a:solidFill>
                  <a:srgbClr val="4A86E8"/>
                </a:solidFill>
              </a:rPr>
              <a:t>(Quoted notes)</a:t>
            </a:r>
            <a:endParaRPr b="1" i="1" sz="2000">
              <a:solidFill>
                <a:srgbClr val="4A86E8"/>
              </a:solidFill>
            </a:endParaRPr>
          </a:p>
          <a:p>
            <a:pPr indent="0" lvl="0" marL="0" rtl="0" algn="l">
              <a:lnSpc>
                <a:spcPct val="95000"/>
              </a:lnSpc>
              <a:spcBef>
                <a:spcPts val="0"/>
              </a:spcBef>
              <a:spcAft>
                <a:spcPts val="0"/>
              </a:spcAft>
              <a:buSzPts val="1018"/>
              <a:buNone/>
            </a:pPr>
            <a:r>
              <a:rPr b="1" lang="en" sz="2000"/>
              <a:t>6xx 		</a:t>
            </a:r>
            <a:r>
              <a:rPr b="1" lang="en" sz="2000">
                <a:solidFill>
                  <a:srgbClr val="FF0000"/>
                </a:solidFill>
              </a:rPr>
              <a:t>Topical access points, genre/form</a:t>
            </a:r>
            <a:endParaRPr b="1" sz="2000">
              <a:solidFill>
                <a:srgbClr val="FF0000"/>
              </a:solidFill>
            </a:endParaRPr>
          </a:p>
          <a:p>
            <a:pPr indent="0" lvl="0" marL="0" rtl="0" algn="l">
              <a:lnSpc>
                <a:spcPct val="95000"/>
              </a:lnSpc>
              <a:spcBef>
                <a:spcPts val="0"/>
              </a:spcBef>
              <a:spcAft>
                <a:spcPts val="0"/>
              </a:spcAft>
              <a:buSzPts val="1018"/>
              <a:buNone/>
            </a:pPr>
            <a:r>
              <a:rPr b="1" lang="en" sz="2000"/>
              <a:t>70x-75x 	</a:t>
            </a:r>
            <a:r>
              <a:rPr b="1" lang="en" sz="2000">
                <a:solidFill>
                  <a:srgbClr val="FF0000"/>
                </a:solidFill>
              </a:rPr>
              <a:t>Access points for entities</a:t>
            </a:r>
            <a:endParaRPr b="1" sz="2000">
              <a:solidFill>
                <a:srgbClr val="FF0000"/>
              </a:solidFill>
            </a:endParaRPr>
          </a:p>
          <a:p>
            <a:pPr indent="0" lvl="0" marL="0" rtl="0" algn="l">
              <a:lnSpc>
                <a:spcPct val="95000"/>
              </a:lnSpc>
              <a:spcBef>
                <a:spcPts val="0"/>
              </a:spcBef>
              <a:spcAft>
                <a:spcPts val="0"/>
              </a:spcAft>
              <a:buSzPts val="1018"/>
              <a:buNone/>
            </a:pPr>
            <a:r>
              <a:rPr b="1" lang="en" sz="2000"/>
              <a:t>76x-78x 	</a:t>
            </a:r>
            <a:r>
              <a:rPr b="1" lang="en" sz="2000">
                <a:solidFill>
                  <a:srgbClr val="9900FF"/>
                </a:solidFill>
              </a:rPr>
              <a:t>Linking entries</a:t>
            </a:r>
            <a:endParaRPr b="1" sz="2000">
              <a:solidFill>
                <a:srgbClr val="9900FF"/>
              </a:solidFill>
            </a:endParaRPr>
          </a:p>
          <a:p>
            <a:pPr indent="0" lvl="0" marL="0" rtl="0" algn="l">
              <a:lnSpc>
                <a:spcPct val="95000"/>
              </a:lnSpc>
              <a:spcBef>
                <a:spcPts val="0"/>
              </a:spcBef>
              <a:spcAft>
                <a:spcPts val="0"/>
              </a:spcAft>
              <a:buSzPts val="1018"/>
              <a:buNone/>
            </a:pPr>
            <a:r>
              <a:rPr b="1" lang="en" sz="2000"/>
              <a:t>80x-83x 	</a:t>
            </a:r>
            <a:r>
              <a:rPr b="1" lang="en" sz="2000">
                <a:solidFill>
                  <a:srgbClr val="FF0000"/>
                </a:solidFill>
              </a:rPr>
              <a:t>Series access points</a:t>
            </a:r>
            <a:endParaRPr b="1" sz="2000">
              <a:solidFill>
                <a:srgbClr val="FF0000"/>
              </a:solidFill>
            </a:endParaRPr>
          </a:p>
          <a:p>
            <a:pPr indent="0" lvl="0" marL="0" rtl="0" algn="l">
              <a:lnSpc>
                <a:spcPct val="95000"/>
              </a:lnSpc>
              <a:spcBef>
                <a:spcPts val="0"/>
              </a:spcBef>
              <a:spcAft>
                <a:spcPts val="1200"/>
              </a:spcAft>
              <a:buSzPts val="1018"/>
              <a:buNone/>
            </a:pPr>
            <a:r>
              <a:t/>
            </a:r>
            <a:endParaRPr sz="1665"/>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3"/>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MARC “ingestion” &amp; your ILS</a:t>
            </a:r>
            <a:endParaRPr/>
          </a:p>
        </p:txBody>
      </p:sp>
      <p:sp>
        <p:nvSpPr>
          <p:cNvPr id="118" name="Google Shape;118;p23"/>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500"/>
              <a:t>Key questions:</a:t>
            </a:r>
            <a:endParaRPr sz="2500"/>
          </a:p>
          <a:p>
            <a:pPr indent="-387350" lvl="0" marL="457200" rtl="0" algn="l">
              <a:spcBef>
                <a:spcPts val="1200"/>
              </a:spcBef>
              <a:spcAft>
                <a:spcPts val="0"/>
              </a:spcAft>
              <a:buSzPts val="2500"/>
              <a:buChar char="●"/>
            </a:pPr>
            <a:r>
              <a:rPr lang="en" sz="2500"/>
              <a:t>How are incoming records matched to existing records?</a:t>
            </a:r>
            <a:endParaRPr sz="2500"/>
          </a:p>
          <a:p>
            <a:pPr indent="-393700" lvl="0" marL="457200" rtl="0" algn="l">
              <a:spcBef>
                <a:spcPts val="0"/>
              </a:spcBef>
              <a:spcAft>
                <a:spcPts val="0"/>
              </a:spcAft>
              <a:buSzPts val="2600"/>
              <a:buChar char="●"/>
            </a:pPr>
            <a:r>
              <a:rPr lang="en" sz="2600"/>
              <a:t>What happens when records match?</a:t>
            </a:r>
            <a:endParaRPr sz="2600"/>
          </a:p>
          <a:p>
            <a:pPr indent="-393700" lvl="0" marL="457200" rtl="0" algn="l">
              <a:spcBef>
                <a:spcPts val="0"/>
              </a:spcBef>
              <a:spcAft>
                <a:spcPts val="0"/>
              </a:spcAft>
              <a:buSzPts val="2600"/>
              <a:buChar char="●"/>
            </a:pPr>
            <a:r>
              <a:rPr lang="en" sz="2600"/>
              <a:t>Which fields/tags are indexed? </a:t>
            </a:r>
            <a:endParaRPr sz="2600"/>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Playing with matches</a:t>
            </a:r>
            <a:endParaRPr/>
          </a:p>
        </p:txBody>
      </p:sp>
      <p:sp>
        <p:nvSpPr>
          <p:cNvPr id="124" name="Google Shape;124;p2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sz="2400"/>
              <a:t>Incoming </a:t>
            </a:r>
            <a:r>
              <a:rPr lang="en" sz="2400"/>
              <a:t>records</a:t>
            </a:r>
            <a:r>
              <a:rPr lang="en" sz="2400"/>
              <a:t> are usually compared to records already in the system by: </a:t>
            </a:r>
            <a:endParaRPr sz="2400"/>
          </a:p>
          <a:p>
            <a:pPr indent="0" lvl="0" marL="0" rtl="0" algn="l">
              <a:lnSpc>
                <a:spcPct val="100000"/>
              </a:lnSpc>
              <a:spcBef>
                <a:spcPts val="1200"/>
              </a:spcBef>
              <a:spcAft>
                <a:spcPts val="0"/>
              </a:spcAft>
              <a:buNone/>
            </a:pPr>
            <a:r>
              <a:t/>
            </a:r>
            <a:endParaRPr sz="2517"/>
          </a:p>
          <a:p>
            <a:pPr indent="0" lvl="0" marL="0" rtl="0" algn="l">
              <a:lnSpc>
                <a:spcPct val="100000"/>
              </a:lnSpc>
              <a:spcBef>
                <a:spcPts val="1200"/>
              </a:spcBef>
              <a:spcAft>
                <a:spcPts val="0"/>
              </a:spcAft>
              <a:buNone/>
            </a:pPr>
            <a:r>
              <a:rPr b="1" lang="en" sz="2517"/>
              <a:t>001 Control number</a:t>
            </a:r>
            <a:r>
              <a:rPr lang="en" sz="2517"/>
              <a:t> (LC, OCLC, SkyRiver, or vendors)</a:t>
            </a:r>
            <a:endParaRPr sz="2517"/>
          </a:p>
          <a:p>
            <a:pPr indent="0" lvl="0" marL="0" rtl="0" algn="l">
              <a:lnSpc>
                <a:spcPct val="100000"/>
              </a:lnSpc>
              <a:spcBef>
                <a:spcPts val="0"/>
              </a:spcBef>
              <a:spcAft>
                <a:spcPts val="0"/>
              </a:spcAft>
              <a:buNone/>
            </a:pPr>
            <a:r>
              <a:rPr b="1" lang="en" sz="2517"/>
              <a:t>010 LCCN</a:t>
            </a:r>
            <a:endParaRPr b="1" sz="2517"/>
          </a:p>
          <a:p>
            <a:pPr indent="0" lvl="0" marL="0" rtl="0" algn="l">
              <a:lnSpc>
                <a:spcPct val="100000"/>
              </a:lnSpc>
              <a:spcBef>
                <a:spcPts val="0"/>
              </a:spcBef>
              <a:spcAft>
                <a:spcPts val="0"/>
              </a:spcAft>
              <a:buNone/>
            </a:pPr>
            <a:r>
              <a:rPr b="1" lang="en" sz="2517"/>
              <a:t>020 ISBN</a:t>
            </a:r>
            <a:r>
              <a:rPr lang="en" sz="2517"/>
              <a:t> (</a:t>
            </a:r>
            <a:r>
              <a:rPr i="1" lang="en" sz="2517"/>
              <a:t>CLEVNET</a:t>
            </a:r>
            <a:r>
              <a:rPr lang="en" sz="2517"/>
              <a:t>)</a:t>
            </a:r>
            <a:endParaRPr sz="2517"/>
          </a:p>
          <a:p>
            <a:pPr indent="0" lvl="0" marL="0" rtl="0" algn="l">
              <a:lnSpc>
                <a:spcPct val="100000"/>
              </a:lnSpc>
              <a:spcBef>
                <a:spcPts val="0"/>
              </a:spcBef>
              <a:spcAft>
                <a:spcPts val="0"/>
              </a:spcAft>
              <a:buNone/>
            </a:pPr>
            <a:r>
              <a:rPr b="1" lang="en" sz="2517"/>
              <a:t>022 ISSN</a:t>
            </a:r>
            <a:endParaRPr b="1" sz="2517"/>
          </a:p>
          <a:p>
            <a:pPr indent="0" lvl="0" marL="0" rtl="0" algn="l">
              <a:lnSpc>
                <a:spcPct val="100000"/>
              </a:lnSpc>
              <a:spcBef>
                <a:spcPts val="0"/>
              </a:spcBef>
              <a:spcAft>
                <a:spcPts val="0"/>
              </a:spcAft>
              <a:buNone/>
            </a:pPr>
            <a:r>
              <a:t/>
            </a:r>
            <a:endParaRPr sz="2517"/>
          </a:p>
          <a:p>
            <a:pPr indent="0" lvl="0" marL="0" rtl="0" algn="l">
              <a:spcBef>
                <a:spcPts val="0"/>
              </a:spcBef>
              <a:spcAft>
                <a:spcPts val="0"/>
              </a:spcAft>
              <a:buNone/>
            </a:pPr>
            <a:r>
              <a:rPr i="1" lang="en" sz="2517"/>
              <a:t>Less commonly:</a:t>
            </a:r>
            <a:endParaRPr i="1" sz="2517"/>
          </a:p>
          <a:p>
            <a:pPr indent="0" lvl="0" marL="0" rtl="0" algn="l">
              <a:spcBef>
                <a:spcPts val="0"/>
              </a:spcBef>
              <a:spcAft>
                <a:spcPts val="0"/>
              </a:spcAft>
              <a:buNone/>
            </a:pPr>
            <a:r>
              <a:rPr b="1" lang="en" sz="2517"/>
              <a:t>Record number</a:t>
            </a:r>
            <a:r>
              <a:rPr lang="en" sz="2517"/>
              <a:t> (accession number in local system)</a:t>
            </a:r>
            <a:endParaRPr i="1" sz="2517"/>
          </a:p>
          <a:p>
            <a:pPr indent="0" lvl="0" marL="0" rtl="0" algn="l">
              <a:spcBef>
                <a:spcPts val="0"/>
              </a:spcBef>
              <a:spcAft>
                <a:spcPts val="0"/>
              </a:spcAft>
              <a:buNone/>
            </a:pPr>
            <a:r>
              <a:rPr b="1" lang="en" sz="2517"/>
              <a:t>019 / 035 </a:t>
            </a:r>
            <a:r>
              <a:rPr lang="en" sz="2517"/>
              <a:t> Additional control numbers</a:t>
            </a:r>
            <a:endParaRPr sz="2517"/>
          </a:p>
          <a:p>
            <a:pPr indent="0" lvl="0" marL="0" rtl="0" algn="l">
              <a:spcBef>
                <a:spcPts val="0"/>
              </a:spcBef>
              <a:spcAft>
                <a:spcPts val="0"/>
              </a:spcAft>
              <a:buNone/>
            </a:pPr>
            <a:r>
              <a:rPr b="1" lang="en" sz="2517"/>
              <a:t>Other</a:t>
            </a:r>
            <a:r>
              <a:rPr lang="en" sz="2517"/>
              <a:t> match points (title, etc.)</a:t>
            </a:r>
            <a:endParaRPr sz="2517"/>
          </a:p>
          <a:p>
            <a:pPr indent="0" lvl="0" marL="0" rtl="0" algn="l">
              <a:spcBef>
                <a:spcPts val="0"/>
              </a:spcBef>
              <a:spcAft>
                <a:spcPts val="0"/>
              </a:spcAft>
              <a:buNone/>
            </a:pPr>
            <a:r>
              <a:t/>
            </a:r>
            <a:endParaRPr sz="2517"/>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Incoming!</a:t>
            </a:r>
            <a:endParaRPr/>
          </a:p>
        </p:txBody>
      </p:sp>
      <p:sp>
        <p:nvSpPr>
          <p:cNvPr id="130" name="Google Shape;130;p25"/>
          <p:cNvSpPr txBox="1"/>
          <p:nvPr>
            <p:ph idx="1" type="body"/>
          </p:nvPr>
        </p:nvSpPr>
        <p:spPr>
          <a:xfrm>
            <a:off x="311700" y="1536633"/>
            <a:ext cx="8520600" cy="45552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2600"/>
              <a:t>A </a:t>
            </a:r>
            <a:r>
              <a:rPr b="1" lang="en" sz="2600"/>
              <a:t>match</a:t>
            </a:r>
            <a:r>
              <a:rPr lang="en" sz="2600"/>
              <a:t> might trigger an overlay, a “duplicate” </a:t>
            </a:r>
            <a:r>
              <a:rPr lang="en" sz="2600"/>
              <a:t>record inserted, or rejection of the record</a:t>
            </a:r>
            <a:endParaRPr sz="2600"/>
          </a:p>
          <a:p>
            <a:pPr indent="0" lvl="0" marL="0" rtl="0" algn="l">
              <a:spcBef>
                <a:spcPts val="1200"/>
              </a:spcBef>
              <a:spcAft>
                <a:spcPts val="0"/>
              </a:spcAft>
              <a:buNone/>
            </a:pPr>
            <a:r>
              <a:rPr b="1" lang="en" sz="2600"/>
              <a:t>No match</a:t>
            </a:r>
            <a:r>
              <a:rPr lang="en" sz="2600"/>
              <a:t> might trigger insertion or rejection of the record</a:t>
            </a:r>
            <a:endParaRPr sz="2600"/>
          </a:p>
          <a:p>
            <a:pPr indent="0" lvl="0" marL="0" rtl="0" algn="l">
              <a:spcBef>
                <a:spcPts val="1200"/>
              </a:spcBef>
              <a:spcAft>
                <a:spcPts val="0"/>
              </a:spcAft>
              <a:buNone/>
            </a:pPr>
            <a:r>
              <a:rPr lang="en" sz="2600"/>
              <a:t>An </a:t>
            </a:r>
            <a:r>
              <a:rPr b="1" lang="en" sz="2600"/>
              <a:t>overlay</a:t>
            </a:r>
            <a:r>
              <a:rPr lang="en" sz="2600"/>
              <a:t> might replace all or some fields, or mark it for deletion</a:t>
            </a:r>
            <a:endParaRPr sz="2600"/>
          </a:p>
          <a:p>
            <a:pPr indent="0" lvl="0" marL="0" rtl="0" algn="l">
              <a:spcBef>
                <a:spcPts val="1200"/>
              </a:spcBef>
              <a:spcAft>
                <a:spcPts val="0"/>
              </a:spcAft>
              <a:buNone/>
            </a:pPr>
            <a:r>
              <a:rPr b="1" lang="en" sz="2600"/>
              <a:t>Items, orders, and holdings records</a:t>
            </a:r>
            <a:r>
              <a:rPr lang="en" sz="2600"/>
              <a:t> may also be created in the process (typically by 9xx tags)</a:t>
            </a:r>
            <a:endParaRPr sz="2600"/>
          </a:p>
          <a:p>
            <a:pPr indent="0" lvl="0" marL="0" rtl="0" algn="l">
              <a:spcBef>
                <a:spcPts val="1200"/>
              </a:spcBef>
              <a:spcAft>
                <a:spcPts val="12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What is a </a:t>
            </a:r>
            <a:r>
              <a:rPr i="1" lang="en"/>
              <a:t>good</a:t>
            </a:r>
            <a:r>
              <a:rPr lang="en"/>
              <a:t> MARC </a:t>
            </a:r>
            <a:r>
              <a:rPr lang="en"/>
              <a:t>record</a:t>
            </a:r>
            <a:r>
              <a:rPr lang="en"/>
              <a:t>?</a:t>
            </a:r>
            <a:endParaRPr/>
          </a:p>
        </p:txBody>
      </p:sp>
      <p:sp>
        <p:nvSpPr>
          <p:cNvPr id="136" name="Google Shape;136;p26"/>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425450" lvl="0" marL="457200" rtl="0" algn="l">
              <a:spcBef>
                <a:spcPts val="0"/>
              </a:spcBef>
              <a:spcAft>
                <a:spcPts val="0"/>
              </a:spcAft>
              <a:buSzPts val="3100"/>
              <a:buChar char="●"/>
            </a:pPr>
            <a:r>
              <a:rPr lang="en" sz="3100"/>
              <a:t>Description matches your item</a:t>
            </a:r>
            <a:endParaRPr sz="3100"/>
          </a:p>
          <a:p>
            <a:pPr indent="-425450" lvl="0" marL="457200" rtl="0" algn="l">
              <a:spcBef>
                <a:spcPts val="0"/>
              </a:spcBef>
              <a:spcAft>
                <a:spcPts val="0"/>
              </a:spcAft>
              <a:buSzPts val="3100"/>
              <a:buChar char="●"/>
            </a:pPr>
            <a:r>
              <a:rPr lang="en" sz="3100"/>
              <a:t>Access points provide appropriate access</a:t>
            </a:r>
            <a:endParaRPr sz="3100"/>
          </a:p>
          <a:p>
            <a:pPr indent="-425450" lvl="0" marL="457200" rtl="0" algn="l">
              <a:spcBef>
                <a:spcPts val="0"/>
              </a:spcBef>
              <a:spcAft>
                <a:spcPts val="0"/>
              </a:spcAft>
              <a:buSzPts val="3100"/>
              <a:buChar char="●"/>
            </a:pPr>
            <a:r>
              <a:rPr lang="en" sz="3100"/>
              <a:t>Coding will be successfully ingested into your ILS/discovery </a:t>
            </a:r>
            <a:endParaRPr sz="3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7"/>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ideal record : copy cataloging with item in hand</a:t>
            </a:r>
            <a:endParaRPr/>
          </a:p>
        </p:txBody>
      </p:sp>
      <p:sp>
        <p:nvSpPr>
          <p:cNvPr id="142" name="Google Shape;142;p27"/>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406400" lvl="0" marL="457200" rtl="0" algn="l">
              <a:spcBef>
                <a:spcPts val="0"/>
              </a:spcBef>
              <a:spcAft>
                <a:spcPts val="0"/>
              </a:spcAft>
              <a:buSzPts val="2800"/>
              <a:buAutoNum type="arabicPeriod"/>
            </a:pPr>
            <a:r>
              <a:rPr lang="en" sz="2800"/>
              <a:t>Transcribed fields match item</a:t>
            </a:r>
            <a:endParaRPr sz="2800"/>
          </a:p>
          <a:p>
            <a:pPr indent="-406400" lvl="0" marL="457200" rtl="0" algn="l">
              <a:spcBef>
                <a:spcPts val="0"/>
              </a:spcBef>
              <a:spcAft>
                <a:spcPts val="0"/>
              </a:spcAft>
              <a:buSzPts val="2800"/>
              <a:buAutoNum type="arabicPeriod"/>
            </a:pPr>
            <a:r>
              <a:rPr lang="en" sz="2800"/>
              <a:t>Access points are sufficient and appropriate</a:t>
            </a:r>
            <a:endParaRPr sz="2800"/>
          </a:p>
          <a:p>
            <a:pPr indent="-406400" lvl="0" marL="457200" rtl="0" algn="l">
              <a:spcBef>
                <a:spcPts val="0"/>
              </a:spcBef>
              <a:spcAft>
                <a:spcPts val="0"/>
              </a:spcAft>
              <a:buSzPts val="2800"/>
              <a:buAutoNum type="arabicPeriod"/>
            </a:pPr>
            <a:r>
              <a:rPr lang="en" sz="2800"/>
              <a:t>Match points will allow your system to ingest as expected</a:t>
            </a:r>
            <a:endParaRPr sz="28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8"/>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ideal record : batch loads</a:t>
            </a:r>
            <a:endParaRPr/>
          </a:p>
        </p:txBody>
      </p:sp>
      <p:sp>
        <p:nvSpPr>
          <p:cNvPr id="148" name="Google Shape;148;p28"/>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387350" lvl="0" marL="457200" rtl="0" algn="l">
              <a:spcBef>
                <a:spcPts val="0"/>
              </a:spcBef>
              <a:spcAft>
                <a:spcPts val="0"/>
              </a:spcAft>
              <a:buSzPts val="2500"/>
              <a:buAutoNum type="arabicPeriod"/>
            </a:pPr>
            <a:r>
              <a:rPr lang="en" sz="2500"/>
              <a:t>Match points will allow the record to overlay or insert as appropriate</a:t>
            </a:r>
            <a:endParaRPr sz="2500"/>
          </a:p>
          <a:p>
            <a:pPr indent="-387350" lvl="0" marL="457200" rtl="0" algn="l">
              <a:spcBef>
                <a:spcPts val="0"/>
              </a:spcBef>
              <a:spcAft>
                <a:spcPts val="0"/>
              </a:spcAft>
              <a:buSzPts val="2500"/>
              <a:buAutoNum type="arabicPeriod"/>
            </a:pPr>
            <a:r>
              <a:rPr lang="en" sz="2500"/>
              <a:t>Leader &amp; fixed fields will let your ILS ingest the record </a:t>
            </a:r>
            <a:r>
              <a:rPr lang="en" sz="2500"/>
              <a:t>correctly</a:t>
            </a:r>
            <a:r>
              <a:rPr lang="en" sz="2500"/>
              <a:t> </a:t>
            </a:r>
            <a:endParaRPr sz="2500"/>
          </a:p>
          <a:p>
            <a:pPr indent="-387350" lvl="0" marL="457200" rtl="0" algn="l">
              <a:spcBef>
                <a:spcPts val="0"/>
              </a:spcBef>
              <a:spcAft>
                <a:spcPts val="0"/>
              </a:spcAft>
              <a:buSzPts val="2500"/>
              <a:buAutoNum type="arabicPeriod"/>
            </a:pPr>
            <a:r>
              <a:rPr lang="en" sz="2500"/>
              <a:t>Bibliographic description is specific</a:t>
            </a:r>
            <a:endParaRPr sz="2500"/>
          </a:p>
          <a:p>
            <a:pPr indent="-387350" lvl="0" marL="457200" rtl="0" algn="l">
              <a:spcBef>
                <a:spcPts val="0"/>
              </a:spcBef>
              <a:spcAft>
                <a:spcPts val="0"/>
              </a:spcAft>
              <a:buSzPts val="2500"/>
              <a:buAutoNum type="arabicPeriod"/>
            </a:pPr>
            <a:r>
              <a:rPr lang="en" sz="2500"/>
              <a:t>Access points will be index/searchable in your ILS and are sufficient for discovery/access</a:t>
            </a:r>
            <a:endParaRPr sz="25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9"/>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Things to look for</a:t>
            </a:r>
            <a:endParaRPr/>
          </a:p>
        </p:txBody>
      </p:sp>
      <p:sp>
        <p:nvSpPr>
          <p:cNvPr id="154" name="Google Shape;154;p29"/>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55" name="Google Shape;155;p29"/>
          <p:cNvPicPr preferRelativeResize="0"/>
          <p:nvPr/>
        </p:nvPicPr>
        <p:blipFill>
          <a:blip r:embed="rId3">
            <a:alphaModFix/>
          </a:blip>
          <a:stretch>
            <a:fillRect/>
          </a:stretch>
        </p:blipFill>
        <p:spPr>
          <a:xfrm>
            <a:off x="0" y="1271050"/>
            <a:ext cx="9144000" cy="50863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30"/>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Record source</a:t>
            </a:r>
            <a:endParaRPr/>
          </a:p>
        </p:txBody>
      </p:sp>
      <p:sp>
        <p:nvSpPr>
          <p:cNvPr id="161" name="Google Shape;161;p30"/>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700"/>
              <a:t>001	__ ocm12345678            [with 003]</a:t>
            </a:r>
            <a:endParaRPr sz="3700"/>
          </a:p>
          <a:p>
            <a:pPr indent="0" lvl="0" marL="0" rtl="0" algn="l">
              <a:spcBef>
                <a:spcPts val="1200"/>
              </a:spcBef>
              <a:spcAft>
                <a:spcPts val="0"/>
              </a:spcAft>
              <a:buNone/>
            </a:pPr>
            <a:r>
              <a:rPr lang="en" sz="3700"/>
              <a:t>035 __ (DGPO)12345678</a:t>
            </a:r>
            <a:endParaRPr sz="3700"/>
          </a:p>
          <a:p>
            <a:pPr indent="0" lvl="0" marL="0" rtl="0" algn="l">
              <a:spcBef>
                <a:spcPts val="1200"/>
              </a:spcBef>
              <a:spcAft>
                <a:spcPts val="0"/>
              </a:spcAft>
              <a:buNone/>
            </a:pPr>
            <a:r>
              <a:rPr lang="en" sz="3700"/>
              <a:t>040 __ DLC |c DLC |d DLC</a:t>
            </a:r>
            <a:endParaRPr sz="3700"/>
          </a:p>
          <a:p>
            <a:pPr indent="0" lvl="0" marL="0" rtl="0" algn="l">
              <a:spcBef>
                <a:spcPts val="1200"/>
              </a:spcBef>
              <a:spcAft>
                <a:spcPts val="0"/>
              </a:spcAft>
              <a:buNone/>
            </a:pPr>
            <a:r>
              <a:rPr lang="en" sz="3700"/>
              <a:t>042 __ nsdp</a:t>
            </a:r>
            <a:endParaRPr sz="3700"/>
          </a:p>
          <a:p>
            <a:pPr indent="0" lvl="0" marL="0" rtl="0" algn="l">
              <a:spcBef>
                <a:spcPts val="1200"/>
              </a:spcBef>
              <a:spcAft>
                <a:spcPts val="12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31"/>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040 a closer look</a:t>
            </a:r>
            <a:endParaRPr/>
          </a:p>
        </p:txBody>
      </p:sp>
      <p:sp>
        <p:nvSpPr>
          <p:cNvPr id="167" name="Google Shape;167;p31"/>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800"/>
              <a:t>LoC MARC code list for </a:t>
            </a:r>
            <a:r>
              <a:rPr lang="en" sz="2800"/>
              <a:t>organizations</a:t>
            </a:r>
            <a:endParaRPr sz="2800"/>
          </a:p>
          <a:p>
            <a:pPr indent="0" lvl="0" marL="0" rtl="0" algn="l">
              <a:spcBef>
                <a:spcPts val="1200"/>
              </a:spcBef>
              <a:spcAft>
                <a:spcPts val="0"/>
              </a:spcAft>
              <a:buNone/>
            </a:pPr>
            <a:r>
              <a:rPr lang="en" sz="2800" u="sng">
                <a:solidFill>
                  <a:schemeClr val="hlink"/>
                </a:solidFill>
                <a:hlinkClick r:id="rId3"/>
              </a:rPr>
              <a:t>https://www.loc.gov/marc/organizations/</a:t>
            </a:r>
            <a:endParaRPr sz="2800"/>
          </a:p>
          <a:p>
            <a:pPr indent="0" lvl="0" marL="0" rtl="0" algn="l">
              <a:spcBef>
                <a:spcPts val="1200"/>
              </a:spcBef>
              <a:spcAft>
                <a:spcPts val="0"/>
              </a:spcAft>
              <a:buNone/>
            </a:pPr>
            <a:r>
              <a:rPr lang="en" sz="2800"/>
              <a:t>OCLC directory of </a:t>
            </a:r>
            <a:r>
              <a:rPr lang="en" sz="2800"/>
              <a:t>member</a:t>
            </a:r>
            <a:r>
              <a:rPr lang="en" sz="2800"/>
              <a:t> libraries</a:t>
            </a:r>
            <a:endParaRPr sz="2800"/>
          </a:p>
          <a:p>
            <a:pPr indent="0" lvl="0" marL="0" rtl="0" algn="l">
              <a:spcBef>
                <a:spcPts val="1200"/>
              </a:spcBef>
              <a:spcAft>
                <a:spcPts val="0"/>
              </a:spcAft>
              <a:buNone/>
            </a:pPr>
            <a:r>
              <a:rPr lang="en" sz="2800" u="sng">
                <a:solidFill>
                  <a:schemeClr val="hlink"/>
                </a:solidFill>
                <a:hlinkClick r:id="rId4"/>
              </a:rPr>
              <a:t>https://www.oclc.org/en/contacts/libraries.html</a:t>
            </a:r>
            <a:endParaRPr sz="2800"/>
          </a:p>
          <a:p>
            <a:pPr indent="0" lvl="0" marL="0" rtl="0" algn="l">
              <a:spcBef>
                <a:spcPts val="1200"/>
              </a:spcBef>
              <a:spcAft>
                <a:spcPts val="0"/>
              </a:spcAft>
              <a:buNone/>
            </a:pPr>
            <a:r>
              <a:t/>
            </a:r>
            <a:endParaRPr sz="2800"/>
          </a:p>
          <a:p>
            <a:pPr indent="0" lvl="0" marL="0" rtl="0" algn="l">
              <a:spcBef>
                <a:spcPts val="1200"/>
              </a:spcBef>
              <a:spcAft>
                <a:spcPts val="1200"/>
              </a:spcAft>
              <a:buNone/>
            </a:pPr>
            <a:r>
              <a:t/>
            </a:r>
            <a:endParaRPr sz="2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Learning objectives</a:t>
            </a:r>
            <a:endParaRPr/>
          </a:p>
        </p:txBody>
      </p:sp>
      <p:sp>
        <p:nvSpPr>
          <p:cNvPr id="62" name="Google Shape;62;p1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1200"/>
              </a:spcBef>
              <a:spcAft>
                <a:spcPts val="0"/>
              </a:spcAft>
              <a:buClr>
                <a:schemeClr val="dk1"/>
              </a:buClr>
              <a:buSzPts val="1100"/>
              <a:buFont typeface="Arial"/>
              <a:buNone/>
            </a:pPr>
            <a:r>
              <a:rPr lang="en" sz="2500">
                <a:solidFill>
                  <a:schemeClr val="dk1"/>
                </a:solidFill>
              </a:rPr>
              <a:t>1.</a:t>
            </a:r>
            <a:r>
              <a:rPr lang="en" sz="2100">
                <a:solidFill>
                  <a:schemeClr val="dk1"/>
                </a:solidFill>
              </a:rPr>
              <a:t>  	</a:t>
            </a:r>
            <a:r>
              <a:rPr lang="en" sz="2500">
                <a:solidFill>
                  <a:schemeClr val="dk1"/>
                </a:solidFill>
              </a:rPr>
              <a:t>Be able to tell if a MARC record is complete enough to be ingested by the catalog and provide meaningful access</a:t>
            </a:r>
            <a:endParaRPr sz="2500">
              <a:solidFill>
                <a:schemeClr val="dk1"/>
              </a:solidFill>
            </a:endParaRPr>
          </a:p>
          <a:p>
            <a:pPr indent="0" lvl="0" marL="0" rtl="0" algn="l">
              <a:spcBef>
                <a:spcPts val="1200"/>
              </a:spcBef>
              <a:spcAft>
                <a:spcPts val="0"/>
              </a:spcAft>
              <a:buClr>
                <a:schemeClr val="dk1"/>
              </a:buClr>
              <a:buSzPts val="1100"/>
              <a:buFont typeface="Arial"/>
              <a:buNone/>
            </a:pPr>
            <a:r>
              <a:rPr lang="en" sz="2500">
                <a:solidFill>
                  <a:schemeClr val="dk1"/>
                </a:solidFill>
              </a:rPr>
              <a:t>2.</a:t>
            </a:r>
            <a:r>
              <a:rPr lang="en" sz="2100">
                <a:solidFill>
                  <a:schemeClr val="dk1"/>
                </a:solidFill>
              </a:rPr>
              <a:t>  	</a:t>
            </a:r>
            <a:r>
              <a:rPr lang="en" sz="2500">
                <a:solidFill>
                  <a:schemeClr val="dk1"/>
                </a:solidFill>
              </a:rPr>
              <a:t>Be able to identify the most common subject heading systems and whether a record has sufficient headings</a:t>
            </a:r>
            <a:endParaRPr sz="2500">
              <a:solidFill>
                <a:schemeClr val="dk1"/>
              </a:solidFill>
            </a:endParaRPr>
          </a:p>
          <a:p>
            <a:pPr indent="0" lvl="0" marL="0" rtl="0" algn="l">
              <a:spcBef>
                <a:spcPts val="1200"/>
              </a:spcBef>
              <a:spcAft>
                <a:spcPts val="0"/>
              </a:spcAft>
              <a:buClr>
                <a:schemeClr val="dk1"/>
              </a:buClr>
              <a:buSzPts val="1100"/>
              <a:buFont typeface="Arial"/>
              <a:buNone/>
            </a:pPr>
            <a:r>
              <a:rPr lang="en" sz="2500">
                <a:solidFill>
                  <a:schemeClr val="dk1"/>
                </a:solidFill>
              </a:rPr>
              <a:t>3.</a:t>
            </a:r>
            <a:r>
              <a:rPr lang="en" sz="2100">
                <a:solidFill>
                  <a:schemeClr val="dk1"/>
                </a:solidFill>
              </a:rPr>
              <a:t>  	</a:t>
            </a:r>
            <a:r>
              <a:rPr lang="en" sz="2500">
                <a:solidFill>
                  <a:schemeClr val="dk1"/>
                </a:solidFill>
              </a:rPr>
              <a:t>Understand how series statements are used, and where to find series information</a:t>
            </a:r>
            <a:endParaRPr sz="2500">
              <a:solidFill>
                <a:schemeClr val="dk1"/>
              </a:solidFill>
            </a:endParaRPr>
          </a:p>
          <a:p>
            <a:pPr indent="0" lvl="0" marL="0" rtl="0" algn="l">
              <a:spcBef>
                <a:spcPts val="1200"/>
              </a:spcBef>
              <a:spcAft>
                <a:spcPts val="1200"/>
              </a:spcAft>
              <a:buNone/>
            </a:pPr>
            <a:r>
              <a:t/>
            </a:r>
            <a:endParaRPr sz="32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2"/>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Is this a Library of Congress record?</a:t>
            </a:r>
            <a:endParaRPr/>
          </a:p>
        </p:txBody>
      </p:sp>
      <p:sp>
        <p:nvSpPr>
          <p:cNvPr id="173" name="Google Shape;173;p32"/>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t>040  DLC ǂb eng ǂe rda ǂc DLC ǂd YDX ǂd BAKER ǂd IEF ǂd BTCTA ǂd YDXCP ǂd LCS </a:t>
            </a:r>
            <a:endParaRPr sz="3000"/>
          </a:p>
          <a:p>
            <a:pPr indent="0" lvl="0" marL="0" rtl="0" algn="l">
              <a:spcBef>
                <a:spcPts val="1200"/>
              </a:spcBef>
              <a:spcAft>
                <a:spcPts val="0"/>
              </a:spcAft>
              <a:buNone/>
            </a:pPr>
            <a:r>
              <a:t/>
            </a:r>
            <a:endParaRPr sz="3000"/>
          </a:p>
          <a:p>
            <a:pPr indent="0" lvl="0" marL="0" rtl="0" algn="l">
              <a:spcBef>
                <a:spcPts val="1200"/>
              </a:spcBef>
              <a:spcAft>
                <a:spcPts val="0"/>
              </a:spcAft>
              <a:buNone/>
            </a:pPr>
            <a:r>
              <a:t/>
            </a:r>
            <a:endParaRPr sz="3000"/>
          </a:p>
          <a:p>
            <a:pPr indent="0" lvl="0" marL="0" rtl="0" algn="l">
              <a:spcBef>
                <a:spcPts val="1200"/>
              </a:spcBef>
              <a:spcAft>
                <a:spcPts val="1200"/>
              </a:spcAft>
              <a:buNone/>
            </a:pPr>
            <a:r>
              <a:t/>
            </a:r>
            <a:endParaRPr sz="3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33"/>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CIP: verify, verify, verify!</a:t>
            </a:r>
            <a:endParaRPr/>
          </a:p>
        </p:txBody>
      </p:sp>
      <p:sp>
        <p:nvSpPr>
          <p:cNvPr id="179" name="Google Shape;179;p33"/>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Cataloging in publication</a:t>
            </a:r>
            <a:endParaRPr/>
          </a:p>
          <a:p>
            <a:pPr indent="0" lvl="0" marL="0" rtl="0" algn="l">
              <a:spcBef>
                <a:spcPts val="1200"/>
              </a:spcBef>
              <a:spcAft>
                <a:spcPts val="0"/>
              </a:spcAft>
              <a:buNone/>
            </a:pPr>
            <a:r>
              <a:rPr lang="en"/>
              <a:t>040 -- NO $d DLC</a:t>
            </a:r>
            <a:endParaRPr/>
          </a:p>
          <a:p>
            <a:pPr indent="0" lvl="0" marL="0" rtl="0" algn="l">
              <a:spcBef>
                <a:spcPts val="1200"/>
              </a:spcBef>
              <a:spcAft>
                <a:spcPts val="0"/>
              </a:spcAft>
              <a:buNone/>
            </a:pPr>
            <a:r>
              <a:rPr lang="en"/>
              <a:t>263 -- MMYYYY prospective publication date</a:t>
            </a:r>
            <a:endParaRPr/>
          </a:p>
          <a:p>
            <a:pPr indent="0" lvl="0" marL="0" rtl="0" algn="l">
              <a:spcBef>
                <a:spcPts val="1200"/>
              </a:spcBef>
              <a:spcAft>
                <a:spcPts val="0"/>
              </a:spcAft>
              <a:buNone/>
            </a:pPr>
            <a:r>
              <a:rPr lang="en"/>
              <a:t>Based entirely on Publisher’s </a:t>
            </a:r>
            <a:r>
              <a:rPr lang="en"/>
              <a:t>survey. ANYTHING could change </a:t>
            </a:r>
            <a:endParaRPr/>
          </a:p>
          <a:p>
            <a:pPr indent="0" lvl="0" marL="0" rtl="0" algn="l">
              <a:spcBef>
                <a:spcPts val="1200"/>
              </a:spcBef>
              <a:spcAft>
                <a:spcPts val="1200"/>
              </a:spcAft>
              <a:buNone/>
            </a:pPr>
            <a:r>
              <a:rPr lang="en"/>
              <a:t>But: with  042  pcc, generally trustworthy.</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34"/>
          <p:cNvSpPr txBox="1"/>
          <p:nvPr>
            <p:ph type="title"/>
          </p:nvPr>
        </p:nvSpPr>
        <p:spPr>
          <a:xfrm>
            <a:off x="311700" y="593381"/>
            <a:ext cx="8520600" cy="1325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466"/>
              <a:t>042 a closer look</a:t>
            </a:r>
            <a:endParaRPr sz="4466"/>
          </a:p>
          <a:p>
            <a:pPr indent="0" lvl="0" marL="0" rtl="0" algn="l">
              <a:spcBef>
                <a:spcPts val="0"/>
              </a:spcBef>
              <a:spcAft>
                <a:spcPts val="0"/>
              </a:spcAft>
              <a:buNone/>
            </a:pPr>
            <a:r>
              <a:rPr lang="en"/>
              <a:t>http://www.loc.gov/standards/valuelist/marcauthen.html</a:t>
            </a:r>
            <a:endParaRPr/>
          </a:p>
          <a:p>
            <a:pPr indent="0" lvl="0" marL="0" rtl="0" algn="l">
              <a:spcBef>
                <a:spcPts val="0"/>
              </a:spcBef>
              <a:spcAft>
                <a:spcPts val="0"/>
              </a:spcAft>
              <a:buNone/>
            </a:pPr>
            <a:r>
              <a:t/>
            </a:r>
            <a:endParaRPr/>
          </a:p>
        </p:txBody>
      </p:sp>
      <p:sp>
        <p:nvSpPr>
          <p:cNvPr id="185" name="Google Shape;185;p34"/>
          <p:cNvSpPr txBox="1"/>
          <p:nvPr>
            <p:ph idx="1" type="body"/>
          </p:nvPr>
        </p:nvSpPr>
        <p:spPr>
          <a:xfrm>
            <a:off x="393350" y="1918475"/>
            <a:ext cx="3999900" cy="44643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2000"/>
              <a:t>PCC &amp; national libraries</a:t>
            </a:r>
            <a:endParaRPr b="1" sz="2000"/>
          </a:p>
          <a:p>
            <a:pPr indent="0" lvl="0" marL="0" rtl="0" algn="l">
              <a:spcBef>
                <a:spcPts val="1200"/>
              </a:spcBef>
              <a:spcAft>
                <a:spcPts val="0"/>
              </a:spcAft>
              <a:buNone/>
            </a:pPr>
            <a:r>
              <a:rPr b="1" lang="en" sz="2000"/>
              <a:t>a</a:t>
            </a:r>
            <a:r>
              <a:rPr b="1" lang="en" sz="2000"/>
              <a:t>nuc</a:t>
            </a:r>
            <a:r>
              <a:rPr lang="en" sz="2000"/>
              <a:t> -- </a:t>
            </a:r>
            <a:r>
              <a:rPr lang="en" sz="2000"/>
              <a:t>Australian</a:t>
            </a:r>
            <a:r>
              <a:rPr lang="en" sz="2000"/>
              <a:t> National Union Catalog</a:t>
            </a:r>
            <a:endParaRPr sz="2000"/>
          </a:p>
          <a:p>
            <a:pPr indent="0" lvl="0" marL="0" rtl="0" algn="l">
              <a:spcBef>
                <a:spcPts val="1200"/>
              </a:spcBef>
              <a:spcAft>
                <a:spcPts val="0"/>
              </a:spcAft>
              <a:buNone/>
            </a:pPr>
            <a:r>
              <a:rPr b="1" lang="en" sz="2000"/>
              <a:t>l</a:t>
            </a:r>
            <a:r>
              <a:rPr b="1" lang="en" sz="2000"/>
              <a:t>ac</a:t>
            </a:r>
            <a:r>
              <a:rPr lang="en" sz="2000"/>
              <a:t> -- Libraries &amp; Archives Canada</a:t>
            </a:r>
            <a:endParaRPr sz="2000"/>
          </a:p>
          <a:p>
            <a:pPr indent="0" lvl="0" marL="0" rtl="0" algn="l">
              <a:spcBef>
                <a:spcPts val="1200"/>
              </a:spcBef>
              <a:spcAft>
                <a:spcPts val="0"/>
              </a:spcAft>
              <a:buNone/>
            </a:pPr>
            <a:r>
              <a:rPr b="1" lang="en" sz="2000"/>
              <a:t>l</a:t>
            </a:r>
            <a:r>
              <a:rPr b="1" lang="en" sz="2000"/>
              <a:t>ccopycat</a:t>
            </a:r>
            <a:r>
              <a:rPr lang="en" sz="2000"/>
              <a:t> -- LC copy cataloging</a:t>
            </a:r>
            <a:endParaRPr sz="2000"/>
          </a:p>
          <a:p>
            <a:pPr indent="0" lvl="0" marL="0" rtl="0" algn="l">
              <a:spcBef>
                <a:spcPts val="1200"/>
              </a:spcBef>
              <a:spcAft>
                <a:spcPts val="0"/>
              </a:spcAft>
              <a:buNone/>
            </a:pPr>
            <a:r>
              <a:rPr b="1" lang="en" sz="2000"/>
              <a:t>p</a:t>
            </a:r>
            <a:r>
              <a:rPr b="1" lang="en" sz="2000"/>
              <a:t>cc</a:t>
            </a:r>
            <a:r>
              <a:rPr lang="en" sz="2000"/>
              <a:t> -- Program for Cooperative Cataloging</a:t>
            </a:r>
            <a:endParaRPr sz="2000"/>
          </a:p>
          <a:p>
            <a:pPr indent="0" lvl="0" marL="0" rtl="0" algn="l">
              <a:spcBef>
                <a:spcPts val="1200"/>
              </a:spcBef>
              <a:spcAft>
                <a:spcPts val="1200"/>
              </a:spcAft>
              <a:buNone/>
            </a:pPr>
            <a:r>
              <a:rPr b="1" lang="en" sz="2000"/>
              <a:t>u</a:t>
            </a:r>
            <a:r>
              <a:rPr b="1" lang="en" sz="2000"/>
              <a:t>kblsr</a:t>
            </a:r>
            <a:r>
              <a:rPr lang="en" sz="2000"/>
              <a:t> -- British Library Standard Record</a:t>
            </a:r>
            <a:endParaRPr sz="2000"/>
          </a:p>
        </p:txBody>
      </p:sp>
      <p:sp>
        <p:nvSpPr>
          <p:cNvPr id="186" name="Google Shape;186;p34"/>
          <p:cNvSpPr txBox="1"/>
          <p:nvPr>
            <p:ph idx="2" type="body"/>
          </p:nvPr>
        </p:nvSpPr>
        <p:spPr>
          <a:xfrm>
            <a:off x="4832400" y="1918526"/>
            <a:ext cx="3999900" cy="4173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100"/>
              <a:t>Other codes</a:t>
            </a:r>
            <a:endParaRPr b="1" sz="2100"/>
          </a:p>
          <a:p>
            <a:pPr indent="0" lvl="0" marL="0" rtl="0" algn="l">
              <a:spcBef>
                <a:spcPts val="1200"/>
              </a:spcBef>
              <a:spcAft>
                <a:spcPts val="0"/>
              </a:spcAft>
              <a:buNone/>
            </a:pPr>
            <a:r>
              <a:rPr b="1" lang="en" sz="2100"/>
              <a:t>d</a:t>
            </a:r>
            <a:r>
              <a:rPr b="1" lang="en" sz="2100"/>
              <a:t>c</a:t>
            </a:r>
            <a:r>
              <a:rPr lang="en" sz="2100"/>
              <a:t> -- Dublin Core</a:t>
            </a:r>
            <a:endParaRPr sz="2100"/>
          </a:p>
          <a:p>
            <a:pPr indent="0" lvl="0" marL="0" rtl="0" algn="l">
              <a:spcBef>
                <a:spcPts val="1200"/>
              </a:spcBef>
              <a:spcAft>
                <a:spcPts val="0"/>
              </a:spcAft>
              <a:buNone/>
            </a:pPr>
            <a:r>
              <a:rPr b="1" lang="en" sz="2100"/>
              <a:t>d</a:t>
            </a:r>
            <a:r>
              <a:rPr b="1" lang="en" sz="2100"/>
              <a:t>lr</a:t>
            </a:r>
            <a:r>
              <a:rPr lang="en" sz="2100"/>
              <a:t> -- Digital Library Registry</a:t>
            </a:r>
            <a:endParaRPr sz="2100"/>
          </a:p>
          <a:p>
            <a:pPr indent="0" lvl="0" marL="0" rtl="0" algn="l">
              <a:spcBef>
                <a:spcPts val="1200"/>
              </a:spcBef>
              <a:spcAft>
                <a:spcPts val="1200"/>
              </a:spcAft>
              <a:buNone/>
            </a:pPr>
            <a:r>
              <a:rPr b="1" lang="en" sz="2100"/>
              <a:t>s</a:t>
            </a:r>
            <a:r>
              <a:rPr b="1" lang="en" sz="2100"/>
              <a:t>cipio</a:t>
            </a:r>
            <a:r>
              <a:rPr lang="en" sz="2100"/>
              <a:t> -- Scipio Art and Rare Book Sales Catalog</a:t>
            </a:r>
            <a:endParaRPr sz="21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Checklist: What to look out for in a record</a:t>
            </a:r>
            <a:endParaRPr/>
          </a:p>
        </p:txBody>
      </p:sp>
      <p:sp>
        <p:nvSpPr>
          <p:cNvPr id="192" name="Google Shape;192;p35"/>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700"/>
              <a:t>001 / 035 / 020 / 010 / 022</a:t>
            </a:r>
            <a:endParaRPr b="1" sz="2700"/>
          </a:p>
          <a:p>
            <a:pPr indent="0" lvl="0" marL="0" rtl="0" algn="l">
              <a:spcBef>
                <a:spcPts val="1200"/>
              </a:spcBef>
              <a:spcAft>
                <a:spcPts val="0"/>
              </a:spcAft>
              <a:buNone/>
            </a:pPr>
            <a:r>
              <a:rPr b="1" lang="en" sz="2700"/>
              <a:t>LDR &amp; 008</a:t>
            </a:r>
            <a:endParaRPr b="1" sz="2700"/>
          </a:p>
          <a:p>
            <a:pPr indent="0" lvl="0" marL="0" rtl="0" algn="l">
              <a:spcBef>
                <a:spcPts val="1200"/>
              </a:spcBef>
              <a:spcAft>
                <a:spcPts val="0"/>
              </a:spcAft>
              <a:buNone/>
            </a:pPr>
            <a:r>
              <a:rPr b="1" lang="en" sz="2700"/>
              <a:t>040 / 042</a:t>
            </a:r>
            <a:endParaRPr b="1" sz="2700"/>
          </a:p>
          <a:p>
            <a:pPr indent="0" lvl="0" marL="0" rtl="0" algn="l">
              <a:spcBef>
                <a:spcPts val="1200"/>
              </a:spcBef>
              <a:spcAft>
                <a:spcPts val="0"/>
              </a:spcAft>
              <a:buNone/>
            </a:pPr>
            <a:r>
              <a:rPr b="1" lang="en" sz="2700"/>
              <a:t>245 (&amp; appropriate 246)</a:t>
            </a:r>
            <a:endParaRPr b="1" sz="2700"/>
          </a:p>
          <a:p>
            <a:pPr indent="0" lvl="0" marL="0" rtl="0" algn="l">
              <a:spcBef>
                <a:spcPts val="1200"/>
              </a:spcBef>
              <a:spcAft>
                <a:spcPts val="0"/>
              </a:spcAft>
              <a:buNone/>
            </a:pPr>
            <a:r>
              <a:rPr b="1" lang="en" sz="2700"/>
              <a:t>505 / 520</a:t>
            </a:r>
            <a:endParaRPr b="1" sz="2700"/>
          </a:p>
          <a:p>
            <a:pPr indent="0" lvl="0" marL="0" rtl="0" algn="l">
              <a:spcBef>
                <a:spcPts val="1200"/>
              </a:spcBef>
              <a:spcAft>
                <a:spcPts val="0"/>
              </a:spcAft>
              <a:buNone/>
            </a:pPr>
            <a:r>
              <a:rPr b="1" lang="en" sz="2700"/>
              <a:t>6xx</a:t>
            </a:r>
            <a:endParaRPr b="1" sz="2700"/>
          </a:p>
          <a:p>
            <a:pPr indent="0" lvl="0" marL="0" rtl="0" algn="l">
              <a:spcBef>
                <a:spcPts val="1200"/>
              </a:spcBef>
              <a:spcAft>
                <a:spcPts val="1200"/>
              </a:spcAft>
              <a:buNone/>
            </a:pPr>
            <a:r>
              <a:rPr b="1" lang="en" sz="2700"/>
              <a:t>8xx</a:t>
            </a:r>
            <a:endParaRPr b="1" sz="27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But do I use </a:t>
            </a:r>
            <a:r>
              <a:rPr i="1" lang="en"/>
              <a:t>this</a:t>
            </a:r>
            <a:r>
              <a:rPr lang="en"/>
              <a:t> record?</a:t>
            </a:r>
            <a:endParaRPr/>
          </a:p>
        </p:txBody>
      </p:sp>
      <p:sp>
        <p:nvSpPr>
          <p:cNvPr id="198" name="Google Shape;198;p36"/>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3100"/>
              <a:t>Everything matches, except …</a:t>
            </a:r>
            <a:endParaRPr sz="31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7"/>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But do I use </a:t>
            </a:r>
            <a:r>
              <a:rPr i="1" lang="en"/>
              <a:t>this</a:t>
            </a:r>
            <a:r>
              <a:rPr lang="en"/>
              <a:t> record?</a:t>
            </a:r>
            <a:endParaRPr/>
          </a:p>
        </p:txBody>
      </p:sp>
      <p:sp>
        <p:nvSpPr>
          <p:cNvPr id="204" name="Google Shape;204;p37"/>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100"/>
              <a:t>Everything matches, except …</a:t>
            </a:r>
            <a:endParaRPr sz="3100"/>
          </a:p>
          <a:p>
            <a:pPr indent="0" lvl="0" marL="0" rtl="0" algn="l">
              <a:spcBef>
                <a:spcPts val="1200"/>
              </a:spcBef>
              <a:spcAft>
                <a:spcPts val="0"/>
              </a:spcAft>
              <a:buNone/>
            </a:pPr>
            <a:r>
              <a:t/>
            </a:r>
            <a:endParaRPr sz="3100"/>
          </a:p>
          <a:p>
            <a:pPr indent="0" lvl="0" marL="0" rtl="0" algn="l">
              <a:spcBef>
                <a:spcPts val="1200"/>
              </a:spcBef>
              <a:spcAft>
                <a:spcPts val="1200"/>
              </a:spcAft>
              <a:buNone/>
            </a:pPr>
            <a:r>
              <a:rPr lang="en" sz="3100"/>
              <a:t>The ISBN is different -- Sure.</a:t>
            </a:r>
            <a:endParaRPr sz="31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8"/>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But do I use </a:t>
            </a:r>
            <a:r>
              <a:rPr i="1" lang="en"/>
              <a:t>this</a:t>
            </a:r>
            <a:r>
              <a:rPr lang="en"/>
              <a:t> record?</a:t>
            </a:r>
            <a:endParaRPr/>
          </a:p>
        </p:txBody>
      </p:sp>
      <p:sp>
        <p:nvSpPr>
          <p:cNvPr id="210" name="Google Shape;210;p38"/>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100"/>
              <a:t>Everything matches, except …</a:t>
            </a:r>
            <a:endParaRPr sz="3100"/>
          </a:p>
          <a:p>
            <a:pPr indent="0" lvl="0" marL="0" rtl="0" algn="l">
              <a:spcBef>
                <a:spcPts val="1200"/>
              </a:spcBef>
              <a:spcAft>
                <a:spcPts val="0"/>
              </a:spcAft>
              <a:buNone/>
            </a:pPr>
            <a:r>
              <a:t/>
            </a:r>
            <a:endParaRPr sz="3100"/>
          </a:p>
          <a:p>
            <a:pPr indent="0" lvl="0" marL="0" rtl="0" algn="l">
              <a:spcBef>
                <a:spcPts val="1200"/>
              </a:spcBef>
              <a:spcAft>
                <a:spcPts val="1200"/>
              </a:spcAft>
              <a:buNone/>
            </a:pPr>
            <a:r>
              <a:rPr lang="en" sz="3100"/>
              <a:t>The year is different -- </a:t>
            </a:r>
            <a:r>
              <a:rPr i="1" lang="en" sz="3100"/>
              <a:t>Maybe</a:t>
            </a:r>
            <a:endParaRPr i="1" sz="31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9"/>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216" name="Google Shape;216;p39"/>
          <p:cNvSpPr txBox="1"/>
          <p:nvPr>
            <p:ph idx="1" type="body"/>
          </p:nvPr>
        </p:nvSpPr>
        <p:spPr>
          <a:xfrm>
            <a:off x="311700" y="1536633"/>
            <a:ext cx="3999900" cy="45552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2200"/>
              <a:t>264 _1  $a New York : $b Random House, $c [2020]</a:t>
            </a:r>
            <a:endParaRPr sz="2200"/>
          </a:p>
          <a:p>
            <a:pPr indent="0" lvl="0" marL="0" rtl="0" algn="l">
              <a:spcBef>
                <a:spcPts val="1200"/>
              </a:spcBef>
              <a:spcAft>
                <a:spcPts val="0"/>
              </a:spcAft>
              <a:buNone/>
            </a:pPr>
            <a:r>
              <a:rPr lang="en" sz="2200"/>
              <a:t>Matches:</a:t>
            </a:r>
            <a:endParaRPr sz="2200"/>
          </a:p>
          <a:p>
            <a:pPr indent="-368300" lvl="0" marL="457200" rtl="0" algn="l">
              <a:spcBef>
                <a:spcPts val="1200"/>
              </a:spcBef>
              <a:spcAft>
                <a:spcPts val="0"/>
              </a:spcAft>
              <a:buSzPts val="2200"/>
              <a:buChar char="●"/>
            </a:pPr>
            <a:r>
              <a:rPr lang="en" sz="2200"/>
              <a:t>©2020.</a:t>
            </a:r>
            <a:endParaRPr sz="2200"/>
          </a:p>
          <a:p>
            <a:pPr indent="-368300" lvl="0" marL="457200" rtl="0" algn="l">
              <a:spcBef>
                <a:spcPts val="0"/>
              </a:spcBef>
              <a:spcAft>
                <a:spcPts val="0"/>
              </a:spcAft>
              <a:buSzPts val="2200"/>
              <a:buChar char="●"/>
            </a:pPr>
            <a:r>
              <a:rPr lang="en" sz="2200"/>
              <a:t>©2020. Random House. Sixth printing, 2021.</a:t>
            </a:r>
            <a:endParaRPr sz="2200"/>
          </a:p>
          <a:p>
            <a:pPr indent="-368300" lvl="0" marL="457200" rtl="0" algn="l">
              <a:spcBef>
                <a:spcPts val="0"/>
              </a:spcBef>
              <a:spcAft>
                <a:spcPts val="0"/>
              </a:spcAft>
              <a:buSzPts val="2200"/>
              <a:buChar char="●"/>
            </a:pPr>
            <a:r>
              <a:rPr lang="en" sz="2200"/>
              <a:t>No date given</a:t>
            </a:r>
            <a:endParaRPr sz="2200"/>
          </a:p>
          <a:p>
            <a:pPr indent="0" lvl="0" marL="0" rtl="0" algn="l">
              <a:spcBef>
                <a:spcPts val="1200"/>
              </a:spcBef>
              <a:spcAft>
                <a:spcPts val="1200"/>
              </a:spcAft>
              <a:buNone/>
            </a:pPr>
            <a:r>
              <a:rPr lang="en" sz="2200"/>
              <a:t>(Optionally, second 264 for copyright date, and third for printing date. Note for source in third case)</a:t>
            </a:r>
            <a:endParaRPr sz="2200"/>
          </a:p>
        </p:txBody>
      </p:sp>
      <p:sp>
        <p:nvSpPr>
          <p:cNvPr id="217" name="Google Shape;217;p39"/>
          <p:cNvSpPr txBox="1"/>
          <p:nvPr>
            <p:ph idx="2" type="body"/>
          </p:nvPr>
        </p:nvSpPr>
        <p:spPr>
          <a:xfrm>
            <a:off x="4832400" y="1536633"/>
            <a:ext cx="3999900" cy="45552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852"/>
              <a:buNone/>
            </a:pPr>
            <a:r>
              <a:rPr lang="en" sz="2200"/>
              <a:t>264 _1  $a New York : $b Random House, $c 2020.</a:t>
            </a:r>
            <a:endParaRPr sz="2200"/>
          </a:p>
          <a:p>
            <a:pPr indent="0" lvl="0" marL="0" rtl="0" algn="l">
              <a:lnSpc>
                <a:spcPct val="95000"/>
              </a:lnSpc>
              <a:spcBef>
                <a:spcPts val="1200"/>
              </a:spcBef>
              <a:spcAft>
                <a:spcPts val="0"/>
              </a:spcAft>
              <a:buSzPts val="852"/>
              <a:buNone/>
            </a:pPr>
            <a:r>
              <a:t/>
            </a:r>
            <a:endParaRPr sz="2200"/>
          </a:p>
          <a:p>
            <a:pPr indent="0" lvl="0" marL="0" rtl="0" algn="l">
              <a:lnSpc>
                <a:spcPct val="95000"/>
              </a:lnSpc>
              <a:spcBef>
                <a:spcPts val="1200"/>
              </a:spcBef>
              <a:spcAft>
                <a:spcPts val="0"/>
              </a:spcAft>
              <a:buSzPts val="852"/>
              <a:buNone/>
            </a:pPr>
            <a:r>
              <a:rPr lang="en" sz="2200"/>
              <a:t>Matches:</a:t>
            </a:r>
            <a:endParaRPr sz="2200"/>
          </a:p>
          <a:p>
            <a:pPr indent="-368300" lvl="0" marL="457200" rtl="0" algn="l">
              <a:lnSpc>
                <a:spcPct val="95000"/>
              </a:lnSpc>
              <a:spcBef>
                <a:spcPts val="1200"/>
              </a:spcBef>
              <a:spcAft>
                <a:spcPts val="0"/>
              </a:spcAft>
              <a:buSzPts val="2200"/>
              <a:buChar char="●"/>
            </a:pPr>
            <a:r>
              <a:rPr lang="en" sz="2200"/>
              <a:t>First edition, 2020.</a:t>
            </a:r>
            <a:endParaRPr sz="2200"/>
          </a:p>
          <a:p>
            <a:pPr indent="-368300" lvl="0" marL="457200" rtl="0" algn="l">
              <a:lnSpc>
                <a:spcPct val="95000"/>
              </a:lnSpc>
              <a:spcBef>
                <a:spcPts val="0"/>
              </a:spcBef>
              <a:spcAft>
                <a:spcPts val="0"/>
              </a:spcAft>
              <a:buSzPts val="2200"/>
              <a:buChar char="●"/>
            </a:pPr>
            <a:r>
              <a:rPr lang="en" sz="2200"/>
              <a:t>Random House, 2020.  ©2021 the author.</a:t>
            </a:r>
            <a:endParaRPr sz="2200"/>
          </a:p>
          <a:p>
            <a:pPr indent="-368300" lvl="0" marL="457200" rtl="0" algn="l">
              <a:lnSpc>
                <a:spcPct val="95000"/>
              </a:lnSpc>
              <a:spcBef>
                <a:spcPts val="0"/>
              </a:spcBef>
              <a:spcAft>
                <a:spcPts val="0"/>
              </a:spcAft>
              <a:buSzPts val="2200"/>
              <a:buChar char="●"/>
            </a:pPr>
            <a:r>
              <a:rPr lang="en" sz="2200"/>
              <a:t>Random House, 2020. Sixth printing, 2021.</a:t>
            </a:r>
            <a:endParaRPr sz="2200"/>
          </a:p>
          <a:p>
            <a:pPr indent="0" lvl="0" marL="0" rtl="0" algn="l">
              <a:lnSpc>
                <a:spcPct val="95000"/>
              </a:lnSpc>
              <a:spcBef>
                <a:spcPts val="1200"/>
              </a:spcBef>
              <a:spcAft>
                <a:spcPts val="1200"/>
              </a:spcAft>
              <a:buSzPts val="852"/>
              <a:buNone/>
            </a:pPr>
            <a:r>
              <a:rPr lang="en" sz="2200"/>
              <a:t>(Optionally, additional 264s for copyright or printing dates)</a:t>
            </a:r>
            <a:endParaRPr sz="22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40"/>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But do I use </a:t>
            </a:r>
            <a:r>
              <a:rPr i="1" lang="en"/>
              <a:t>this</a:t>
            </a:r>
            <a:r>
              <a:rPr lang="en"/>
              <a:t> record?</a:t>
            </a:r>
            <a:endParaRPr/>
          </a:p>
        </p:txBody>
      </p:sp>
      <p:sp>
        <p:nvSpPr>
          <p:cNvPr id="223" name="Google Shape;223;p40"/>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100"/>
              <a:t>Everything matches, except …</a:t>
            </a:r>
            <a:endParaRPr sz="3100"/>
          </a:p>
          <a:p>
            <a:pPr indent="0" lvl="0" marL="0" rtl="0" algn="l">
              <a:spcBef>
                <a:spcPts val="1200"/>
              </a:spcBef>
              <a:spcAft>
                <a:spcPts val="0"/>
              </a:spcAft>
              <a:buNone/>
            </a:pPr>
            <a:r>
              <a:t/>
            </a:r>
            <a:endParaRPr sz="3100"/>
          </a:p>
          <a:p>
            <a:pPr indent="0" lvl="0" marL="0" rtl="0" algn="l">
              <a:spcBef>
                <a:spcPts val="1200"/>
              </a:spcBef>
              <a:spcAft>
                <a:spcPts val="0"/>
              </a:spcAft>
              <a:buNone/>
            </a:pPr>
            <a:r>
              <a:rPr lang="en" sz="3100"/>
              <a:t>The edition statement is different -- No.</a:t>
            </a:r>
            <a:endParaRPr sz="3100"/>
          </a:p>
          <a:p>
            <a:pPr indent="0" lvl="0" marL="0" rtl="0" algn="l">
              <a:spcBef>
                <a:spcPts val="1200"/>
              </a:spcBef>
              <a:spcAft>
                <a:spcPts val="0"/>
              </a:spcAft>
              <a:buNone/>
            </a:pPr>
            <a:r>
              <a:t/>
            </a:r>
            <a:endParaRPr sz="3100"/>
          </a:p>
          <a:p>
            <a:pPr indent="0" lvl="0" marL="0" rtl="0" algn="l">
              <a:spcBef>
                <a:spcPts val="1200"/>
              </a:spcBef>
              <a:spcAft>
                <a:spcPts val="1200"/>
              </a:spcAft>
              <a:buNone/>
            </a:pPr>
            <a:r>
              <a:rPr lang="en" sz="3100"/>
              <a:t>The record says “First edition” but my item has no edition </a:t>
            </a:r>
            <a:r>
              <a:rPr lang="en" sz="3100"/>
              <a:t>statement</a:t>
            </a:r>
            <a:r>
              <a:rPr lang="en" sz="3100"/>
              <a:t> -- </a:t>
            </a:r>
            <a:r>
              <a:rPr i="1" lang="en" sz="3100"/>
              <a:t>Maybe</a:t>
            </a:r>
            <a:r>
              <a:rPr lang="en" sz="3100"/>
              <a:t>. </a:t>
            </a:r>
            <a:endParaRPr sz="31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41"/>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But do I use </a:t>
            </a:r>
            <a:r>
              <a:rPr i="1" lang="en"/>
              <a:t>this</a:t>
            </a:r>
            <a:r>
              <a:rPr lang="en"/>
              <a:t> record?</a:t>
            </a:r>
            <a:endParaRPr/>
          </a:p>
        </p:txBody>
      </p:sp>
      <p:sp>
        <p:nvSpPr>
          <p:cNvPr id="229" name="Google Shape;229;p41"/>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100"/>
              <a:t>Everything matches, except …</a:t>
            </a:r>
            <a:endParaRPr sz="3100"/>
          </a:p>
          <a:p>
            <a:pPr indent="0" lvl="0" marL="0" rtl="0" algn="l">
              <a:spcBef>
                <a:spcPts val="1200"/>
              </a:spcBef>
              <a:spcAft>
                <a:spcPts val="0"/>
              </a:spcAft>
              <a:buNone/>
            </a:pPr>
            <a:r>
              <a:t/>
            </a:r>
            <a:endParaRPr sz="3100"/>
          </a:p>
          <a:p>
            <a:pPr indent="0" lvl="0" marL="0" rtl="0" algn="l">
              <a:spcBef>
                <a:spcPts val="1200"/>
              </a:spcBef>
              <a:spcAft>
                <a:spcPts val="1200"/>
              </a:spcAft>
              <a:buNone/>
            </a:pPr>
            <a:r>
              <a:rPr lang="en" sz="3100"/>
              <a:t>The publisher is different -- </a:t>
            </a:r>
            <a:r>
              <a:rPr i="1" lang="en" sz="3100"/>
              <a:t>Maybe</a:t>
            </a:r>
            <a:endParaRPr i="1" sz="3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What is cataloging for?</a:t>
            </a:r>
            <a:endParaRPr/>
          </a:p>
        </p:txBody>
      </p:sp>
      <p:sp>
        <p:nvSpPr>
          <p:cNvPr id="68" name="Google Shape;68;p15"/>
          <p:cNvSpPr txBox="1"/>
          <p:nvPr>
            <p:ph idx="1" type="body"/>
          </p:nvPr>
        </p:nvSpPr>
        <p:spPr>
          <a:xfrm>
            <a:off x="311700" y="1536633"/>
            <a:ext cx="3999900" cy="455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FRBR user tasks: </a:t>
            </a:r>
            <a:endParaRPr sz="2000"/>
          </a:p>
          <a:p>
            <a:pPr indent="-355600" lvl="0" marL="457200" rtl="0" algn="l">
              <a:spcBef>
                <a:spcPts val="1200"/>
              </a:spcBef>
              <a:spcAft>
                <a:spcPts val="0"/>
              </a:spcAft>
              <a:buSzPts val="2000"/>
              <a:buChar char="●"/>
            </a:pPr>
            <a:r>
              <a:rPr lang="en" sz="2000"/>
              <a:t>Find</a:t>
            </a:r>
            <a:endParaRPr sz="2000"/>
          </a:p>
          <a:p>
            <a:pPr indent="-355600" lvl="0" marL="457200" rtl="0" algn="l">
              <a:spcBef>
                <a:spcPts val="0"/>
              </a:spcBef>
              <a:spcAft>
                <a:spcPts val="0"/>
              </a:spcAft>
              <a:buSzPts val="2000"/>
              <a:buChar char="●"/>
            </a:pPr>
            <a:r>
              <a:rPr lang="en" sz="2000"/>
              <a:t>Identify</a:t>
            </a:r>
            <a:endParaRPr sz="2000"/>
          </a:p>
          <a:p>
            <a:pPr indent="-355600" lvl="0" marL="457200" rtl="0" algn="l">
              <a:spcBef>
                <a:spcPts val="0"/>
              </a:spcBef>
              <a:spcAft>
                <a:spcPts val="0"/>
              </a:spcAft>
              <a:buSzPts val="2000"/>
              <a:buChar char="●"/>
            </a:pPr>
            <a:r>
              <a:rPr lang="en" sz="2000"/>
              <a:t>Select </a:t>
            </a:r>
            <a:endParaRPr sz="2000"/>
          </a:p>
          <a:p>
            <a:pPr indent="-355600" lvl="0" marL="457200" rtl="0" algn="l">
              <a:spcBef>
                <a:spcPts val="0"/>
              </a:spcBef>
              <a:spcAft>
                <a:spcPts val="0"/>
              </a:spcAft>
              <a:buSzPts val="2000"/>
              <a:buChar char="●"/>
            </a:pPr>
            <a:r>
              <a:rPr lang="en" sz="2000"/>
              <a:t>Obtain</a:t>
            </a:r>
            <a:endParaRPr sz="2000"/>
          </a:p>
          <a:p>
            <a:pPr indent="0" lvl="0" marL="0" rtl="0" algn="l">
              <a:spcBef>
                <a:spcPts val="1200"/>
              </a:spcBef>
              <a:spcAft>
                <a:spcPts val="0"/>
              </a:spcAft>
              <a:buNone/>
            </a:pPr>
            <a:r>
              <a:rPr lang="en" sz="2000"/>
              <a:t>FRAD (FRSAD) user tasks:</a:t>
            </a:r>
            <a:endParaRPr sz="2000"/>
          </a:p>
          <a:p>
            <a:pPr indent="-355600" lvl="0" marL="457200" rtl="0" algn="l">
              <a:spcBef>
                <a:spcPts val="1200"/>
              </a:spcBef>
              <a:spcAft>
                <a:spcPts val="0"/>
              </a:spcAft>
              <a:buSzPts val="2000"/>
              <a:buChar char="●"/>
            </a:pPr>
            <a:r>
              <a:rPr lang="en" sz="2000"/>
              <a:t>Find</a:t>
            </a:r>
            <a:endParaRPr sz="2000"/>
          </a:p>
          <a:p>
            <a:pPr indent="-355600" lvl="0" marL="457200" rtl="0" algn="l">
              <a:spcBef>
                <a:spcPts val="0"/>
              </a:spcBef>
              <a:spcAft>
                <a:spcPts val="0"/>
              </a:spcAft>
              <a:buSzPts val="2000"/>
              <a:buChar char="●"/>
            </a:pPr>
            <a:r>
              <a:rPr lang="en" sz="2000"/>
              <a:t>Identify</a:t>
            </a:r>
            <a:endParaRPr sz="2000"/>
          </a:p>
          <a:p>
            <a:pPr indent="-355600" lvl="0" marL="457200" rtl="0" algn="l">
              <a:spcBef>
                <a:spcPts val="0"/>
              </a:spcBef>
              <a:spcAft>
                <a:spcPts val="0"/>
              </a:spcAft>
              <a:buSzPts val="2000"/>
              <a:buChar char="●"/>
            </a:pPr>
            <a:r>
              <a:rPr lang="en" sz="2000"/>
              <a:t>Contextualize</a:t>
            </a:r>
            <a:endParaRPr sz="2000"/>
          </a:p>
          <a:p>
            <a:pPr indent="-355600" lvl="0" marL="457200" rtl="0" algn="l">
              <a:spcBef>
                <a:spcPts val="0"/>
              </a:spcBef>
              <a:spcAft>
                <a:spcPts val="0"/>
              </a:spcAft>
              <a:buSzPts val="2000"/>
              <a:buChar char="●"/>
            </a:pPr>
            <a:r>
              <a:rPr lang="en" sz="2000"/>
              <a:t>Justify (Explore)</a:t>
            </a:r>
            <a:endParaRPr sz="2000"/>
          </a:p>
          <a:p>
            <a:pPr indent="0" lvl="0" marL="0" rtl="0" algn="l">
              <a:spcBef>
                <a:spcPts val="1200"/>
              </a:spcBef>
              <a:spcAft>
                <a:spcPts val="1200"/>
              </a:spcAft>
              <a:buNone/>
            </a:pPr>
            <a:r>
              <a:t/>
            </a:r>
            <a:endParaRPr sz="2000"/>
          </a:p>
        </p:txBody>
      </p:sp>
      <p:sp>
        <p:nvSpPr>
          <p:cNvPr id="69" name="Google Shape;69;p15"/>
          <p:cNvSpPr txBox="1"/>
          <p:nvPr>
            <p:ph idx="2" type="body"/>
          </p:nvPr>
        </p:nvSpPr>
        <p:spPr>
          <a:xfrm>
            <a:off x="4832400" y="1536633"/>
            <a:ext cx="39999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2200"/>
          </a:p>
          <a:p>
            <a:pPr indent="0" lvl="0" marL="0" rtl="0" algn="l">
              <a:spcBef>
                <a:spcPts val="1200"/>
              </a:spcBef>
              <a:spcAft>
                <a:spcPts val="0"/>
              </a:spcAft>
              <a:buNone/>
            </a:pPr>
            <a:r>
              <a:rPr lang="en" sz="2200"/>
              <a:t>LRM user tasks</a:t>
            </a:r>
            <a:endParaRPr sz="2200"/>
          </a:p>
          <a:p>
            <a:pPr indent="-368300" lvl="0" marL="457200" rtl="0" algn="l">
              <a:spcBef>
                <a:spcPts val="1200"/>
              </a:spcBef>
              <a:spcAft>
                <a:spcPts val="0"/>
              </a:spcAft>
              <a:buSzPts val="2200"/>
              <a:buChar char="●"/>
            </a:pPr>
            <a:r>
              <a:rPr lang="en" sz="2200"/>
              <a:t>Find</a:t>
            </a:r>
            <a:endParaRPr sz="2200"/>
          </a:p>
          <a:p>
            <a:pPr indent="-368300" lvl="0" marL="457200" rtl="0" algn="l">
              <a:spcBef>
                <a:spcPts val="0"/>
              </a:spcBef>
              <a:spcAft>
                <a:spcPts val="0"/>
              </a:spcAft>
              <a:buSzPts val="2200"/>
              <a:buChar char="●"/>
            </a:pPr>
            <a:r>
              <a:rPr lang="en" sz="2200"/>
              <a:t>Identify</a:t>
            </a:r>
            <a:endParaRPr sz="2200"/>
          </a:p>
          <a:p>
            <a:pPr indent="-368300" lvl="0" marL="457200" rtl="0" algn="l">
              <a:spcBef>
                <a:spcPts val="0"/>
              </a:spcBef>
              <a:spcAft>
                <a:spcPts val="0"/>
              </a:spcAft>
              <a:buSzPts val="2200"/>
              <a:buChar char="●"/>
            </a:pPr>
            <a:r>
              <a:rPr lang="en" sz="2200"/>
              <a:t>Select</a:t>
            </a:r>
            <a:endParaRPr sz="2200"/>
          </a:p>
          <a:p>
            <a:pPr indent="-368300" lvl="0" marL="457200" rtl="0" algn="l">
              <a:spcBef>
                <a:spcPts val="0"/>
              </a:spcBef>
              <a:spcAft>
                <a:spcPts val="0"/>
              </a:spcAft>
              <a:buSzPts val="2200"/>
              <a:buChar char="●"/>
            </a:pPr>
            <a:r>
              <a:rPr lang="en" sz="2200"/>
              <a:t>Obtain</a:t>
            </a:r>
            <a:endParaRPr sz="2200"/>
          </a:p>
          <a:p>
            <a:pPr indent="-368300" lvl="0" marL="457200" rtl="0" algn="l">
              <a:spcBef>
                <a:spcPts val="0"/>
              </a:spcBef>
              <a:spcAft>
                <a:spcPts val="0"/>
              </a:spcAft>
              <a:buSzPts val="2200"/>
              <a:buChar char="●"/>
            </a:pPr>
            <a:r>
              <a:rPr lang="en" sz="2200"/>
              <a:t>Explore</a:t>
            </a:r>
            <a:endParaRPr sz="2200"/>
          </a:p>
        </p:txBody>
      </p:sp>
      <p:sp>
        <p:nvSpPr>
          <p:cNvPr id="70" name="Google Shape;70;p15"/>
          <p:cNvSpPr/>
          <p:nvPr/>
        </p:nvSpPr>
        <p:spPr>
          <a:xfrm>
            <a:off x="311700" y="1536625"/>
            <a:ext cx="4520700" cy="4341600"/>
          </a:xfrm>
          <a:prstGeom prst="rightArrowCallout">
            <a:avLst>
              <a:gd fmla="val 25000" name="adj1"/>
              <a:gd fmla="val 25000" name="adj2"/>
              <a:gd fmla="val 25000" name="adj3"/>
              <a:gd fmla="val 60435" name="adj4"/>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2"/>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But do I use </a:t>
            </a:r>
            <a:r>
              <a:rPr i="1" lang="en"/>
              <a:t>this</a:t>
            </a:r>
            <a:r>
              <a:rPr lang="en"/>
              <a:t> record?</a:t>
            </a:r>
            <a:endParaRPr/>
          </a:p>
        </p:txBody>
      </p:sp>
      <p:sp>
        <p:nvSpPr>
          <p:cNvPr id="235" name="Google Shape;235;p42"/>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100"/>
              <a:t>Everything matches, except …</a:t>
            </a:r>
            <a:endParaRPr sz="3100"/>
          </a:p>
          <a:p>
            <a:pPr indent="0" lvl="0" marL="0" rtl="0" algn="l">
              <a:spcBef>
                <a:spcPts val="1200"/>
              </a:spcBef>
              <a:spcAft>
                <a:spcPts val="0"/>
              </a:spcAft>
              <a:buNone/>
            </a:pPr>
            <a:r>
              <a:t/>
            </a:r>
            <a:endParaRPr sz="3100"/>
          </a:p>
          <a:p>
            <a:pPr indent="0" lvl="0" marL="0" rtl="0" algn="l">
              <a:spcBef>
                <a:spcPts val="1200"/>
              </a:spcBef>
              <a:spcAft>
                <a:spcPts val="0"/>
              </a:spcAft>
              <a:buNone/>
            </a:pPr>
            <a:r>
              <a:rPr lang="en" sz="3100"/>
              <a:t>The page </a:t>
            </a:r>
            <a:r>
              <a:rPr lang="en" sz="3100"/>
              <a:t>count </a:t>
            </a:r>
            <a:r>
              <a:rPr lang="en" sz="3100"/>
              <a:t>is different -- </a:t>
            </a:r>
            <a:r>
              <a:rPr i="1" lang="en" sz="3100"/>
              <a:t>Maybe</a:t>
            </a:r>
            <a:endParaRPr i="1" sz="3100"/>
          </a:p>
          <a:p>
            <a:pPr indent="0" lvl="0" marL="0" rtl="0" algn="l">
              <a:spcBef>
                <a:spcPts val="1200"/>
              </a:spcBef>
              <a:spcAft>
                <a:spcPts val="0"/>
              </a:spcAft>
              <a:buNone/>
            </a:pPr>
            <a:r>
              <a:rPr lang="en" sz="3100"/>
              <a:t>Or it has “discussion questions” -- </a:t>
            </a:r>
            <a:r>
              <a:rPr i="1" lang="en" sz="3100"/>
              <a:t>Usually no</a:t>
            </a:r>
            <a:endParaRPr i="1" sz="3100"/>
          </a:p>
          <a:p>
            <a:pPr indent="0" lvl="0" marL="0" rtl="0" algn="l">
              <a:spcBef>
                <a:spcPts val="1200"/>
              </a:spcBef>
              <a:spcAft>
                <a:spcPts val="1200"/>
              </a:spcAft>
              <a:buNone/>
            </a:pPr>
            <a:r>
              <a:t/>
            </a:r>
            <a:endParaRPr sz="31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3"/>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241" name="Google Shape;241;p43"/>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42" name="Google Shape;242;p43"/>
          <p:cNvPicPr preferRelativeResize="0"/>
          <p:nvPr/>
        </p:nvPicPr>
        <p:blipFill>
          <a:blip r:embed="rId3">
            <a:alphaModFix/>
          </a:blip>
          <a:stretch>
            <a:fillRect/>
          </a:stretch>
        </p:blipFill>
        <p:spPr>
          <a:xfrm>
            <a:off x="311700" y="735699"/>
            <a:ext cx="8472405" cy="535612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4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Subject headings</a:t>
            </a:r>
            <a:endParaRPr/>
          </a:p>
        </p:txBody>
      </p:sp>
      <p:sp>
        <p:nvSpPr>
          <p:cNvPr id="248" name="Google Shape;248;p4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0"/>
              </a:spcAft>
              <a:buNone/>
            </a:pPr>
            <a:r>
              <a:rPr lang="en" sz="2900">
                <a:solidFill>
                  <a:srgbClr val="202124"/>
                </a:solidFill>
                <a:highlight>
                  <a:srgbClr val="FFFFFF"/>
                </a:highlight>
                <a:latin typeface="Roboto"/>
                <a:ea typeface="Roboto"/>
                <a:cs typeface="Roboto"/>
                <a:sym typeface="Roboto"/>
              </a:rPr>
              <a:t>“Everything should be made as simple as possible, but no simpler.” </a:t>
            </a:r>
            <a:endParaRPr sz="2900">
              <a:solidFill>
                <a:srgbClr val="202124"/>
              </a:solidFill>
              <a:highlight>
                <a:srgbClr val="FFFFFF"/>
              </a:highlight>
              <a:latin typeface="Roboto"/>
              <a:ea typeface="Roboto"/>
              <a:cs typeface="Roboto"/>
              <a:sym typeface="Roboto"/>
            </a:endParaRPr>
          </a:p>
          <a:p>
            <a:pPr indent="0" lvl="0" marL="0" rtl="0" algn="r">
              <a:spcBef>
                <a:spcPts val="1200"/>
              </a:spcBef>
              <a:spcAft>
                <a:spcPts val="1200"/>
              </a:spcAft>
              <a:buNone/>
            </a:pPr>
            <a:r>
              <a:rPr lang="en" sz="1200">
                <a:solidFill>
                  <a:srgbClr val="202124"/>
                </a:solidFill>
                <a:highlight>
                  <a:srgbClr val="FFFFFF"/>
                </a:highlight>
                <a:latin typeface="Roboto"/>
                <a:ea typeface="Roboto"/>
                <a:cs typeface="Roboto"/>
                <a:sym typeface="Roboto"/>
              </a:rPr>
              <a:t> --attributed to Albert Einstein by Roger Sessions in the New York times, 8 Jan 1950.</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4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thesauri</a:t>
            </a:r>
            <a:endParaRPr/>
          </a:p>
        </p:txBody>
      </p:sp>
      <p:sp>
        <p:nvSpPr>
          <p:cNvPr id="254" name="Google Shape;254;p45"/>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800"/>
              <a:t>LCSH (6xx _0)</a:t>
            </a:r>
            <a:endParaRPr sz="2800"/>
          </a:p>
          <a:p>
            <a:pPr indent="0" lvl="0" marL="0" rtl="0" algn="l">
              <a:spcBef>
                <a:spcPts val="1200"/>
              </a:spcBef>
              <a:spcAft>
                <a:spcPts val="0"/>
              </a:spcAft>
              <a:buNone/>
            </a:pPr>
            <a:r>
              <a:rPr lang="en" sz="2800"/>
              <a:t>MeSH (6xx _2  or  6xx _7 $2 mesh)</a:t>
            </a:r>
            <a:endParaRPr sz="2800"/>
          </a:p>
          <a:p>
            <a:pPr indent="0" lvl="0" marL="0" rtl="0" algn="l">
              <a:spcBef>
                <a:spcPts val="1200"/>
              </a:spcBef>
              <a:spcAft>
                <a:spcPts val="0"/>
              </a:spcAft>
              <a:buNone/>
            </a:pPr>
            <a:r>
              <a:rPr lang="en" sz="2800"/>
              <a:t>Sears (6xx _7 $2 sears)</a:t>
            </a:r>
            <a:endParaRPr sz="2800"/>
          </a:p>
          <a:p>
            <a:pPr indent="0" lvl="0" marL="0" rtl="0" algn="l">
              <a:spcBef>
                <a:spcPts val="1200"/>
              </a:spcBef>
              <a:spcAft>
                <a:spcPts val="0"/>
              </a:spcAft>
              <a:buNone/>
            </a:pPr>
            <a:r>
              <a:rPr lang="en" sz="2800"/>
              <a:t>FAST (6xx _7 $2 fast</a:t>
            </a:r>
            <a:endParaRPr sz="2800"/>
          </a:p>
          <a:p>
            <a:pPr indent="0" lvl="0" marL="0" rtl="0" algn="l">
              <a:spcBef>
                <a:spcPts val="1200"/>
              </a:spcBef>
              <a:spcAft>
                <a:spcPts val="0"/>
              </a:spcAft>
              <a:buNone/>
            </a:pPr>
            <a:r>
              <a:rPr lang="en" sz="2800"/>
              <a:t>LC Children’s (6xx _1)</a:t>
            </a:r>
            <a:endParaRPr sz="2800"/>
          </a:p>
          <a:p>
            <a:pPr indent="0" lvl="0" marL="0" rtl="0" algn="l">
              <a:spcBef>
                <a:spcPts val="1200"/>
              </a:spcBef>
              <a:spcAft>
                <a:spcPts val="1200"/>
              </a:spcAft>
              <a:buNone/>
            </a:pPr>
            <a:r>
              <a:rPr lang="en" sz="2800"/>
              <a:t>Local, others, … (6xx _4, 6xx _7 $2 local, etc.)</a:t>
            </a:r>
            <a:endParaRPr sz="28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Use and Abuse of LCSH</a:t>
            </a:r>
            <a:endParaRPr/>
          </a:p>
        </p:txBody>
      </p:sp>
      <p:sp>
        <p:nvSpPr>
          <p:cNvPr id="260" name="Google Shape;260;p46"/>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400"/>
              <a:t>How many SH are too many? Too few?</a:t>
            </a:r>
            <a:endParaRPr sz="2400"/>
          </a:p>
          <a:p>
            <a:pPr indent="0" lvl="0" marL="0" rtl="0" algn="l">
              <a:spcBef>
                <a:spcPts val="1200"/>
              </a:spcBef>
              <a:spcAft>
                <a:spcPts val="0"/>
              </a:spcAft>
              <a:buNone/>
            </a:pPr>
            <a:r>
              <a:rPr lang="en" sz="2400"/>
              <a:t>The o</a:t>
            </a:r>
            <a:r>
              <a:rPr lang="en" sz="2400"/>
              <a:t>fficial</a:t>
            </a:r>
            <a:r>
              <a:rPr lang="en" sz="2400"/>
              <a:t> answers are in LC’s Subject Headings Manual.</a:t>
            </a:r>
            <a:endParaRPr sz="2400"/>
          </a:p>
          <a:p>
            <a:pPr indent="0" lvl="0" marL="0" rtl="0" algn="l">
              <a:spcBef>
                <a:spcPts val="1200"/>
              </a:spcBef>
              <a:spcAft>
                <a:spcPts val="1200"/>
              </a:spcAft>
              <a:buNone/>
            </a:pPr>
            <a:r>
              <a:rPr lang="en" sz="2400"/>
              <a:t>https://www.loc.gov/aba/publications/FreeSHM/freeshm.html</a:t>
            </a:r>
            <a:endParaRPr sz="24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7"/>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20% rule </a:t>
            </a:r>
            <a:endParaRPr/>
          </a:p>
        </p:txBody>
      </p:sp>
      <p:sp>
        <p:nvSpPr>
          <p:cNvPr id="266" name="Google Shape;266;p47"/>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3000"/>
              <a:t>General rule</a:t>
            </a:r>
            <a:r>
              <a:rPr lang="en" sz="3000"/>
              <a:t>. Assign to the work being cataloged one or more subject headings that best summarize the overall contents of the work and provide access to its most important topics. </a:t>
            </a:r>
            <a:endParaRPr sz="3000"/>
          </a:p>
          <a:p>
            <a:pPr indent="0" lvl="0" marL="0" rtl="0" algn="l">
              <a:spcBef>
                <a:spcPts val="1200"/>
              </a:spcBef>
              <a:spcAft>
                <a:spcPts val="0"/>
              </a:spcAft>
              <a:buNone/>
            </a:pPr>
            <a:r>
              <a:rPr i="1" lang="en" sz="3000"/>
              <a:t>LC practice: Assign headings only for topics that comprise at least 20% of the work.</a:t>
            </a:r>
            <a:r>
              <a:rPr lang="en" sz="3000"/>
              <a:t>  </a:t>
            </a:r>
            <a:endParaRPr sz="3000"/>
          </a:p>
          <a:p>
            <a:pPr indent="0" lvl="0" marL="0" rtl="0" algn="l">
              <a:spcBef>
                <a:spcPts val="1200"/>
              </a:spcBef>
              <a:spcAft>
                <a:spcPts val="1200"/>
              </a:spcAft>
              <a:buNone/>
            </a:pPr>
            <a:r>
              <a:rPr lang="en" sz="3000"/>
              <a:t>--SHM 180.1</a:t>
            </a:r>
            <a:endParaRPr sz="30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48"/>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Exception: No SH </a:t>
            </a:r>
            <a:endParaRPr/>
          </a:p>
        </p:txBody>
      </p:sp>
      <p:sp>
        <p:nvSpPr>
          <p:cNvPr id="272" name="Google Shape;272;p48"/>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500"/>
              <a:t>Note: There are certain works to which the Library of Congress assigns no subject headings because of their very general or amorphous nature, for example, a general periodical or a collection of essays with no discernable theme. In addition, it is Library of Congress practice not to assign subject headings to texts of sacred works or to individual works of belles lettres with no identifiable theme or specific form.</a:t>
            </a:r>
            <a:endParaRPr sz="2500"/>
          </a:p>
          <a:p>
            <a:pPr indent="0" lvl="0" marL="0" rtl="0" algn="l">
              <a:spcBef>
                <a:spcPts val="1200"/>
              </a:spcBef>
              <a:spcAft>
                <a:spcPts val="1200"/>
              </a:spcAft>
              <a:buNone/>
            </a:pPr>
            <a:r>
              <a:rPr lang="en" sz="2500"/>
              <a:t>--SHM 180.1 (note)</a:t>
            </a:r>
            <a:endParaRPr sz="25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49"/>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How many?</a:t>
            </a:r>
            <a:endParaRPr/>
          </a:p>
        </p:txBody>
      </p:sp>
      <p:sp>
        <p:nvSpPr>
          <p:cNvPr id="278" name="Google Shape;278;p49"/>
          <p:cNvSpPr txBox="1"/>
          <p:nvPr>
            <p:ph idx="1" type="body"/>
          </p:nvPr>
        </p:nvSpPr>
        <p:spPr>
          <a:xfrm>
            <a:off x="311700" y="1536633"/>
            <a:ext cx="8520600" cy="45552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2600"/>
              <a:t>The number of headings that are required varies with the work being cataloged. Sometimes one heading is sufficient. </a:t>
            </a:r>
            <a:r>
              <a:rPr b="1" lang="en" sz="2600"/>
              <a:t>Generally a maximum of six is appropriate.</a:t>
            </a:r>
            <a:r>
              <a:rPr lang="en" sz="2600"/>
              <a:t> In special situations more headings may be required. </a:t>
            </a:r>
            <a:endParaRPr sz="2600"/>
          </a:p>
          <a:p>
            <a:pPr indent="0" lvl="0" marL="0" rtl="0" algn="l">
              <a:spcBef>
                <a:spcPts val="1200"/>
              </a:spcBef>
              <a:spcAft>
                <a:spcPts val="0"/>
              </a:spcAft>
              <a:buNone/>
            </a:pPr>
            <a:r>
              <a:rPr lang="en" sz="2600"/>
              <a:t>LC practice: </a:t>
            </a:r>
            <a:r>
              <a:rPr b="1" lang="en" sz="2600"/>
              <a:t>Do not assign more than ten</a:t>
            </a:r>
            <a:r>
              <a:rPr lang="en" sz="2600"/>
              <a:t> headings to a work.</a:t>
            </a:r>
            <a:endParaRPr sz="2600"/>
          </a:p>
          <a:p>
            <a:pPr indent="0" lvl="0" marL="0" rtl="0" algn="l">
              <a:spcBef>
                <a:spcPts val="1200"/>
              </a:spcBef>
              <a:spcAft>
                <a:spcPts val="0"/>
              </a:spcAft>
              <a:buNone/>
            </a:pPr>
            <a:r>
              <a:rPr lang="en" sz="2600"/>
              <a:t>If more than one heading is present, Library of Congress catalogers assign them in order of predominance.</a:t>
            </a:r>
            <a:endParaRPr sz="2600"/>
          </a:p>
          <a:p>
            <a:pPr indent="0" lvl="0" marL="0" rtl="0" algn="l">
              <a:spcBef>
                <a:spcPts val="1200"/>
              </a:spcBef>
              <a:spcAft>
                <a:spcPts val="1200"/>
              </a:spcAft>
              <a:buNone/>
            </a:pPr>
            <a:r>
              <a:rPr lang="en" sz="2600"/>
              <a:t>--SHM 180.3 (emphasis added)</a:t>
            </a:r>
            <a:endParaRPr sz="26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50"/>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Respect my hierarchy</a:t>
            </a:r>
            <a:endParaRPr/>
          </a:p>
        </p:txBody>
      </p:sp>
      <p:sp>
        <p:nvSpPr>
          <p:cNvPr id="284" name="Google Shape;284;p50"/>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2100"/>
          </a:p>
          <a:p>
            <a:pPr indent="0" lvl="0" marL="0" rtl="0" algn="l">
              <a:spcBef>
                <a:spcPts val="1200"/>
              </a:spcBef>
              <a:spcAft>
                <a:spcPts val="0"/>
              </a:spcAft>
              <a:buNone/>
            </a:pPr>
            <a:r>
              <a:rPr lang="en" sz="2400"/>
              <a:t>A given heading, depending upon its place in a hierarchy, may subsume several subtopics that are also represented by headings in the subject authority file. </a:t>
            </a:r>
            <a:r>
              <a:rPr b="1" lang="en" sz="2400"/>
              <a:t>Assign to a work only the headings that most closely correspond to the overall coverage of the work.</a:t>
            </a:r>
            <a:r>
              <a:rPr lang="en" sz="2400"/>
              <a:t> Do not assign headings that represent the subtopics normally considered to be included in an assigned heading's coverage.</a:t>
            </a:r>
            <a:endParaRPr sz="2400"/>
          </a:p>
          <a:p>
            <a:pPr indent="0" lvl="0" marL="0" rtl="0" algn="l">
              <a:spcBef>
                <a:spcPts val="1200"/>
              </a:spcBef>
              <a:spcAft>
                <a:spcPts val="1200"/>
              </a:spcAft>
              <a:buNone/>
            </a:pPr>
            <a:r>
              <a:rPr lang="en" sz="2400"/>
              <a:t>-- SHM 108.5</a:t>
            </a:r>
            <a:endParaRPr sz="2400"/>
          </a:p>
        </p:txBody>
      </p:sp>
      <p:pic>
        <p:nvPicPr>
          <p:cNvPr id="285" name="Google Shape;285;p50"/>
          <p:cNvPicPr preferRelativeResize="0"/>
          <p:nvPr/>
        </p:nvPicPr>
        <p:blipFill>
          <a:blip r:embed="rId3">
            <a:alphaModFix/>
          </a:blip>
          <a:stretch>
            <a:fillRect/>
          </a:stretch>
        </p:blipFill>
        <p:spPr>
          <a:xfrm>
            <a:off x="6689163" y="-12"/>
            <a:ext cx="2143125" cy="21431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51"/>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Example: </a:t>
            </a:r>
            <a:r>
              <a:rPr i="1" lang="en">
                <a:solidFill>
                  <a:schemeClr val="dk2"/>
                </a:solidFill>
              </a:rPr>
              <a:t>Beginning gymnastics</a:t>
            </a:r>
            <a:endParaRPr/>
          </a:p>
        </p:txBody>
      </p:sp>
      <p:sp>
        <p:nvSpPr>
          <p:cNvPr id="291" name="Google Shape;291;p51"/>
          <p:cNvSpPr txBox="1"/>
          <p:nvPr>
            <p:ph idx="1" type="body"/>
          </p:nvPr>
        </p:nvSpPr>
        <p:spPr>
          <a:xfrm>
            <a:off x="311700" y="1536633"/>
            <a:ext cx="39999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800"/>
              <a:t>Gymnastics</a:t>
            </a:r>
            <a:endParaRPr sz="2800"/>
          </a:p>
          <a:p>
            <a:pPr indent="0" lvl="0" marL="0" rtl="0" algn="l">
              <a:spcBef>
                <a:spcPts val="1200"/>
              </a:spcBef>
              <a:spcAft>
                <a:spcPts val="0"/>
              </a:spcAft>
              <a:buNone/>
            </a:pPr>
            <a:r>
              <a:t/>
            </a:r>
            <a:endParaRPr sz="2800"/>
          </a:p>
        </p:txBody>
      </p:sp>
      <p:sp>
        <p:nvSpPr>
          <p:cNvPr id="292" name="Google Shape;292;p51"/>
          <p:cNvSpPr txBox="1"/>
          <p:nvPr>
            <p:ph idx="2" type="body"/>
          </p:nvPr>
        </p:nvSpPr>
        <p:spPr>
          <a:xfrm>
            <a:off x="4832400" y="1536633"/>
            <a:ext cx="39999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sz="2800"/>
              <a:t>NOT</a:t>
            </a:r>
            <a:endParaRPr sz="2800"/>
          </a:p>
          <a:p>
            <a:pPr indent="0" lvl="0" marL="0" rtl="0" algn="l">
              <a:spcBef>
                <a:spcPts val="1200"/>
              </a:spcBef>
              <a:spcAft>
                <a:spcPts val="0"/>
              </a:spcAft>
              <a:buClr>
                <a:schemeClr val="dk1"/>
              </a:buClr>
              <a:buSzPts val="1100"/>
              <a:buFont typeface="Arial"/>
              <a:buNone/>
            </a:pPr>
            <a:r>
              <a:rPr lang="en" sz="2800"/>
              <a:t>Gymnastics</a:t>
            </a:r>
            <a:endParaRPr sz="2800"/>
          </a:p>
          <a:p>
            <a:pPr indent="0" lvl="0" marL="0" rtl="0" algn="l">
              <a:spcBef>
                <a:spcPts val="0"/>
              </a:spcBef>
              <a:spcAft>
                <a:spcPts val="0"/>
              </a:spcAft>
              <a:buClr>
                <a:schemeClr val="dk1"/>
              </a:buClr>
              <a:buSzPts val="1100"/>
              <a:buFont typeface="Arial"/>
              <a:buNone/>
            </a:pPr>
            <a:r>
              <a:rPr lang="en" sz="2800"/>
              <a:t>Balance beam</a:t>
            </a:r>
            <a:endParaRPr sz="2800"/>
          </a:p>
          <a:p>
            <a:pPr indent="0" lvl="0" marL="0" rtl="0" algn="l">
              <a:spcBef>
                <a:spcPts val="0"/>
              </a:spcBef>
              <a:spcAft>
                <a:spcPts val="0"/>
              </a:spcAft>
              <a:buClr>
                <a:schemeClr val="dk1"/>
              </a:buClr>
              <a:buSzPts val="1100"/>
              <a:buFont typeface="Arial"/>
              <a:buNone/>
            </a:pPr>
            <a:r>
              <a:rPr lang="en" sz="2800"/>
              <a:t>Parallel beams</a:t>
            </a:r>
            <a:endParaRPr sz="2800"/>
          </a:p>
          <a:p>
            <a:pPr indent="0" lvl="0" marL="0" rtl="0" algn="l">
              <a:spcBef>
                <a:spcPts val="0"/>
              </a:spcBef>
              <a:spcAft>
                <a:spcPts val="0"/>
              </a:spcAft>
              <a:buClr>
                <a:schemeClr val="dk1"/>
              </a:buClr>
              <a:buSzPts val="1100"/>
              <a:buFont typeface="Arial"/>
              <a:buNone/>
            </a:pPr>
            <a:r>
              <a:rPr lang="en" sz="2800"/>
              <a:t>Pommel horse</a:t>
            </a:r>
            <a:endParaRPr sz="2800"/>
          </a:p>
          <a:p>
            <a:pPr indent="0" lvl="0" marL="0" rtl="0" algn="l">
              <a:spcBef>
                <a:spcPts val="0"/>
              </a:spcBef>
              <a:spcAft>
                <a:spcPts val="0"/>
              </a:spcAft>
              <a:buClr>
                <a:schemeClr val="dk1"/>
              </a:buClr>
              <a:buSzPts val="1100"/>
              <a:buFont typeface="Arial"/>
              <a:buNone/>
            </a:pPr>
            <a:r>
              <a:rPr lang="en" sz="2800"/>
              <a:t>Tumbling</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Description and Access</a:t>
            </a:r>
            <a:endParaRPr/>
          </a:p>
        </p:txBody>
      </p:sp>
      <p:sp>
        <p:nvSpPr>
          <p:cNvPr id="76" name="Google Shape;76;p16"/>
          <p:cNvSpPr txBox="1"/>
          <p:nvPr>
            <p:ph idx="1" type="body"/>
          </p:nvPr>
        </p:nvSpPr>
        <p:spPr>
          <a:xfrm>
            <a:off x="311700" y="1536633"/>
            <a:ext cx="8520600" cy="45552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sz="3600"/>
              <a:t>“</a:t>
            </a:r>
            <a:r>
              <a:rPr lang="en" sz="3600"/>
              <a:t>Descriptive cataloging is the process of representing resources by recording their identifying traits and selecting specific names and titles to serve as access points.” </a:t>
            </a:r>
            <a:endParaRPr sz="3600"/>
          </a:p>
          <a:p>
            <a:pPr indent="0" lvl="0" marL="0" rtl="0" algn="l">
              <a:spcBef>
                <a:spcPts val="1200"/>
              </a:spcBef>
              <a:spcAft>
                <a:spcPts val="0"/>
              </a:spcAft>
              <a:buClr>
                <a:schemeClr val="dk1"/>
              </a:buClr>
              <a:buSzPts val="1100"/>
              <a:buFont typeface="Arial"/>
              <a:buNone/>
            </a:pPr>
            <a:r>
              <a:rPr lang="en"/>
              <a:t>--</a:t>
            </a:r>
            <a:r>
              <a:rPr lang="en"/>
              <a:t>Brian Dobreski (2021) Descriptive Cataloging: The History and Practice of Describing Library Resources, </a:t>
            </a:r>
            <a:r>
              <a:rPr i="1" lang="en"/>
              <a:t>Cataloging &amp; Classification Quarterly</a:t>
            </a:r>
            <a:r>
              <a:rPr lang="en"/>
              <a:t>, 59:2-3, 225-241, DOI: 10.1080/01639374.2020.1864693</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52"/>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Rule of Three</a:t>
            </a:r>
            <a:endParaRPr/>
          </a:p>
        </p:txBody>
      </p:sp>
      <p:sp>
        <p:nvSpPr>
          <p:cNvPr id="298" name="Google Shape;298;p52"/>
          <p:cNvSpPr txBox="1"/>
          <p:nvPr>
            <p:ph idx="1" type="body"/>
          </p:nvPr>
        </p:nvSpPr>
        <p:spPr>
          <a:xfrm>
            <a:off x="311700" y="1536633"/>
            <a:ext cx="8520600" cy="45552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sz="3200"/>
              <a:t>If a general topic includes in its scope more than three subtopics, but the work being cataloged discusses only two or three of these subtopics, assign the appropriate two or three headings rather than the broader heading. </a:t>
            </a:r>
            <a:endParaRPr sz="3200"/>
          </a:p>
          <a:p>
            <a:pPr indent="0" lvl="0" marL="0" rtl="0" algn="l">
              <a:spcBef>
                <a:spcPts val="1200"/>
              </a:spcBef>
              <a:spcAft>
                <a:spcPts val="0"/>
              </a:spcAft>
              <a:buNone/>
            </a:pPr>
            <a:r>
              <a:rPr lang="en" sz="3200"/>
              <a:t>If more than three of the subtopics are discussed in the work, assign the broad heading instead, unless the rule of four, described below, applies.</a:t>
            </a:r>
            <a:endParaRPr sz="3200"/>
          </a:p>
          <a:p>
            <a:pPr indent="0" lvl="0" marL="0" rtl="0" algn="l">
              <a:spcBef>
                <a:spcPts val="1200"/>
              </a:spcBef>
              <a:spcAft>
                <a:spcPts val="1200"/>
              </a:spcAft>
              <a:buNone/>
            </a:pPr>
            <a:r>
              <a:rPr lang="en" sz="3200"/>
              <a:t>--SHM 180.8</a:t>
            </a:r>
            <a:endParaRPr sz="32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53"/>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Example of the Rule of Three applied</a:t>
            </a:r>
            <a:endParaRPr/>
          </a:p>
        </p:txBody>
      </p:sp>
      <p:sp>
        <p:nvSpPr>
          <p:cNvPr id="304" name="Google Shape;304;p53"/>
          <p:cNvSpPr txBox="1"/>
          <p:nvPr>
            <p:ph idx="1" type="body"/>
          </p:nvPr>
        </p:nvSpPr>
        <p:spPr>
          <a:xfrm>
            <a:off x="311700" y="1536633"/>
            <a:ext cx="3999900" cy="45552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i="1" lang="en" sz="2600"/>
              <a:t>American sports part one: Football and baseball</a:t>
            </a:r>
            <a:endParaRPr i="1" sz="2600"/>
          </a:p>
          <a:p>
            <a:pPr indent="0" lvl="0" marL="0" rtl="0" algn="l">
              <a:spcBef>
                <a:spcPts val="1200"/>
              </a:spcBef>
              <a:spcAft>
                <a:spcPts val="0"/>
              </a:spcAft>
              <a:buNone/>
            </a:pPr>
            <a:r>
              <a:rPr lang="en" sz="2600"/>
              <a:t>Football--United States</a:t>
            </a:r>
            <a:endParaRPr sz="2600"/>
          </a:p>
          <a:p>
            <a:pPr indent="0" lvl="0" marL="0" rtl="0" algn="l">
              <a:spcBef>
                <a:spcPts val="0"/>
              </a:spcBef>
              <a:spcAft>
                <a:spcPts val="0"/>
              </a:spcAft>
              <a:buNone/>
            </a:pPr>
            <a:r>
              <a:rPr lang="en" sz="2600"/>
              <a:t>Baseball--United State </a:t>
            </a:r>
            <a:endParaRPr sz="2600"/>
          </a:p>
        </p:txBody>
      </p:sp>
      <p:sp>
        <p:nvSpPr>
          <p:cNvPr id="305" name="Google Shape;305;p53"/>
          <p:cNvSpPr txBox="1"/>
          <p:nvPr>
            <p:ph idx="2" type="body"/>
          </p:nvPr>
        </p:nvSpPr>
        <p:spPr>
          <a:xfrm>
            <a:off x="4832400" y="1536633"/>
            <a:ext cx="3999900" cy="45552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i="1" lang="en" sz="2400"/>
              <a:t>Sports in the United States, a </a:t>
            </a:r>
            <a:r>
              <a:rPr i="1" lang="en" sz="2400"/>
              <a:t>comprehensive</a:t>
            </a:r>
            <a:r>
              <a:rPr i="1" lang="en" sz="2400"/>
              <a:t> guide</a:t>
            </a:r>
            <a:endParaRPr i="1" sz="2400"/>
          </a:p>
          <a:p>
            <a:pPr indent="0" lvl="0" marL="0" rtl="0" algn="l">
              <a:spcBef>
                <a:spcPts val="1200"/>
              </a:spcBef>
              <a:spcAft>
                <a:spcPts val="1200"/>
              </a:spcAft>
              <a:buNone/>
            </a:pPr>
            <a:r>
              <a:rPr lang="en" sz="2400"/>
              <a:t>Sports--United States</a:t>
            </a:r>
            <a:endParaRPr sz="240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5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Rule of Four</a:t>
            </a:r>
            <a:endParaRPr/>
          </a:p>
        </p:txBody>
      </p:sp>
      <p:sp>
        <p:nvSpPr>
          <p:cNvPr id="311" name="Google Shape;311;p54"/>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In certain circumstances it may be preferable to assign headings for four subtopics of a broad concept. If a heading covers a broad range and each subtopic forms only a small portion of that whole range, assign the four subtopics instead. For example, for a discussion of the works of four American literary authors, a heading for each author may be assigned since the heading </a:t>
            </a:r>
            <a:r>
              <a:rPr lang="en" sz="2200" u="sng"/>
              <a:t>American literature--History and criticism</a:t>
            </a:r>
            <a:r>
              <a:rPr lang="en" sz="2200"/>
              <a:t> covers the works of all American authors. </a:t>
            </a:r>
            <a:endParaRPr sz="2200"/>
          </a:p>
          <a:p>
            <a:pPr indent="0" lvl="0" marL="0" rtl="0" algn="l">
              <a:spcBef>
                <a:spcPts val="1200"/>
              </a:spcBef>
              <a:spcAft>
                <a:spcPts val="0"/>
              </a:spcAft>
              <a:buNone/>
            </a:pPr>
            <a:r>
              <a:rPr lang="en" sz="2200"/>
              <a:t>LC practice: Do not exceed four subtopics under any circumstances.</a:t>
            </a:r>
            <a:endParaRPr sz="2200"/>
          </a:p>
          <a:p>
            <a:pPr indent="0" lvl="0" marL="0" rtl="0" algn="l">
              <a:spcBef>
                <a:spcPts val="1200"/>
              </a:spcBef>
              <a:spcAft>
                <a:spcPts val="1200"/>
              </a:spcAft>
              <a:buNone/>
            </a:pPr>
            <a:r>
              <a:rPr lang="en" sz="2200"/>
              <a:t>--SHM 180.9</a:t>
            </a:r>
            <a:endParaRPr sz="220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5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Rule of Four Applied</a:t>
            </a:r>
            <a:endParaRPr/>
          </a:p>
        </p:txBody>
      </p:sp>
      <p:sp>
        <p:nvSpPr>
          <p:cNvPr id="317" name="Google Shape;317;p55"/>
          <p:cNvSpPr txBox="1"/>
          <p:nvPr>
            <p:ph idx="1" type="body"/>
          </p:nvPr>
        </p:nvSpPr>
        <p:spPr>
          <a:xfrm>
            <a:off x="311700" y="1536624"/>
            <a:ext cx="3999900" cy="51705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sz="2000"/>
              <a:t>Masters of Horror: From Lovecraft to Barker</a:t>
            </a:r>
            <a:endParaRPr i="1" sz="2000"/>
          </a:p>
          <a:p>
            <a:pPr indent="0" lvl="0" marL="0" rtl="0" algn="l">
              <a:spcBef>
                <a:spcPts val="1200"/>
              </a:spcBef>
              <a:spcAft>
                <a:spcPts val="0"/>
              </a:spcAft>
              <a:buNone/>
            </a:pPr>
            <a:r>
              <a:rPr lang="en" sz="2000"/>
              <a:t>Use</a:t>
            </a:r>
            <a:endParaRPr sz="2000"/>
          </a:p>
          <a:p>
            <a:pPr indent="0" lvl="0" marL="0" rtl="0" algn="l">
              <a:spcBef>
                <a:spcPts val="1200"/>
              </a:spcBef>
              <a:spcAft>
                <a:spcPts val="0"/>
              </a:spcAft>
              <a:buNone/>
            </a:pPr>
            <a:r>
              <a:rPr lang="en" sz="2000"/>
              <a:t>Lovecraft, H. P. (Howard Phillips),</a:t>
            </a:r>
            <a:endParaRPr sz="2000"/>
          </a:p>
          <a:p>
            <a:pPr indent="0" lvl="0" marL="0" rtl="0" algn="l">
              <a:spcBef>
                <a:spcPts val="0"/>
              </a:spcBef>
              <a:spcAft>
                <a:spcPts val="0"/>
              </a:spcAft>
              <a:buClr>
                <a:schemeClr val="dk1"/>
              </a:buClr>
              <a:buSzPts val="1100"/>
              <a:buFont typeface="Arial"/>
              <a:buNone/>
            </a:pPr>
            <a:r>
              <a:rPr lang="en" sz="2000"/>
              <a:t>     1890-1937</a:t>
            </a:r>
            <a:endParaRPr sz="2000"/>
          </a:p>
          <a:p>
            <a:pPr indent="0" lvl="0" marL="0" rtl="0" algn="l">
              <a:spcBef>
                <a:spcPts val="0"/>
              </a:spcBef>
              <a:spcAft>
                <a:spcPts val="0"/>
              </a:spcAft>
              <a:buClr>
                <a:schemeClr val="dk1"/>
              </a:buClr>
              <a:buSzPts val="1100"/>
              <a:buFont typeface="Arial"/>
              <a:buNone/>
            </a:pPr>
            <a:r>
              <a:rPr lang="en" sz="2000"/>
              <a:t>Merrit, Abraham</a:t>
            </a:r>
            <a:endParaRPr sz="2000"/>
          </a:p>
          <a:p>
            <a:pPr indent="0" lvl="0" marL="0" rtl="0" algn="l">
              <a:spcBef>
                <a:spcPts val="0"/>
              </a:spcBef>
              <a:spcAft>
                <a:spcPts val="0"/>
              </a:spcAft>
              <a:buNone/>
            </a:pPr>
            <a:r>
              <a:rPr lang="en" sz="2000"/>
              <a:t>King, Stephen, 1947-</a:t>
            </a:r>
            <a:endParaRPr sz="2000"/>
          </a:p>
          <a:p>
            <a:pPr indent="0" lvl="0" marL="0" rtl="0" algn="l">
              <a:spcBef>
                <a:spcPts val="0"/>
              </a:spcBef>
              <a:spcAft>
                <a:spcPts val="0"/>
              </a:spcAft>
              <a:buNone/>
            </a:pPr>
            <a:r>
              <a:rPr lang="en" sz="2000"/>
              <a:t>Barker, Clive, 1952-</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lang="en" sz="2000"/>
              <a:t>NOT</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lang="en" sz="2000"/>
              <a:t>Horror tales -- History and criticism</a:t>
            </a:r>
            <a:endParaRPr sz="2000"/>
          </a:p>
        </p:txBody>
      </p:sp>
      <p:sp>
        <p:nvSpPr>
          <p:cNvPr id="318" name="Google Shape;318;p55"/>
          <p:cNvSpPr txBox="1"/>
          <p:nvPr>
            <p:ph idx="2" type="body"/>
          </p:nvPr>
        </p:nvSpPr>
        <p:spPr>
          <a:xfrm>
            <a:off x="4832400" y="1536633"/>
            <a:ext cx="3999900" cy="45552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i="1" lang="en" sz="2400"/>
              <a:t>Five Inventors Who Changed the World</a:t>
            </a:r>
            <a:endParaRPr i="1" sz="2400"/>
          </a:p>
          <a:p>
            <a:pPr indent="0" lvl="0" marL="0" rtl="0" algn="l">
              <a:spcBef>
                <a:spcPts val="1200"/>
              </a:spcBef>
              <a:spcAft>
                <a:spcPts val="0"/>
              </a:spcAft>
              <a:buNone/>
            </a:pPr>
            <a:r>
              <a:t/>
            </a:r>
            <a:endParaRPr sz="2400"/>
          </a:p>
          <a:p>
            <a:pPr indent="0" lvl="0" marL="0" rtl="0" algn="l">
              <a:spcBef>
                <a:spcPts val="1200"/>
              </a:spcBef>
              <a:spcAft>
                <a:spcPts val="0"/>
              </a:spcAft>
              <a:buNone/>
            </a:pPr>
            <a:r>
              <a:rPr lang="en" sz="2400"/>
              <a:t>Use</a:t>
            </a:r>
            <a:endParaRPr sz="2400"/>
          </a:p>
          <a:p>
            <a:pPr indent="0" lvl="0" marL="0" rtl="0" algn="l">
              <a:spcBef>
                <a:spcPts val="1200"/>
              </a:spcBef>
              <a:spcAft>
                <a:spcPts val="0"/>
              </a:spcAft>
              <a:buNone/>
            </a:pPr>
            <a:r>
              <a:rPr lang="en" sz="2400"/>
              <a:t>Inventors--Biography</a:t>
            </a:r>
            <a:endParaRPr sz="2400"/>
          </a:p>
          <a:p>
            <a:pPr indent="0" lvl="0" marL="0" rtl="0" algn="l">
              <a:spcBef>
                <a:spcPts val="1200"/>
              </a:spcBef>
              <a:spcAft>
                <a:spcPts val="0"/>
              </a:spcAft>
              <a:buNone/>
            </a:pPr>
            <a:r>
              <a:rPr lang="en" sz="2400"/>
              <a:t>NOT </a:t>
            </a:r>
            <a:endParaRPr sz="2400"/>
          </a:p>
          <a:p>
            <a:pPr indent="0" lvl="0" marL="0" rtl="0" algn="l">
              <a:spcBef>
                <a:spcPts val="1200"/>
              </a:spcBef>
              <a:spcAft>
                <a:spcPts val="1200"/>
              </a:spcAft>
              <a:buNone/>
            </a:pPr>
            <a:r>
              <a:rPr lang="en" sz="2400"/>
              <a:t>[the five </a:t>
            </a:r>
            <a:r>
              <a:rPr lang="en" sz="2400"/>
              <a:t>individual</a:t>
            </a:r>
            <a:r>
              <a:rPr lang="en" sz="2400"/>
              <a:t> names]</a:t>
            </a:r>
            <a:endParaRPr sz="240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5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How many subject headings?</a:t>
            </a:r>
            <a:endParaRPr/>
          </a:p>
        </p:txBody>
      </p:sp>
      <p:sp>
        <p:nvSpPr>
          <p:cNvPr id="324" name="Google Shape;324;p56"/>
          <p:cNvSpPr txBox="1"/>
          <p:nvPr>
            <p:ph idx="1" type="body"/>
          </p:nvPr>
        </p:nvSpPr>
        <p:spPr>
          <a:xfrm>
            <a:off x="311700" y="1536633"/>
            <a:ext cx="8520600" cy="4555200"/>
          </a:xfrm>
          <a:prstGeom prst="rect">
            <a:avLst/>
          </a:prstGeom>
        </p:spPr>
        <p:txBody>
          <a:bodyPr anchorCtr="0" anchor="t" bIns="91425" lIns="91425" spcFirstLastPara="1" rIns="91425" wrap="square" tIns="91425">
            <a:normAutofit fontScale="47500"/>
          </a:bodyPr>
          <a:lstStyle/>
          <a:p>
            <a:pPr indent="-390807" lvl="0" marL="457200" rtl="0" algn="l">
              <a:spcBef>
                <a:spcPts val="0"/>
              </a:spcBef>
              <a:spcAft>
                <a:spcPts val="0"/>
              </a:spcAft>
              <a:buSzPct val="100000"/>
              <a:buChar char="●"/>
            </a:pPr>
            <a:r>
              <a:rPr lang="en" sz="5377"/>
              <a:t>Generally, six or fewer</a:t>
            </a:r>
            <a:endParaRPr sz="5377"/>
          </a:p>
          <a:p>
            <a:pPr indent="-390807" lvl="0" marL="457200" rtl="0" algn="l">
              <a:spcBef>
                <a:spcPts val="0"/>
              </a:spcBef>
              <a:spcAft>
                <a:spcPts val="0"/>
              </a:spcAft>
              <a:buSzPct val="100000"/>
              <a:buChar char="●"/>
            </a:pPr>
            <a:r>
              <a:rPr lang="en" sz="5377"/>
              <a:t>As specific as the work</a:t>
            </a:r>
            <a:endParaRPr sz="5377"/>
          </a:p>
          <a:p>
            <a:pPr indent="0" lvl="0" marL="0" rtl="0" algn="l">
              <a:spcBef>
                <a:spcPts val="1200"/>
              </a:spcBef>
              <a:spcAft>
                <a:spcPts val="0"/>
              </a:spcAft>
              <a:buNone/>
            </a:pPr>
            <a:r>
              <a:rPr lang="en" sz="5377"/>
              <a:t>Think about</a:t>
            </a:r>
            <a:endParaRPr sz="5377"/>
          </a:p>
          <a:p>
            <a:pPr indent="-390807" lvl="0" marL="457200" rtl="0" algn="l">
              <a:spcBef>
                <a:spcPts val="1200"/>
              </a:spcBef>
              <a:spcAft>
                <a:spcPts val="0"/>
              </a:spcAft>
              <a:buSzPct val="100000"/>
              <a:buChar char="●"/>
            </a:pPr>
            <a:r>
              <a:rPr lang="en" sz="5377"/>
              <a:t>20% rule, </a:t>
            </a:r>
            <a:endParaRPr sz="5377"/>
          </a:p>
          <a:p>
            <a:pPr indent="-390807" lvl="0" marL="457200" rtl="0" algn="l">
              <a:spcBef>
                <a:spcPts val="0"/>
              </a:spcBef>
              <a:spcAft>
                <a:spcPts val="0"/>
              </a:spcAft>
              <a:buSzPct val="100000"/>
              <a:buChar char="●"/>
            </a:pPr>
            <a:r>
              <a:rPr lang="en" sz="5377"/>
              <a:t>and whether the SH respect the hierarchy of broader and narrower terms (</a:t>
            </a:r>
            <a:r>
              <a:rPr lang="en" sz="5377"/>
              <a:t>the rules of three &amp; four) </a:t>
            </a:r>
            <a:endParaRPr sz="5377"/>
          </a:p>
          <a:p>
            <a:pPr indent="0" lvl="0" marL="0" rtl="0" algn="l">
              <a:spcBef>
                <a:spcPts val="1200"/>
              </a:spcBef>
              <a:spcAft>
                <a:spcPts val="0"/>
              </a:spcAft>
              <a:buNone/>
            </a:pPr>
            <a:r>
              <a:t/>
            </a:r>
            <a:endParaRPr sz="3800"/>
          </a:p>
          <a:p>
            <a:pPr indent="0" lvl="0" marL="0" rtl="0" algn="l">
              <a:spcBef>
                <a:spcPts val="1200"/>
              </a:spcBef>
              <a:spcAft>
                <a:spcPts val="0"/>
              </a:spcAft>
              <a:buNone/>
            </a:pPr>
            <a:r>
              <a:rPr lang="en" sz="3800"/>
              <a:t> </a:t>
            </a:r>
            <a:endParaRPr sz="3800"/>
          </a:p>
          <a:p>
            <a:pPr indent="0" lvl="0" marL="0" rtl="0" algn="l">
              <a:spcBef>
                <a:spcPts val="1200"/>
              </a:spcBef>
              <a:spcAft>
                <a:spcPts val="1200"/>
              </a:spcAft>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57"/>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Summaries notes</a:t>
            </a:r>
            <a:endParaRPr/>
          </a:p>
        </p:txBody>
      </p:sp>
      <p:sp>
        <p:nvSpPr>
          <p:cNvPr id="330" name="Google Shape;330;p57"/>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900"/>
              <a:t>Subject headings’ little helpers?</a:t>
            </a:r>
            <a:endParaRPr sz="2900"/>
          </a:p>
          <a:p>
            <a:pPr indent="0" lvl="0" marL="0" rtl="0" algn="l">
              <a:spcBef>
                <a:spcPts val="1200"/>
              </a:spcBef>
              <a:spcAft>
                <a:spcPts val="0"/>
              </a:spcAft>
              <a:buNone/>
            </a:pPr>
            <a:r>
              <a:rPr lang="en" sz="2900"/>
              <a:t>What saith LC?</a:t>
            </a:r>
            <a:endParaRPr sz="2900"/>
          </a:p>
          <a:p>
            <a:pPr indent="0" lvl="0" marL="0" rtl="0" algn="l">
              <a:spcBef>
                <a:spcPts val="1200"/>
              </a:spcBef>
              <a:spcAft>
                <a:spcPts val="1200"/>
              </a:spcAft>
              <a:buNone/>
            </a:pPr>
            <a:r>
              <a:t/>
            </a:r>
            <a:endParaRPr sz="290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58"/>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LC on Summaries notes</a:t>
            </a:r>
            <a:endParaRPr/>
          </a:p>
        </p:txBody>
      </p:sp>
      <p:sp>
        <p:nvSpPr>
          <p:cNvPr id="336" name="Google Shape;336;p58"/>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Guidelines for publishers </a:t>
            </a:r>
            <a:r>
              <a:rPr lang="en"/>
              <a:t>submitting</a:t>
            </a:r>
            <a:r>
              <a:rPr lang="en"/>
              <a:t> CIP info:</a:t>
            </a:r>
            <a:endParaRPr/>
          </a:p>
          <a:p>
            <a:pPr indent="-342900" lvl="0" marL="457200" rtl="0" algn="l">
              <a:spcBef>
                <a:spcPts val="1200"/>
              </a:spcBef>
              <a:spcAft>
                <a:spcPts val="0"/>
              </a:spcAft>
              <a:buSzPts val="1800"/>
              <a:buChar char="●"/>
            </a:pPr>
            <a:r>
              <a:rPr lang="en"/>
              <a:t>Brief (one sentence to 50 words)</a:t>
            </a:r>
            <a:endParaRPr/>
          </a:p>
          <a:p>
            <a:pPr indent="-342900" lvl="0" marL="457200" rtl="0" algn="l">
              <a:spcBef>
                <a:spcPts val="0"/>
              </a:spcBef>
              <a:spcAft>
                <a:spcPts val="0"/>
              </a:spcAft>
              <a:buSzPts val="1800"/>
              <a:buChar char="●"/>
            </a:pPr>
            <a:r>
              <a:rPr lang="en"/>
              <a:t>Unbiased / not the opinion of </a:t>
            </a:r>
            <a:r>
              <a:rPr lang="en"/>
              <a:t>author</a:t>
            </a:r>
            <a:r>
              <a:rPr lang="en"/>
              <a:t> or publisher</a:t>
            </a:r>
            <a:endParaRPr/>
          </a:p>
          <a:p>
            <a:pPr indent="-342900" lvl="0" marL="457200" rtl="0" algn="l">
              <a:spcBef>
                <a:spcPts val="0"/>
              </a:spcBef>
              <a:spcAft>
                <a:spcPts val="0"/>
              </a:spcAft>
              <a:buSzPts val="1800"/>
              <a:buChar char="●"/>
            </a:pPr>
            <a:r>
              <a:rPr lang="en"/>
              <a:t>Specific terms, names, places, time periods as appropriate</a:t>
            </a:r>
            <a:endParaRPr/>
          </a:p>
          <a:p>
            <a:pPr indent="-342900" lvl="0" marL="457200" rtl="0" algn="l">
              <a:spcBef>
                <a:spcPts val="0"/>
              </a:spcBef>
              <a:spcAft>
                <a:spcPts val="0"/>
              </a:spcAft>
              <a:buSzPts val="1800"/>
              <a:buChar char="●"/>
            </a:pPr>
            <a:r>
              <a:rPr lang="en"/>
              <a:t>Avoid verbiage about currency (latest, state-of-the-art, etc.)</a:t>
            </a:r>
            <a:endParaRPr/>
          </a:p>
          <a:p>
            <a:pPr indent="-342900" lvl="0" marL="457200" rtl="0" algn="l">
              <a:spcBef>
                <a:spcPts val="0"/>
              </a:spcBef>
              <a:spcAft>
                <a:spcPts val="0"/>
              </a:spcAft>
              <a:buSzPts val="1800"/>
              <a:buChar char="●"/>
            </a:pPr>
            <a:r>
              <a:rPr lang="en"/>
              <a:t>Standard English / correct grammar</a:t>
            </a:r>
            <a:endParaRPr/>
          </a:p>
          <a:p>
            <a:pPr indent="-342900" lvl="0" marL="457200" rtl="0" algn="l">
              <a:spcBef>
                <a:spcPts val="0"/>
              </a:spcBef>
              <a:spcAft>
                <a:spcPts val="0"/>
              </a:spcAft>
              <a:buSzPts val="1800"/>
              <a:buChar char="●"/>
            </a:pPr>
            <a:r>
              <a:rPr lang="en"/>
              <a:t>No obscenity / profanity</a:t>
            </a:r>
            <a:endParaRPr/>
          </a:p>
          <a:p>
            <a:pPr indent="-342900" lvl="0" marL="457200" rtl="0" algn="l">
              <a:spcBef>
                <a:spcPts val="0"/>
              </a:spcBef>
              <a:spcAft>
                <a:spcPts val="0"/>
              </a:spcAft>
              <a:buSzPts val="1800"/>
              <a:buChar char="●"/>
            </a:pPr>
            <a:r>
              <a:rPr lang="en"/>
              <a:t>Summaries will be rejected or accepted, not edited, by LC</a:t>
            </a:r>
            <a:endParaRPr/>
          </a:p>
          <a:p>
            <a:pPr indent="0" lvl="0" marL="0" rtl="0" algn="l">
              <a:spcBef>
                <a:spcPts val="1200"/>
              </a:spcBef>
              <a:spcAft>
                <a:spcPts val="0"/>
              </a:spcAft>
              <a:buNone/>
            </a:pPr>
            <a:r>
              <a:rPr lang="en"/>
              <a:t>For juvenile works:</a:t>
            </a:r>
            <a:endParaRPr/>
          </a:p>
          <a:p>
            <a:pPr indent="-342900" lvl="0" marL="457200" rtl="0" algn="l">
              <a:spcBef>
                <a:spcPts val="1200"/>
              </a:spcBef>
              <a:spcAft>
                <a:spcPts val="0"/>
              </a:spcAft>
              <a:buSzPts val="1800"/>
              <a:buChar char="●"/>
            </a:pPr>
            <a:r>
              <a:rPr lang="en"/>
              <a:t>As above, 25-30 words + possibly a single sentence about special features</a:t>
            </a:r>
            <a:endParaRPr/>
          </a:p>
          <a:p>
            <a:pPr indent="-342900" lvl="0" marL="457200" rtl="0" algn="l">
              <a:spcBef>
                <a:spcPts val="0"/>
              </a:spcBef>
              <a:spcAft>
                <a:spcPts val="0"/>
              </a:spcAft>
              <a:buSzPts val="1800"/>
              <a:buChar char="●"/>
            </a:pPr>
            <a:r>
              <a:rPr lang="en"/>
              <a:t>Mention name and age of character(s), setting, time period, major themes/plot elements</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59"/>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342" name="Google Shape;342;p59"/>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43" name="Google Shape;343;p59"/>
          <p:cNvPicPr preferRelativeResize="0"/>
          <p:nvPr/>
        </p:nvPicPr>
        <p:blipFill>
          <a:blip r:embed="rId3">
            <a:alphaModFix/>
          </a:blip>
          <a:stretch>
            <a:fillRect/>
          </a:stretch>
        </p:blipFill>
        <p:spPr>
          <a:xfrm>
            <a:off x="-587842" y="1623500"/>
            <a:ext cx="9606218" cy="3611000"/>
          </a:xfrm>
          <a:prstGeom prst="rect">
            <a:avLst/>
          </a:prstGeom>
          <a:noFill/>
          <a:ln>
            <a:noFill/>
          </a:ln>
        </p:spPr>
      </p:pic>
      <p:sp>
        <p:nvSpPr>
          <p:cNvPr id="344" name="Google Shape;344;p59"/>
          <p:cNvSpPr/>
          <p:nvPr/>
        </p:nvSpPr>
        <p:spPr>
          <a:xfrm>
            <a:off x="68575" y="2383150"/>
            <a:ext cx="342900" cy="445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60"/>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350" name="Google Shape;350;p60"/>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51" name="Google Shape;351;p60"/>
          <p:cNvPicPr preferRelativeResize="0"/>
          <p:nvPr/>
        </p:nvPicPr>
        <p:blipFill>
          <a:blip r:embed="rId3">
            <a:alphaModFix/>
          </a:blip>
          <a:stretch>
            <a:fillRect/>
          </a:stretch>
        </p:blipFill>
        <p:spPr>
          <a:xfrm>
            <a:off x="-514350" y="3036925"/>
            <a:ext cx="9658349" cy="112930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61"/>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Contents notes</a:t>
            </a:r>
            <a:endParaRPr/>
          </a:p>
        </p:txBody>
      </p:sp>
      <p:sp>
        <p:nvSpPr>
          <p:cNvPr id="357" name="Google Shape;357;p61"/>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400"/>
              <a:t>LC policy: Show the relationship of works in a compilation to the compilation itself via the 505 contents note “unless burdensome.”</a:t>
            </a:r>
            <a:endParaRPr sz="2400"/>
          </a:p>
          <a:p>
            <a:pPr indent="0" lvl="0" marL="0" rtl="0" algn="l">
              <a:spcBef>
                <a:spcPts val="1200"/>
              </a:spcBef>
              <a:spcAft>
                <a:spcPts val="0"/>
              </a:spcAft>
              <a:buNone/>
            </a:pPr>
            <a:r>
              <a:rPr lang="en" sz="2400"/>
              <a:t>CIP often accepts Tables of contents of non-compilations.</a:t>
            </a:r>
            <a:endParaRPr sz="2400"/>
          </a:p>
          <a:p>
            <a:pPr indent="0" lvl="0" marL="0" rtl="0" algn="l">
              <a:spcBef>
                <a:spcPts val="1200"/>
              </a:spcBef>
              <a:spcAft>
                <a:spcPts val="1200"/>
              </a:spcAft>
              <a:buNone/>
            </a:pPr>
            <a:r>
              <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MARC tags</a:t>
            </a:r>
            <a:endParaRPr/>
          </a:p>
        </p:txBody>
      </p:sp>
      <p:sp>
        <p:nvSpPr>
          <p:cNvPr id="82" name="Google Shape;82;p17"/>
          <p:cNvSpPr txBox="1"/>
          <p:nvPr>
            <p:ph idx="1" type="body"/>
          </p:nvPr>
        </p:nvSpPr>
        <p:spPr>
          <a:xfrm>
            <a:off x="311700" y="1536633"/>
            <a:ext cx="8522100" cy="45552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sz="2000"/>
              <a:t>(LDR)		Data about the record</a:t>
            </a:r>
            <a:endParaRPr b="1" sz="2000"/>
          </a:p>
          <a:p>
            <a:pPr indent="0" lvl="0" marL="0" rtl="0" algn="l">
              <a:spcBef>
                <a:spcPts val="0"/>
              </a:spcBef>
              <a:spcAft>
                <a:spcPts val="0"/>
              </a:spcAft>
              <a:buNone/>
            </a:pPr>
            <a:r>
              <a:rPr b="1" lang="en" sz="2000"/>
              <a:t>00X 		Control fields (fixed-length fields, etc.) </a:t>
            </a:r>
            <a:endParaRPr b="1" sz="2000"/>
          </a:p>
          <a:p>
            <a:pPr indent="0" lvl="0" marL="0" rtl="0" algn="l">
              <a:spcBef>
                <a:spcPts val="0"/>
              </a:spcBef>
              <a:spcAft>
                <a:spcPts val="0"/>
              </a:spcAft>
              <a:buNone/>
            </a:pPr>
            <a:r>
              <a:rPr b="1" lang="en" sz="2000"/>
              <a:t>01x-09x 	Standard numbers &amp; codes</a:t>
            </a:r>
            <a:endParaRPr b="1" sz="2000"/>
          </a:p>
          <a:p>
            <a:pPr indent="0" lvl="0" marL="0" rtl="0" algn="l">
              <a:spcBef>
                <a:spcPts val="0"/>
              </a:spcBef>
              <a:spcAft>
                <a:spcPts val="0"/>
              </a:spcAft>
              <a:buNone/>
            </a:pPr>
            <a:r>
              <a:rPr b="1" lang="en" sz="2000"/>
              <a:t>1xx 		Main entry / Access point</a:t>
            </a:r>
            <a:endParaRPr b="1" sz="2000"/>
          </a:p>
          <a:p>
            <a:pPr indent="0" lvl="0" marL="0" rtl="0" algn="l">
              <a:spcBef>
                <a:spcPts val="0"/>
              </a:spcBef>
              <a:spcAft>
                <a:spcPts val="0"/>
              </a:spcAft>
              <a:buNone/>
            </a:pPr>
            <a:r>
              <a:rPr b="1" lang="en" sz="2000"/>
              <a:t>20x-24x 	Title(s)</a:t>
            </a:r>
            <a:endParaRPr b="1" sz="2000"/>
          </a:p>
          <a:p>
            <a:pPr indent="0" lvl="0" marL="0" rtl="0" algn="l">
              <a:spcBef>
                <a:spcPts val="0"/>
              </a:spcBef>
              <a:spcAft>
                <a:spcPts val="0"/>
              </a:spcAft>
              <a:buNone/>
            </a:pPr>
            <a:r>
              <a:rPr b="1" lang="en" sz="2000"/>
              <a:t>25x-28x 	Edition, Imprint, &amp; publisher statements</a:t>
            </a:r>
            <a:endParaRPr b="1" sz="2000"/>
          </a:p>
          <a:p>
            <a:pPr indent="0" lvl="0" marL="0" rtl="0" algn="l">
              <a:spcBef>
                <a:spcPts val="0"/>
              </a:spcBef>
              <a:spcAft>
                <a:spcPts val="0"/>
              </a:spcAft>
              <a:buNone/>
            </a:pPr>
            <a:r>
              <a:rPr b="1" lang="en" sz="2000"/>
              <a:t>3xx 		Physical description and attributes</a:t>
            </a:r>
            <a:endParaRPr b="1" sz="2000"/>
          </a:p>
          <a:p>
            <a:pPr indent="0" lvl="0" marL="0" rtl="0" algn="l">
              <a:spcBef>
                <a:spcPts val="0"/>
              </a:spcBef>
              <a:spcAft>
                <a:spcPts val="0"/>
              </a:spcAft>
              <a:buNone/>
            </a:pPr>
            <a:r>
              <a:rPr b="1" lang="en" sz="2000"/>
              <a:t>4xx 		Series statements</a:t>
            </a:r>
            <a:endParaRPr b="1" sz="2000"/>
          </a:p>
          <a:p>
            <a:pPr indent="0" lvl="0" marL="0" rtl="0" algn="l">
              <a:spcBef>
                <a:spcPts val="0"/>
              </a:spcBef>
              <a:spcAft>
                <a:spcPts val="0"/>
              </a:spcAft>
              <a:buNone/>
            </a:pPr>
            <a:r>
              <a:rPr b="1" lang="en" sz="2000"/>
              <a:t>5xx 		Notes</a:t>
            </a:r>
            <a:endParaRPr b="1" sz="2000"/>
          </a:p>
          <a:p>
            <a:pPr indent="0" lvl="0" marL="0" rtl="0" algn="l">
              <a:spcBef>
                <a:spcPts val="0"/>
              </a:spcBef>
              <a:spcAft>
                <a:spcPts val="0"/>
              </a:spcAft>
              <a:buNone/>
            </a:pPr>
            <a:r>
              <a:rPr b="1" lang="en" sz="2000"/>
              <a:t>6xx 		Topical access points, genre/form</a:t>
            </a:r>
            <a:endParaRPr b="1" sz="2000"/>
          </a:p>
          <a:p>
            <a:pPr indent="0" lvl="0" marL="0" rtl="0" algn="l">
              <a:spcBef>
                <a:spcPts val="0"/>
              </a:spcBef>
              <a:spcAft>
                <a:spcPts val="0"/>
              </a:spcAft>
              <a:buNone/>
            </a:pPr>
            <a:r>
              <a:rPr b="1" lang="en" sz="2000"/>
              <a:t>70x-75x 	Access points for entities</a:t>
            </a:r>
            <a:endParaRPr b="1" sz="2000"/>
          </a:p>
          <a:p>
            <a:pPr indent="0" lvl="0" marL="0" rtl="0" algn="l">
              <a:spcBef>
                <a:spcPts val="0"/>
              </a:spcBef>
              <a:spcAft>
                <a:spcPts val="0"/>
              </a:spcAft>
              <a:buNone/>
            </a:pPr>
            <a:r>
              <a:rPr b="1" lang="en" sz="2000"/>
              <a:t>76x-78x 	Linking entries</a:t>
            </a:r>
            <a:endParaRPr b="1" sz="2000"/>
          </a:p>
          <a:p>
            <a:pPr indent="0" lvl="0" marL="0" rtl="0" algn="l">
              <a:spcBef>
                <a:spcPts val="0"/>
              </a:spcBef>
              <a:spcAft>
                <a:spcPts val="0"/>
              </a:spcAft>
              <a:buNone/>
            </a:pPr>
            <a:r>
              <a:rPr b="1" lang="en" sz="2000"/>
              <a:t>80x-83x 	Series access points</a:t>
            </a:r>
            <a:endParaRPr b="1" sz="200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62"/>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363" name="Google Shape;363;p62"/>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sz="2400"/>
              <a:t>100 1 Olson, S. Douglas, ǂe author.</a:t>
            </a:r>
            <a:endParaRPr sz="2400"/>
          </a:p>
          <a:p>
            <a:pPr indent="0" lvl="0" marL="0" rtl="0" algn="l">
              <a:spcBef>
                <a:spcPts val="0"/>
              </a:spcBef>
              <a:spcAft>
                <a:spcPts val="0"/>
              </a:spcAft>
              <a:buClr>
                <a:schemeClr val="dk1"/>
              </a:buClr>
              <a:buSzPts val="1100"/>
              <a:buFont typeface="Arial"/>
              <a:buNone/>
            </a:pPr>
            <a:r>
              <a:rPr lang="en" sz="2400"/>
              <a:t>245 1 0 Aristophanes' Clouds : ǂb a commentary / ǂc S. Douglas Olson.</a:t>
            </a:r>
            <a:endParaRPr sz="2400"/>
          </a:p>
          <a:p>
            <a:pPr indent="0" lvl="0" marL="0" rtl="0" algn="l">
              <a:spcBef>
                <a:spcPts val="0"/>
              </a:spcBef>
              <a:spcAft>
                <a:spcPts val="0"/>
              </a:spcAft>
              <a:buClr>
                <a:schemeClr val="dk1"/>
              </a:buClr>
              <a:buSzPts val="1100"/>
              <a:buFont typeface="Arial"/>
              <a:buNone/>
            </a:pPr>
            <a:r>
              <a:rPr lang="en" sz="2400"/>
              <a:t>505 0 0 Machine generated contents note: ǂt ARISTOPHANES' CLOUDS -- ǂt Text -- ǂt Commentary.</a:t>
            </a:r>
            <a:endParaRPr sz="2400"/>
          </a:p>
          <a:p>
            <a:pPr indent="0" lvl="0" marL="0" rtl="0" algn="l">
              <a:spcBef>
                <a:spcPts val="0"/>
              </a:spcBef>
              <a:spcAft>
                <a:spcPts val="0"/>
              </a:spcAft>
              <a:buNone/>
            </a:pPr>
            <a:r>
              <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63"/>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369" name="Google Shape;369;p63"/>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70" name="Google Shape;370;p63"/>
          <p:cNvPicPr preferRelativeResize="0"/>
          <p:nvPr/>
        </p:nvPicPr>
        <p:blipFill>
          <a:blip r:embed="rId3">
            <a:alphaModFix/>
          </a:blip>
          <a:stretch>
            <a:fillRect/>
          </a:stretch>
        </p:blipFill>
        <p:spPr>
          <a:xfrm>
            <a:off x="0" y="2286924"/>
            <a:ext cx="9144000" cy="2284152"/>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6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376" name="Google Shape;376;p6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77" name="Google Shape;377;p64"/>
          <p:cNvPicPr preferRelativeResize="0"/>
          <p:nvPr/>
        </p:nvPicPr>
        <p:blipFill>
          <a:blip r:embed="rId3">
            <a:alphaModFix/>
          </a:blip>
          <a:stretch>
            <a:fillRect/>
          </a:stretch>
        </p:blipFill>
        <p:spPr>
          <a:xfrm>
            <a:off x="0" y="2224091"/>
            <a:ext cx="9144000" cy="2409817"/>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65"/>
          <p:cNvSpPr txBox="1"/>
          <p:nvPr>
            <p:ph type="title"/>
          </p:nvPr>
        </p:nvSpPr>
        <p:spPr>
          <a:xfrm>
            <a:off x="311700" y="593367"/>
            <a:ext cx="8520600" cy="7635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Everything you wanted to know about series*</a:t>
            </a:r>
            <a:endParaRPr/>
          </a:p>
          <a:p>
            <a:pPr indent="0" lvl="0" marL="0" rtl="0" algn="l">
              <a:spcBef>
                <a:spcPts val="0"/>
              </a:spcBef>
              <a:spcAft>
                <a:spcPts val="0"/>
              </a:spcAft>
              <a:buNone/>
            </a:pPr>
            <a:r>
              <a:rPr lang="en"/>
              <a:t>*but were </a:t>
            </a:r>
            <a:r>
              <a:rPr lang="en"/>
              <a:t>afraid to ask</a:t>
            </a:r>
            <a:endParaRPr/>
          </a:p>
        </p:txBody>
      </p:sp>
      <p:sp>
        <p:nvSpPr>
          <p:cNvPr id="383" name="Google Shape;383;p65"/>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Series in MARC and LC policy</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6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Some history</a:t>
            </a:r>
            <a:endParaRPr/>
          </a:p>
        </p:txBody>
      </p:sp>
      <p:sp>
        <p:nvSpPr>
          <p:cNvPr id="389" name="Google Shape;389;p66"/>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200"/>
              <a:t>Pre-AACR2 -- </a:t>
            </a:r>
            <a:r>
              <a:rPr lang="en" sz="3200">
                <a:solidFill>
                  <a:srgbClr val="FF0000"/>
                </a:solidFill>
              </a:rPr>
              <a:t>400, 410, 411</a:t>
            </a:r>
            <a:r>
              <a:rPr lang="en" sz="3200"/>
              <a:t>, 440, 490, 8xx used </a:t>
            </a:r>
            <a:endParaRPr sz="3200"/>
          </a:p>
          <a:p>
            <a:pPr indent="0" lvl="0" marL="0" rtl="0" algn="l">
              <a:spcBef>
                <a:spcPts val="1200"/>
              </a:spcBef>
              <a:spcAft>
                <a:spcPts val="0"/>
              </a:spcAft>
              <a:buNone/>
            </a:pPr>
            <a:r>
              <a:rPr lang="en" sz="3200"/>
              <a:t>1981 -- LC implements AACR2; 440 and 490 redefined, other 4xx no longer used</a:t>
            </a:r>
            <a:endParaRPr sz="3200"/>
          </a:p>
          <a:p>
            <a:pPr indent="0" lvl="0" marL="0" rtl="0" algn="l">
              <a:spcBef>
                <a:spcPts val="1200"/>
              </a:spcBef>
              <a:spcAft>
                <a:spcPts val="0"/>
              </a:spcAft>
              <a:buNone/>
            </a:pPr>
            <a:r>
              <a:rPr lang="en" sz="3200"/>
              <a:t>1989 -- LC begins to “trace” all series</a:t>
            </a:r>
            <a:endParaRPr sz="3200"/>
          </a:p>
          <a:p>
            <a:pPr indent="0" lvl="0" marL="0" rtl="0" algn="l">
              <a:spcBef>
                <a:spcPts val="1200"/>
              </a:spcBef>
              <a:spcAft>
                <a:spcPts val="0"/>
              </a:spcAft>
              <a:buClr>
                <a:schemeClr val="dk1"/>
              </a:buClr>
              <a:buSzPts val="1100"/>
              <a:buFont typeface="Arial"/>
              <a:buNone/>
            </a:pPr>
            <a:r>
              <a:rPr lang="en" sz="3100"/>
              <a:t>2008 -- </a:t>
            </a:r>
            <a:r>
              <a:rPr lang="en" sz="3100">
                <a:solidFill>
                  <a:srgbClr val="FF0000"/>
                </a:solidFill>
              </a:rPr>
              <a:t>440</a:t>
            </a:r>
            <a:r>
              <a:rPr lang="en" sz="3100"/>
              <a:t> becomes obsolete, 490 redefined</a:t>
            </a:r>
            <a:endParaRPr sz="3200"/>
          </a:p>
          <a:p>
            <a:pPr indent="0" lvl="0" marL="0" rtl="0" algn="l">
              <a:spcBef>
                <a:spcPts val="1200"/>
              </a:spcBef>
              <a:spcAft>
                <a:spcPts val="1200"/>
              </a:spcAft>
              <a:buNone/>
            </a:pPr>
            <a:r>
              <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67"/>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395" name="Google Shape;395;p67"/>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3900"/>
          </a:p>
          <a:p>
            <a:pPr indent="0" lvl="0" marL="0" rtl="0" algn="l">
              <a:spcBef>
                <a:spcPts val="1200"/>
              </a:spcBef>
              <a:spcAft>
                <a:spcPts val="0"/>
              </a:spcAft>
              <a:buNone/>
            </a:pPr>
            <a:r>
              <a:rPr lang="en" sz="3900"/>
              <a:t>June 1, 2006</a:t>
            </a:r>
            <a:endParaRPr sz="3900"/>
          </a:p>
          <a:p>
            <a:pPr indent="0" lvl="0" marL="0" rtl="0" algn="l">
              <a:spcBef>
                <a:spcPts val="1200"/>
              </a:spcBef>
              <a:spcAft>
                <a:spcPts val="1200"/>
              </a:spcAft>
              <a:buNone/>
            </a:pPr>
            <a:r>
              <a:t/>
            </a:r>
            <a:endParaRPr/>
          </a:p>
        </p:txBody>
      </p:sp>
      <p:pic>
        <p:nvPicPr>
          <p:cNvPr id="396" name="Google Shape;396;p67"/>
          <p:cNvPicPr preferRelativeResize="0"/>
          <p:nvPr/>
        </p:nvPicPr>
        <p:blipFill>
          <a:blip r:embed="rId3">
            <a:alphaModFix/>
          </a:blip>
          <a:stretch>
            <a:fillRect/>
          </a:stretch>
        </p:blipFill>
        <p:spPr>
          <a:xfrm>
            <a:off x="4742100" y="1356875"/>
            <a:ext cx="3333750" cy="4686300"/>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68"/>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When is a series not a series?</a:t>
            </a:r>
            <a:endParaRPr/>
          </a:p>
        </p:txBody>
      </p:sp>
      <p:sp>
        <p:nvSpPr>
          <p:cNvPr id="402" name="Google Shape;402;p68"/>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100"/>
              <a:t>The “Series-like phrase”</a:t>
            </a:r>
            <a:endParaRPr sz="3100"/>
          </a:p>
          <a:p>
            <a:pPr indent="-425450" lvl="0" marL="457200" rtl="0" algn="l">
              <a:spcBef>
                <a:spcPts val="1200"/>
              </a:spcBef>
              <a:spcAft>
                <a:spcPts val="0"/>
              </a:spcAft>
              <a:buSzPts val="3100"/>
              <a:buChar char="●"/>
            </a:pPr>
            <a:r>
              <a:rPr lang="en" sz="3100"/>
              <a:t>LC-PCC practice (not in AACR2 or RDA)</a:t>
            </a:r>
            <a:endParaRPr sz="3100"/>
          </a:p>
          <a:p>
            <a:pPr indent="-425450" lvl="0" marL="457200" rtl="0" algn="l">
              <a:spcBef>
                <a:spcPts val="0"/>
              </a:spcBef>
              <a:spcAft>
                <a:spcPts val="0"/>
              </a:spcAft>
              <a:buSzPts val="3100"/>
              <a:buChar char="●"/>
            </a:pPr>
            <a:r>
              <a:rPr lang="en" sz="3100"/>
              <a:t>A matter of judgement</a:t>
            </a:r>
            <a:endParaRPr sz="3100"/>
          </a:p>
          <a:p>
            <a:pPr indent="-425450" lvl="0" marL="457200" rtl="0" algn="l">
              <a:spcBef>
                <a:spcPts val="0"/>
              </a:spcBef>
              <a:spcAft>
                <a:spcPts val="0"/>
              </a:spcAft>
              <a:buSzPts val="3100"/>
              <a:buChar char="●"/>
            </a:pPr>
            <a:r>
              <a:rPr lang="en" sz="3100"/>
              <a:t>May be in a note, or imprint, or omitted</a:t>
            </a:r>
            <a:endParaRPr sz="3100"/>
          </a:p>
          <a:p>
            <a:pPr indent="0" lvl="0" marL="457200" rtl="0" algn="l">
              <a:spcBef>
                <a:spcPts val="1200"/>
              </a:spcBef>
              <a:spcAft>
                <a:spcPts val="1200"/>
              </a:spcAft>
              <a:buNone/>
            </a:pPr>
            <a:r>
              <a:t/>
            </a:r>
            <a:endParaRPr sz="310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69"/>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Types of series-like phrases</a:t>
            </a:r>
            <a:endParaRPr/>
          </a:p>
        </p:txBody>
      </p:sp>
      <p:sp>
        <p:nvSpPr>
          <p:cNvPr id="408" name="Google Shape;408;p69"/>
          <p:cNvSpPr txBox="1"/>
          <p:nvPr>
            <p:ph idx="1" type="body"/>
          </p:nvPr>
        </p:nvSpPr>
        <p:spPr>
          <a:xfrm>
            <a:off x="311700" y="1536633"/>
            <a:ext cx="8520600" cy="4555200"/>
          </a:xfrm>
          <a:prstGeom prst="rect">
            <a:avLst/>
          </a:prstGeom>
        </p:spPr>
        <p:txBody>
          <a:bodyPr anchorCtr="0" anchor="ctr" bIns="91425" lIns="91425" spcFirstLastPara="1" rIns="91425" wrap="square" tIns="91425">
            <a:noAutofit/>
          </a:bodyPr>
          <a:lstStyle/>
          <a:p>
            <a:pPr indent="-361950" lvl="0" marL="457200" rtl="0" algn="l">
              <a:spcBef>
                <a:spcPts val="0"/>
              </a:spcBef>
              <a:spcAft>
                <a:spcPts val="0"/>
              </a:spcAft>
              <a:buSzPts val="2100"/>
              <a:buAutoNum type="arabicPeriod"/>
            </a:pPr>
            <a:r>
              <a:rPr b="1" lang="en" sz="2100"/>
              <a:t>Unnumbered</a:t>
            </a:r>
            <a:r>
              <a:rPr lang="en" sz="2100"/>
              <a:t> statement of emanating body</a:t>
            </a:r>
            <a:endParaRPr sz="2100"/>
          </a:p>
          <a:p>
            <a:pPr indent="0" lvl="0" marL="457200" rtl="0" algn="l">
              <a:spcBef>
                <a:spcPts val="0"/>
              </a:spcBef>
              <a:spcAft>
                <a:spcPts val="0"/>
              </a:spcAft>
              <a:buNone/>
            </a:pPr>
            <a:r>
              <a:rPr lang="en" sz="2100"/>
              <a:t>	</a:t>
            </a:r>
            <a:r>
              <a:rPr i="1" lang="en" sz="2100"/>
              <a:t>A Stoval Museum publication</a:t>
            </a:r>
            <a:endParaRPr i="1" sz="2100"/>
          </a:p>
          <a:p>
            <a:pPr indent="0" lvl="0" marL="457200" rtl="0" algn="l">
              <a:spcBef>
                <a:spcPts val="0"/>
              </a:spcBef>
              <a:spcAft>
                <a:spcPts val="0"/>
              </a:spcAft>
              <a:buNone/>
            </a:pPr>
            <a:r>
              <a:t/>
            </a:r>
            <a:endParaRPr i="1" sz="2100"/>
          </a:p>
          <a:p>
            <a:pPr indent="-361950" lvl="0" marL="457200" rtl="0" algn="l">
              <a:lnSpc>
                <a:spcPct val="100000"/>
              </a:lnSpc>
              <a:spcBef>
                <a:spcPts val="0"/>
              </a:spcBef>
              <a:spcAft>
                <a:spcPts val="0"/>
              </a:spcAft>
              <a:buSzPts val="2100"/>
              <a:buAutoNum type="arabicPeriod"/>
            </a:pPr>
            <a:r>
              <a:rPr lang="en" sz="2100"/>
              <a:t>Statement of the commercial publisher of sub-imprint/subsidiary name</a:t>
            </a:r>
            <a:endParaRPr sz="2100"/>
          </a:p>
          <a:p>
            <a:pPr indent="457200" lvl="0" marL="457200" rtl="0" algn="l">
              <a:lnSpc>
                <a:spcPct val="100000"/>
              </a:lnSpc>
              <a:spcBef>
                <a:spcPts val="0"/>
              </a:spcBef>
              <a:spcAft>
                <a:spcPts val="0"/>
              </a:spcAft>
              <a:buNone/>
            </a:pPr>
            <a:r>
              <a:rPr i="1" lang="en" sz="2100"/>
              <a:t>An Interscience Publication</a:t>
            </a:r>
            <a:endParaRPr i="1" sz="2100"/>
          </a:p>
          <a:p>
            <a:pPr indent="0" lvl="0" marL="457200" rtl="0" algn="l">
              <a:spcBef>
                <a:spcPts val="0"/>
              </a:spcBef>
              <a:spcAft>
                <a:spcPts val="0"/>
              </a:spcAft>
              <a:buNone/>
            </a:pPr>
            <a:r>
              <a:rPr i="1" lang="en" sz="2100"/>
              <a:t>	Published by JOHN WILEY &amp; Sons</a:t>
            </a:r>
            <a:endParaRPr i="1" sz="2100"/>
          </a:p>
          <a:p>
            <a:pPr indent="0" lvl="0" marL="457200" rtl="0" algn="l">
              <a:spcBef>
                <a:spcPts val="0"/>
              </a:spcBef>
              <a:spcAft>
                <a:spcPts val="0"/>
              </a:spcAft>
              <a:buNone/>
            </a:pPr>
            <a:r>
              <a:t/>
            </a:r>
            <a:endParaRPr i="1" sz="2100"/>
          </a:p>
          <a:p>
            <a:pPr indent="-361950" lvl="0" marL="457200" rtl="0" algn="l">
              <a:spcBef>
                <a:spcPts val="0"/>
              </a:spcBef>
              <a:spcAft>
                <a:spcPts val="0"/>
              </a:spcAft>
              <a:buSzPts val="2100"/>
              <a:buAutoNum type="arabicPeriod"/>
            </a:pPr>
            <a:r>
              <a:rPr lang="en" sz="2100"/>
              <a:t>Phrase includes name of in-house editor or other official of the firm</a:t>
            </a:r>
            <a:endParaRPr sz="2100"/>
          </a:p>
          <a:p>
            <a:pPr indent="0" lvl="0" marL="914400" rtl="0" algn="l">
              <a:spcBef>
                <a:spcPts val="0"/>
              </a:spcBef>
              <a:spcAft>
                <a:spcPts val="0"/>
              </a:spcAft>
              <a:buNone/>
            </a:pPr>
            <a:r>
              <a:rPr i="1" lang="en" sz="2100"/>
              <a:t>Michael di Capua Books</a:t>
            </a:r>
            <a:endParaRPr i="1" sz="2100"/>
          </a:p>
          <a:p>
            <a:pPr indent="0" lvl="0" marL="914400" rtl="0" algn="l">
              <a:spcBef>
                <a:spcPts val="0"/>
              </a:spcBef>
              <a:spcAft>
                <a:spcPts val="0"/>
              </a:spcAft>
              <a:buNone/>
            </a:pPr>
            <a:r>
              <a:t/>
            </a:r>
            <a:endParaRPr i="1" sz="2100"/>
          </a:p>
          <a:p>
            <a:pPr indent="-361950" lvl="0" marL="457200" rtl="0" algn="l">
              <a:spcBef>
                <a:spcPts val="0"/>
              </a:spcBef>
              <a:spcAft>
                <a:spcPts val="0"/>
              </a:spcAft>
              <a:buSzPts val="2100"/>
              <a:buAutoNum type="arabicPeriod"/>
            </a:pPr>
            <a:r>
              <a:rPr lang="en" sz="2100"/>
              <a:t>Number that cannot be associated with a series title</a:t>
            </a:r>
            <a:endParaRPr sz="2100"/>
          </a:p>
          <a:p>
            <a:pPr indent="0" lvl="0" marL="457200" rtl="0" algn="l">
              <a:spcBef>
                <a:spcPts val="0"/>
              </a:spcBef>
              <a:spcAft>
                <a:spcPts val="0"/>
              </a:spcAft>
              <a:buNone/>
            </a:pPr>
            <a:r>
              <a:rPr lang="en" sz="2100"/>
              <a:t>	</a:t>
            </a:r>
            <a:r>
              <a:rPr i="1" lang="en" sz="2100"/>
              <a:t>UC-10</a:t>
            </a:r>
            <a:endParaRPr i="1" sz="210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70"/>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Types of </a:t>
            </a:r>
            <a:r>
              <a:rPr lang="en"/>
              <a:t>series</a:t>
            </a:r>
            <a:r>
              <a:rPr lang="en"/>
              <a:t>-like phrases</a:t>
            </a:r>
            <a:endParaRPr/>
          </a:p>
        </p:txBody>
      </p:sp>
      <p:sp>
        <p:nvSpPr>
          <p:cNvPr id="414" name="Google Shape;414;p70"/>
          <p:cNvSpPr txBox="1"/>
          <p:nvPr>
            <p:ph idx="1" type="body"/>
          </p:nvPr>
        </p:nvSpPr>
        <p:spPr>
          <a:xfrm>
            <a:off x="311700" y="1536624"/>
            <a:ext cx="8520600" cy="483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100"/>
              <a:t>5. Slogan, motto, prize, etc.</a:t>
            </a:r>
            <a:endParaRPr sz="2100"/>
          </a:p>
          <a:p>
            <a:pPr indent="0" lvl="0" marL="0" rtl="0" algn="l">
              <a:spcBef>
                <a:spcPts val="0"/>
              </a:spcBef>
              <a:spcAft>
                <a:spcPts val="0"/>
              </a:spcAft>
              <a:buNone/>
            </a:pPr>
            <a:r>
              <a:rPr lang="en" sz="2100"/>
              <a:t>		</a:t>
            </a:r>
            <a:r>
              <a:rPr i="1" lang="en" sz="2100"/>
              <a:t>Workers of the world, unite!</a:t>
            </a:r>
            <a:endParaRPr i="1" sz="2100"/>
          </a:p>
          <a:p>
            <a:pPr indent="0" lvl="0" marL="0" rtl="0" algn="l">
              <a:spcBef>
                <a:spcPts val="0"/>
              </a:spcBef>
              <a:spcAft>
                <a:spcPts val="0"/>
              </a:spcAft>
              <a:buNone/>
            </a:pPr>
            <a:r>
              <a:rPr i="1" lang="en" sz="2100"/>
              <a:t>		A Caldecott honors book</a:t>
            </a:r>
            <a:endParaRPr i="1" sz="2100"/>
          </a:p>
          <a:p>
            <a:pPr indent="0" lvl="0" marL="0" rtl="0" algn="l">
              <a:spcBef>
                <a:spcPts val="0"/>
              </a:spcBef>
              <a:spcAft>
                <a:spcPts val="0"/>
              </a:spcAft>
              <a:buNone/>
            </a:pPr>
            <a:r>
              <a:t/>
            </a:r>
            <a:endParaRPr i="1" sz="2100"/>
          </a:p>
          <a:p>
            <a:pPr indent="0" lvl="0" marL="0" rtl="0" algn="l">
              <a:spcBef>
                <a:spcPts val="0"/>
              </a:spcBef>
              <a:spcAft>
                <a:spcPts val="0"/>
              </a:spcAft>
              <a:buNone/>
            </a:pPr>
            <a:r>
              <a:rPr lang="en" sz="2100"/>
              <a:t>6. Unnumbered genre or characterizing word</a:t>
            </a:r>
            <a:endParaRPr sz="2100"/>
          </a:p>
          <a:p>
            <a:pPr indent="0" lvl="0" marL="0" rtl="0" algn="l">
              <a:spcBef>
                <a:spcPts val="0"/>
              </a:spcBef>
              <a:spcAft>
                <a:spcPts val="0"/>
              </a:spcAft>
              <a:buNone/>
            </a:pPr>
            <a:r>
              <a:rPr lang="en" sz="2100"/>
              <a:t>		</a:t>
            </a:r>
            <a:r>
              <a:rPr i="1" lang="en" sz="2100"/>
              <a:t>Essai</a:t>
            </a:r>
            <a:endParaRPr i="1" sz="2100"/>
          </a:p>
          <a:p>
            <a:pPr indent="0" lvl="0" marL="0" rtl="0" algn="l">
              <a:spcBef>
                <a:spcPts val="0"/>
              </a:spcBef>
              <a:spcAft>
                <a:spcPts val="0"/>
              </a:spcAft>
              <a:buNone/>
            </a:pPr>
            <a:r>
              <a:rPr i="1" lang="en" sz="2100"/>
              <a:t>		Mystery</a:t>
            </a:r>
            <a:endParaRPr i="1" sz="2100"/>
          </a:p>
          <a:p>
            <a:pPr indent="0" lvl="0" marL="0" rtl="0" algn="l">
              <a:spcBef>
                <a:spcPts val="0"/>
              </a:spcBef>
              <a:spcAft>
                <a:spcPts val="0"/>
              </a:spcAft>
              <a:buNone/>
            </a:pPr>
            <a:r>
              <a:rPr i="1" lang="en" sz="2100"/>
              <a:t>		Graphic novel</a:t>
            </a:r>
            <a:endParaRPr i="1" sz="2100"/>
          </a:p>
          <a:p>
            <a:pPr indent="0" lvl="0" marL="0" rtl="0" algn="l">
              <a:spcBef>
                <a:spcPts val="0"/>
              </a:spcBef>
              <a:spcAft>
                <a:spcPts val="0"/>
              </a:spcAft>
              <a:buNone/>
            </a:pPr>
            <a:r>
              <a:t/>
            </a:r>
            <a:endParaRPr sz="2100"/>
          </a:p>
          <a:p>
            <a:pPr indent="0" lvl="0" marL="0" rtl="0" algn="l">
              <a:spcBef>
                <a:spcPts val="0"/>
              </a:spcBef>
              <a:spcAft>
                <a:spcPts val="0"/>
              </a:spcAft>
              <a:buNone/>
            </a:pPr>
            <a:r>
              <a:rPr lang="en" sz="2100"/>
              <a:t>7. Broad </a:t>
            </a:r>
            <a:r>
              <a:rPr lang="en" sz="2100"/>
              <a:t>category</a:t>
            </a:r>
            <a:r>
              <a:rPr lang="en" sz="2100"/>
              <a:t> or subject or publisher’s category/listing NOT using “series,” “library,” “collection,” etc.</a:t>
            </a:r>
            <a:endParaRPr sz="2100"/>
          </a:p>
          <a:p>
            <a:pPr indent="0" lvl="0" marL="0" rtl="0" algn="l">
              <a:spcBef>
                <a:spcPts val="0"/>
              </a:spcBef>
              <a:spcAft>
                <a:spcPts val="0"/>
              </a:spcAft>
              <a:buNone/>
            </a:pPr>
            <a:r>
              <a:rPr lang="en" sz="2100"/>
              <a:t>		</a:t>
            </a:r>
            <a:r>
              <a:rPr i="1" lang="en" sz="2100"/>
              <a:t>Educational software</a:t>
            </a:r>
            <a:endParaRPr i="1" sz="2100"/>
          </a:p>
          <a:p>
            <a:pPr indent="0" lvl="0" marL="0" rtl="0" algn="l">
              <a:spcBef>
                <a:spcPts val="0"/>
              </a:spcBef>
              <a:spcAft>
                <a:spcPts val="0"/>
              </a:spcAft>
              <a:buNone/>
            </a:pPr>
            <a:r>
              <a:rPr i="1" lang="en" sz="2100"/>
              <a:t>		Romans et nouvelles</a:t>
            </a:r>
            <a:endParaRPr i="1" sz="210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71"/>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Some series-like phrases</a:t>
            </a:r>
            <a:endParaRPr/>
          </a:p>
        </p:txBody>
      </p:sp>
      <p:sp>
        <p:nvSpPr>
          <p:cNvPr id="420" name="Google Shape;420;p71"/>
          <p:cNvSpPr txBox="1"/>
          <p:nvPr>
            <p:ph idx="1" type="body"/>
          </p:nvPr>
        </p:nvSpPr>
        <p:spPr>
          <a:xfrm>
            <a:off x="311700" y="1536633"/>
            <a:ext cx="3999900" cy="455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700"/>
              <a:t>Ace fantasy book</a:t>
            </a:r>
            <a:endParaRPr sz="2700"/>
          </a:p>
          <a:p>
            <a:pPr indent="0" lvl="0" marL="0" rtl="0" algn="l">
              <a:spcBef>
                <a:spcPts val="1200"/>
              </a:spcBef>
              <a:spcAft>
                <a:spcPts val="0"/>
              </a:spcAft>
              <a:buNone/>
            </a:pPr>
            <a:r>
              <a:rPr lang="en" sz="2700"/>
              <a:t>Aladin books</a:t>
            </a:r>
            <a:endParaRPr sz="2700"/>
          </a:p>
          <a:p>
            <a:pPr indent="0" lvl="0" marL="0" rtl="0" algn="l">
              <a:spcBef>
                <a:spcPts val="1200"/>
              </a:spcBef>
              <a:spcAft>
                <a:spcPts val="0"/>
              </a:spcAft>
              <a:buNone/>
            </a:pPr>
            <a:r>
              <a:rPr lang="en" sz="2700"/>
              <a:t>Avon pocket-sized books</a:t>
            </a:r>
            <a:endParaRPr sz="2700"/>
          </a:p>
          <a:p>
            <a:pPr indent="0" lvl="0" marL="0" rtl="0" algn="l">
              <a:spcBef>
                <a:spcPts val="1200"/>
              </a:spcBef>
              <a:spcAft>
                <a:spcPts val="0"/>
              </a:spcAft>
              <a:buNone/>
            </a:pPr>
            <a:r>
              <a:rPr lang="en" sz="2700"/>
              <a:t>Dragonfly books</a:t>
            </a:r>
            <a:endParaRPr sz="2700"/>
          </a:p>
          <a:p>
            <a:pPr indent="0" lvl="0" marL="0" rtl="0" algn="l">
              <a:spcBef>
                <a:spcPts val="1200"/>
              </a:spcBef>
              <a:spcAft>
                <a:spcPts val="0"/>
              </a:spcAft>
              <a:buNone/>
            </a:pPr>
            <a:r>
              <a:rPr lang="en" sz="2700"/>
              <a:t>Plume book</a:t>
            </a:r>
            <a:endParaRPr sz="2700"/>
          </a:p>
          <a:p>
            <a:pPr indent="0" lvl="0" marL="0" rtl="0" algn="l">
              <a:spcBef>
                <a:spcPts val="1200"/>
              </a:spcBef>
              <a:spcAft>
                <a:spcPts val="0"/>
              </a:spcAft>
              <a:buNone/>
            </a:pPr>
            <a:r>
              <a:rPr lang="en" sz="2700"/>
              <a:t>Puffin Books </a:t>
            </a:r>
            <a:endParaRPr sz="2700"/>
          </a:p>
          <a:p>
            <a:pPr indent="0" lvl="0" marL="0" rtl="0" algn="l">
              <a:spcBef>
                <a:spcPts val="1200"/>
              </a:spcBef>
              <a:spcAft>
                <a:spcPts val="0"/>
              </a:spcAft>
              <a:buNone/>
            </a:pPr>
            <a:r>
              <a:rPr lang="en" sz="2700"/>
              <a:t>Yearling book</a:t>
            </a:r>
            <a:endParaRPr sz="2700"/>
          </a:p>
          <a:p>
            <a:pPr indent="0" lvl="0" marL="0" rtl="0" algn="l">
              <a:spcBef>
                <a:spcPts val="1200"/>
              </a:spcBef>
              <a:spcAft>
                <a:spcPts val="1200"/>
              </a:spcAft>
              <a:buNone/>
            </a:pPr>
            <a:r>
              <a:t/>
            </a:r>
            <a:endParaRPr/>
          </a:p>
        </p:txBody>
      </p:sp>
      <p:sp>
        <p:nvSpPr>
          <p:cNvPr id="421" name="Google Shape;421;p71"/>
          <p:cNvSpPr txBox="1"/>
          <p:nvPr>
            <p:ph idx="2" type="body"/>
          </p:nvPr>
        </p:nvSpPr>
        <p:spPr>
          <a:xfrm>
            <a:off x="4572000" y="1536625"/>
            <a:ext cx="4260300" cy="455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700"/>
              <a:t>Fodor’s travel publications</a:t>
            </a:r>
            <a:endParaRPr sz="2700"/>
          </a:p>
          <a:p>
            <a:pPr indent="0" lvl="0" marL="0" rtl="0" algn="l">
              <a:spcBef>
                <a:spcPts val="1200"/>
              </a:spcBef>
              <a:spcAft>
                <a:spcPts val="0"/>
              </a:spcAft>
              <a:buNone/>
            </a:pPr>
            <a:r>
              <a:rPr lang="en" sz="2700"/>
              <a:t>Golden easy reader</a:t>
            </a:r>
            <a:endParaRPr sz="2700"/>
          </a:p>
          <a:p>
            <a:pPr indent="0" lvl="0" marL="0" rtl="0" algn="l">
              <a:spcBef>
                <a:spcPts val="1200"/>
              </a:spcBef>
              <a:spcAft>
                <a:spcPts val="0"/>
              </a:spcAft>
              <a:buClr>
                <a:schemeClr val="dk1"/>
              </a:buClr>
              <a:buSzPts val="1100"/>
              <a:buFont typeface="Arial"/>
              <a:buNone/>
            </a:pPr>
            <a:r>
              <a:rPr lang="en" sz="2700"/>
              <a:t>Penguin mystery original</a:t>
            </a:r>
            <a:endParaRPr sz="2700"/>
          </a:p>
          <a:p>
            <a:pPr indent="0" lvl="0" marL="0" rtl="0" algn="l">
              <a:spcBef>
                <a:spcPts val="1200"/>
              </a:spcBef>
              <a:spcAft>
                <a:spcPts val="0"/>
              </a:spcAft>
              <a:buNone/>
            </a:pPr>
            <a:r>
              <a:rPr lang="en" sz="2700"/>
              <a:t>Prima’s </a:t>
            </a:r>
            <a:r>
              <a:rPr lang="en" sz="2700"/>
              <a:t>official</a:t>
            </a:r>
            <a:r>
              <a:rPr lang="en" sz="2700"/>
              <a:t> strategy guide</a:t>
            </a:r>
            <a:endParaRPr sz="2700"/>
          </a:p>
          <a:p>
            <a:pPr indent="0" lvl="0" marL="0" rtl="0" algn="l">
              <a:spcBef>
                <a:spcPts val="1200"/>
              </a:spcBef>
              <a:spcAft>
                <a:spcPts val="0"/>
              </a:spcAft>
              <a:buNone/>
            </a:pPr>
            <a:r>
              <a:rPr lang="en" sz="2700"/>
              <a:t>Schuster reprint</a:t>
            </a:r>
            <a:endParaRPr sz="2700"/>
          </a:p>
          <a:p>
            <a:pPr indent="0" lvl="0" marL="0" rtl="0" algn="l">
              <a:spcBef>
                <a:spcPts val="1200"/>
              </a:spcBef>
              <a:spcAft>
                <a:spcPts val="0"/>
              </a:spcAft>
              <a:buNone/>
            </a:pPr>
            <a:r>
              <a:rPr lang="en" sz="2700"/>
              <a:t>Signet classic</a:t>
            </a:r>
            <a:endParaRPr sz="2700"/>
          </a:p>
          <a:p>
            <a:pPr indent="0" lvl="0" marL="0" rtl="0" algn="l">
              <a:spcBef>
                <a:spcPts val="1200"/>
              </a:spcBef>
              <a:spcAft>
                <a:spcPts val="1200"/>
              </a:spcAft>
              <a:buNone/>
            </a:pPr>
            <a:r>
              <a:t/>
            </a:r>
            <a:endParaRPr sz="1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type="title"/>
          </p:nvPr>
        </p:nvSpPr>
        <p:spPr>
          <a:xfrm>
            <a:off x="311700" y="593377"/>
            <a:ext cx="8520600" cy="943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4A86E8"/>
                </a:solidFill>
              </a:rPr>
              <a:t>Descriptive fields  </a:t>
            </a:r>
            <a:r>
              <a:rPr lang="en">
                <a:solidFill>
                  <a:srgbClr val="9900FF"/>
                </a:solidFill>
              </a:rPr>
              <a:t>                  </a:t>
            </a:r>
            <a:r>
              <a:rPr lang="en">
                <a:solidFill>
                  <a:srgbClr val="4A86E8"/>
                </a:solidFill>
              </a:rPr>
              <a:t> </a:t>
            </a:r>
            <a:endParaRPr>
              <a:solidFill>
                <a:srgbClr val="FF0000"/>
              </a:solidFill>
            </a:endParaRPr>
          </a:p>
          <a:p>
            <a:pPr indent="0" lvl="0" marL="0" rtl="0" algn="l">
              <a:spcBef>
                <a:spcPts val="0"/>
              </a:spcBef>
              <a:spcAft>
                <a:spcPts val="0"/>
              </a:spcAft>
              <a:buNone/>
            </a:pPr>
            <a:r>
              <a:rPr lang="en">
                <a:solidFill>
                  <a:srgbClr val="FF0000"/>
                </a:solidFill>
              </a:rPr>
              <a:t>  					     	</a:t>
            </a:r>
            <a:endParaRPr>
              <a:solidFill>
                <a:srgbClr val="FF0000"/>
              </a:solidFill>
            </a:endParaRPr>
          </a:p>
          <a:p>
            <a:pPr indent="0" lvl="0" marL="0" rtl="0" algn="l">
              <a:spcBef>
                <a:spcPts val="0"/>
              </a:spcBef>
              <a:spcAft>
                <a:spcPts val="0"/>
              </a:spcAft>
              <a:buNone/>
            </a:pPr>
            <a:r>
              <a:t/>
            </a:r>
            <a:endParaRPr>
              <a:solidFill>
                <a:srgbClr val="FF0000"/>
              </a:solidFill>
            </a:endParaRPr>
          </a:p>
        </p:txBody>
      </p:sp>
      <p:sp>
        <p:nvSpPr>
          <p:cNvPr id="88" name="Google Shape;88;p18"/>
          <p:cNvSpPr txBox="1"/>
          <p:nvPr>
            <p:ph idx="1" type="body"/>
          </p:nvPr>
        </p:nvSpPr>
        <p:spPr>
          <a:xfrm>
            <a:off x="311700" y="1673675"/>
            <a:ext cx="8520600" cy="4418100"/>
          </a:xfrm>
          <a:prstGeom prst="rect">
            <a:avLst/>
          </a:prstGeom>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Clr>
                <a:schemeClr val="dk1"/>
              </a:buClr>
              <a:buSzPts val="1100"/>
              <a:buFont typeface="Arial"/>
              <a:buNone/>
            </a:pPr>
            <a:r>
              <a:rPr b="1" lang="en" sz="2000"/>
              <a:t>00X 		Control fields (fixed-length fields, etc.)</a:t>
            </a:r>
            <a:endParaRPr b="1" sz="2000"/>
          </a:p>
          <a:p>
            <a:pPr indent="0" lvl="0" marL="0" rtl="0" algn="l">
              <a:lnSpc>
                <a:spcPct val="115000"/>
              </a:lnSpc>
              <a:spcBef>
                <a:spcPts val="0"/>
              </a:spcBef>
              <a:spcAft>
                <a:spcPts val="0"/>
              </a:spcAft>
              <a:buClr>
                <a:schemeClr val="dk1"/>
              </a:buClr>
              <a:buSzPts val="1100"/>
              <a:buFont typeface="Arial"/>
              <a:buNone/>
            </a:pPr>
            <a:r>
              <a:rPr b="1" lang="en" sz="2000"/>
              <a:t>01x-09x 	</a:t>
            </a:r>
            <a:r>
              <a:rPr b="1" lang="en" sz="2000">
                <a:solidFill>
                  <a:srgbClr val="4A86E8"/>
                </a:solidFill>
              </a:rPr>
              <a:t>Standard numbers &amp; codes</a:t>
            </a:r>
            <a:endParaRPr b="1" sz="2000">
              <a:solidFill>
                <a:srgbClr val="4A86E8"/>
              </a:solidFill>
            </a:endParaRPr>
          </a:p>
          <a:p>
            <a:pPr indent="0" lvl="0" marL="0" rtl="0" algn="l">
              <a:lnSpc>
                <a:spcPct val="115000"/>
              </a:lnSpc>
              <a:spcBef>
                <a:spcPts val="0"/>
              </a:spcBef>
              <a:spcAft>
                <a:spcPts val="0"/>
              </a:spcAft>
              <a:buClr>
                <a:schemeClr val="dk1"/>
              </a:buClr>
              <a:buSzPts val="1100"/>
              <a:buFont typeface="Arial"/>
              <a:buNone/>
            </a:pPr>
            <a:r>
              <a:rPr b="1" lang="en" sz="2000"/>
              <a:t>1xx 		</a:t>
            </a:r>
            <a:r>
              <a:rPr b="1" lang="en" sz="2000">
                <a:solidFill>
                  <a:srgbClr val="434343"/>
                </a:solidFill>
              </a:rPr>
              <a:t>Main entry / Access point</a:t>
            </a:r>
            <a:endParaRPr b="1" sz="2000">
              <a:solidFill>
                <a:srgbClr val="434343"/>
              </a:solidFill>
            </a:endParaRPr>
          </a:p>
          <a:p>
            <a:pPr indent="0" lvl="0" marL="0" rtl="0" algn="l">
              <a:lnSpc>
                <a:spcPct val="115000"/>
              </a:lnSpc>
              <a:spcBef>
                <a:spcPts val="0"/>
              </a:spcBef>
              <a:spcAft>
                <a:spcPts val="0"/>
              </a:spcAft>
              <a:buClr>
                <a:schemeClr val="dk1"/>
              </a:buClr>
              <a:buSzPts val="1100"/>
              <a:buFont typeface="Arial"/>
              <a:buNone/>
            </a:pPr>
            <a:r>
              <a:rPr b="1" lang="en" sz="2000"/>
              <a:t>20x-24x 	</a:t>
            </a:r>
            <a:r>
              <a:rPr b="1" lang="en" sz="2000">
                <a:solidFill>
                  <a:schemeClr val="accent1"/>
                </a:solidFill>
              </a:rPr>
              <a:t>Title(s)</a:t>
            </a:r>
            <a:endParaRPr b="1" sz="2000">
              <a:solidFill>
                <a:schemeClr val="accent1"/>
              </a:solidFill>
            </a:endParaRPr>
          </a:p>
          <a:p>
            <a:pPr indent="0" lvl="0" marL="0" rtl="0" algn="l">
              <a:lnSpc>
                <a:spcPct val="115000"/>
              </a:lnSpc>
              <a:spcBef>
                <a:spcPts val="0"/>
              </a:spcBef>
              <a:spcAft>
                <a:spcPts val="0"/>
              </a:spcAft>
              <a:buClr>
                <a:schemeClr val="dk1"/>
              </a:buClr>
              <a:buSzPts val="1100"/>
              <a:buFont typeface="Arial"/>
              <a:buNone/>
            </a:pPr>
            <a:r>
              <a:rPr b="1" lang="en" sz="2000"/>
              <a:t>25x-28x 	</a:t>
            </a:r>
            <a:r>
              <a:rPr b="1" lang="en" sz="2000">
                <a:solidFill>
                  <a:srgbClr val="4A86E8"/>
                </a:solidFill>
              </a:rPr>
              <a:t>Edition, Imprint, &amp; publisher statements</a:t>
            </a:r>
            <a:endParaRPr b="1" sz="2000">
              <a:solidFill>
                <a:srgbClr val="4A86E8"/>
              </a:solidFill>
            </a:endParaRPr>
          </a:p>
          <a:p>
            <a:pPr indent="0" lvl="0" marL="0" rtl="0" algn="l">
              <a:lnSpc>
                <a:spcPct val="115000"/>
              </a:lnSpc>
              <a:spcBef>
                <a:spcPts val="0"/>
              </a:spcBef>
              <a:spcAft>
                <a:spcPts val="0"/>
              </a:spcAft>
              <a:buClr>
                <a:schemeClr val="dk1"/>
              </a:buClr>
              <a:buSzPts val="1100"/>
              <a:buFont typeface="Arial"/>
              <a:buNone/>
            </a:pPr>
            <a:r>
              <a:rPr b="1" lang="en" sz="2000"/>
              <a:t>3xx 		</a:t>
            </a:r>
            <a:r>
              <a:rPr b="1" lang="en" sz="2000">
                <a:solidFill>
                  <a:srgbClr val="4A86E8"/>
                </a:solidFill>
              </a:rPr>
              <a:t>Physical description and attributes</a:t>
            </a:r>
            <a:endParaRPr b="1" sz="2000">
              <a:solidFill>
                <a:srgbClr val="4A86E8"/>
              </a:solidFill>
            </a:endParaRPr>
          </a:p>
          <a:p>
            <a:pPr indent="0" lvl="0" marL="0" rtl="0" algn="l">
              <a:lnSpc>
                <a:spcPct val="115000"/>
              </a:lnSpc>
              <a:spcBef>
                <a:spcPts val="0"/>
              </a:spcBef>
              <a:spcAft>
                <a:spcPts val="0"/>
              </a:spcAft>
              <a:buClr>
                <a:schemeClr val="dk1"/>
              </a:buClr>
              <a:buSzPts val="1100"/>
              <a:buFont typeface="Arial"/>
              <a:buNone/>
            </a:pPr>
            <a:r>
              <a:rPr b="1" lang="en" sz="2000"/>
              <a:t>4xx 		</a:t>
            </a:r>
            <a:r>
              <a:rPr b="1" lang="en" sz="2000">
                <a:solidFill>
                  <a:srgbClr val="4A86E8"/>
                </a:solidFill>
              </a:rPr>
              <a:t>Series statements</a:t>
            </a:r>
            <a:endParaRPr b="1" sz="2000">
              <a:solidFill>
                <a:srgbClr val="4A86E8"/>
              </a:solidFill>
            </a:endParaRPr>
          </a:p>
          <a:p>
            <a:pPr indent="0" lvl="0" marL="0" rtl="0" algn="l">
              <a:lnSpc>
                <a:spcPct val="115000"/>
              </a:lnSpc>
              <a:spcBef>
                <a:spcPts val="0"/>
              </a:spcBef>
              <a:spcAft>
                <a:spcPts val="0"/>
              </a:spcAft>
              <a:buClr>
                <a:schemeClr val="dk1"/>
              </a:buClr>
              <a:buSzPts val="1100"/>
              <a:buFont typeface="Arial"/>
              <a:buNone/>
            </a:pPr>
            <a:r>
              <a:rPr b="1" lang="en" sz="2000"/>
              <a:t>5xx 		</a:t>
            </a:r>
            <a:r>
              <a:rPr b="1" lang="en" sz="2000">
                <a:solidFill>
                  <a:srgbClr val="4A86E8"/>
                </a:solidFill>
              </a:rPr>
              <a:t>Notes</a:t>
            </a:r>
            <a:endParaRPr b="1" sz="2000">
              <a:solidFill>
                <a:srgbClr val="4A86E8"/>
              </a:solidFill>
            </a:endParaRPr>
          </a:p>
          <a:p>
            <a:pPr indent="0" lvl="0" marL="0" rtl="0" algn="l">
              <a:lnSpc>
                <a:spcPct val="115000"/>
              </a:lnSpc>
              <a:spcBef>
                <a:spcPts val="0"/>
              </a:spcBef>
              <a:spcAft>
                <a:spcPts val="0"/>
              </a:spcAft>
              <a:buNone/>
            </a:pPr>
            <a:r>
              <a:rPr b="1" lang="en" sz="2000"/>
              <a:t>6xx 		</a:t>
            </a:r>
            <a:r>
              <a:rPr b="1" lang="en" sz="2000">
                <a:solidFill>
                  <a:srgbClr val="434343"/>
                </a:solidFill>
              </a:rPr>
              <a:t>Topical access points, genre/form</a:t>
            </a:r>
            <a:endParaRPr b="1" sz="2000">
              <a:solidFill>
                <a:srgbClr val="434343"/>
              </a:solidFill>
            </a:endParaRPr>
          </a:p>
          <a:p>
            <a:pPr indent="0" lvl="0" marL="0" rtl="0" algn="l">
              <a:lnSpc>
                <a:spcPct val="115000"/>
              </a:lnSpc>
              <a:spcBef>
                <a:spcPts val="0"/>
              </a:spcBef>
              <a:spcAft>
                <a:spcPts val="0"/>
              </a:spcAft>
              <a:buClr>
                <a:schemeClr val="dk1"/>
              </a:buClr>
              <a:buSzPts val="1100"/>
              <a:buFont typeface="Arial"/>
              <a:buNone/>
            </a:pPr>
            <a:r>
              <a:rPr b="1" lang="en" sz="2000"/>
              <a:t>70x-75x 	</a:t>
            </a:r>
            <a:r>
              <a:rPr b="1" lang="en" sz="2000">
                <a:solidFill>
                  <a:srgbClr val="434343"/>
                </a:solidFill>
              </a:rPr>
              <a:t>Access points for entities</a:t>
            </a:r>
            <a:endParaRPr b="1" sz="2000">
              <a:solidFill>
                <a:srgbClr val="434343"/>
              </a:solidFill>
            </a:endParaRPr>
          </a:p>
          <a:p>
            <a:pPr indent="0" lvl="0" marL="0" rtl="0" algn="l">
              <a:lnSpc>
                <a:spcPct val="115000"/>
              </a:lnSpc>
              <a:spcBef>
                <a:spcPts val="0"/>
              </a:spcBef>
              <a:spcAft>
                <a:spcPts val="0"/>
              </a:spcAft>
              <a:buClr>
                <a:schemeClr val="dk1"/>
              </a:buClr>
              <a:buSzPts val="1100"/>
              <a:buFont typeface="Arial"/>
              <a:buNone/>
            </a:pPr>
            <a:r>
              <a:rPr b="1" lang="en" sz="2000"/>
              <a:t>76x-78x 	</a:t>
            </a:r>
            <a:r>
              <a:rPr b="1" lang="en" sz="2000">
                <a:solidFill>
                  <a:srgbClr val="4A86E8"/>
                </a:solidFill>
              </a:rPr>
              <a:t>Linking entries</a:t>
            </a:r>
            <a:endParaRPr b="1" sz="2000">
              <a:solidFill>
                <a:srgbClr val="4A86E8"/>
              </a:solidFill>
            </a:endParaRPr>
          </a:p>
          <a:p>
            <a:pPr indent="0" lvl="0" marL="0" rtl="0" algn="l">
              <a:lnSpc>
                <a:spcPct val="115000"/>
              </a:lnSpc>
              <a:spcBef>
                <a:spcPts val="0"/>
              </a:spcBef>
              <a:spcAft>
                <a:spcPts val="0"/>
              </a:spcAft>
              <a:buClr>
                <a:schemeClr val="dk1"/>
              </a:buClr>
              <a:buSzPts val="1100"/>
              <a:buFont typeface="Arial"/>
              <a:buNone/>
            </a:pPr>
            <a:r>
              <a:rPr b="1" lang="en" sz="2000"/>
              <a:t>80x-83x 	</a:t>
            </a:r>
            <a:r>
              <a:rPr b="1" lang="en" sz="2000">
                <a:solidFill>
                  <a:srgbClr val="434343"/>
                </a:solidFill>
              </a:rPr>
              <a:t>Series access points</a:t>
            </a:r>
            <a:endParaRPr b="1" sz="2000">
              <a:solidFill>
                <a:srgbClr val="434343"/>
              </a:solidFill>
            </a:endParaRPr>
          </a:p>
          <a:p>
            <a:pPr indent="0" lvl="0" marL="0" rtl="0" algn="l">
              <a:spcBef>
                <a:spcPts val="0"/>
              </a:spcBef>
              <a:spcAft>
                <a:spcPts val="1200"/>
              </a:spcAft>
              <a:buNone/>
            </a:pPr>
            <a:r>
              <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72"/>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Series authority record</a:t>
            </a:r>
            <a:endParaRPr/>
          </a:p>
        </p:txBody>
      </p:sp>
      <p:sp>
        <p:nvSpPr>
          <p:cNvPr id="427" name="Google Shape;427;p72"/>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428" name="Google Shape;428;p72"/>
          <p:cNvPicPr preferRelativeResize="0"/>
          <p:nvPr/>
        </p:nvPicPr>
        <p:blipFill>
          <a:blip r:embed="rId3">
            <a:alphaModFix/>
          </a:blip>
          <a:stretch>
            <a:fillRect/>
          </a:stretch>
        </p:blipFill>
        <p:spPr>
          <a:xfrm>
            <a:off x="376225" y="1159750"/>
            <a:ext cx="8604273" cy="4932075"/>
          </a:xfrm>
          <a:prstGeom prst="rect">
            <a:avLst/>
          </a:prstGeom>
          <a:noFill/>
          <a:ln>
            <a:noFill/>
          </a:ln>
        </p:spPr>
      </p:pic>
      <p:cxnSp>
        <p:nvCxnSpPr>
          <p:cNvPr id="429" name="Google Shape;429;p72"/>
          <p:cNvCxnSpPr/>
          <p:nvPr/>
        </p:nvCxnSpPr>
        <p:spPr>
          <a:xfrm flipH="1">
            <a:off x="1697600" y="2783950"/>
            <a:ext cx="520500" cy="45300"/>
          </a:xfrm>
          <a:prstGeom prst="straightConnector1">
            <a:avLst/>
          </a:prstGeom>
          <a:noFill/>
          <a:ln cap="flat" cmpd="sng" w="28575">
            <a:solidFill>
              <a:srgbClr val="FF0000"/>
            </a:solidFill>
            <a:prstDash val="solid"/>
            <a:round/>
            <a:headEnd len="med" w="med" type="none"/>
            <a:tailEnd len="med" w="med" type="triangle"/>
          </a:ln>
        </p:spPr>
      </p:cxnSp>
      <p:sp>
        <p:nvSpPr>
          <p:cNvPr id="430" name="Google Shape;430;p72"/>
          <p:cNvSpPr txBox="1"/>
          <p:nvPr/>
        </p:nvSpPr>
        <p:spPr>
          <a:xfrm>
            <a:off x="4852025" y="3583300"/>
            <a:ext cx="39090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900"/>
              <a:t>008	090227n| aca</a:t>
            </a:r>
            <a:r>
              <a:rPr lang="en" sz="1900">
                <a:solidFill>
                  <a:srgbClr val="FF0000"/>
                </a:solidFill>
              </a:rPr>
              <a:t>a</a:t>
            </a:r>
            <a:r>
              <a:rPr lang="en" sz="1900"/>
              <a:t>aaaan |n ana c</a:t>
            </a:r>
            <a:endParaRPr sz="1900"/>
          </a:p>
        </p:txBody>
      </p:sp>
      <p:cxnSp>
        <p:nvCxnSpPr>
          <p:cNvPr id="431" name="Google Shape;431;p72"/>
          <p:cNvCxnSpPr/>
          <p:nvPr/>
        </p:nvCxnSpPr>
        <p:spPr>
          <a:xfrm rot="10800000">
            <a:off x="7166475" y="4132050"/>
            <a:ext cx="634500" cy="840000"/>
          </a:xfrm>
          <a:prstGeom prst="straightConnector1">
            <a:avLst/>
          </a:prstGeom>
          <a:noFill/>
          <a:ln cap="flat" cmpd="sng" w="19050">
            <a:solidFill>
              <a:srgbClr val="FF0000"/>
            </a:solidFill>
            <a:prstDash val="solid"/>
            <a:round/>
            <a:headEnd len="med" w="med" type="none"/>
            <a:tailEnd len="med" w="med" type="triangle"/>
          </a:ln>
        </p:spPr>
      </p:cxn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73"/>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Series-like phrase</a:t>
            </a:r>
            <a:endParaRPr/>
          </a:p>
        </p:txBody>
      </p:sp>
      <p:sp>
        <p:nvSpPr>
          <p:cNvPr id="437" name="Google Shape;437;p73"/>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438" name="Google Shape;438;p73"/>
          <p:cNvPicPr preferRelativeResize="0"/>
          <p:nvPr/>
        </p:nvPicPr>
        <p:blipFill>
          <a:blip r:embed="rId3">
            <a:alphaModFix/>
          </a:blip>
          <a:stretch>
            <a:fillRect/>
          </a:stretch>
        </p:blipFill>
        <p:spPr>
          <a:xfrm>
            <a:off x="217825" y="1419225"/>
            <a:ext cx="8864751" cy="4442900"/>
          </a:xfrm>
          <a:prstGeom prst="rect">
            <a:avLst/>
          </a:prstGeom>
          <a:noFill/>
          <a:ln>
            <a:noFill/>
          </a:ln>
        </p:spPr>
      </p:pic>
      <p:cxnSp>
        <p:nvCxnSpPr>
          <p:cNvPr id="439" name="Google Shape;439;p73"/>
          <p:cNvCxnSpPr/>
          <p:nvPr/>
        </p:nvCxnSpPr>
        <p:spPr>
          <a:xfrm flipH="1">
            <a:off x="1493950" y="2738675"/>
            <a:ext cx="429900" cy="67800"/>
          </a:xfrm>
          <a:prstGeom prst="straightConnector1">
            <a:avLst/>
          </a:prstGeom>
          <a:noFill/>
          <a:ln cap="flat" cmpd="sng" w="28575">
            <a:solidFill>
              <a:srgbClr val="FF0000"/>
            </a:solidFill>
            <a:prstDash val="solid"/>
            <a:round/>
            <a:headEnd len="med" w="med" type="none"/>
            <a:tailEnd len="med" w="med" type="triangle"/>
          </a:ln>
        </p:spPr>
      </p:cxnSp>
      <p:sp>
        <p:nvSpPr>
          <p:cNvPr id="440" name="Google Shape;440;p73"/>
          <p:cNvSpPr txBox="1"/>
          <p:nvPr/>
        </p:nvSpPr>
        <p:spPr>
          <a:xfrm>
            <a:off x="4114800" y="3531875"/>
            <a:ext cx="46293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200"/>
              <a:t>008	830809n| aca</a:t>
            </a:r>
            <a:r>
              <a:rPr lang="en" sz="2200">
                <a:solidFill>
                  <a:srgbClr val="FF0000"/>
                </a:solidFill>
              </a:rPr>
              <a:t>c</a:t>
            </a:r>
            <a:r>
              <a:rPr lang="en" sz="2200"/>
              <a:t>caaa |a ana</a:t>
            </a:r>
            <a:endParaRPr sz="2200"/>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7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Series in cataloging</a:t>
            </a:r>
            <a:endParaRPr/>
          </a:p>
        </p:txBody>
      </p:sp>
      <p:sp>
        <p:nvSpPr>
          <p:cNvPr id="446" name="Google Shape;446;p7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490 for transcribed series statement(s)</a:t>
            </a:r>
            <a:endParaRPr/>
          </a:p>
          <a:p>
            <a:pPr indent="0" lvl="0" marL="0" rtl="0" algn="l">
              <a:spcBef>
                <a:spcPts val="1200"/>
              </a:spcBef>
              <a:spcAft>
                <a:spcPts val="0"/>
              </a:spcAft>
              <a:buNone/>
            </a:pPr>
            <a:r>
              <a:rPr lang="en"/>
              <a:t>8xx for series authorized access point(s)</a:t>
            </a:r>
            <a:endParaRPr/>
          </a:p>
          <a:p>
            <a:pPr indent="-342900" lvl="0" marL="457200" rtl="0" algn="l">
              <a:spcBef>
                <a:spcPts val="1200"/>
              </a:spcBef>
              <a:spcAft>
                <a:spcPts val="0"/>
              </a:spcAft>
              <a:buSzPts val="1800"/>
              <a:buChar char="●"/>
            </a:pPr>
            <a:r>
              <a:rPr lang="en"/>
              <a:t>Check the NAF (LC’s catalog or within your bibliographic utility such as OCLC)</a:t>
            </a:r>
            <a:endParaRPr/>
          </a:p>
          <a:p>
            <a:pPr indent="-342900" lvl="0" marL="457200" rtl="0" algn="l">
              <a:spcBef>
                <a:spcPts val="0"/>
              </a:spcBef>
              <a:spcAft>
                <a:spcPts val="0"/>
              </a:spcAft>
              <a:buSzPts val="1800"/>
              <a:buChar char="●"/>
            </a:pPr>
            <a:r>
              <a:rPr lang="en"/>
              <a:t>Browse your bibliographic utility and/or catalog for the series</a:t>
            </a:r>
            <a:endParaRPr/>
          </a:p>
          <a:p>
            <a:pPr indent="0" lvl="0" marL="0" rtl="0" algn="l">
              <a:spcBef>
                <a:spcPts val="1200"/>
              </a:spcBef>
              <a:spcAft>
                <a:spcPts val="1200"/>
              </a:spcAft>
              <a:buNone/>
            </a:pPr>
            <a:r>
              <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7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old standbys</a:t>
            </a:r>
            <a:endParaRPr/>
          </a:p>
        </p:txBody>
      </p:sp>
      <p:sp>
        <p:nvSpPr>
          <p:cNvPr id="452" name="Google Shape;452;p75"/>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453" name="Google Shape;453;p75"/>
          <p:cNvPicPr preferRelativeResize="0"/>
          <p:nvPr/>
        </p:nvPicPr>
        <p:blipFill>
          <a:blip r:embed="rId3">
            <a:alphaModFix/>
          </a:blip>
          <a:stretch>
            <a:fillRect/>
          </a:stretch>
        </p:blipFill>
        <p:spPr>
          <a:xfrm>
            <a:off x="3650981" y="2785335"/>
            <a:ext cx="4376975" cy="1287350"/>
          </a:xfrm>
          <a:prstGeom prst="rect">
            <a:avLst/>
          </a:prstGeom>
          <a:noFill/>
          <a:ln>
            <a:noFill/>
          </a:ln>
        </p:spPr>
      </p:pic>
      <p:pic>
        <p:nvPicPr>
          <p:cNvPr id="454" name="Google Shape;454;p75"/>
          <p:cNvPicPr preferRelativeResize="0"/>
          <p:nvPr/>
        </p:nvPicPr>
        <p:blipFill>
          <a:blip r:embed="rId4">
            <a:alphaModFix/>
          </a:blip>
          <a:stretch>
            <a:fillRect/>
          </a:stretch>
        </p:blipFill>
        <p:spPr>
          <a:xfrm>
            <a:off x="833388" y="2371725"/>
            <a:ext cx="2105025" cy="2114550"/>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7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Blogs &amp; Websites</a:t>
            </a:r>
            <a:endParaRPr/>
          </a:p>
        </p:txBody>
      </p:sp>
      <p:sp>
        <p:nvSpPr>
          <p:cNvPr id="460" name="Google Shape;460;p76"/>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461" name="Google Shape;461;p76"/>
          <p:cNvPicPr preferRelativeResize="0"/>
          <p:nvPr/>
        </p:nvPicPr>
        <p:blipFill>
          <a:blip r:embed="rId3">
            <a:alphaModFix/>
          </a:blip>
          <a:stretch>
            <a:fillRect/>
          </a:stretch>
        </p:blipFill>
        <p:spPr>
          <a:xfrm>
            <a:off x="4571988" y="2379875"/>
            <a:ext cx="1838325" cy="1447800"/>
          </a:xfrm>
          <a:prstGeom prst="rect">
            <a:avLst/>
          </a:prstGeom>
          <a:noFill/>
          <a:ln>
            <a:noFill/>
          </a:ln>
        </p:spPr>
      </p:pic>
      <p:pic>
        <p:nvPicPr>
          <p:cNvPr id="462" name="Google Shape;462;p76"/>
          <p:cNvPicPr preferRelativeResize="0"/>
          <p:nvPr/>
        </p:nvPicPr>
        <p:blipFill>
          <a:blip r:embed="rId4">
            <a:alphaModFix/>
          </a:blip>
          <a:stretch>
            <a:fillRect/>
          </a:stretch>
        </p:blipFill>
        <p:spPr>
          <a:xfrm>
            <a:off x="1941038" y="2461525"/>
            <a:ext cx="1362075" cy="1676400"/>
          </a:xfrm>
          <a:prstGeom prst="rect">
            <a:avLst/>
          </a:prstGeom>
          <a:noFill/>
          <a:ln>
            <a:noFill/>
          </a:ln>
        </p:spPr>
      </p:pic>
      <p:pic>
        <p:nvPicPr>
          <p:cNvPr id="463" name="Google Shape;463;p76"/>
          <p:cNvPicPr preferRelativeResize="0"/>
          <p:nvPr/>
        </p:nvPicPr>
        <p:blipFill>
          <a:blip r:embed="rId5">
            <a:alphaModFix/>
          </a:blip>
          <a:stretch>
            <a:fillRect/>
          </a:stretch>
        </p:blipFill>
        <p:spPr>
          <a:xfrm>
            <a:off x="1310630" y="4850675"/>
            <a:ext cx="6522720" cy="1019175"/>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77"/>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Questions?</a:t>
            </a:r>
            <a:endParaRPr/>
          </a:p>
        </p:txBody>
      </p:sp>
      <p:sp>
        <p:nvSpPr>
          <p:cNvPr id="469" name="Google Shape;469;p77"/>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monaco@uakron.edu</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78"/>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Useful links</a:t>
            </a:r>
            <a:endParaRPr/>
          </a:p>
        </p:txBody>
      </p:sp>
      <p:sp>
        <p:nvSpPr>
          <p:cNvPr id="475" name="Google Shape;475;p78"/>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335">
                <a:solidFill>
                  <a:srgbClr val="202124"/>
                </a:solidFill>
                <a:highlight>
                  <a:srgbClr val="FFFFFF"/>
                </a:highlight>
                <a:latin typeface="Roboto"/>
                <a:ea typeface="Roboto"/>
                <a:cs typeface="Roboto"/>
                <a:sym typeface="Roboto"/>
              </a:rPr>
              <a:t>Does this record match my item? Close enough?</a:t>
            </a:r>
            <a:endParaRPr sz="2335">
              <a:solidFill>
                <a:srgbClr val="202124"/>
              </a:solidFill>
              <a:highlight>
                <a:srgbClr val="FFFFFF"/>
              </a:highlight>
              <a:latin typeface="Roboto"/>
              <a:ea typeface="Roboto"/>
              <a:cs typeface="Roboto"/>
              <a:sym typeface="Roboto"/>
            </a:endParaRPr>
          </a:p>
          <a:p>
            <a:pPr indent="0" lvl="0" marL="0" rtl="0" algn="l">
              <a:spcBef>
                <a:spcPts val="1200"/>
              </a:spcBef>
              <a:spcAft>
                <a:spcPts val="0"/>
              </a:spcAft>
              <a:buNone/>
            </a:pPr>
            <a:r>
              <a:rPr lang="en">
                <a:solidFill>
                  <a:srgbClr val="202124"/>
                </a:solidFill>
                <a:highlight>
                  <a:srgbClr val="FFFFFF"/>
                </a:highlight>
                <a:latin typeface="Roboto"/>
                <a:ea typeface="Roboto"/>
                <a:cs typeface="Roboto"/>
                <a:sym typeface="Roboto"/>
              </a:rPr>
              <a:t>OCLC’s </a:t>
            </a:r>
            <a:r>
              <a:rPr lang="en">
                <a:solidFill>
                  <a:srgbClr val="202124"/>
                </a:solidFill>
                <a:highlight>
                  <a:srgbClr val="FFFFFF"/>
                </a:highlight>
                <a:latin typeface="Roboto"/>
                <a:ea typeface="Roboto"/>
                <a:cs typeface="Roboto"/>
                <a:sym typeface="Roboto"/>
              </a:rPr>
              <a:t>When to input a new record </a:t>
            </a:r>
            <a:r>
              <a:rPr lang="en" u="sng">
                <a:solidFill>
                  <a:schemeClr val="hlink"/>
                </a:solidFill>
                <a:highlight>
                  <a:srgbClr val="FFFFFF"/>
                </a:highlight>
                <a:latin typeface="Roboto"/>
                <a:ea typeface="Roboto"/>
                <a:cs typeface="Roboto"/>
                <a:sym typeface="Roboto"/>
                <a:hlinkClick r:id="rId3"/>
              </a:rPr>
              <a:t>https://www.oclc.org/bibformats/en/input.html</a:t>
            </a:r>
            <a:r>
              <a:rPr lang="en">
                <a:solidFill>
                  <a:srgbClr val="202124"/>
                </a:solidFill>
                <a:highlight>
                  <a:srgbClr val="FFFFFF"/>
                </a:highlight>
                <a:latin typeface="Roboto"/>
                <a:ea typeface="Roboto"/>
                <a:cs typeface="Roboto"/>
                <a:sym typeface="Roboto"/>
              </a:rPr>
              <a:t> </a:t>
            </a:r>
            <a:endParaRPr>
              <a:solidFill>
                <a:srgbClr val="202124"/>
              </a:solidFill>
              <a:highlight>
                <a:srgbClr val="FFFFFF"/>
              </a:highlight>
              <a:latin typeface="Roboto"/>
              <a:ea typeface="Roboto"/>
              <a:cs typeface="Roboto"/>
              <a:sym typeface="Roboto"/>
            </a:endParaRPr>
          </a:p>
          <a:p>
            <a:pPr indent="0" lvl="0" marL="0" rtl="0" algn="l">
              <a:spcBef>
                <a:spcPts val="1200"/>
              </a:spcBef>
              <a:spcAft>
                <a:spcPts val="0"/>
              </a:spcAft>
              <a:buNone/>
            </a:pPr>
            <a:r>
              <a:t/>
            </a:r>
            <a:endParaRPr>
              <a:solidFill>
                <a:srgbClr val="202124"/>
              </a:solidFill>
              <a:highlight>
                <a:srgbClr val="FFFFFF"/>
              </a:highlight>
              <a:latin typeface="Roboto"/>
              <a:ea typeface="Roboto"/>
              <a:cs typeface="Roboto"/>
              <a:sym typeface="Roboto"/>
            </a:endParaRPr>
          </a:p>
          <a:p>
            <a:pPr indent="0" lvl="0" marL="0" rtl="0" algn="l">
              <a:spcBef>
                <a:spcPts val="1200"/>
              </a:spcBef>
              <a:spcAft>
                <a:spcPts val="0"/>
              </a:spcAft>
              <a:buNone/>
            </a:pPr>
            <a:r>
              <a:rPr lang="en" sz="2300">
                <a:solidFill>
                  <a:srgbClr val="202124"/>
                </a:solidFill>
                <a:highlight>
                  <a:srgbClr val="FFFFFF"/>
                </a:highlight>
                <a:latin typeface="Roboto"/>
                <a:ea typeface="Roboto"/>
                <a:cs typeface="Roboto"/>
                <a:sym typeface="Roboto"/>
              </a:rPr>
              <a:t>Subject headings</a:t>
            </a:r>
            <a:endParaRPr sz="2300">
              <a:solidFill>
                <a:srgbClr val="202124"/>
              </a:solidFill>
              <a:highlight>
                <a:srgbClr val="FFFFFF"/>
              </a:highlight>
              <a:latin typeface="Roboto"/>
              <a:ea typeface="Roboto"/>
              <a:cs typeface="Roboto"/>
              <a:sym typeface="Roboto"/>
            </a:endParaRPr>
          </a:p>
          <a:p>
            <a:pPr indent="0" lvl="0" marL="0" rtl="0" algn="l">
              <a:spcBef>
                <a:spcPts val="1200"/>
              </a:spcBef>
              <a:spcAft>
                <a:spcPts val="0"/>
              </a:spcAft>
              <a:buNone/>
            </a:pPr>
            <a:r>
              <a:rPr lang="en">
                <a:solidFill>
                  <a:srgbClr val="202124"/>
                </a:solidFill>
                <a:highlight>
                  <a:srgbClr val="FFFFFF"/>
                </a:highlight>
                <a:latin typeface="Roboto"/>
                <a:ea typeface="Roboto"/>
                <a:cs typeface="Roboto"/>
                <a:sym typeface="Roboto"/>
              </a:rPr>
              <a:t>LC SHM  </a:t>
            </a:r>
            <a:r>
              <a:rPr lang="en" u="sng">
                <a:solidFill>
                  <a:schemeClr val="hlink"/>
                </a:solidFill>
                <a:highlight>
                  <a:srgbClr val="FFFFFF"/>
                </a:highlight>
                <a:latin typeface="Roboto"/>
                <a:ea typeface="Roboto"/>
                <a:cs typeface="Roboto"/>
                <a:sym typeface="Roboto"/>
                <a:hlinkClick r:id="rId4"/>
              </a:rPr>
              <a:t>https://www.loc.gov/aba/publications/FreeSHM/freeshm.html</a:t>
            </a:r>
            <a:r>
              <a:rPr lang="en">
                <a:solidFill>
                  <a:srgbClr val="202124"/>
                </a:solidFill>
                <a:highlight>
                  <a:srgbClr val="FFFFFF"/>
                </a:highlight>
                <a:latin typeface="Roboto"/>
                <a:ea typeface="Roboto"/>
                <a:cs typeface="Roboto"/>
                <a:sym typeface="Roboto"/>
              </a:rPr>
              <a:t> </a:t>
            </a:r>
            <a:endParaRPr>
              <a:solidFill>
                <a:srgbClr val="202124"/>
              </a:solidFill>
              <a:highlight>
                <a:srgbClr val="FFFFFF"/>
              </a:highlight>
              <a:latin typeface="Roboto"/>
              <a:ea typeface="Roboto"/>
              <a:cs typeface="Roboto"/>
              <a:sym typeface="Roboto"/>
            </a:endParaRPr>
          </a:p>
          <a:p>
            <a:pPr indent="0" lvl="0" marL="0" rtl="0" algn="l">
              <a:spcBef>
                <a:spcPts val="1200"/>
              </a:spcBef>
              <a:spcAft>
                <a:spcPts val="0"/>
              </a:spcAft>
              <a:buNone/>
            </a:pPr>
            <a:r>
              <a:rPr lang="en">
                <a:solidFill>
                  <a:srgbClr val="202124"/>
                </a:solidFill>
                <a:highlight>
                  <a:srgbClr val="FFFFFF"/>
                </a:highlight>
                <a:latin typeface="Roboto"/>
                <a:ea typeface="Roboto"/>
                <a:cs typeface="Roboto"/>
                <a:sym typeface="Roboto"/>
              </a:rPr>
              <a:t>SHM 180 </a:t>
            </a:r>
            <a:r>
              <a:rPr lang="en" u="sng">
                <a:solidFill>
                  <a:schemeClr val="hlink"/>
                </a:solidFill>
                <a:highlight>
                  <a:srgbClr val="FFFFFF"/>
                </a:highlight>
                <a:latin typeface="Roboto"/>
                <a:ea typeface="Roboto"/>
                <a:cs typeface="Roboto"/>
                <a:sym typeface="Roboto"/>
                <a:hlinkClick r:id="rId5"/>
              </a:rPr>
              <a:t>https://www.loc.gov/aba/publications/FreeSHM/H0180.pdf</a:t>
            </a:r>
            <a:r>
              <a:rPr lang="en">
                <a:solidFill>
                  <a:srgbClr val="202124"/>
                </a:solidFill>
                <a:highlight>
                  <a:srgbClr val="FFFFFF"/>
                </a:highlight>
                <a:latin typeface="Roboto"/>
                <a:ea typeface="Roboto"/>
                <a:cs typeface="Roboto"/>
                <a:sym typeface="Roboto"/>
              </a:rPr>
              <a:t> </a:t>
            </a:r>
            <a:endParaRPr>
              <a:solidFill>
                <a:srgbClr val="202124"/>
              </a:solidFill>
              <a:highlight>
                <a:srgbClr val="FFFFFF"/>
              </a:highlight>
              <a:latin typeface="Roboto"/>
              <a:ea typeface="Roboto"/>
              <a:cs typeface="Roboto"/>
              <a:sym typeface="Roboto"/>
            </a:endParaRPr>
          </a:p>
          <a:p>
            <a:pPr indent="0" lvl="0" marL="0" rtl="0" algn="l">
              <a:spcBef>
                <a:spcPts val="1200"/>
              </a:spcBef>
              <a:spcAft>
                <a:spcPts val="0"/>
              </a:spcAft>
              <a:buNone/>
            </a:pPr>
            <a:r>
              <a:rPr lang="en">
                <a:solidFill>
                  <a:srgbClr val="202124"/>
                </a:solidFill>
                <a:highlight>
                  <a:srgbClr val="FFFFFF"/>
                </a:highlight>
                <a:latin typeface="Roboto"/>
                <a:ea typeface="Roboto"/>
                <a:cs typeface="Roboto"/>
                <a:sym typeface="Roboto"/>
              </a:rPr>
              <a:t>Basic Subject Cataloging Using LCSH </a:t>
            </a:r>
            <a:r>
              <a:rPr lang="en" u="sng">
                <a:solidFill>
                  <a:schemeClr val="hlink"/>
                </a:solidFill>
                <a:highlight>
                  <a:srgbClr val="FFFFFF"/>
                </a:highlight>
                <a:latin typeface="Roboto"/>
                <a:ea typeface="Roboto"/>
                <a:cs typeface="Roboto"/>
                <a:sym typeface="Roboto"/>
                <a:hlinkClick r:id="rId6"/>
              </a:rPr>
              <a:t>https://www.loc.gov/catworkshop/courses/basicsubject/</a:t>
            </a:r>
            <a:endParaRPr>
              <a:solidFill>
                <a:srgbClr val="202124"/>
              </a:solidFill>
              <a:highlight>
                <a:srgbClr val="FFFFFF"/>
              </a:highlight>
              <a:latin typeface="Roboto"/>
              <a:ea typeface="Roboto"/>
              <a:cs typeface="Roboto"/>
              <a:sym typeface="Roboto"/>
            </a:endParaRPr>
          </a:p>
          <a:p>
            <a:pPr indent="0" lvl="0" marL="0" rtl="0" algn="l">
              <a:spcBef>
                <a:spcPts val="1200"/>
              </a:spcBef>
              <a:spcAft>
                <a:spcPts val="1200"/>
              </a:spcAft>
              <a:buNone/>
            </a:pPr>
            <a:r>
              <a:t/>
            </a:r>
            <a:endParaRPr>
              <a:solidFill>
                <a:srgbClr val="202124"/>
              </a:solidFill>
              <a:highlight>
                <a:srgbClr val="FFFFFF"/>
              </a:highlight>
              <a:latin typeface="Roboto"/>
              <a:ea typeface="Roboto"/>
              <a:cs typeface="Roboto"/>
              <a:sym typeface="Roboto"/>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79"/>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Useful links</a:t>
            </a:r>
            <a:endParaRPr/>
          </a:p>
        </p:txBody>
      </p:sp>
      <p:sp>
        <p:nvSpPr>
          <p:cNvPr id="481" name="Google Shape;481;p79"/>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2500">
              <a:solidFill>
                <a:srgbClr val="202124"/>
              </a:solidFill>
              <a:highlight>
                <a:srgbClr val="FFFFFF"/>
              </a:highlight>
              <a:latin typeface="Roboto"/>
              <a:ea typeface="Roboto"/>
              <a:cs typeface="Roboto"/>
              <a:sym typeface="Roboto"/>
            </a:endParaRPr>
          </a:p>
          <a:p>
            <a:pPr indent="0" lvl="0" marL="0" rtl="0" algn="l">
              <a:spcBef>
                <a:spcPts val="1200"/>
              </a:spcBef>
              <a:spcAft>
                <a:spcPts val="0"/>
              </a:spcAft>
              <a:buNone/>
            </a:pPr>
            <a:r>
              <a:rPr lang="en" sz="2000">
                <a:solidFill>
                  <a:srgbClr val="202124"/>
                </a:solidFill>
                <a:highlight>
                  <a:srgbClr val="FFFFFF"/>
                </a:highlight>
                <a:latin typeface="Roboto"/>
                <a:ea typeface="Roboto"/>
                <a:cs typeface="Roboto"/>
                <a:sym typeface="Roboto"/>
              </a:rPr>
              <a:t>LC guidelines on summary notes: </a:t>
            </a:r>
            <a:r>
              <a:rPr lang="en" sz="2000"/>
              <a:t> </a:t>
            </a:r>
            <a:r>
              <a:rPr lang="en" sz="2000" u="sng">
                <a:solidFill>
                  <a:schemeClr val="accent5"/>
                </a:solidFill>
                <a:hlinkClick r:id="rId3">
                  <a:extLst>
                    <a:ext uri="{A12FA001-AC4F-418D-AE19-62706E023703}">
                      <ahyp:hlinkClr val="tx"/>
                    </a:ext>
                  </a:extLst>
                </a:hlinkClick>
              </a:rPr>
              <a:t>https://www.loc.gov/publish/cip/techinfo/summary_guidelines.html</a:t>
            </a:r>
            <a:endParaRPr sz="2000"/>
          </a:p>
          <a:p>
            <a:pPr indent="0" lvl="0" marL="0" rtl="0" algn="l">
              <a:spcBef>
                <a:spcPts val="1200"/>
              </a:spcBef>
              <a:spcAft>
                <a:spcPts val="0"/>
              </a:spcAft>
              <a:buClr>
                <a:schemeClr val="dk1"/>
              </a:buClr>
              <a:buSzPts val="1100"/>
              <a:buFont typeface="Arial"/>
              <a:buNone/>
            </a:pPr>
            <a:r>
              <a:rPr lang="en" sz="2000" u="sng">
                <a:solidFill>
                  <a:schemeClr val="accent5"/>
                </a:solidFill>
                <a:hlinkClick r:id="rId4">
                  <a:extLst>
                    <a:ext uri="{A12FA001-AC4F-418D-AE19-62706E023703}">
                      <ahyp:hlinkClr val="tx"/>
                    </a:ext>
                  </a:extLst>
                </a:hlinkClick>
              </a:rPr>
              <a:t>https://www.loc.gov/publish/cip/techinfo/cyac_summary.html</a:t>
            </a:r>
            <a:endParaRPr sz="2000"/>
          </a:p>
          <a:p>
            <a:pPr indent="0" lvl="0" marL="0" rtl="0" algn="l">
              <a:spcBef>
                <a:spcPts val="1200"/>
              </a:spcBef>
              <a:spcAft>
                <a:spcPts val="0"/>
              </a:spcAft>
              <a:buNone/>
            </a:pPr>
            <a:r>
              <a:t/>
            </a:r>
            <a:endParaRPr sz="2000">
              <a:solidFill>
                <a:srgbClr val="202124"/>
              </a:solidFill>
              <a:highlight>
                <a:srgbClr val="FFFFFF"/>
              </a:highlight>
              <a:latin typeface="Roboto"/>
              <a:ea typeface="Roboto"/>
              <a:cs typeface="Roboto"/>
              <a:sym typeface="Roboto"/>
            </a:endParaRPr>
          </a:p>
          <a:p>
            <a:pPr indent="0" lvl="0" marL="0" rtl="0" algn="l">
              <a:spcBef>
                <a:spcPts val="1200"/>
              </a:spcBef>
              <a:spcAft>
                <a:spcPts val="0"/>
              </a:spcAft>
              <a:buNone/>
            </a:pPr>
            <a:r>
              <a:rPr lang="en" sz="2000">
                <a:solidFill>
                  <a:srgbClr val="202124"/>
                </a:solidFill>
                <a:highlight>
                  <a:srgbClr val="FFFFFF"/>
                </a:highlight>
                <a:latin typeface="Roboto"/>
                <a:ea typeface="Roboto"/>
                <a:cs typeface="Roboto"/>
                <a:sym typeface="Roboto"/>
              </a:rPr>
              <a:t>History of series tracings and authorities</a:t>
            </a:r>
            <a:endParaRPr sz="2000">
              <a:solidFill>
                <a:srgbClr val="202124"/>
              </a:solidFill>
              <a:highlight>
                <a:srgbClr val="FFFFFF"/>
              </a:highlight>
              <a:latin typeface="Roboto"/>
              <a:ea typeface="Roboto"/>
              <a:cs typeface="Roboto"/>
              <a:sym typeface="Roboto"/>
            </a:endParaRPr>
          </a:p>
          <a:p>
            <a:pPr indent="0" lvl="0" marL="0" rtl="0" algn="l">
              <a:spcBef>
                <a:spcPts val="1200"/>
              </a:spcBef>
              <a:spcAft>
                <a:spcPts val="0"/>
              </a:spcAft>
              <a:buNone/>
            </a:pPr>
            <a:r>
              <a:rPr lang="en" sz="2000" u="sng">
                <a:solidFill>
                  <a:schemeClr val="hlink"/>
                </a:solidFill>
                <a:highlight>
                  <a:srgbClr val="FFFFFF"/>
                </a:highlight>
                <a:latin typeface="Roboto"/>
                <a:ea typeface="Roboto"/>
                <a:cs typeface="Roboto"/>
                <a:sym typeface="Roboto"/>
                <a:hlinkClick r:id="rId5"/>
              </a:rPr>
              <a:t>https://ac.bslw.com/community/blog/2010/03/brief-history-of-series-authority-work/</a:t>
            </a:r>
            <a:endParaRPr sz="2100">
              <a:solidFill>
                <a:srgbClr val="202124"/>
              </a:solidFill>
              <a:highlight>
                <a:srgbClr val="FFFFFF"/>
              </a:highlight>
              <a:latin typeface="Roboto"/>
              <a:ea typeface="Roboto"/>
              <a:cs typeface="Roboto"/>
              <a:sym typeface="Roboto"/>
            </a:endParaRPr>
          </a:p>
          <a:p>
            <a:pPr indent="0" lvl="0" marL="0" rtl="0" algn="l">
              <a:spcBef>
                <a:spcPts val="1200"/>
              </a:spcBef>
              <a:spcAft>
                <a:spcPts val="1200"/>
              </a:spcAft>
              <a:buNone/>
            </a:pPr>
            <a:r>
              <a:t/>
            </a:r>
            <a:endParaRPr sz="2000">
              <a:solidFill>
                <a:srgbClr val="202124"/>
              </a:solidFill>
              <a:highlight>
                <a:srgbClr val="FFFFFF"/>
              </a:highlight>
              <a:latin typeface="Roboto"/>
              <a:ea typeface="Roboto"/>
              <a:cs typeface="Roboto"/>
              <a:sym typeface="Roboto"/>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80"/>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Identifying series</a:t>
            </a:r>
            <a:endParaRPr/>
          </a:p>
        </p:txBody>
      </p:sp>
      <p:sp>
        <p:nvSpPr>
          <p:cNvPr id="487" name="Google Shape;487;p80"/>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300"/>
              <a:t>Library of Congress Authorities </a:t>
            </a:r>
            <a:r>
              <a:rPr lang="en" sz="2300" u="sng">
                <a:solidFill>
                  <a:schemeClr val="hlink"/>
                </a:solidFill>
                <a:hlinkClick r:id="rId3"/>
              </a:rPr>
              <a:t>https://authorities.loc.gov/</a:t>
            </a:r>
            <a:r>
              <a:rPr lang="en" sz="2300"/>
              <a:t> </a:t>
            </a:r>
            <a:endParaRPr sz="2300"/>
          </a:p>
          <a:p>
            <a:pPr indent="0" lvl="0" marL="0" rtl="0" algn="l">
              <a:spcBef>
                <a:spcPts val="1200"/>
              </a:spcBef>
              <a:spcAft>
                <a:spcPts val="0"/>
              </a:spcAft>
              <a:buNone/>
            </a:pPr>
            <a:r>
              <a:rPr lang="en" sz="2300"/>
              <a:t>GoodReads list: </a:t>
            </a:r>
            <a:r>
              <a:rPr lang="en" sz="2300" u="sng">
                <a:solidFill>
                  <a:schemeClr val="hlink"/>
                </a:solidFill>
                <a:hlinkClick r:id="rId4"/>
              </a:rPr>
              <a:t>https://www.goodreads.com/list/tag/series</a:t>
            </a:r>
            <a:endParaRPr sz="2300"/>
          </a:p>
          <a:p>
            <a:pPr indent="0" lvl="0" marL="0" rtl="0" algn="l">
              <a:spcBef>
                <a:spcPts val="1200"/>
              </a:spcBef>
              <a:spcAft>
                <a:spcPts val="0"/>
              </a:spcAft>
              <a:buNone/>
            </a:pPr>
            <a:r>
              <a:rPr lang="en" sz="2300"/>
              <a:t>Book Series in Order blog: </a:t>
            </a:r>
            <a:r>
              <a:rPr lang="en" sz="2300" u="sng">
                <a:solidFill>
                  <a:schemeClr val="hlink"/>
                </a:solidFill>
                <a:hlinkClick r:id="rId5"/>
              </a:rPr>
              <a:t>https://www.bookseriesinorder.com/</a:t>
            </a:r>
            <a:endParaRPr sz="2300"/>
          </a:p>
          <a:p>
            <a:pPr indent="0" lvl="0" marL="0" rtl="0" algn="l">
              <a:spcBef>
                <a:spcPts val="1200"/>
              </a:spcBef>
              <a:spcAft>
                <a:spcPts val="1200"/>
              </a:spcAft>
              <a:buNone/>
            </a:pPr>
            <a:r>
              <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81"/>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493" name="Google Shape;493;p81"/>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494" name="Google Shape;494;p81"/>
          <p:cNvPicPr preferRelativeResize="0"/>
          <p:nvPr/>
        </p:nvPicPr>
        <p:blipFill>
          <a:blip r:embed="rId3">
            <a:alphaModFix/>
          </a:blip>
          <a:stretch>
            <a:fillRect/>
          </a:stretch>
        </p:blipFill>
        <p:spPr>
          <a:xfrm>
            <a:off x="224625" y="445775"/>
            <a:ext cx="8607674" cy="590669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type="title"/>
          </p:nvPr>
        </p:nvSpPr>
        <p:spPr>
          <a:xfrm>
            <a:off x="311700" y="593377"/>
            <a:ext cx="8520600" cy="943200"/>
          </a:xfrm>
          <a:prstGeom prst="rect">
            <a:avLst/>
          </a:prstGeom>
        </p:spPr>
        <p:txBody>
          <a:bodyPr anchorCtr="0" anchor="t" bIns="91425" lIns="91425" spcFirstLastPara="1" rIns="91425" wrap="square" tIns="91425">
            <a:normAutofit fontScale="90000"/>
          </a:bodyPr>
          <a:lstStyle/>
          <a:p>
            <a:pPr indent="457200" lvl="0" marL="1828800" rtl="0" algn="l">
              <a:spcBef>
                <a:spcPts val="0"/>
              </a:spcBef>
              <a:spcAft>
                <a:spcPts val="0"/>
              </a:spcAft>
              <a:buNone/>
            </a:pPr>
            <a:r>
              <a:rPr lang="en">
                <a:solidFill>
                  <a:srgbClr val="4A86E8"/>
                </a:solidFill>
              </a:rPr>
              <a:t> </a:t>
            </a:r>
            <a:r>
              <a:rPr lang="en">
                <a:solidFill>
                  <a:srgbClr val="9900FF"/>
                </a:solidFill>
              </a:rPr>
              <a:t>                  </a:t>
            </a:r>
            <a:r>
              <a:rPr lang="en">
                <a:solidFill>
                  <a:srgbClr val="4A86E8"/>
                </a:solidFill>
              </a:rPr>
              <a:t> </a:t>
            </a:r>
            <a:r>
              <a:rPr lang="en">
                <a:solidFill>
                  <a:srgbClr val="FF0000"/>
                </a:solidFill>
              </a:rPr>
              <a:t>Access points</a:t>
            </a:r>
            <a:endParaRPr>
              <a:solidFill>
                <a:srgbClr val="FF0000"/>
              </a:solidFill>
            </a:endParaRPr>
          </a:p>
          <a:p>
            <a:pPr indent="0" lvl="0" marL="0" rtl="0" algn="l">
              <a:spcBef>
                <a:spcPts val="0"/>
              </a:spcBef>
              <a:spcAft>
                <a:spcPts val="0"/>
              </a:spcAft>
              <a:buNone/>
            </a:pPr>
            <a:r>
              <a:rPr lang="en">
                <a:solidFill>
                  <a:srgbClr val="FF0000"/>
                </a:solidFill>
              </a:rPr>
              <a:t>  					     	</a:t>
            </a:r>
            <a:endParaRPr>
              <a:solidFill>
                <a:srgbClr val="FF0000"/>
              </a:solidFill>
            </a:endParaRPr>
          </a:p>
          <a:p>
            <a:pPr indent="0" lvl="0" marL="0" rtl="0" algn="l">
              <a:spcBef>
                <a:spcPts val="0"/>
              </a:spcBef>
              <a:spcAft>
                <a:spcPts val="0"/>
              </a:spcAft>
              <a:buNone/>
            </a:pPr>
            <a:r>
              <a:t/>
            </a:r>
            <a:endParaRPr>
              <a:solidFill>
                <a:srgbClr val="FF0000"/>
              </a:solidFill>
            </a:endParaRPr>
          </a:p>
        </p:txBody>
      </p:sp>
      <p:sp>
        <p:nvSpPr>
          <p:cNvPr id="94" name="Google Shape;94;p19"/>
          <p:cNvSpPr txBox="1"/>
          <p:nvPr>
            <p:ph idx="1" type="body"/>
          </p:nvPr>
        </p:nvSpPr>
        <p:spPr>
          <a:xfrm>
            <a:off x="311700" y="1673675"/>
            <a:ext cx="8520600" cy="4418100"/>
          </a:xfrm>
          <a:prstGeom prst="rect">
            <a:avLst/>
          </a:prstGeom>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None/>
            </a:pPr>
            <a:r>
              <a:rPr b="1" lang="en" sz="2000"/>
              <a:t>00X 		Control fields (</a:t>
            </a:r>
            <a:r>
              <a:rPr b="1" lang="en" sz="2000"/>
              <a:t>fixed-length fields, etc.)</a:t>
            </a:r>
            <a:endParaRPr b="1" sz="2000"/>
          </a:p>
          <a:p>
            <a:pPr indent="0" lvl="0" marL="0" rtl="0" algn="l">
              <a:lnSpc>
                <a:spcPct val="115000"/>
              </a:lnSpc>
              <a:spcBef>
                <a:spcPts val="0"/>
              </a:spcBef>
              <a:spcAft>
                <a:spcPts val="0"/>
              </a:spcAft>
              <a:buNone/>
            </a:pPr>
            <a:r>
              <a:rPr b="1" lang="en" sz="2000"/>
              <a:t>01x-09x 	</a:t>
            </a:r>
            <a:r>
              <a:rPr b="1" lang="en" sz="2000">
                <a:solidFill>
                  <a:srgbClr val="FF0000"/>
                </a:solidFill>
              </a:rPr>
              <a:t>Standard numbers &amp; codes</a:t>
            </a:r>
            <a:endParaRPr b="1" sz="2000">
              <a:solidFill>
                <a:srgbClr val="FF0000"/>
              </a:solidFill>
            </a:endParaRPr>
          </a:p>
          <a:p>
            <a:pPr indent="0" lvl="0" marL="0" rtl="0" algn="l">
              <a:lnSpc>
                <a:spcPct val="115000"/>
              </a:lnSpc>
              <a:spcBef>
                <a:spcPts val="0"/>
              </a:spcBef>
              <a:spcAft>
                <a:spcPts val="0"/>
              </a:spcAft>
              <a:buNone/>
            </a:pPr>
            <a:r>
              <a:rPr b="1" lang="en" sz="2000"/>
              <a:t>1xx 		</a:t>
            </a:r>
            <a:r>
              <a:rPr b="1" lang="en" sz="2000">
                <a:solidFill>
                  <a:srgbClr val="FF0000"/>
                </a:solidFill>
              </a:rPr>
              <a:t>Main entry / Access point</a:t>
            </a:r>
            <a:endParaRPr b="1" sz="2000">
              <a:solidFill>
                <a:srgbClr val="FF0000"/>
              </a:solidFill>
            </a:endParaRPr>
          </a:p>
          <a:p>
            <a:pPr indent="0" lvl="0" marL="0" rtl="0" algn="l">
              <a:lnSpc>
                <a:spcPct val="115000"/>
              </a:lnSpc>
              <a:spcBef>
                <a:spcPts val="0"/>
              </a:spcBef>
              <a:spcAft>
                <a:spcPts val="0"/>
              </a:spcAft>
              <a:buNone/>
            </a:pPr>
            <a:r>
              <a:rPr b="1" lang="en" sz="2000"/>
              <a:t>20x-24x 	</a:t>
            </a:r>
            <a:r>
              <a:rPr b="1" lang="en" sz="2000">
                <a:solidFill>
                  <a:srgbClr val="FF0000"/>
                </a:solidFill>
              </a:rPr>
              <a:t>Title(s)</a:t>
            </a:r>
            <a:endParaRPr b="1" sz="2000">
              <a:solidFill>
                <a:srgbClr val="FF0000"/>
              </a:solidFill>
            </a:endParaRPr>
          </a:p>
          <a:p>
            <a:pPr indent="0" lvl="0" marL="0" rtl="0" algn="l">
              <a:lnSpc>
                <a:spcPct val="115000"/>
              </a:lnSpc>
              <a:spcBef>
                <a:spcPts val="0"/>
              </a:spcBef>
              <a:spcAft>
                <a:spcPts val="0"/>
              </a:spcAft>
              <a:buNone/>
            </a:pPr>
            <a:r>
              <a:rPr b="1" lang="en" sz="2000"/>
              <a:t>25x-28x 	</a:t>
            </a:r>
            <a:r>
              <a:rPr b="1" lang="en" sz="2000">
                <a:solidFill>
                  <a:srgbClr val="434343"/>
                </a:solidFill>
              </a:rPr>
              <a:t>Edition, Imprint, &amp; publisher statements</a:t>
            </a:r>
            <a:endParaRPr b="1" sz="2000">
              <a:solidFill>
                <a:srgbClr val="434343"/>
              </a:solidFill>
            </a:endParaRPr>
          </a:p>
          <a:p>
            <a:pPr indent="0" lvl="0" marL="0" rtl="0" algn="l">
              <a:lnSpc>
                <a:spcPct val="115000"/>
              </a:lnSpc>
              <a:spcBef>
                <a:spcPts val="0"/>
              </a:spcBef>
              <a:spcAft>
                <a:spcPts val="0"/>
              </a:spcAft>
              <a:buNone/>
            </a:pPr>
            <a:r>
              <a:rPr b="1" lang="en" sz="2000"/>
              <a:t>3xx 		</a:t>
            </a:r>
            <a:r>
              <a:rPr b="1" lang="en" sz="2000">
                <a:solidFill>
                  <a:srgbClr val="434343"/>
                </a:solidFill>
              </a:rPr>
              <a:t>Physical description and attributes</a:t>
            </a:r>
            <a:endParaRPr b="1" sz="2000">
              <a:solidFill>
                <a:srgbClr val="434343"/>
              </a:solidFill>
            </a:endParaRPr>
          </a:p>
          <a:p>
            <a:pPr indent="0" lvl="0" marL="0" rtl="0" algn="l">
              <a:lnSpc>
                <a:spcPct val="115000"/>
              </a:lnSpc>
              <a:spcBef>
                <a:spcPts val="0"/>
              </a:spcBef>
              <a:spcAft>
                <a:spcPts val="0"/>
              </a:spcAft>
              <a:buNone/>
            </a:pPr>
            <a:r>
              <a:rPr b="1" lang="en" sz="2000"/>
              <a:t>4xx 		</a:t>
            </a:r>
            <a:r>
              <a:rPr b="1" lang="en" sz="2000">
                <a:solidFill>
                  <a:srgbClr val="FF0000"/>
                </a:solidFill>
              </a:rPr>
              <a:t>Series statements</a:t>
            </a:r>
            <a:endParaRPr b="1" sz="2000">
              <a:solidFill>
                <a:srgbClr val="FF0000"/>
              </a:solidFill>
            </a:endParaRPr>
          </a:p>
          <a:p>
            <a:pPr indent="0" lvl="0" marL="0" rtl="0" algn="l">
              <a:lnSpc>
                <a:spcPct val="115000"/>
              </a:lnSpc>
              <a:spcBef>
                <a:spcPts val="0"/>
              </a:spcBef>
              <a:spcAft>
                <a:spcPts val="0"/>
              </a:spcAft>
              <a:buNone/>
            </a:pPr>
            <a:r>
              <a:rPr b="1" lang="en" sz="2000"/>
              <a:t>5xx 		</a:t>
            </a:r>
            <a:r>
              <a:rPr b="1" lang="en" sz="2000">
                <a:solidFill>
                  <a:srgbClr val="434343"/>
                </a:solidFill>
              </a:rPr>
              <a:t>Notes</a:t>
            </a:r>
            <a:endParaRPr b="1" sz="2000">
              <a:solidFill>
                <a:srgbClr val="434343"/>
              </a:solidFill>
            </a:endParaRPr>
          </a:p>
          <a:p>
            <a:pPr indent="0" lvl="0" marL="0" rtl="0" algn="l">
              <a:lnSpc>
                <a:spcPct val="115000"/>
              </a:lnSpc>
              <a:spcBef>
                <a:spcPts val="0"/>
              </a:spcBef>
              <a:spcAft>
                <a:spcPts val="0"/>
              </a:spcAft>
              <a:buNone/>
            </a:pPr>
            <a:r>
              <a:rPr b="1" lang="en" sz="2000"/>
              <a:t>6xx 		</a:t>
            </a:r>
            <a:r>
              <a:rPr b="1" lang="en" sz="2000">
                <a:solidFill>
                  <a:srgbClr val="FF0000"/>
                </a:solidFill>
              </a:rPr>
              <a:t>Topical access points, genre/form</a:t>
            </a:r>
            <a:endParaRPr b="1" sz="2000">
              <a:solidFill>
                <a:srgbClr val="FF0000"/>
              </a:solidFill>
            </a:endParaRPr>
          </a:p>
          <a:p>
            <a:pPr indent="0" lvl="0" marL="0" rtl="0" algn="l">
              <a:lnSpc>
                <a:spcPct val="115000"/>
              </a:lnSpc>
              <a:spcBef>
                <a:spcPts val="0"/>
              </a:spcBef>
              <a:spcAft>
                <a:spcPts val="0"/>
              </a:spcAft>
              <a:buNone/>
            </a:pPr>
            <a:r>
              <a:rPr b="1" lang="en" sz="2000"/>
              <a:t>70x-75x 	</a:t>
            </a:r>
            <a:r>
              <a:rPr b="1" lang="en" sz="2000">
                <a:solidFill>
                  <a:srgbClr val="FF0000"/>
                </a:solidFill>
              </a:rPr>
              <a:t>Access points for entities</a:t>
            </a:r>
            <a:endParaRPr b="1" sz="2000">
              <a:solidFill>
                <a:srgbClr val="FF0000"/>
              </a:solidFill>
            </a:endParaRPr>
          </a:p>
          <a:p>
            <a:pPr indent="0" lvl="0" marL="0" rtl="0" algn="l">
              <a:lnSpc>
                <a:spcPct val="115000"/>
              </a:lnSpc>
              <a:spcBef>
                <a:spcPts val="0"/>
              </a:spcBef>
              <a:spcAft>
                <a:spcPts val="0"/>
              </a:spcAft>
              <a:buNone/>
            </a:pPr>
            <a:r>
              <a:rPr b="1" lang="en" sz="2000"/>
              <a:t>76x-78x 	</a:t>
            </a:r>
            <a:r>
              <a:rPr b="1" lang="en" sz="2000">
                <a:solidFill>
                  <a:srgbClr val="FF0000"/>
                </a:solidFill>
              </a:rPr>
              <a:t>Linking entries</a:t>
            </a:r>
            <a:endParaRPr b="1" sz="2000">
              <a:solidFill>
                <a:srgbClr val="FF0000"/>
              </a:solidFill>
            </a:endParaRPr>
          </a:p>
          <a:p>
            <a:pPr indent="0" lvl="0" marL="0" rtl="0" algn="l">
              <a:lnSpc>
                <a:spcPct val="115000"/>
              </a:lnSpc>
              <a:spcBef>
                <a:spcPts val="0"/>
              </a:spcBef>
              <a:spcAft>
                <a:spcPts val="0"/>
              </a:spcAft>
              <a:buNone/>
            </a:pPr>
            <a:r>
              <a:rPr b="1" lang="en" sz="2000"/>
              <a:t>80x-83x 	</a:t>
            </a:r>
            <a:r>
              <a:rPr b="1" lang="en" sz="2000">
                <a:solidFill>
                  <a:srgbClr val="FF0000"/>
                </a:solidFill>
              </a:rPr>
              <a:t>Series access points</a:t>
            </a:r>
            <a:endParaRPr b="1" sz="2000">
              <a:solidFill>
                <a:srgbClr val="FF0000"/>
              </a:solidFill>
            </a:endParaRPr>
          </a:p>
          <a:p>
            <a:pPr indent="0" lvl="0" marL="0" rtl="0" algn="l">
              <a:spcBef>
                <a:spcPts val="0"/>
              </a:spcBef>
              <a:spcAft>
                <a:spcPts val="1200"/>
              </a:spcAft>
              <a:buNone/>
            </a:pPr>
            <a:r>
              <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82"/>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500" name="Google Shape;500;p82"/>
          <p:cNvPicPr preferRelativeResize="0"/>
          <p:nvPr/>
        </p:nvPicPr>
        <p:blipFill>
          <a:blip r:embed="rId3">
            <a:alphaModFix/>
          </a:blip>
          <a:stretch>
            <a:fillRect/>
          </a:stretch>
        </p:blipFill>
        <p:spPr>
          <a:xfrm>
            <a:off x="311700" y="930525"/>
            <a:ext cx="9144000" cy="5045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0"/>
          <p:cNvSpPr txBox="1"/>
          <p:nvPr>
            <p:ph type="title"/>
          </p:nvPr>
        </p:nvSpPr>
        <p:spPr>
          <a:xfrm>
            <a:off x="311700" y="593377"/>
            <a:ext cx="8520600" cy="943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4A86E8"/>
                </a:solidFill>
              </a:rPr>
              <a:t>Descriptive fields  </a:t>
            </a:r>
            <a:r>
              <a:rPr lang="en">
                <a:solidFill>
                  <a:srgbClr val="9900FF"/>
                </a:solidFill>
              </a:rPr>
              <a:t>                  </a:t>
            </a:r>
            <a:r>
              <a:rPr lang="en">
                <a:solidFill>
                  <a:srgbClr val="4A86E8"/>
                </a:solidFill>
              </a:rPr>
              <a:t> </a:t>
            </a:r>
            <a:r>
              <a:rPr lang="en">
                <a:solidFill>
                  <a:srgbClr val="FF0000"/>
                </a:solidFill>
              </a:rPr>
              <a:t>Access points</a:t>
            </a:r>
            <a:endParaRPr>
              <a:solidFill>
                <a:srgbClr val="FF0000"/>
              </a:solidFill>
            </a:endParaRPr>
          </a:p>
          <a:p>
            <a:pPr indent="0" lvl="0" marL="0" rtl="0" algn="l">
              <a:spcBef>
                <a:spcPts val="0"/>
              </a:spcBef>
              <a:spcAft>
                <a:spcPts val="0"/>
              </a:spcAft>
              <a:buNone/>
            </a:pPr>
            <a:r>
              <a:rPr lang="en">
                <a:solidFill>
                  <a:srgbClr val="FF0000"/>
                </a:solidFill>
              </a:rPr>
              <a:t>  					     	</a:t>
            </a:r>
            <a:r>
              <a:rPr lang="en">
                <a:solidFill>
                  <a:srgbClr val="9900FF"/>
                </a:solidFill>
              </a:rPr>
              <a:t>(Both)</a:t>
            </a:r>
            <a:endParaRPr>
              <a:solidFill>
                <a:srgbClr val="FF0000"/>
              </a:solidFill>
            </a:endParaRPr>
          </a:p>
          <a:p>
            <a:pPr indent="0" lvl="0" marL="0" rtl="0" algn="l">
              <a:spcBef>
                <a:spcPts val="0"/>
              </a:spcBef>
              <a:spcAft>
                <a:spcPts val="0"/>
              </a:spcAft>
              <a:buNone/>
            </a:pPr>
            <a:r>
              <a:t/>
            </a:r>
            <a:endParaRPr>
              <a:solidFill>
                <a:srgbClr val="FF0000"/>
              </a:solidFill>
            </a:endParaRPr>
          </a:p>
        </p:txBody>
      </p:sp>
      <p:sp>
        <p:nvSpPr>
          <p:cNvPr id="100" name="Google Shape;100;p20"/>
          <p:cNvSpPr txBox="1"/>
          <p:nvPr>
            <p:ph idx="1" type="body"/>
          </p:nvPr>
        </p:nvSpPr>
        <p:spPr>
          <a:xfrm>
            <a:off x="311700" y="1673675"/>
            <a:ext cx="8520600" cy="4418100"/>
          </a:xfrm>
          <a:prstGeom prst="rect">
            <a:avLst/>
          </a:prstGeom>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None/>
            </a:pPr>
            <a:r>
              <a:rPr b="1" lang="en" sz="2000"/>
              <a:t>00X 		Control fields (</a:t>
            </a:r>
            <a:r>
              <a:rPr b="1" lang="en" sz="2000"/>
              <a:t>fixed-length fields, etc.</a:t>
            </a:r>
            <a:r>
              <a:rPr b="1" lang="en" sz="2000"/>
              <a:t>)</a:t>
            </a:r>
            <a:endParaRPr b="1" sz="2000"/>
          </a:p>
          <a:p>
            <a:pPr indent="0" lvl="0" marL="0" rtl="0" algn="l">
              <a:lnSpc>
                <a:spcPct val="115000"/>
              </a:lnSpc>
              <a:spcBef>
                <a:spcPts val="0"/>
              </a:spcBef>
              <a:spcAft>
                <a:spcPts val="0"/>
              </a:spcAft>
              <a:buNone/>
            </a:pPr>
            <a:r>
              <a:rPr b="1" lang="en" sz="2000"/>
              <a:t>01x-09x 	</a:t>
            </a:r>
            <a:r>
              <a:rPr b="1" lang="en" sz="2000">
                <a:solidFill>
                  <a:srgbClr val="9900FF"/>
                </a:solidFill>
              </a:rPr>
              <a:t>Standard numbers &amp; codes</a:t>
            </a:r>
            <a:endParaRPr b="1" sz="2000">
              <a:solidFill>
                <a:srgbClr val="9900FF"/>
              </a:solidFill>
            </a:endParaRPr>
          </a:p>
          <a:p>
            <a:pPr indent="0" lvl="0" marL="0" rtl="0" algn="l">
              <a:lnSpc>
                <a:spcPct val="115000"/>
              </a:lnSpc>
              <a:spcBef>
                <a:spcPts val="0"/>
              </a:spcBef>
              <a:spcAft>
                <a:spcPts val="0"/>
              </a:spcAft>
              <a:buNone/>
            </a:pPr>
            <a:r>
              <a:rPr b="1" lang="en" sz="2000"/>
              <a:t>1xx 		</a:t>
            </a:r>
            <a:r>
              <a:rPr b="1" lang="en" sz="2000">
                <a:solidFill>
                  <a:srgbClr val="FF0000"/>
                </a:solidFill>
              </a:rPr>
              <a:t>Main entry / Access point</a:t>
            </a:r>
            <a:endParaRPr b="1" sz="2000">
              <a:solidFill>
                <a:srgbClr val="FF0000"/>
              </a:solidFill>
            </a:endParaRPr>
          </a:p>
          <a:p>
            <a:pPr indent="0" lvl="0" marL="0" rtl="0" algn="l">
              <a:lnSpc>
                <a:spcPct val="115000"/>
              </a:lnSpc>
              <a:spcBef>
                <a:spcPts val="0"/>
              </a:spcBef>
              <a:spcAft>
                <a:spcPts val="0"/>
              </a:spcAft>
              <a:buNone/>
            </a:pPr>
            <a:r>
              <a:rPr b="1" lang="en" sz="2000"/>
              <a:t>20x-24x 	</a:t>
            </a:r>
            <a:r>
              <a:rPr b="1" lang="en" sz="2000">
                <a:solidFill>
                  <a:srgbClr val="9900FF"/>
                </a:solidFill>
              </a:rPr>
              <a:t>Title(s)</a:t>
            </a:r>
            <a:endParaRPr b="1" sz="2000">
              <a:solidFill>
                <a:srgbClr val="9900FF"/>
              </a:solidFill>
            </a:endParaRPr>
          </a:p>
          <a:p>
            <a:pPr indent="0" lvl="0" marL="0" rtl="0" algn="l">
              <a:lnSpc>
                <a:spcPct val="115000"/>
              </a:lnSpc>
              <a:spcBef>
                <a:spcPts val="0"/>
              </a:spcBef>
              <a:spcAft>
                <a:spcPts val="0"/>
              </a:spcAft>
              <a:buNone/>
            </a:pPr>
            <a:r>
              <a:rPr b="1" lang="en" sz="2000"/>
              <a:t>25x-28x 	</a:t>
            </a:r>
            <a:r>
              <a:rPr b="1" lang="en" sz="2000">
                <a:solidFill>
                  <a:srgbClr val="4A86E8"/>
                </a:solidFill>
              </a:rPr>
              <a:t>Edition, Imprint, &amp; publisher statements</a:t>
            </a:r>
            <a:endParaRPr b="1" sz="2000">
              <a:solidFill>
                <a:srgbClr val="4A86E8"/>
              </a:solidFill>
            </a:endParaRPr>
          </a:p>
          <a:p>
            <a:pPr indent="0" lvl="0" marL="0" rtl="0" algn="l">
              <a:lnSpc>
                <a:spcPct val="115000"/>
              </a:lnSpc>
              <a:spcBef>
                <a:spcPts val="0"/>
              </a:spcBef>
              <a:spcAft>
                <a:spcPts val="0"/>
              </a:spcAft>
              <a:buNone/>
            </a:pPr>
            <a:r>
              <a:rPr b="1" lang="en" sz="2000"/>
              <a:t>3xx 		</a:t>
            </a:r>
            <a:r>
              <a:rPr b="1" lang="en" sz="2000">
                <a:solidFill>
                  <a:srgbClr val="4A86E8"/>
                </a:solidFill>
              </a:rPr>
              <a:t>Physical description and attributes</a:t>
            </a:r>
            <a:endParaRPr b="1" sz="2000">
              <a:solidFill>
                <a:srgbClr val="4A86E8"/>
              </a:solidFill>
            </a:endParaRPr>
          </a:p>
          <a:p>
            <a:pPr indent="0" lvl="0" marL="0" rtl="0" algn="l">
              <a:lnSpc>
                <a:spcPct val="115000"/>
              </a:lnSpc>
              <a:spcBef>
                <a:spcPts val="0"/>
              </a:spcBef>
              <a:spcAft>
                <a:spcPts val="0"/>
              </a:spcAft>
              <a:buNone/>
            </a:pPr>
            <a:r>
              <a:rPr b="1" lang="en" sz="2000"/>
              <a:t>4xx 		</a:t>
            </a:r>
            <a:r>
              <a:rPr b="1" lang="en" sz="2000">
                <a:solidFill>
                  <a:srgbClr val="9900FF"/>
                </a:solidFill>
              </a:rPr>
              <a:t>Series statements</a:t>
            </a:r>
            <a:endParaRPr b="1" sz="2000">
              <a:solidFill>
                <a:srgbClr val="9900FF"/>
              </a:solidFill>
            </a:endParaRPr>
          </a:p>
          <a:p>
            <a:pPr indent="0" lvl="0" marL="0" rtl="0" algn="l">
              <a:lnSpc>
                <a:spcPct val="115000"/>
              </a:lnSpc>
              <a:spcBef>
                <a:spcPts val="0"/>
              </a:spcBef>
              <a:spcAft>
                <a:spcPts val="0"/>
              </a:spcAft>
              <a:buNone/>
            </a:pPr>
            <a:r>
              <a:rPr b="1" lang="en" sz="2000"/>
              <a:t>5xx 		</a:t>
            </a:r>
            <a:r>
              <a:rPr b="1" lang="en" sz="2000">
                <a:solidFill>
                  <a:srgbClr val="4A86E8"/>
                </a:solidFill>
              </a:rPr>
              <a:t>Notes</a:t>
            </a:r>
            <a:endParaRPr b="1" sz="2000">
              <a:solidFill>
                <a:srgbClr val="4A86E8"/>
              </a:solidFill>
            </a:endParaRPr>
          </a:p>
          <a:p>
            <a:pPr indent="0" lvl="0" marL="0" rtl="0" algn="l">
              <a:lnSpc>
                <a:spcPct val="115000"/>
              </a:lnSpc>
              <a:spcBef>
                <a:spcPts val="0"/>
              </a:spcBef>
              <a:spcAft>
                <a:spcPts val="0"/>
              </a:spcAft>
              <a:buNone/>
            </a:pPr>
            <a:r>
              <a:rPr b="1" lang="en" sz="2000"/>
              <a:t>6xx 		</a:t>
            </a:r>
            <a:r>
              <a:rPr b="1" lang="en" sz="2000">
                <a:solidFill>
                  <a:srgbClr val="FF0000"/>
                </a:solidFill>
              </a:rPr>
              <a:t>Topical access points, genre/form</a:t>
            </a:r>
            <a:endParaRPr b="1" sz="2000">
              <a:solidFill>
                <a:srgbClr val="FF0000"/>
              </a:solidFill>
            </a:endParaRPr>
          </a:p>
          <a:p>
            <a:pPr indent="0" lvl="0" marL="0" rtl="0" algn="l">
              <a:lnSpc>
                <a:spcPct val="115000"/>
              </a:lnSpc>
              <a:spcBef>
                <a:spcPts val="0"/>
              </a:spcBef>
              <a:spcAft>
                <a:spcPts val="0"/>
              </a:spcAft>
              <a:buNone/>
            </a:pPr>
            <a:r>
              <a:rPr b="1" lang="en" sz="2000"/>
              <a:t>70x-75x 	</a:t>
            </a:r>
            <a:r>
              <a:rPr b="1" lang="en" sz="2000">
                <a:solidFill>
                  <a:srgbClr val="FF0000"/>
                </a:solidFill>
              </a:rPr>
              <a:t>Access points for entities</a:t>
            </a:r>
            <a:endParaRPr b="1" sz="2000">
              <a:solidFill>
                <a:srgbClr val="FF0000"/>
              </a:solidFill>
            </a:endParaRPr>
          </a:p>
          <a:p>
            <a:pPr indent="0" lvl="0" marL="0" rtl="0" algn="l">
              <a:lnSpc>
                <a:spcPct val="115000"/>
              </a:lnSpc>
              <a:spcBef>
                <a:spcPts val="0"/>
              </a:spcBef>
              <a:spcAft>
                <a:spcPts val="0"/>
              </a:spcAft>
              <a:buNone/>
            </a:pPr>
            <a:r>
              <a:rPr b="1" lang="en" sz="2000"/>
              <a:t>76x-78x 	</a:t>
            </a:r>
            <a:r>
              <a:rPr b="1" lang="en" sz="2000">
                <a:solidFill>
                  <a:srgbClr val="9900FF"/>
                </a:solidFill>
              </a:rPr>
              <a:t>Linking entries</a:t>
            </a:r>
            <a:endParaRPr b="1" sz="2000">
              <a:solidFill>
                <a:srgbClr val="9900FF"/>
              </a:solidFill>
            </a:endParaRPr>
          </a:p>
          <a:p>
            <a:pPr indent="0" lvl="0" marL="0" rtl="0" algn="l">
              <a:lnSpc>
                <a:spcPct val="115000"/>
              </a:lnSpc>
              <a:spcBef>
                <a:spcPts val="0"/>
              </a:spcBef>
              <a:spcAft>
                <a:spcPts val="0"/>
              </a:spcAft>
              <a:buNone/>
            </a:pPr>
            <a:r>
              <a:rPr b="1" lang="en" sz="2000"/>
              <a:t>80x-83x 	</a:t>
            </a:r>
            <a:r>
              <a:rPr b="1" lang="en" sz="2000">
                <a:solidFill>
                  <a:srgbClr val="FF0000"/>
                </a:solidFill>
              </a:rPr>
              <a:t>Series access points</a:t>
            </a:r>
            <a:endParaRPr b="1" sz="2000">
              <a:solidFill>
                <a:srgbClr val="FF0000"/>
              </a:solidFill>
            </a:endParaRPr>
          </a:p>
          <a:p>
            <a:pPr indent="0" lvl="0" marL="0" rtl="0" algn="l">
              <a:spcBef>
                <a:spcPts val="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1"/>
          <p:cNvSpPr txBox="1"/>
          <p:nvPr>
            <p:ph type="title"/>
          </p:nvPr>
        </p:nvSpPr>
        <p:spPr>
          <a:xfrm>
            <a:off x="311700" y="593377"/>
            <a:ext cx="8520600" cy="943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
              <a:t>Transcribed fields</a:t>
            </a:r>
            <a:endParaRPr i="1"/>
          </a:p>
        </p:txBody>
      </p:sp>
      <p:sp>
        <p:nvSpPr>
          <p:cNvPr id="106" name="Google Shape;106;p21"/>
          <p:cNvSpPr txBox="1"/>
          <p:nvPr>
            <p:ph idx="1" type="body"/>
          </p:nvPr>
        </p:nvSpPr>
        <p:spPr>
          <a:xfrm>
            <a:off x="311700" y="1673675"/>
            <a:ext cx="8520600" cy="4418100"/>
          </a:xfrm>
          <a:prstGeom prst="rect">
            <a:avLst/>
          </a:prstGeom>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None/>
            </a:pPr>
            <a:r>
              <a:rPr b="1" lang="en" sz="2000">
                <a:solidFill>
                  <a:srgbClr val="434343"/>
                </a:solidFill>
              </a:rPr>
              <a:t>00X 		Control fields (</a:t>
            </a:r>
            <a:r>
              <a:rPr b="1" lang="en" sz="2000"/>
              <a:t>fixed-length fields, etc.</a:t>
            </a:r>
            <a:r>
              <a:rPr b="1" lang="en" sz="2000">
                <a:solidFill>
                  <a:srgbClr val="434343"/>
                </a:solidFill>
              </a:rPr>
              <a:t>)</a:t>
            </a:r>
            <a:endParaRPr b="1" sz="2000">
              <a:solidFill>
                <a:srgbClr val="434343"/>
              </a:solidFill>
            </a:endParaRPr>
          </a:p>
          <a:p>
            <a:pPr indent="0" lvl="0" marL="0" rtl="0" algn="l">
              <a:lnSpc>
                <a:spcPct val="115000"/>
              </a:lnSpc>
              <a:spcBef>
                <a:spcPts val="0"/>
              </a:spcBef>
              <a:spcAft>
                <a:spcPts val="0"/>
              </a:spcAft>
              <a:buNone/>
            </a:pPr>
            <a:r>
              <a:rPr b="1" lang="en" sz="2000">
                <a:solidFill>
                  <a:srgbClr val="434343"/>
                </a:solidFill>
              </a:rPr>
              <a:t>01x-09x 	</a:t>
            </a:r>
            <a:r>
              <a:rPr b="1" i="1" lang="en" sz="2000">
                <a:solidFill>
                  <a:schemeClr val="dk1"/>
                </a:solidFill>
              </a:rPr>
              <a:t>Standard numbers</a:t>
            </a:r>
            <a:r>
              <a:rPr b="1" lang="en" sz="2000">
                <a:solidFill>
                  <a:srgbClr val="434343"/>
                </a:solidFill>
              </a:rPr>
              <a:t> &amp; codes</a:t>
            </a:r>
            <a:endParaRPr b="1" sz="2000">
              <a:solidFill>
                <a:srgbClr val="434343"/>
              </a:solidFill>
            </a:endParaRPr>
          </a:p>
          <a:p>
            <a:pPr indent="0" lvl="0" marL="0" rtl="0" algn="l">
              <a:lnSpc>
                <a:spcPct val="115000"/>
              </a:lnSpc>
              <a:spcBef>
                <a:spcPts val="0"/>
              </a:spcBef>
              <a:spcAft>
                <a:spcPts val="0"/>
              </a:spcAft>
              <a:buNone/>
            </a:pPr>
            <a:r>
              <a:rPr b="1" lang="en" sz="2000">
                <a:solidFill>
                  <a:srgbClr val="434343"/>
                </a:solidFill>
              </a:rPr>
              <a:t>1xx 		Main entry / Access point</a:t>
            </a:r>
            <a:endParaRPr b="1" sz="2000">
              <a:solidFill>
                <a:srgbClr val="434343"/>
              </a:solidFill>
            </a:endParaRPr>
          </a:p>
          <a:p>
            <a:pPr indent="0" lvl="0" marL="0" rtl="0" algn="l">
              <a:lnSpc>
                <a:spcPct val="115000"/>
              </a:lnSpc>
              <a:spcBef>
                <a:spcPts val="0"/>
              </a:spcBef>
              <a:spcAft>
                <a:spcPts val="0"/>
              </a:spcAft>
              <a:buNone/>
            </a:pPr>
            <a:r>
              <a:rPr b="1" lang="en" sz="2000">
                <a:solidFill>
                  <a:srgbClr val="434343"/>
                </a:solidFill>
              </a:rPr>
              <a:t>20x-24x 	</a:t>
            </a:r>
            <a:r>
              <a:rPr b="1" lang="en" sz="2000">
                <a:solidFill>
                  <a:schemeClr val="dk1"/>
                </a:solidFill>
              </a:rPr>
              <a:t>Title(s) </a:t>
            </a:r>
            <a:r>
              <a:rPr b="1" i="1" lang="en" sz="2000">
                <a:solidFill>
                  <a:schemeClr val="dk1"/>
                </a:solidFill>
              </a:rPr>
              <a:t>(245 is transcribed)</a:t>
            </a:r>
            <a:endParaRPr b="1" i="1" sz="2000">
              <a:solidFill>
                <a:schemeClr val="dk1"/>
              </a:solidFill>
            </a:endParaRPr>
          </a:p>
          <a:p>
            <a:pPr indent="0" lvl="0" marL="0" rtl="0" algn="l">
              <a:lnSpc>
                <a:spcPct val="115000"/>
              </a:lnSpc>
              <a:spcBef>
                <a:spcPts val="0"/>
              </a:spcBef>
              <a:spcAft>
                <a:spcPts val="0"/>
              </a:spcAft>
              <a:buNone/>
            </a:pPr>
            <a:r>
              <a:rPr b="1" lang="en" sz="2000">
                <a:solidFill>
                  <a:srgbClr val="434343"/>
                </a:solidFill>
              </a:rPr>
              <a:t>25x-28x 	</a:t>
            </a:r>
            <a:r>
              <a:rPr b="1" i="1" lang="en" sz="2000">
                <a:solidFill>
                  <a:schemeClr val="dk1"/>
                </a:solidFill>
              </a:rPr>
              <a:t>Edition, Imprint, &amp; publisher statements</a:t>
            </a:r>
            <a:endParaRPr b="1" i="1" sz="2000">
              <a:solidFill>
                <a:schemeClr val="dk1"/>
              </a:solidFill>
            </a:endParaRPr>
          </a:p>
          <a:p>
            <a:pPr indent="0" lvl="0" marL="0" rtl="0" algn="l">
              <a:lnSpc>
                <a:spcPct val="115000"/>
              </a:lnSpc>
              <a:spcBef>
                <a:spcPts val="0"/>
              </a:spcBef>
              <a:spcAft>
                <a:spcPts val="0"/>
              </a:spcAft>
              <a:buNone/>
            </a:pPr>
            <a:r>
              <a:rPr b="1" lang="en" sz="2000">
                <a:solidFill>
                  <a:srgbClr val="434343"/>
                </a:solidFill>
              </a:rPr>
              <a:t>3xx 		Physical description and attributes</a:t>
            </a:r>
            <a:endParaRPr b="1" sz="2000">
              <a:solidFill>
                <a:srgbClr val="434343"/>
              </a:solidFill>
            </a:endParaRPr>
          </a:p>
          <a:p>
            <a:pPr indent="0" lvl="0" marL="0" rtl="0" algn="l">
              <a:lnSpc>
                <a:spcPct val="115000"/>
              </a:lnSpc>
              <a:spcBef>
                <a:spcPts val="0"/>
              </a:spcBef>
              <a:spcAft>
                <a:spcPts val="0"/>
              </a:spcAft>
              <a:buNone/>
            </a:pPr>
            <a:r>
              <a:rPr b="1" lang="en" sz="2000">
                <a:solidFill>
                  <a:srgbClr val="434343"/>
                </a:solidFill>
              </a:rPr>
              <a:t>4xx 		</a:t>
            </a:r>
            <a:r>
              <a:rPr b="1" i="1" lang="en" sz="2000">
                <a:solidFill>
                  <a:schemeClr val="dk1"/>
                </a:solidFill>
              </a:rPr>
              <a:t>Series statements</a:t>
            </a:r>
            <a:endParaRPr b="1" i="1" sz="2000">
              <a:solidFill>
                <a:schemeClr val="dk1"/>
              </a:solidFill>
            </a:endParaRPr>
          </a:p>
          <a:p>
            <a:pPr indent="0" lvl="0" marL="0" rtl="0" algn="l">
              <a:lnSpc>
                <a:spcPct val="115000"/>
              </a:lnSpc>
              <a:spcBef>
                <a:spcPts val="0"/>
              </a:spcBef>
              <a:spcAft>
                <a:spcPts val="0"/>
              </a:spcAft>
              <a:buNone/>
            </a:pPr>
            <a:r>
              <a:rPr b="1" lang="en" sz="2000">
                <a:solidFill>
                  <a:srgbClr val="434343"/>
                </a:solidFill>
              </a:rPr>
              <a:t>5xx 		Notes</a:t>
            </a:r>
            <a:r>
              <a:rPr b="1" i="1" lang="en" sz="2000">
                <a:solidFill>
                  <a:schemeClr val="dk1"/>
                </a:solidFill>
              </a:rPr>
              <a:t> (Quoted notes)</a:t>
            </a:r>
            <a:endParaRPr b="1" i="1" sz="2000">
              <a:solidFill>
                <a:schemeClr val="dk1"/>
              </a:solidFill>
            </a:endParaRPr>
          </a:p>
          <a:p>
            <a:pPr indent="0" lvl="0" marL="0" rtl="0" algn="l">
              <a:lnSpc>
                <a:spcPct val="115000"/>
              </a:lnSpc>
              <a:spcBef>
                <a:spcPts val="0"/>
              </a:spcBef>
              <a:spcAft>
                <a:spcPts val="0"/>
              </a:spcAft>
              <a:buNone/>
            </a:pPr>
            <a:r>
              <a:rPr b="1" lang="en" sz="2000">
                <a:solidFill>
                  <a:srgbClr val="434343"/>
                </a:solidFill>
              </a:rPr>
              <a:t>6xx 		Topical access points, genre/form</a:t>
            </a:r>
            <a:endParaRPr b="1" sz="2000">
              <a:solidFill>
                <a:srgbClr val="434343"/>
              </a:solidFill>
            </a:endParaRPr>
          </a:p>
          <a:p>
            <a:pPr indent="0" lvl="0" marL="0" rtl="0" algn="l">
              <a:lnSpc>
                <a:spcPct val="115000"/>
              </a:lnSpc>
              <a:spcBef>
                <a:spcPts val="0"/>
              </a:spcBef>
              <a:spcAft>
                <a:spcPts val="0"/>
              </a:spcAft>
              <a:buNone/>
            </a:pPr>
            <a:r>
              <a:rPr b="1" lang="en" sz="2000">
                <a:solidFill>
                  <a:srgbClr val="434343"/>
                </a:solidFill>
              </a:rPr>
              <a:t>70x-75x 	Access points for entities</a:t>
            </a:r>
            <a:endParaRPr b="1" sz="2000">
              <a:solidFill>
                <a:srgbClr val="434343"/>
              </a:solidFill>
            </a:endParaRPr>
          </a:p>
          <a:p>
            <a:pPr indent="0" lvl="0" marL="0" rtl="0" algn="l">
              <a:lnSpc>
                <a:spcPct val="115000"/>
              </a:lnSpc>
              <a:spcBef>
                <a:spcPts val="0"/>
              </a:spcBef>
              <a:spcAft>
                <a:spcPts val="0"/>
              </a:spcAft>
              <a:buNone/>
            </a:pPr>
            <a:r>
              <a:rPr b="1" lang="en" sz="2000">
                <a:solidFill>
                  <a:srgbClr val="434343"/>
                </a:solidFill>
              </a:rPr>
              <a:t>76x-78x 	Linking entries</a:t>
            </a:r>
            <a:endParaRPr b="1" sz="2000">
              <a:solidFill>
                <a:srgbClr val="434343"/>
              </a:solidFill>
            </a:endParaRPr>
          </a:p>
          <a:p>
            <a:pPr indent="0" lvl="0" marL="0" rtl="0" algn="l">
              <a:lnSpc>
                <a:spcPct val="115000"/>
              </a:lnSpc>
              <a:spcBef>
                <a:spcPts val="0"/>
              </a:spcBef>
              <a:spcAft>
                <a:spcPts val="0"/>
              </a:spcAft>
              <a:buNone/>
            </a:pPr>
            <a:r>
              <a:rPr b="1" lang="en" sz="2000">
                <a:solidFill>
                  <a:srgbClr val="434343"/>
                </a:solidFill>
              </a:rPr>
              <a:t>80x-83x 	Series access points</a:t>
            </a:r>
            <a:endParaRPr b="1" sz="2000">
              <a:solidFill>
                <a:srgbClr val="434343"/>
              </a:solidFill>
            </a:endParaRPr>
          </a:p>
          <a:p>
            <a:pPr indent="0" lvl="0" marL="0" rtl="0" algn="l">
              <a:spcBef>
                <a:spcPts val="0"/>
              </a:spcBef>
              <a:spcAft>
                <a:spcPts val="12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