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6" r:id="rId9"/>
    <p:sldId id="264" r:id="rId10"/>
    <p:sldId id="265" r:id="rId11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034" autoAdjust="0"/>
  </p:normalViewPr>
  <p:slideViewPr>
    <p:cSldViewPr>
      <p:cViewPr>
        <p:scale>
          <a:sx n="72" d="100"/>
          <a:sy n="72" d="100"/>
        </p:scale>
        <p:origin x="-466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99507BB9-489C-4E86-B9EC-4E0F7C8FD383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1F7974C-A3CC-4169-AD6A-738560DBC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480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r>
              <a:rPr lang="en-US" baseline="0" dirty="0" smtClean="0"/>
              <a:t>recently started project to digitize our entire collection of print theses and dissertations going all the back to the late 1800s.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24,00 ten years to digitize all of them.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first a brief overview of the overall project workflow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Then more detail about our metadata workflows.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7974C-A3CC-4169-AD6A-738560DBC92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266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3237"/>
            <a:r>
              <a:rPr lang="en-US" baseline="0" dirty="0" smtClean="0"/>
              <a:t>match up the URLs in this spreadsheet to our file of MARC records and </a:t>
            </a:r>
          </a:p>
          <a:p>
            <a:pPr defTabSz="933237"/>
            <a:endParaRPr lang="en-US" baseline="0" dirty="0" smtClean="0"/>
          </a:p>
          <a:p>
            <a:pPr defTabSz="933237"/>
            <a:r>
              <a:rPr lang="en-US" baseline="0" dirty="0" smtClean="0"/>
              <a:t>insert the URLs into the MARC records.  </a:t>
            </a:r>
          </a:p>
          <a:p>
            <a:pPr defTabSz="933237"/>
            <a:endParaRPr lang="en-US" baseline="0" dirty="0" smtClean="0"/>
          </a:p>
          <a:p>
            <a:pPr defTabSz="933237"/>
            <a:r>
              <a:rPr lang="en-US" baseline="0" smtClean="0"/>
              <a:t>process </a:t>
            </a:r>
            <a:r>
              <a:rPr lang="en-US" baseline="0" dirty="0" smtClean="0"/>
              <a:t>is complete!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7974C-A3CC-4169-AD6A-738560DBC92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083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first phase of the project Pre-scanning </a:t>
            </a:r>
            <a:r>
              <a:rPr lang="en-US" b="1" dirty="0"/>
              <a:t>steps:</a:t>
            </a:r>
          </a:p>
          <a:p>
            <a:pPr lvl="1"/>
            <a:endParaRPr lang="en-US" b="1" dirty="0"/>
          </a:p>
          <a:p>
            <a:pPr marL="466618" lvl="1" defTabSz="933237"/>
            <a:r>
              <a:rPr lang="en-US" sz="1100" dirty="0" smtClean="0"/>
              <a:t>Selecting </a:t>
            </a:r>
            <a:r>
              <a:rPr lang="en-US" sz="1100" dirty="0"/>
              <a:t>an academic department to digitize</a:t>
            </a:r>
          </a:p>
          <a:p>
            <a:pPr marL="466618" lvl="1" defTabSz="933237"/>
            <a:endParaRPr lang="en-US" sz="1100" dirty="0"/>
          </a:p>
          <a:p>
            <a:pPr marL="466618" lvl="1" defTabSz="933237"/>
            <a:r>
              <a:rPr lang="en-US" sz="1100" dirty="0" smtClean="0"/>
              <a:t>Notify </a:t>
            </a:r>
            <a:r>
              <a:rPr lang="en-US" sz="1100" dirty="0"/>
              <a:t>the department </a:t>
            </a:r>
            <a:r>
              <a:rPr lang="en-US" sz="1100" dirty="0" smtClean="0"/>
              <a:t>chair</a:t>
            </a:r>
            <a:endParaRPr lang="en-US" sz="1100" dirty="0"/>
          </a:p>
          <a:p>
            <a:pPr marL="466618" lvl="1" defTabSz="933237"/>
            <a:endParaRPr lang="en-US" sz="1100" dirty="0"/>
          </a:p>
          <a:p>
            <a:pPr marL="466618" lvl="1" defTabSz="933237"/>
            <a:r>
              <a:rPr lang="en-US" sz="1100" dirty="0" smtClean="0"/>
              <a:t>mail</a:t>
            </a:r>
            <a:r>
              <a:rPr lang="en-US" sz="1100" baseline="0" dirty="0" smtClean="0"/>
              <a:t> a letter to the</a:t>
            </a:r>
            <a:r>
              <a:rPr lang="en-US" sz="1100" dirty="0" smtClean="0"/>
              <a:t> </a:t>
            </a:r>
            <a:r>
              <a:rPr lang="en-US" sz="1100" dirty="0"/>
              <a:t>authors and notify them of our intent to scan their </a:t>
            </a:r>
            <a:r>
              <a:rPr lang="en-US" sz="1100" dirty="0" smtClean="0"/>
              <a:t>dissertations.</a:t>
            </a:r>
          </a:p>
          <a:p>
            <a:pPr marL="466618" lvl="1" defTabSz="933237"/>
            <a:endParaRPr lang="en-US" sz="1100" dirty="0"/>
          </a:p>
          <a:p>
            <a:pPr marL="466618" lvl="1" defTabSz="933237"/>
            <a:r>
              <a:rPr lang="en-US" sz="1100" dirty="0" smtClean="0"/>
              <a:t>Authors </a:t>
            </a:r>
            <a:r>
              <a:rPr lang="en-US" sz="1100" baseline="0" dirty="0" smtClean="0"/>
              <a:t>can </a:t>
            </a:r>
            <a:r>
              <a:rPr lang="en-US" sz="1100" dirty="0" smtClean="0"/>
              <a:t>opt-out </a:t>
            </a:r>
            <a:r>
              <a:rPr lang="en-US" sz="1100" dirty="0"/>
              <a:t>of having their dissertation made publicly available </a:t>
            </a:r>
            <a:r>
              <a:rPr lang="en-US" sz="1100" dirty="0" smtClean="0"/>
              <a:t>online</a:t>
            </a:r>
          </a:p>
          <a:p>
            <a:pPr marL="466618" lvl="1" defTabSz="933237"/>
            <a:endParaRPr lang="en-US" sz="1100" dirty="0" smtClean="0"/>
          </a:p>
          <a:p>
            <a:pPr marL="466618" lvl="1" defTabSz="933237"/>
            <a:r>
              <a:rPr lang="en-US" sz="1100" dirty="0" smtClean="0"/>
              <a:t>send </a:t>
            </a:r>
            <a:r>
              <a:rPr lang="en-US" sz="1100" dirty="0"/>
              <a:t>back a form with the “opt-out” box checked </a:t>
            </a:r>
            <a:r>
              <a:rPr lang="en-US" sz="1100" dirty="0" smtClean="0"/>
              <a:t>off </a:t>
            </a:r>
          </a:p>
          <a:p>
            <a:pPr marL="466618" lvl="1" defTabSz="933237"/>
            <a:endParaRPr lang="en-US" sz="1100" dirty="0" smtClean="0"/>
          </a:p>
          <a:p>
            <a:pPr marL="466618" lvl="1" defTabSz="933237"/>
            <a:r>
              <a:rPr lang="en-US" sz="1100" dirty="0" smtClean="0"/>
              <a:t>restrict </a:t>
            </a:r>
            <a:r>
              <a:rPr lang="en-US" sz="1100" dirty="0"/>
              <a:t>their dissertation to campus only access and by ILL request only for off campus </a:t>
            </a:r>
            <a:r>
              <a:rPr lang="en-US" sz="1100" dirty="0" smtClean="0"/>
              <a:t>users. </a:t>
            </a:r>
          </a:p>
          <a:p>
            <a:pPr marL="466618" lvl="1" defTabSz="933237"/>
            <a:endParaRPr lang="en-US" sz="1100" dirty="0" smtClean="0"/>
          </a:p>
          <a:p>
            <a:pPr marL="466618" lvl="1" defTabSz="933237"/>
            <a:r>
              <a:rPr lang="en-US" sz="1100" dirty="0" smtClean="0"/>
              <a:t>(basically the same availability if it was still in print format on the library’s shelves.)</a:t>
            </a:r>
            <a:endParaRPr lang="en-US" sz="1100" dirty="0"/>
          </a:p>
          <a:p>
            <a:pPr marL="466618" lvl="1" defTabSz="933237"/>
            <a:endParaRPr lang="en-US" sz="1100" dirty="0"/>
          </a:p>
          <a:p>
            <a:pPr marL="466618" lvl="1" defTabSz="933237"/>
            <a:r>
              <a:rPr lang="en-US" sz="1100" dirty="0" smtClean="0"/>
              <a:t>When we hear</a:t>
            </a:r>
            <a:r>
              <a:rPr lang="en-US" sz="1100" baseline="0" dirty="0" smtClean="0"/>
              <a:t> back from </a:t>
            </a:r>
            <a:r>
              <a:rPr lang="en-US" sz="1100" dirty="0" smtClean="0"/>
              <a:t>authors that they would like to opt-out we record their responses </a:t>
            </a:r>
            <a:r>
              <a:rPr lang="en-US" sz="1100" dirty="0"/>
              <a:t>in a spreadsheet</a:t>
            </a:r>
          </a:p>
          <a:p>
            <a:pPr lvl="1"/>
            <a:endParaRPr lang="en-US" sz="11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7974C-A3CC-4169-AD6A-738560DBC92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863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dirty="0" smtClean="0"/>
              <a:t>pull and ship the dissertations to the Internet Archive’s scanning center at the Boston Public Library.</a:t>
            </a:r>
          </a:p>
          <a:p>
            <a:pPr rtl="0"/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dirty="0" smtClean="0"/>
              <a:t>digitized</a:t>
            </a:r>
          </a:p>
          <a:p>
            <a:pPr rtl="0"/>
            <a:endParaRPr lang="en-US" dirty="0" smtClean="0"/>
          </a:p>
          <a:p>
            <a:pPr rtl="0"/>
            <a:r>
              <a:rPr lang="en-US" dirty="0" smtClean="0"/>
              <a:t>print copies are shipped back to us.</a:t>
            </a:r>
            <a:endParaRPr lang="en-US" b="0" dirty="0" smtClean="0">
              <a:effectLst/>
            </a:endParaRPr>
          </a:p>
          <a:p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b="0" dirty="0" smtClean="0">
                <a:effectLst/>
              </a:rPr>
              <a:t/>
            </a:r>
            <a:br>
              <a:rPr lang="en-US" b="0" dirty="0" smtClean="0">
                <a:effectLst/>
              </a:rPr>
            </a:br>
            <a:r>
              <a:rPr lang="en-US" b="0" dirty="0" smtClean="0">
                <a:effectLst/>
              </a:rPr>
              <a:t>u</a:t>
            </a:r>
            <a:r>
              <a:rPr lang="en-US" dirty="0" smtClean="0"/>
              <a:t>pload</a:t>
            </a:r>
            <a:r>
              <a:rPr lang="en-US" baseline="0" dirty="0" smtClean="0"/>
              <a:t> the metadata and PDF files</a:t>
            </a:r>
            <a:r>
              <a:rPr lang="en-US" dirty="0" smtClean="0"/>
              <a:t> to our IR </a:t>
            </a:r>
            <a:r>
              <a:rPr lang="en-US" dirty="0" err="1" smtClean="0"/>
              <a:t>ScholarWorks@Umass</a:t>
            </a:r>
            <a:r>
              <a:rPr lang="en-US" baseline="0" dirty="0" smtClean="0"/>
              <a:t> Amherst which is a </a:t>
            </a:r>
            <a:r>
              <a:rPr lang="en-US" baseline="0" dirty="0" err="1" smtClean="0"/>
              <a:t>Bepress</a:t>
            </a:r>
            <a:r>
              <a:rPr lang="en-US" baseline="0" dirty="0" smtClean="0"/>
              <a:t> Digital Commons repository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7974C-A3CC-4169-AD6A-738560DBC92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827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3237"/>
            <a:r>
              <a:rPr lang="en-US" baseline="0" dirty="0" smtClean="0"/>
              <a:t>begin our metadata and batch uploading workflows.</a:t>
            </a:r>
            <a:endParaRPr lang="en-US" dirty="0" smtClean="0"/>
          </a:p>
          <a:p>
            <a:pPr defTabSz="933237"/>
            <a:endParaRPr lang="en-US" dirty="0" smtClean="0"/>
          </a:p>
          <a:p>
            <a:pPr defTabSz="933237"/>
            <a:r>
              <a:rPr lang="en-US" dirty="0" smtClean="0"/>
              <a:t>Derive MARC records for the digital versions of the dissertations from the MARC records for the print versions using a MARC Edit Task List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7974C-A3CC-4169-AD6A-738560DBC92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827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transform MARC metadata to</a:t>
            </a:r>
            <a:r>
              <a:rPr lang="en-US" baseline="0" dirty="0" smtClean="0"/>
              <a:t> Dublin Core using a PERL script written by our Digital Archivist.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7974C-A3CC-4169-AD6A-738560DBC92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3807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script generates an Excel spreadsheet we can use to batch upload the metadata and PDF files to our IR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7974C-A3CC-4169-AD6A-738560DBC92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273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the</a:t>
            </a:r>
            <a:r>
              <a:rPr lang="en-US" baseline="0" dirty="0" smtClean="0"/>
              <a:t> </a:t>
            </a:r>
            <a:r>
              <a:rPr lang="en-US" dirty="0" smtClean="0"/>
              <a:t>opt out</a:t>
            </a:r>
            <a:r>
              <a:rPr lang="en-US" baseline="0" dirty="0" smtClean="0"/>
              <a:t> information</a:t>
            </a:r>
            <a:r>
              <a:rPr lang="en-US" dirty="0" smtClean="0"/>
              <a:t> to the</a:t>
            </a:r>
            <a:r>
              <a:rPr lang="en-US" baseline="0" dirty="0" smtClean="0"/>
              <a:t> Dublin Core metadata </a:t>
            </a:r>
            <a:r>
              <a:rPr lang="en-US" dirty="0" smtClean="0"/>
              <a:t>spreadsheet.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put the word campus in the document type column of the Dublin Core metadata </a:t>
            </a:r>
            <a:r>
              <a:rPr lang="en-US" dirty="0" smtClean="0"/>
              <a:t>spreadsheet. </a:t>
            </a:r>
          </a:p>
          <a:p>
            <a:endParaRPr lang="en-US" dirty="0" smtClean="0"/>
          </a:p>
          <a:p>
            <a:r>
              <a:rPr lang="en-US" dirty="0" smtClean="0"/>
              <a:t>tells the system to set campus only access controls on these titles.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7974C-A3CC-4169-AD6A-738560DBC92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266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b</a:t>
            </a:r>
            <a:r>
              <a:rPr lang="en-US" dirty="0" smtClean="0"/>
              <a:t>atch upload the spreadsheet to </a:t>
            </a:r>
            <a:r>
              <a:rPr lang="en-US" dirty="0" err="1" smtClean="0"/>
              <a:t>ScholarWorks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very easy…IF</a:t>
            </a:r>
            <a:r>
              <a:rPr lang="en-US" baseline="0" dirty="0" smtClean="0"/>
              <a:t> it works</a:t>
            </a:r>
          </a:p>
          <a:p>
            <a:endParaRPr lang="en-US" baseline="0" dirty="0" smtClean="0"/>
          </a:p>
          <a:p>
            <a:r>
              <a:rPr lang="en-US" baseline="0" dirty="0" smtClean="0"/>
              <a:t>system is very picky about the metadata it will accept.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Troubleshooting</a:t>
            </a:r>
          </a:p>
          <a:p>
            <a:endParaRPr lang="en-US" baseline="0" dirty="0" smtClean="0"/>
          </a:p>
          <a:p>
            <a:r>
              <a:rPr lang="en-US" baseline="0" dirty="0" smtClean="0"/>
              <a:t>go back and try uploading it again a couple of times before the system is happy with it and accepts it.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7974C-A3CC-4169-AD6A-738560DBC92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3372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export another spreadsheet of the ETD metadata back out of Digital Commons </a:t>
            </a:r>
            <a:r>
              <a:rPr lang="en-US" baseline="0" dirty="0" smtClean="0"/>
              <a:t>which contains </a:t>
            </a:r>
            <a:r>
              <a:rPr lang="en-US" baseline="0" dirty="0" smtClean="0"/>
              <a:t>the URLs for each title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7974C-A3CC-4169-AD6A-738560DBC92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596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7000-9FED-4522-B23C-B9ED5220CA0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3366D3-7B9D-4572-BC04-C4F4B22FCD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7000-9FED-4522-B23C-B9ED5220CA0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66D3-7B9D-4572-BC04-C4F4B22FCD7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63366D3-7B9D-4572-BC04-C4F4B22FCD7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7000-9FED-4522-B23C-B9ED5220CA0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7000-9FED-4522-B23C-B9ED5220CA0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63366D3-7B9D-4572-BC04-C4F4B22FCD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7000-9FED-4522-B23C-B9ED5220CA0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3366D3-7B9D-4572-BC04-C4F4B22FCD7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E497000-9FED-4522-B23C-B9ED5220CA0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366D3-7B9D-4572-BC04-C4F4B22FCD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7000-9FED-4522-B23C-B9ED5220CA0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63366D3-7B9D-4572-BC04-C4F4B22FCD7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7000-9FED-4522-B23C-B9ED5220CA0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63366D3-7B9D-4572-BC04-C4F4B22FC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7000-9FED-4522-B23C-B9ED5220CA0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3366D3-7B9D-4572-BC04-C4F4B22FCD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3366D3-7B9D-4572-BC04-C4F4B22FCD7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7000-9FED-4522-B23C-B9ED5220CA0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63366D3-7B9D-4572-BC04-C4F4B22FCD7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E497000-9FED-4522-B23C-B9ED5220CA0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E497000-9FED-4522-B23C-B9ED5220CA0C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3366D3-7B9D-4572-BC04-C4F4B22FCD7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b="0" dirty="0"/>
              <a:t>Metadata workflows for a mass  retrospective </a:t>
            </a:r>
            <a:r>
              <a:rPr lang="en-US" sz="2400" b="0" dirty="0" smtClean="0"/>
              <a:t>dissertation &amp; Thesis digitization </a:t>
            </a:r>
            <a:r>
              <a:rPr lang="en-US" sz="2400" b="0" dirty="0"/>
              <a:t>project </a:t>
            </a:r>
            <a:endParaRPr lang="en-US" sz="2400" b="0" dirty="0" smtClean="0"/>
          </a:p>
          <a:p>
            <a:r>
              <a:rPr lang="en-US" sz="2400" b="0" dirty="0" smtClean="0"/>
              <a:t>at </a:t>
            </a:r>
            <a:r>
              <a:rPr lang="en-US" sz="2400" b="0" dirty="0"/>
              <a:t>the  University of Massachusetts </a:t>
            </a:r>
            <a:r>
              <a:rPr lang="en-US" sz="2400" b="0" dirty="0" smtClean="0"/>
              <a:t>Amherst</a:t>
            </a:r>
          </a:p>
          <a:p>
            <a:endParaRPr lang="en-US" sz="1400" b="0" dirty="0" smtClean="0"/>
          </a:p>
          <a:p>
            <a:r>
              <a:rPr lang="en-US" sz="1400" b="0" dirty="0" smtClean="0"/>
              <a:t>Meghan </a:t>
            </a:r>
            <a:r>
              <a:rPr lang="en-US" sz="1400" b="0" dirty="0" err="1"/>
              <a:t>Banach</a:t>
            </a:r>
            <a:r>
              <a:rPr lang="en-US" sz="1400" b="0" dirty="0"/>
              <a:t> Bergin</a:t>
            </a:r>
          </a:p>
          <a:p>
            <a:endParaRPr lang="en-US" sz="1400" b="0" dirty="0"/>
          </a:p>
          <a:p>
            <a:r>
              <a:rPr lang="en-US" sz="1400" b="0" dirty="0" smtClean="0"/>
              <a:t>ALA Midwinter 2016</a:t>
            </a:r>
            <a:endParaRPr lang="en-US" sz="1400" b="0" dirty="0"/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371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Adventures in ETD </a:t>
            </a:r>
            <a:r>
              <a:rPr lang="en-US" sz="4000" dirty="0"/>
              <a:t>metadata wrangling:</a:t>
            </a:r>
          </a:p>
        </p:txBody>
      </p:sp>
    </p:spTree>
    <p:extLst>
      <p:ext uri="{BB962C8B-B14F-4D97-AF65-F5344CB8AC3E}">
        <p14:creationId xmlns:p14="http://schemas.microsoft.com/office/powerpoint/2010/main" val="214148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Add URLs to MARC Records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28" b="58719"/>
          <a:stretch/>
        </p:blipFill>
        <p:spPr bwMode="auto">
          <a:xfrm>
            <a:off x="381000" y="1905000"/>
            <a:ext cx="8439230" cy="329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86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400" dirty="0" smtClean="0"/>
              <a:t>Dissertation and Thesis Digitization Project Workflow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sz="5800" dirty="0" smtClean="0"/>
          </a:p>
          <a:p>
            <a:pPr marL="0" indent="0" algn="ctr">
              <a:buNone/>
            </a:pPr>
            <a:r>
              <a:rPr lang="en-US" dirty="0"/>
              <a:t> </a:t>
            </a: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/>
              <a:t/>
            </a:r>
            <a:br>
              <a:rPr lang="en-US" sz="40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9" y="3324350"/>
            <a:ext cx="171450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80" r="2486" b="1376"/>
          <a:stretch/>
        </p:blipFill>
        <p:spPr bwMode="auto">
          <a:xfrm>
            <a:off x="387752" y="3317530"/>
            <a:ext cx="209253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132" y="3252912"/>
            <a:ext cx="1976918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ight Arrow 9"/>
          <p:cNvSpPr/>
          <p:nvPr/>
        </p:nvSpPr>
        <p:spPr>
          <a:xfrm>
            <a:off x="2590800" y="376101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599" y="3761014"/>
            <a:ext cx="10001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554460" y="1828800"/>
            <a:ext cx="40350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/>
              <a:t>Pre-scanning steps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0231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Dissertation and Thesis Digitization Project Workflow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ctr">
              <a:spcBef>
                <a:spcPts val="0"/>
              </a:spcBef>
              <a:buNone/>
            </a:pPr>
            <a:endParaRPr lang="en-US" sz="2800" dirty="0" smtClean="0"/>
          </a:p>
          <a:p>
            <a:pPr lvl="0" algn="ctr">
              <a:spcBef>
                <a:spcPts val="0"/>
              </a:spcBef>
              <a:buNone/>
            </a:pPr>
            <a:endParaRPr lang="en-US" sz="2800" dirty="0"/>
          </a:p>
          <a:p>
            <a:pPr lvl="0" algn="ctr">
              <a:spcBef>
                <a:spcPts val="0"/>
              </a:spcBef>
              <a:buNone/>
            </a:pPr>
            <a:endParaRPr lang="en-US" sz="2800" dirty="0"/>
          </a:p>
          <a:p>
            <a:pPr lvl="0" algn="ctr">
              <a:spcBef>
                <a:spcPts val="0"/>
              </a:spcBef>
              <a:buNone/>
            </a:pPr>
            <a:endParaRPr lang="en-US" sz="2800" dirty="0"/>
          </a:p>
          <a:p>
            <a:pPr lvl="0" algn="ctr">
              <a:spcBef>
                <a:spcPts val="0"/>
              </a:spcBef>
              <a:buNone/>
            </a:pPr>
            <a:endParaRPr lang="en-US" sz="2800" dirty="0"/>
          </a:p>
          <a:p>
            <a:pPr lvl="0" algn="ctr">
              <a:spcBef>
                <a:spcPts val="0"/>
              </a:spcBef>
              <a:buNone/>
            </a:pPr>
            <a:r>
              <a:rPr lang="en-US" sz="3200" dirty="0" smtClean="0"/>
              <a:t>to IR</a:t>
            </a:r>
          </a:p>
          <a:p>
            <a:pPr lvl="0" algn="ctr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4509888" y="3203028"/>
            <a:ext cx="484632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48107"/>
            <a:ext cx="205868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426" y="3203028"/>
            <a:ext cx="176600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33" r="2344" b="1747"/>
          <a:stretch/>
        </p:blipFill>
        <p:spPr bwMode="auto">
          <a:xfrm>
            <a:off x="6746796" y="3192853"/>
            <a:ext cx="211901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2459879" y="363633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993" y="3658743"/>
            <a:ext cx="9937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066800" y="1835888"/>
            <a:ext cx="709200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S</a:t>
            </a:r>
            <a:r>
              <a:rPr lang="en-US" sz="3600" dirty="0" smtClean="0"/>
              <a:t>canning and post-scanning steps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32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 Records</a:t>
            </a:r>
            <a:endParaRPr lang="en-US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0" t="14996" r="3765" b="14204"/>
          <a:stretch/>
        </p:blipFill>
        <p:spPr bwMode="auto">
          <a:xfrm>
            <a:off x="762000" y="1600200"/>
            <a:ext cx="758125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71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 Conversion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644" y="1905000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own Arrow 3"/>
          <p:cNvSpPr/>
          <p:nvPr/>
        </p:nvSpPr>
        <p:spPr>
          <a:xfrm>
            <a:off x="4332728" y="3928872"/>
            <a:ext cx="484632" cy="4572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89297" y="4572000"/>
            <a:ext cx="1887321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306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Uploading to IR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"/>
          <a:stretch/>
        </p:blipFill>
        <p:spPr bwMode="auto">
          <a:xfrm>
            <a:off x="1728216" y="1527175"/>
            <a:ext cx="5703119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416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Set Access Controls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76400"/>
            <a:ext cx="6593641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326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Batch Upload to Digital Commons</a:t>
            </a: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18" r="750" b="11377"/>
          <a:stretch/>
        </p:blipFill>
        <p:spPr bwMode="auto">
          <a:xfrm>
            <a:off x="457200" y="1676400"/>
            <a:ext cx="8201334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868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Export URLs from </a:t>
            </a:r>
            <a:r>
              <a:rPr lang="en-US" smtClean="0"/>
              <a:t>Digital Commons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217" y="1527175"/>
            <a:ext cx="598305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827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248</TotalTime>
  <Words>437</Words>
  <Application>Microsoft Office PowerPoint</Application>
  <PresentationFormat>On-screen Show (4:3)</PresentationFormat>
  <Paragraphs>101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Adventures in ETD metadata wrangling:</vt:lpstr>
      <vt:lpstr>  Dissertation and Thesis Digitization Project Workflow</vt:lpstr>
      <vt:lpstr>Dissertation and Thesis Digitization Project Workflow</vt:lpstr>
      <vt:lpstr>MARC Records</vt:lpstr>
      <vt:lpstr>Metadata Conversion</vt:lpstr>
      <vt:lpstr>Batch Uploading to IR</vt:lpstr>
      <vt:lpstr>Batch Set Access Controls</vt:lpstr>
      <vt:lpstr>Batch Upload to Digital Commons</vt:lpstr>
      <vt:lpstr>Batch Export URLs from Digital Commons</vt:lpstr>
      <vt:lpstr>Batch Add URLs to MARC Records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Meghan Banach</dc:creator>
  <cp:lastModifiedBy>Meghan Banach</cp:lastModifiedBy>
  <cp:revision>63</cp:revision>
  <cp:lastPrinted>2016-01-07T17:34:20Z</cp:lastPrinted>
  <dcterms:created xsi:type="dcterms:W3CDTF">2016-01-07T14:09:23Z</dcterms:created>
  <dcterms:modified xsi:type="dcterms:W3CDTF">2016-01-25T18:29:59Z</dcterms:modified>
</cp:coreProperties>
</file>