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18"/>
  </p:notesMasterIdLst>
  <p:handoutMasterIdLst>
    <p:handoutMasterId r:id="rId19"/>
  </p:handoutMasterIdLst>
  <p:sldIdLst>
    <p:sldId id="256" r:id="rId2"/>
    <p:sldId id="257" r:id="rId3"/>
    <p:sldId id="259" r:id="rId4"/>
    <p:sldId id="258" r:id="rId5"/>
    <p:sldId id="268" r:id="rId6"/>
    <p:sldId id="260" r:id="rId7"/>
    <p:sldId id="261" r:id="rId8"/>
    <p:sldId id="262" r:id="rId9"/>
    <p:sldId id="263" r:id="rId10"/>
    <p:sldId id="264" r:id="rId11"/>
    <p:sldId id="267" r:id="rId12"/>
    <p:sldId id="265" r:id="rId13"/>
    <p:sldId id="266" r:id="rId14"/>
    <p:sldId id="269" r:id="rId15"/>
    <p:sldId id="270" r:id="rId16"/>
    <p:sldId id="271"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1764"/>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31D1F336-2789-4CC5-8E11-1EAAB96B68A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326106-9E20-478D-8383-B124A19CDAA8}" type="datetimeFigureOut">
              <a:rPr lang="en-US" smtClean="0"/>
              <a:t>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10EDB9-3AE7-4DD6-A27C-94A128307C4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collections.carli.illinois.edu/u?/iwu_histph,444" TargetMode="External"/><Relationship Id="rId3" Type="http://schemas.openxmlformats.org/officeDocument/2006/relationships/hyperlink" Target="http://history.alliancelibrarysystem.com/IllinoisWomen/files/iw/gif2/Iwlrg219.gif" TargetMode="External"/><Relationship Id="rId7" Type="http://schemas.openxmlformats.org/officeDocument/2006/relationships/hyperlink" Target="http://collections.carli.illinois.edu/u?/iwu_argus,9708"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collections.carli.illinois.edu/u?/iwu_argus,21423" TargetMode="External"/><Relationship Id="rId5" Type="http://schemas.openxmlformats.org/officeDocument/2006/relationships/hyperlink" Target="http://collections.carli.illinois.edu/u?/iwu_argus,21903" TargetMode="External"/><Relationship Id="rId4" Type="http://schemas.openxmlformats.org/officeDocument/2006/relationships/hyperlink" Target="http://history.alliancelibrarysystem.com/IllinoisWomen/files/iw/jpg1/Iw000220.jpg"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I’m grateful to be asked to speak here today! Knowing the span of experiences you all have with IWU’s history I hope I’ll be sharing some new information with you from what I’ve uncovered while researching questions for others in my five years as your archivist. </a:t>
            </a:r>
          </a:p>
        </p:txBody>
      </p:sp>
      <p:sp>
        <p:nvSpPr>
          <p:cNvPr id="4" name="Slide Number Placeholder 3"/>
          <p:cNvSpPr>
            <a:spLocks noGrp="1"/>
          </p:cNvSpPr>
          <p:nvPr>
            <p:ph type="sldNum" sz="quarter" idx="10"/>
          </p:nvPr>
        </p:nvSpPr>
        <p:spPr/>
        <p:txBody>
          <a:bodyPr/>
          <a:lstStyle/>
          <a:p>
            <a:fld id="{BC10EDB9-3AE7-4DD6-A27C-94A128307C47}"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first observatory on our campus was installed in 1894. AC Behr’s remarks provide details on the type of telescope installed and its significance.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Interest in observatories on campus predates this, of course, as scientific studies were long a part of our curriculum. Astronomy is listed in our very first catalog, and physics became its own department in 1876.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One news item in the first Alumni Journal (June 1870, p. 29) we have reports on developments in Chicago. In addition to giving us insights into life on campus, student and alumni publications, then and now, report on life outside of campus that people at IWU would find interesting. http://collections.carli.illinois.edu/u?/iwu_argus,30963</a:t>
            </a:r>
          </a:p>
        </p:txBody>
      </p:sp>
      <p:sp>
        <p:nvSpPr>
          <p:cNvPr id="4" name="Slide Number Placeholder 3"/>
          <p:cNvSpPr>
            <a:spLocks noGrp="1"/>
          </p:cNvSpPr>
          <p:nvPr>
            <p:ph type="sldNum" sz="quarter" idx="10"/>
          </p:nvPr>
        </p:nvSpPr>
        <p:spPr/>
        <p:txBody>
          <a:bodyPr/>
          <a:lstStyle/>
          <a:p>
            <a:fld id="{BC10EDB9-3AE7-4DD6-A27C-94A128307C47}"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Probably a lot of you know we admitted women in 1870, but a vote actually did take place in 1851 when it was determined to be “inexpedient” to admit women. </a:t>
            </a:r>
          </a:p>
          <a:p>
            <a:r>
              <a:rPr lang="en-US" sz="1200" kern="1200" dirty="0" smtClean="0">
                <a:solidFill>
                  <a:schemeClr val="tx1"/>
                </a:solidFill>
                <a:latin typeface="+mn-lt"/>
                <a:ea typeface="+mn-ea"/>
                <a:cs typeface="+mn-cs"/>
              </a:rPr>
              <a:t>(Watson 37 and 199 footnote 4 says this is in Trustees proceedings.) Watson also tells us the faculty brought the idea to the BOT twice in 1870 but it hasn’t been clear why it that vote took place then or why it succeeded then. A recent column in the Bloomington </a:t>
            </a:r>
            <a:r>
              <a:rPr lang="en-US" sz="1200" kern="1200" dirty="0" err="1" smtClean="0">
                <a:solidFill>
                  <a:schemeClr val="tx1"/>
                </a:solidFill>
                <a:latin typeface="+mn-lt"/>
                <a:ea typeface="+mn-ea"/>
                <a:cs typeface="+mn-cs"/>
              </a:rPr>
              <a:t>Pantagraph</a:t>
            </a:r>
            <a:r>
              <a:rPr lang="en-US" sz="1200" kern="1200" dirty="0" smtClean="0">
                <a:solidFill>
                  <a:schemeClr val="tx1"/>
                </a:solidFill>
                <a:latin typeface="+mn-lt"/>
                <a:ea typeface="+mn-ea"/>
                <a:cs typeface="+mn-cs"/>
              </a:rPr>
              <a:t> made a connection click for me: Susan B. Anthony spoke in Bloomington in March 1870. Our faculty resolution is dated March 16, 1870. Frankly, that’s a bit too much of a coincidence for me. [physical exhibit]</a:t>
            </a:r>
          </a:p>
          <a:p>
            <a:r>
              <a:rPr lang="en-US" sz="1200" kern="1200" dirty="0" smtClean="0">
                <a:solidFill>
                  <a:schemeClr val="tx1"/>
                </a:solidFill>
                <a:latin typeface="+mn-lt"/>
                <a:ea typeface="+mn-ea"/>
                <a:cs typeface="+mn-cs"/>
              </a:rPr>
              <a:t>And just over 100 years after Susan B. Anthony’s visit to the area an ironic headline offers a bit of a laugh. Can anyone shed light on this issue? [No one could.]</a:t>
            </a:r>
          </a:p>
          <a:p>
            <a:endParaRPr lang="en-US" dirty="0"/>
          </a:p>
        </p:txBody>
      </p:sp>
      <p:sp>
        <p:nvSpPr>
          <p:cNvPr id="4" name="Slide Number Placeholder 3"/>
          <p:cNvSpPr>
            <a:spLocks noGrp="1"/>
          </p:cNvSpPr>
          <p:nvPr>
            <p:ph type="sldNum" sz="quarter" idx="10"/>
          </p:nvPr>
        </p:nvSpPr>
        <p:spPr/>
        <p:txBody>
          <a:bodyPr/>
          <a:lstStyle/>
          <a:p>
            <a:fld id="{BC10EDB9-3AE7-4DD6-A27C-94A128307C47}"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1995 article was a fun little tidbit that I found early on here. We have many claims to fame but who knew city planning would lead to one of them?</a:t>
            </a:r>
          </a:p>
        </p:txBody>
      </p:sp>
      <p:sp>
        <p:nvSpPr>
          <p:cNvPr id="4" name="Slide Number Placeholder 3"/>
          <p:cNvSpPr>
            <a:spLocks noGrp="1"/>
          </p:cNvSpPr>
          <p:nvPr>
            <p:ph type="sldNum" sz="quarter" idx="10"/>
          </p:nvPr>
        </p:nvSpPr>
        <p:spPr/>
        <p:txBody>
          <a:bodyPr/>
          <a:lstStyle/>
          <a:p>
            <a:fld id="{BC10EDB9-3AE7-4DD6-A27C-94A128307C47}"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is one of my favorites. Early on I found this reel of film. Thinking it was a record of a President speaking, which we don’t have much of from our earlier time, I had the film recreated on a DVD for viewing and sharing. At the time, I hadn’t heard about the tuition exchange program and was excited to find corroboration in documents, too. A teachable moment from this is the conflict between what was handwritten on the box [Nov. 1928] versus the content of the film, which was obviously incorrect. The documents establish the chain of events leading up to this film and then the media outcomes afterwards.</a:t>
            </a:r>
          </a:p>
          <a:p>
            <a:r>
              <a:rPr lang="en-US" sz="1200" kern="1200" dirty="0" smtClean="0">
                <a:solidFill>
                  <a:schemeClr val="tx1"/>
                </a:solidFill>
                <a:latin typeface="+mn-lt"/>
                <a:ea typeface="+mn-ea"/>
                <a:cs typeface="+mn-cs"/>
              </a:rPr>
              <a:t>[take film canister, Alumni Bulletin; link to Argus and film]</a:t>
            </a:r>
          </a:p>
        </p:txBody>
      </p:sp>
      <p:sp>
        <p:nvSpPr>
          <p:cNvPr id="4" name="Slide Number Placeholder 3"/>
          <p:cNvSpPr>
            <a:spLocks noGrp="1"/>
          </p:cNvSpPr>
          <p:nvPr>
            <p:ph type="sldNum" sz="quarter" idx="10"/>
          </p:nvPr>
        </p:nvSpPr>
        <p:spPr/>
        <p:txBody>
          <a:bodyPr/>
          <a:lstStyle/>
          <a:p>
            <a:fld id="{BC10EDB9-3AE7-4DD6-A27C-94A128307C47}"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Lackland</a:t>
            </a:r>
            <a:r>
              <a:rPr lang="en-US" sz="1200" kern="1200" dirty="0" smtClean="0">
                <a:solidFill>
                  <a:schemeClr val="tx1"/>
                </a:solidFill>
                <a:latin typeface="+mn-lt"/>
                <a:ea typeface="+mn-ea"/>
                <a:cs typeface="+mn-cs"/>
              </a:rPr>
              <a:t> uniform: Leonard </a:t>
            </a:r>
            <a:r>
              <a:rPr lang="en-US" sz="1200" kern="1200" dirty="0" err="1" smtClean="0">
                <a:solidFill>
                  <a:schemeClr val="tx1"/>
                </a:solidFill>
                <a:latin typeface="+mn-lt"/>
                <a:ea typeface="+mn-ea"/>
                <a:cs typeface="+mn-cs"/>
              </a:rPr>
              <a:t>Lackland</a:t>
            </a:r>
            <a:r>
              <a:rPr lang="en-US" sz="1200" kern="1200" dirty="0" smtClean="0">
                <a:solidFill>
                  <a:schemeClr val="tx1"/>
                </a:solidFill>
                <a:latin typeface="+mn-lt"/>
                <a:ea typeface="+mn-ea"/>
                <a:cs typeface="+mn-cs"/>
              </a:rPr>
              <a:t>, member of the Class of 1894 and also a Trustee here for 48 years. The donor said the family legend is that Leonard wore this on campus in 1889. </a:t>
            </a:r>
            <a:r>
              <a:rPr lang="en-US" sz="1200" kern="1200" dirty="0" smtClean="0">
                <a:solidFill>
                  <a:schemeClr val="tx1"/>
                </a:solidFill>
                <a:latin typeface="+mn-lt"/>
                <a:ea typeface="+mn-ea"/>
                <a:cs typeface="+mn-cs"/>
              </a:rPr>
              <a:t>Curiously, I did find a 1930 band photo with people wearing similar looking uniforms, but I haven’t found evidence of campus</a:t>
            </a:r>
            <a:r>
              <a:rPr lang="en-US" sz="1200" kern="1200" baseline="0" dirty="0" smtClean="0">
                <a:solidFill>
                  <a:schemeClr val="tx1"/>
                </a:solidFill>
                <a:latin typeface="+mn-lt"/>
                <a:ea typeface="+mn-ea"/>
                <a:cs typeface="+mn-cs"/>
              </a:rPr>
              <a:t> band uniforms before then</a:t>
            </a:r>
            <a:r>
              <a:rPr lang="en-US"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[Addendum: an alum commented afterwards that he had known the </a:t>
            </a:r>
            <a:r>
              <a:rPr lang="en-US" sz="1200" kern="1200" dirty="0" err="1" smtClean="0">
                <a:solidFill>
                  <a:schemeClr val="tx1"/>
                </a:solidFill>
                <a:latin typeface="+mn-lt"/>
                <a:ea typeface="+mn-ea"/>
                <a:cs typeface="+mn-cs"/>
              </a:rPr>
              <a:t>Lacklands</a:t>
            </a:r>
            <a:r>
              <a:rPr lang="en-US" sz="1200" kern="1200" dirty="0" smtClean="0">
                <a:solidFill>
                  <a:schemeClr val="tx1"/>
                </a:solidFill>
                <a:latin typeface="+mn-lt"/>
                <a:ea typeface="+mn-ea"/>
                <a:cs typeface="+mn-cs"/>
              </a:rPr>
              <a:t> and that the small size of the uniform was appropriate since he had been a small man. I had wondered if it was a uniform from when </a:t>
            </a:r>
            <a:r>
              <a:rPr lang="en-US" sz="1200" kern="1200" dirty="0" err="1" smtClean="0">
                <a:solidFill>
                  <a:schemeClr val="tx1"/>
                </a:solidFill>
                <a:latin typeface="+mn-lt"/>
                <a:ea typeface="+mn-ea"/>
                <a:cs typeface="+mn-cs"/>
              </a:rPr>
              <a:t>Lackland</a:t>
            </a:r>
            <a:r>
              <a:rPr lang="en-US" sz="1200" kern="1200" dirty="0" smtClean="0">
                <a:solidFill>
                  <a:schemeClr val="tx1"/>
                </a:solidFill>
                <a:latin typeface="+mn-lt"/>
                <a:ea typeface="+mn-ea"/>
                <a:cs typeface="+mn-cs"/>
              </a:rPr>
              <a:t> was younger. The alum also commented that Leonard had encouraged him to attend IWU.]</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 chisel and a Fifer Medallion I know nothing about.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have two 1896 news articles, one from campus and one from the city, that say two Chinese students were planning to attend IWU. This was AFTER the Japanese Law students in 1890. But maybe we can say the Chinese students would be the first international undergraduates? Both mention the father (</a:t>
            </a:r>
            <a:r>
              <a:rPr lang="en-US" sz="1200" kern="1200" dirty="0" err="1" smtClean="0">
                <a:solidFill>
                  <a:schemeClr val="tx1"/>
                </a:solidFill>
                <a:latin typeface="+mn-lt"/>
                <a:ea typeface="+mn-ea"/>
                <a:cs typeface="+mn-cs"/>
              </a:rPr>
              <a:t>Sia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Sek</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Ong</a:t>
            </a:r>
            <a:r>
              <a:rPr lang="en-US" sz="1200" kern="1200" dirty="0" smtClean="0">
                <a:solidFill>
                  <a:schemeClr val="tx1"/>
                </a:solidFill>
                <a:latin typeface="+mn-lt"/>
                <a:ea typeface="+mn-ea"/>
                <a:cs typeface="+mn-cs"/>
              </a:rPr>
              <a:t>) and he seems to be a faculty member in the papers, but the mystery is there is no mention of the father in our lists of faculty or of students by that name ever taking classes at IWU. Quite curious! Note also Vice President Stevenson’s involvement.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There are more photos that need identification than just the ones on our website, but there are plenty there to start with.</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And then of course, there are your stories that are a mystery to me. Anyone have any to share?</a:t>
            </a:r>
          </a:p>
        </p:txBody>
      </p:sp>
      <p:sp>
        <p:nvSpPr>
          <p:cNvPr id="4" name="Slide Number Placeholder 3"/>
          <p:cNvSpPr>
            <a:spLocks noGrp="1"/>
          </p:cNvSpPr>
          <p:nvPr>
            <p:ph type="sldNum" sz="quarter" idx="10"/>
          </p:nvPr>
        </p:nvSpPr>
        <p:spPr/>
        <p:txBody>
          <a:bodyPr/>
          <a:lstStyle/>
          <a:p>
            <a:fld id="{BC10EDB9-3AE7-4DD6-A27C-94A128307C47}" type="slidenum">
              <a:rPr lang="en-US" smtClean="0"/>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And because librarians are all about sharing how to conduct research, I will be showing you some of the ways I’ve found these things as well as ways that you can learn more on your own.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Much has been written on IWU’s history, and it is to those published works that I often turn to for help. [show the books listed on left sidebar at http://libguides.iwu.edu/iwuhistory] It’s only slightly nerve-wracking to know some of the people who have written these books are here today. </a:t>
            </a:r>
          </a:p>
          <a:p>
            <a:r>
              <a:rPr lang="en-US" sz="1200" kern="1200" dirty="0" smtClean="0">
                <a:solidFill>
                  <a:schemeClr val="tx1"/>
                </a:solidFill>
                <a:latin typeface="+mn-lt"/>
                <a:ea typeface="+mn-ea"/>
                <a:cs typeface="+mn-cs"/>
              </a:rPr>
              <a:t>Other records created through our history are invaluable to me, too: the Argus, </a:t>
            </a:r>
            <a:r>
              <a:rPr lang="en-US" sz="1200" kern="1200" dirty="0" err="1" smtClean="0">
                <a:solidFill>
                  <a:schemeClr val="tx1"/>
                </a:solidFill>
                <a:latin typeface="+mn-lt"/>
                <a:ea typeface="+mn-ea"/>
                <a:cs typeface="+mn-cs"/>
              </a:rPr>
              <a:t>Wesleyana</a:t>
            </a:r>
            <a:r>
              <a:rPr lang="en-US" sz="1200" kern="1200" dirty="0" smtClean="0">
                <a:solidFill>
                  <a:schemeClr val="tx1"/>
                </a:solidFill>
                <a:latin typeface="+mn-lt"/>
                <a:ea typeface="+mn-ea"/>
                <a:cs typeface="+mn-cs"/>
              </a:rPr>
              <a:t>, and other pubs are a big part of this, but Alumni Bulletins, Commencement programs and the University’s course catalogs, believe it or not, are too.</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 we’ll look at several of these kinds of things and then at a table of mysteries I’ve brought. After that I hope to hear some of the things you found memorable from your own time at IWU! </a:t>
            </a:r>
          </a:p>
        </p:txBody>
      </p:sp>
      <p:sp>
        <p:nvSpPr>
          <p:cNvPr id="4" name="Slide Number Placeholder 3"/>
          <p:cNvSpPr>
            <a:spLocks noGrp="1"/>
          </p:cNvSpPr>
          <p:nvPr>
            <p:ph type="sldNum" sz="quarter" idx="10"/>
          </p:nvPr>
        </p:nvSpPr>
        <p:spPr/>
        <p:txBody>
          <a:bodyPr/>
          <a:lstStyle/>
          <a:p>
            <a:fld id="{BC10EDB9-3AE7-4DD6-A27C-94A128307C47}"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Since this is a “Back to School” session, we’re going to frame this first part as a pop quiz. Audience participation is required!</a:t>
            </a:r>
          </a:p>
        </p:txBody>
      </p:sp>
      <p:sp>
        <p:nvSpPr>
          <p:cNvPr id="4" name="Slide Number Placeholder 3"/>
          <p:cNvSpPr>
            <a:spLocks noGrp="1"/>
          </p:cNvSpPr>
          <p:nvPr>
            <p:ph type="sldNum" sz="quarter" idx="10"/>
          </p:nvPr>
        </p:nvSpPr>
        <p:spPr/>
        <p:txBody>
          <a:bodyPr/>
          <a:lstStyle/>
          <a:p>
            <a:fld id="{BC10EDB9-3AE7-4DD6-A27C-94A128307C47}"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Just seeing if you’re on your toes! Of course Joe Fifer’s life is well documented in our printed histories. And Blagojevich has spoken publicly about his family’s more recent history of immigration.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print version of the source linked here has always been available. Historians have used this and other print sources extensively. If you visit the archives you can use them, too. But within the last year all 19th Century student and alumni news periodicals have been made searchable online from anywhere. And it is these sources more than the compiled histories that may be new to you today. What I have found interesting is the ease of finding more information on student life at IWU from the students’ perspectives. This example shows Fifer’s thoughts about his relationship to the school.</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Bonus: what might we turn up if IWU adds another governor’s name to her alumni list? I’m sure there’s plenty here on Bill Brady! And who knows, maybe he’s related to Joe?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Here’s one photo we have: http://collections.carli.illinois.edu/u?/iwu_histph,876</a:t>
            </a:r>
            <a:endParaRPr lang="en-US" dirty="0"/>
          </a:p>
        </p:txBody>
      </p:sp>
      <p:sp>
        <p:nvSpPr>
          <p:cNvPr id="4" name="Slide Number Placeholder 3"/>
          <p:cNvSpPr>
            <a:spLocks noGrp="1"/>
          </p:cNvSpPr>
          <p:nvPr>
            <p:ph type="sldNum" sz="quarter" idx="10"/>
          </p:nvPr>
        </p:nvSpPr>
        <p:spPr/>
        <p:txBody>
          <a:bodyPr/>
          <a:lstStyle/>
          <a:p>
            <a:fld id="{BC10EDB9-3AE7-4DD6-A27C-94A128307C47}"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 actually just learned of the swimming requirement from an alumna during an oral history interview. That’s a more recent requirement. Did any of you have that? I haven’t been able to document details on this yet.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[Addendum: during the talk, the alumni present helped establish an end date of 1966; the beginning date seems to be in the late 1930s.]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However, the oration requirement is well documented in our commencement programs and in reports from our news sources. Men faced this requirement from our earliest days; the first issue of the </a:t>
            </a:r>
            <a:r>
              <a:rPr lang="en-US" sz="1200" i="1" kern="1200" dirty="0" smtClean="0">
                <a:solidFill>
                  <a:schemeClr val="tx1"/>
                </a:solidFill>
                <a:latin typeface="+mn-lt"/>
                <a:ea typeface="+mn-ea"/>
                <a:cs typeface="+mn-cs"/>
              </a:rPr>
              <a:t>Alumni Journal</a:t>
            </a:r>
            <a:r>
              <a:rPr lang="en-US" sz="1200" kern="1200" dirty="0" smtClean="0">
                <a:solidFill>
                  <a:schemeClr val="tx1"/>
                </a:solidFill>
                <a:latin typeface="+mn-lt"/>
                <a:ea typeface="+mn-ea"/>
                <a:cs typeface="+mn-cs"/>
              </a:rPr>
              <a:t> in 1870 provides the text of E.R. Moore’s oration on the topic “The Problem of the Future,” and the first woman’s speech is that of Kate Ross’s from 1874. She was the first woman to enroll at Wesleyan and reflected on the University’s decision four years earlier in a speech titled “Moving 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requirement wasn’t consistent through our early days but the last time it is listed in our commencement programs was in 1919.</a:t>
            </a:r>
            <a:endParaRPr lang="en-US" dirty="0"/>
          </a:p>
        </p:txBody>
      </p:sp>
      <p:sp>
        <p:nvSpPr>
          <p:cNvPr id="4" name="Slide Number Placeholder 3"/>
          <p:cNvSpPr>
            <a:spLocks noGrp="1"/>
          </p:cNvSpPr>
          <p:nvPr>
            <p:ph type="sldNum" sz="quarter" idx="10"/>
          </p:nvPr>
        </p:nvSpPr>
        <p:spPr/>
        <p:txBody>
          <a:bodyPr/>
          <a:lstStyle/>
          <a:p>
            <a:fld id="{BC10EDB9-3AE7-4DD6-A27C-94A128307C47}"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err="1" smtClean="0">
                <a:solidFill>
                  <a:schemeClr val="tx1"/>
                </a:solidFill>
                <a:latin typeface="+mn-lt"/>
                <a:ea typeface="+mn-ea"/>
                <a:cs typeface="+mn-cs"/>
              </a:rPr>
              <a:t>Darrah</a:t>
            </a:r>
            <a:r>
              <a:rPr lang="en-US" sz="1200" kern="1200" dirty="0" smtClean="0">
                <a:solidFill>
                  <a:schemeClr val="tx1"/>
                </a:solidFill>
                <a:latin typeface="+mn-lt"/>
                <a:ea typeface="+mn-ea"/>
                <a:cs typeface="+mn-cs"/>
              </a:rPr>
              <a:t> wrote to the inventor of the sport but men didn’t play at first. According to this account women were the first to play in B-N because the sport was considered “a sissy game.” The men started playing five years later—that was after it became popular a popular sport—and they took it outdoors.  Presumably, this made it more masculine! Now, if you were in my undergraduate research instruction class this would be the time for me to say we need to dig a little more and corroborate this statement. The authors haven’t cited their sources! </a:t>
            </a:r>
          </a:p>
          <a:p>
            <a:r>
              <a:rPr lang="en-US" sz="1200" kern="1200" dirty="0" smtClean="0">
                <a:solidFill>
                  <a:schemeClr val="tx1"/>
                </a:solidFill>
                <a:latin typeface="+mn-lt"/>
                <a:ea typeface="+mn-ea"/>
                <a:cs typeface="+mn-cs"/>
              </a:rPr>
              <a:t>[Addendum: an alumna suggested the writer might have been Melba Kirkpatrick’s husband.]</a:t>
            </a:r>
          </a:p>
          <a:p>
            <a:r>
              <a:rPr lang="en-US" sz="1200" kern="1200" dirty="0" smtClean="0">
                <a:solidFill>
                  <a:schemeClr val="tx1"/>
                </a:solidFill>
                <a:latin typeface="+mn-lt"/>
                <a:ea typeface="+mn-ea"/>
                <a:cs typeface="+mn-cs"/>
              </a:rPr>
              <a:t>I was curious about when women’s organized sports did finally start. </a:t>
            </a:r>
            <a:r>
              <a:rPr lang="en-US" sz="1200" kern="1200" dirty="0" err="1" smtClean="0">
                <a:solidFill>
                  <a:schemeClr val="tx1"/>
                </a:solidFill>
                <a:latin typeface="+mn-lt"/>
                <a:ea typeface="+mn-ea"/>
                <a:cs typeface="+mn-cs"/>
              </a:rPr>
              <a:t>Intercoll</a:t>
            </a:r>
            <a:r>
              <a:rPr lang="en-US" sz="1200" kern="1200" dirty="0" smtClean="0">
                <a:solidFill>
                  <a:schemeClr val="tx1"/>
                </a:solidFill>
                <a:latin typeface="+mn-lt"/>
                <a:ea typeface="+mn-ea"/>
                <a:cs typeface="+mn-cs"/>
              </a:rPr>
              <a:t> competition was finally allowed in 1927 but that sport was debate!</a:t>
            </a:r>
          </a:p>
          <a:p>
            <a:r>
              <a:rPr lang="en-US" sz="1200" kern="1200" dirty="0" smtClean="0">
                <a:solidFill>
                  <a:schemeClr val="tx1"/>
                </a:solidFill>
                <a:latin typeface="+mn-lt"/>
                <a:ea typeface="+mn-ea"/>
                <a:cs typeface="+mn-cs"/>
              </a:rPr>
              <a:t>We can show there were intramural teams here starting in 1909 and have a photo of the team that year </a:t>
            </a:r>
            <a:r>
              <a:rPr lang="en-US" sz="1200" u="sng" kern="1200" dirty="0" smtClean="0">
                <a:solidFill>
                  <a:schemeClr val="tx1"/>
                </a:solidFill>
                <a:latin typeface="+mn-lt"/>
                <a:ea typeface="+mn-ea"/>
                <a:cs typeface="+mn-cs"/>
                <a:hlinkClick r:id="rId3"/>
              </a:rPr>
              <a:t>http://history.alliancelibrarysystem.com/IllinoisWomen/files/iw/gif2/Iwlrg219.gif</a:t>
            </a: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u="sng" kern="1200" dirty="0" smtClean="0">
                <a:solidFill>
                  <a:schemeClr val="tx1"/>
                </a:solidFill>
                <a:latin typeface="+mn-lt"/>
                <a:ea typeface="+mn-ea"/>
                <a:cs typeface="+mn-cs"/>
                <a:hlinkClick r:id="rId4"/>
              </a:rPr>
              <a:t>http://history.alliancelibrarysystem.com/IllinoisWomen/files/iw/jpg1/Iw000220.jpg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[digitized from the 1909 </a:t>
            </a:r>
            <a:r>
              <a:rPr lang="en-US" sz="1200" kern="1200" dirty="0" err="1" smtClean="0">
                <a:solidFill>
                  <a:schemeClr val="tx1"/>
                </a:solidFill>
                <a:latin typeface="+mn-lt"/>
                <a:ea typeface="+mn-ea"/>
                <a:cs typeface="+mn-cs"/>
              </a:rPr>
              <a:t>Wesleyana</a:t>
            </a:r>
            <a:r>
              <a:rPr lang="en-US" sz="1200" kern="1200" dirty="0" smtClean="0">
                <a:solidFill>
                  <a:schemeClr val="tx1"/>
                </a:solidFill>
                <a:latin typeface="+mn-lt"/>
                <a:ea typeface="+mn-ea"/>
                <a:cs typeface="+mn-cs"/>
              </a:rPr>
              <a:t> for a shared IL Women in Education project] </a:t>
            </a:r>
          </a:p>
          <a:p>
            <a:r>
              <a:rPr lang="en-US" sz="1200" kern="1200" dirty="0" smtClean="0">
                <a:solidFill>
                  <a:schemeClr val="tx1"/>
                </a:solidFill>
                <a:latin typeface="+mn-lt"/>
                <a:ea typeface="+mn-ea"/>
                <a:cs typeface="+mn-cs"/>
              </a:rPr>
              <a:t>but it wasn’t until 1971 that women’s basketball went intercollegiate. The newspapers do have stories on the discussion about women’s intercollegiate sport. </a:t>
            </a:r>
          </a:p>
          <a:p>
            <a:r>
              <a:rPr lang="en-US" sz="1200" kern="1200" dirty="0" smtClean="0">
                <a:solidFill>
                  <a:schemeClr val="tx1"/>
                </a:solidFill>
                <a:latin typeface="+mn-lt"/>
                <a:ea typeface="+mn-ea"/>
                <a:cs typeface="+mn-cs"/>
              </a:rPr>
              <a:t>[Dec 1926 article says likely won’t have intercollegiate sports for women anytime soon </a:t>
            </a:r>
            <a:r>
              <a:rPr lang="en-US" sz="1200" u="sng" kern="1200" dirty="0" smtClean="0">
                <a:solidFill>
                  <a:schemeClr val="tx1"/>
                </a:solidFill>
                <a:latin typeface="+mn-lt"/>
                <a:ea typeface="+mn-ea"/>
                <a:cs typeface="+mn-cs"/>
                <a:hlinkClick r:id="rId5"/>
              </a:rPr>
              <a:t>http://collections.carli.illinois.edu/u?/iwu_argus,21903</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Nov 1927 debate only form </a:t>
            </a:r>
            <a:r>
              <a:rPr lang="en-US" sz="1200" u="sng" kern="1200" dirty="0" smtClean="0">
                <a:solidFill>
                  <a:schemeClr val="tx1"/>
                </a:solidFill>
                <a:latin typeface="+mn-lt"/>
                <a:ea typeface="+mn-ea"/>
                <a:cs typeface="+mn-cs"/>
                <a:hlinkClick r:id="rId6"/>
              </a:rPr>
              <a:t>http://collections.carli.illinois.edu/u?/iwu_argus,21423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Here’s the 1971 article establishing start date </a:t>
            </a:r>
            <a:r>
              <a:rPr lang="en-US" sz="1200" u="sng" kern="1200" dirty="0" smtClean="0">
                <a:solidFill>
                  <a:schemeClr val="tx1"/>
                </a:solidFill>
                <a:latin typeface="+mn-lt"/>
                <a:ea typeface="+mn-ea"/>
                <a:cs typeface="+mn-cs"/>
                <a:hlinkClick r:id="rId7"/>
              </a:rPr>
              <a:t>http://collections.carli.illinois.edu/u?/iwu_argus,9708</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Bonus question: Which sport gets bragging rights as our first intercollegiate effort? Watson (82-83) says intercollegiate sports began in June 1869 with base ball game.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Myers/</a:t>
            </a:r>
            <a:r>
              <a:rPr lang="en-US" sz="1200" kern="1200" dirty="0" err="1" smtClean="0">
                <a:solidFill>
                  <a:schemeClr val="tx1"/>
                </a:solidFill>
                <a:latin typeface="+mn-lt"/>
                <a:ea typeface="+mn-ea"/>
                <a:cs typeface="+mn-cs"/>
              </a:rPr>
              <a:t>Teichman</a:t>
            </a:r>
            <a:r>
              <a:rPr lang="en-US" sz="1200" kern="1200" dirty="0" smtClean="0">
                <a:solidFill>
                  <a:schemeClr val="tx1"/>
                </a:solidFill>
                <a:latin typeface="+mn-lt"/>
                <a:ea typeface="+mn-ea"/>
                <a:cs typeface="+mn-cs"/>
              </a:rPr>
              <a:t> say a football varsity team formed in 1890; shown at </a:t>
            </a:r>
            <a:r>
              <a:rPr lang="en-US" sz="1200" u="sng" kern="1200" dirty="0" smtClean="0">
                <a:solidFill>
                  <a:schemeClr val="tx1"/>
                </a:solidFill>
                <a:latin typeface="+mn-lt"/>
                <a:ea typeface="+mn-ea"/>
                <a:cs typeface="+mn-cs"/>
                <a:hlinkClick r:id="rId8"/>
              </a:rPr>
              <a:t>http://collections.carli.illinois.edu/u?/iwu_histph,444</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C10EDB9-3AE7-4DD6-A27C-94A128307C47}"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brought the handwritten volume of faculty minutes with me today. They are part of the archival collection and may be used in the archives on the library’s fourth floor if</a:t>
            </a:r>
            <a:r>
              <a:rPr lang="en-US" sz="1200" kern="1200" baseline="0" dirty="0" smtClean="0">
                <a:solidFill>
                  <a:schemeClr val="tx1"/>
                </a:solidFill>
                <a:latin typeface="+mn-lt"/>
                <a:ea typeface="+mn-ea"/>
                <a:cs typeface="+mn-cs"/>
              </a:rPr>
              <a:t> you don’t get a chance to look at them today.</a:t>
            </a:r>
            <a:r>
              <a:rPr lang="en-US" sz="1200" kern="1200" dirty="0" smtClean="0">
                <a:solidFill>
                  <a:schemeClr val="tx1"/>
                </a:solidFill>
                <a:latin typeface="+mn-lt"/>
                <a:ea typeface="+mn-ea"/>
                <a:cs typeface="+mn-cs"/>
              </a:rPr>
              <a:t> This predates our student publications so we don’t have their commentary this. But can you imagine that happening today? They’d probably get extra credit!</a:t>
            </a:r>
          </a:p>
        </p:txBody>
      </p:sp>
      <p:sp>
        <p:nvSpPr>
          <p:cNvPr id="4" name="Slide Number Placeholder 3"/>
          <p:cNvSpPr>
            <a:spLocks noGrp="1"/>
          </p:cNvSpPr>
          <p:nvPr>
            <p:ph type="sldNum" sz="quarter" idx="10"/>
          </p:nvPr>
        </p:nvSpPr>
        <p:spPr/>
        <p:txBody>
          <a:bodyPr/>
          <a:lstStyle/>
          <a:p>
            <a:fld id="{BC10EDB9-3AE7-4DD6-A27C-94A128307C47}"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Originally built in 1910, with funding from many people including famed library contributor Andrew Carnegie. This structure served as the Science Hall. Renovation due to Hazel Buck Ewing, who asked that it honor Dr. Stevenson. She wasn’t the sole contributor; other funds were raised locally and a major contribution came from a federal grant “Health Profession's Educational Assistance Act” designed to encourage schools to expand nursing programs.</a:t>
            </a:r>
          </a:p>
        </p:txBody>
      </p:sp>
      <p:sp>
        <p:nvSpPr>
          <p:cNvPr id="4" name="Slide Number Placeholder 3"/>
          <p:cNvSpPr>
            <a:spLocks noGrp="1"/>
          </p:cNvSpPr>
          <p:nvPr>
            <p:ph type="sldNum" sz="quarter" idx="10"/>
          </p:nvPr>
        </p:nvSpPr>
        <p:spPr/>
        <p:txBody>
          <a:bodyPr/>
          <a:lstStyle/>
          <a:p>
            <a:fld id="{BC10EDB9-3AE7-4DD6-A27C-94A128307C47}"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Actually, the first in 1874 was Jennie Willing who was an Elocution and Literature instructor. Women scientists weren’t hired until 1919, in Biology and Chemistry. Incidentally, there have been fewer than 50 female science faculty since then with only six becoming full professors in that time. One of my hard working student assistants compiled those numbers from course catalogs in response to a question a few years ago.</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C10EDB9-3AE7-4DD6-A27C-94A128307C47}"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8066"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en-US"/>
              <a:t>Click to edit Master subtitle style</a:t>
            </a:r>
          </a:p>
        </p:txBody>
      </p:sp>
      <p:sp>
        <p:nvSpPr>
          <p:cNvPr id="88067" name="Rectangle 3"/>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88068" name="Rectangle 4"/>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88069" name="Rectangle 5"/>
          <p:cNvSpPr>
            <a:spLocks noGrp="1" noChangeArrowheads="1"/>
          </p:cNvSpPr>
          <p:nvPr>
            <p:ph type="sldNum" sz="quarter" idx="4"/>
          </p:nvPr>
        </p:nvSpPr>
        <p:spPr>
          <a:xfrm>
            <a:off x="6553200" y="6248400"/>
            <a:ext cx="1905000" cy="457200"/>
          </a:xfrm>
        </p:spPr>
        <p:txBody>
          <a:bodyPr/>
          <a:lstStyle>
            <a:lvl1pPr>
              <a:defRPr/>
            </a:lvl1pPr>
          </a:lstStyle>
          <a:p>
            <a:fld id="{C1660671-364D-4573-9E47-27AA174EFF42}" type="slidenum">
              <a:rPr lang="en-US"/>
              <a:pPr/>
              <a:t>‹#›</a:t>
            </a:fld>
            <a:endParaRPr lang="en-US"/>
          </a:p>
        </p:txBody>
      </p:sp>
      <p:grpSp>
        <p:nvGrpSpPr>
          <p:cNvPr id="88070" name="Group 6"/>
          <p:cNvGrpSpPr>
            <a:grpSpLocks/>
          </p:cNvGrpSpPr>
          <p:nvPr/>
        </p:nvGrpSpPr>
        <p:grpSpPr bwMode="auto">
          <a:xfrm>
            <a:off x="0" y="914400"/>
            <a:ext cx="8686800" cy="2514600"/>
            <a:chOff x="0" y="576"/>
            <a:chExt cx="5472" cy="1584"/>
          </a:xfrm>
        </p:grpSpPr>
        <p:sp>
          <p:nvSpPr>
            <p:cNvPr id="88071" name="Oval 7"/>
            <p:cNvSpPr>
              <a:spLocks noChangeArrowheads="1"/>
            </p:cNvSpPr>
            <p:nvPr/>
          </p:nvSpPr>
          <p:spPr bwMode="auto">
            <a:xfrm>
              <a:off x="144" y="576"/>
              <a:ext cx="1584" cy="1584"/>
            </a:xfrm>
            <a:prstGeom prst="ellipse">
              <a:avLst/>
            </a:prstGeom>
            <a:noFill/>
            <a:ln w="12700">
              <a:solidFill>
                <a:schemeClr val="accent1"/>
              </a:solidFill>
              <a:round/>
              <a:headEnd/>
              <a:tailEnd/>
            </a:ln>
            <a:effectLst/>
          </p:spPr>
          <p:txBody>
            <a:bodyPr wrap="none" anchor="ctr"/>
            <a:lstStyle/>
            <a:p>
              <a:pPr algn="ctr" eaLnBrk="1" hangingPunct="1"/>
              <a:endParaRPr lang="en-US"/>
            </a:p>
          </p:txBody>
        </p:sp>
        <p:sp>
          <p:nvSpPr>
            <p:cNvPr id="88072" name="Rectangle 8"/>
            <p:cNvSpPr>
              <a:spLocks noChangeArrowheads="1"/>
            </p:cNvSpPr>
            <p:nvPr/>
          </p:nvSpPr>
          <p:spPr bwMode="hidden">
            <a:xfrm>
              <a:off x="0" y="1056"/>
              <a:ext cx="2976" cy="720"/>
            </a:xfrm>
            <a:prstGeom prst="rect">
              <a:avLst/>
            </a:prstGeom>
            <a:solidFill>
              <a:schemeClr val="accent2"/>
            </a:soli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88073"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88074" name="Freeform 10"/>
            <p:cNvSpPr>
              <a:spLocks noChangeArrowheads="1"/>
            </p:cNvSpPr>
            <p:nvPr/>
          </p:nvSpPr>
          <p:spPr bwMode="auto">
            <a:xfrm>
              <a:off x="384" y="960"/>
              <a:ext cx="144" cy="913"/>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endParaRPr lang="en-US"/>
            </a:p>
          </p:txBody>
        </p:sp>
        <p:sp>
          <p:nvSpPr>
            <p:cNvPr id="88075" name="Freeform 11"/>
            <p:cNvSpPr>
              <a:spLocks noChangeArrowheads="1"/>
            </p:cNvSpPr>
            <p:nvPr/>
          </p:nvSpPr>
          <p:spPr bwMode="auto">
            <a:xfrm>
              <a:off x="4944" y="762"/>
              <a:ext cx="165" cy="864"/>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endParaRPr lang="en-US"/>
            </a:p>
          </p:txBody>
        </p:sp>
      </p:grpSp>
      <p:sp>
        <p:nvSpPr>
          <p:cNvPr id="88076" name="Rectangle 12"/>
          <p:cNvSpPr>
            <a:spLocks noGrp="1" noChangeArrowheads="1"/>
          </p:cNvSpPr>
          <p:nvPr>
            <p:ph type="ctrTitle"/>
          </p:nvPr>
        </p:nvSpPr>
        <p:spPr>
          <a:xfrm>
            <a:off x="838200" y="1443038"/>
            <a:ext cx="7086600" cy="1600200"/>
          </a:xfrm>
        </p:spPr>
        <p:txBody>
          <a:bodyPr anchor="ctr"/>
          <a:lstStyle>
            <a:lvl1pPr>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5819C6-52FE-435C-AD07-568FB5DDBA9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96838"/>
            <a:ext cx="1919287" cy="5999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31863" y="96838"/>
            <a:ext cx="5607050" cy="5999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07FF0E-A488-4C01-96CA-81B0BEA5C47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599994-42B9-4A1A-B602-5610C800300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4E28FC3-47B3-444D-8835-FCA2C534082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59F107-69EA-4D31-B5DE-07B3BA1E306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6A78D0-D9AF-494E-911C-51344C9AB24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7A3B1-22B5-4579-814B-2AF024DA37B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3EB1093-9DBF-43D1-8E18-5CF47D8DCD3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7E594B3-5A73-4442-8E9C-4D77E445E75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1805926-2A90-4114-B56D-60A643A8C68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0" y="1377950"/>
            <a:ext cx="2133600" cy="101600"/>
          </a:xfrm>
          <a:prstGeom prst="rect">
            <a:avLst/>
          </a:prstGeom>
          <a:solidFill>
            <a:schemeClr val="accent2"/>
          </a:soli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87043"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87044" name="Rectangle 4"/>
          <p:cNvSpPr>
            <a:spLocks noGrp="1" noChangeArrowheads="1"/>
          </p:cNvSpPr>
          <p:nvPr>
            <p:ph type="title"/>
          </p:nvPr>
        </p:nvSpPr>
        <p:spPr bwMode="auto">
          <a:xfrm>
            <a:off x="931863" y="96838"/>
            <a:ext cx="7158037" cy="14128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7045" name="Rectangle 5"/>
          <p:cNvSpPr>
            <a:spLocks noGrp="1" noChangeArrowheads="1"/>
          </p:cNvSpPr>
          <p:nvPr>
            <p:ph type="body" idx="1"/>
          </p:nvPr>
        </p:nvSpPr>
        <p:spPr bwMode="auto">
          <a:xfrm>
            <a:off x="949325" y="1981200"/>
            <a:ext cx="7661275"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7046"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87047"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87048"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9D5B55CE-EAFB-4B3F-A208-22757CD9B190}" type="slidenum">
              <a:rPr lang="en-US"/>
              <a:pPr/>
              <a:t>‹#›</a:t>
            </a:fld>
            <a:endParaRPr lang="en-US"/>
          </a:p>
        </p:txBody>
      </p:sp>
      <p:sp>
        <p:nvSpPr>
          <p:cNvPr id="87049" name="Freeform 9"/>
          <p:cNvSpPr>
            <a:spLocks noChangeArrowheads="1"/>
          </p:cNvSpPr>
          <p:nvPr/>
        </p:nvSpPr>
        <p:spPr bwMode="auto">
          <a:xfrm>
            <a:off x="838200" y="561975"/>
            <a:ext cx="152400" cy="1066800"/>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endParaRPr lang="en-US"/>
          </a:p>
        </p:txBody>
      </p:sp>
      <p:sp>
        <p:nvSpPr>
          <p:cNvPr id="87050" name="Freeform 10"/>
          <p:cNvSpPr>
            <a:spLocks noChangeArrowheads="1"/>
          </p:cNvSpPr>
          <p:nvPr/>
        </p:nvSpPr>
        <p:spPr bwMode="auto">
          <a:xfrm>
            <a:off x="8262938" y="269875"/>
            <a:ext cx="152400" cy="1073150"/>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447675" indent="-447675" algn="l" rtl="0" fontAlgn="base">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fontAlgn="base">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fontAlgn="base">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fontAlgn="base">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ollections.carli.illinois.edu/u?/iwu_argus,30462"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pantagraph.com/special-sections/news/history-and-events/article_caae0b58-b2fd-11df-a443-001cc4c002e0.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collections.carli.illinois.edu/u?/iwu_argus,1054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collections.carli.illinois.edu/u?/iwu_argus,472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ollections.carli.illinois.edu/u?/iwu_argus,20372"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collections.carli.illinois.edu/u?/iwu_histph,571"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collections.carli.illinois.edu/u?/iwu_argus,3059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iwu.edu/library/services/historical_photographs.shtml"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libguides.iwu.edu/IWUHistor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llections.carli.illinois.edu/u?/iwu_argus,2277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collections.carli.illinois.edu/u?/iwu_argus,3095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collections.carli.illinois.edu/u?/iwu_argus,31104"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digitalcommons.iwu.edu/athletics_hist/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collections.carli.illinois.edu/u?/iwu_argus,1220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collections.carli.illinois.edu/u?/iwu_histph,96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collections.carli.illinois.edu/u?/iwu_argus,3251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8200" y="1508125"/>
            <a:ext cx="7086600" cy="1217613"/>
          </a:xfrm>
        </p:spPr>
        <p:txBody>
          <a:bodyPr/>
          <a:lstStyle/>
          <a:p>
            <a:r>
              <a:rPr lang="en-US"/>
              <a:t>Gems from IWU History</a:t>
            </a:r>
          </a:p>
        </p:txBody>
      </p:sp>
      <p:sp>
        <p:nvSpPr>
          <p:cNvPr id="2051" name="Rectangle 3"/>
          <p:cNvSpPr>
            <a:spLocks noGrp="1" noChangeArrowheads="1"/>
          </p:cNvSpPr>
          <p:nvPr>
            <p:ph type="subTitle" idx="1"/>
          </p:nvPr>
        </p:nvSpPr>
        <p:spPr>
          <a:xfrm>
            <a:off x="1371600" y="3429000"/>
            <a:ext cx="6400800" cy="2209800"/>
          </a:xfrm>
        </p:spPr>
        <p:txBody>
          <a:bodyPr/>
          <a:lstStyle/>
          <a:p>
            <a:r>
              <a:rPr lang="en-US"/>
              <a:t>Back to College,</a:t>
            </a:r>
          </a:p>
          <a:p>
            <a:r>
              <a:rPr lang="en-US"/>
              <a:t>Homecoming 2010</a:t>
            </a:r>
          </a:p>
          <a:p>
            <a:r>
              <a:rPr lang="en-US" sz="2400"/>
              <a:t/>
            </a:r>
            <a:br>
              <a:rPr lang="en-US" sz="2400"/>
            </a:br>
            <a:r>
              <a:rPr lang="en-US" sz="2400"/>
              <a:t>with Meg Miner, your archivist!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Pop Quiz: True or False</a:t>
            </a:r>
          </a:p>
        </p:txBody>
      </p:sp>
      <p:sp>
        <p:nvSpPr>
          <p:cNvPr id="10243" name="Rectangle 3"/>
          <p:cNvSpPr>
            <a:spLocks noGrp="1" noChangeArrowheads="1"/>
          </p:cNvSpPr>
          <p:nvPr>
            <p:ph type="body" idx="1"/>
          </p:nvPr>
        </p:nvSpPr>
        <p:spPr/>
        <p:txBody>
          <a:bodyPr/>
          <a:lstStyle/>
          <a:p>
            <a:pPr>
              <a:buFont typeface="Wingdings" pitchFamily="2" charset="2"/>
              <a:buNone/>
            </a:pPr>
            <a:r>
              <a:rPr lang="en-US" altLang="zh-CN">
                <a:ea typeface="宋体" pitchFamily="2" charset="-122"/>
              </a:rPr>
              <a:t>The first observatory on our campus was installed in 1970.</a:t>
            </a:r>
          </a:p>
          <a:p>
            <a:pPr algn="ctr">
              <a:buFont typeface="Wingdings" pitchFamily="2" charset="2"/>
              <a:buNone/>
            </a:pPr>
            <a:r>
              <a:rPr lang="en-US" altLang="zh-CN">
                <a:ea typeface="宋体" pitchFamily="2" charset="-122"/>
              </a:rPr>
              <a:t>False!</a:t>
            </a:r>
          </a:p>
          <a:p>
            <a:pPr>
              <a:buFont typeface="Wingdings" pitchFamily="2" charset="2"/>
              <a:buNone/>
            </a:pPr>
            <a:r>
              <a:rPr lang="en-US" altLang="zh-CN" sz="2400">
                <a:ea typeface="宋体" pitchFamily="2" charset="-122"/>
              </a:rPr>
              <a:t>Behr Observatory in 1894 was the first.</a:t>
            </a:r>
          </a:p>
          <a:p>
            <a:pPr>
              <a:buFont typeface="Wingdings" pitchFamily="2" charset="2"/>
              <a:buNone/>
            </a:pPr>
            <a:endParaRPr lang="en-US" altLang="zh-CN" sz="2400">
              <a:ea typeface="宋体" pitchFamily="2" charset="-122"/>
            </a:endParaRPr>
          </a:p>
          <a:p>
            <a:pPr>
              <a:buFont typeface="Wingdings" pitchFamily="2" charset="2"/>
              <a:buNone/>
            </a:pPr>
            <a:r>
              <a:rPr lang="en-US" altLang="zh-CN" sz="2400">
                <a:ea typeface="宋体" pitchFamily="2" charset="-122"/>
              </a:rPr>
              <a:t>Source: </a:t>
            </a:r>
            <a:r>
              <a:rPr lang="en-US" altLang="zh-CN" sz="2400">
                <a:ea typeface="宋体" pitchFamily="2" charset="-122"/>
                <a:hlinkClick r:id="rId3"/>
              </a:rPr>
              <a:t>A.C. Behr’s</a:t>
            </a:r>
            <a:r>
              <a:rPr lang="en-US" altLang="zh-CN" sz="2400">
                <a:ea typeface="宋体" pitchFamily="2" charset="-122"/>
              </a:rPr>
              <a:t> commentary…but not the first sign of interest.</a:t>
            </a:r>
            <a:r>
              <a:rPr lang="en-US" altLang="zh-CN" sz="2800">
                <a:ea typeface="宋体" pitchFamily="2" charset="-122"/>
              </a:rPr>
              <a:t> </a:t>
            </a:r>
            <a:endParaRPr lang="en-US" sz="280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Pop Quiz: True or False</a:t>
            </a:r>
          </a:p>
        </p:txBody>
      </p:sp>
      <p:sp>
        <p:nvSpPr>
          <p:cNvPr id="13315" name="Rectangle 3"/>
          <p:cNvSpPr>
            <a:spLocks noGrp="1" noChangeArrowheads="1"/>
          </p:cNvSpPr>
          <p:nvPr>
            <p:ph type="body" idx="1"/>
          </p:nvPr>
        </p:nvSpPr>
        <p:spPr/>
        <p:txBody>
          <a:bodyPr/>
          <a:lstStyle/>
          <a:p>
            <a:pPr>
              <a:lnSpc>
                <a:spcPct val="90000"/>
              </a:lnSpc>
              <a:buFont typeface="Wingdings" pitchFamily="2" charset="2"/>
              <a:buNone/>
            </a:pPr>
            <a:r>
              <a:rPr lang="en-US"/>
              <a:t>The first vote to admit women at IWU took place in 1870.</a:t>
            </a:r>
          </a:p>
          <a:p>
            <a:pPr algn="ctr">
              <a:lnSpc>
                <a:spcPct val="90000"/>
              </a:lnSpc>
              <a:buFont typeface="Wingdings" pitchFamily="2" charset="2"/>
              <a:buNone/>
            </a:pPr>
            <a:r>
              <a:rPr lang="en-US"/>
              <a:t>False!</a:t>
            </a:r>
          </a:p>
          <a:p>
            <a:pPr>
              <a:lnSpc>
                <a:spcPct val="90000"/>
              </a:lnSpc>
              <a:buFont typeface="Wingdings" pitchFamily="2" charset="2"/>
              <a:buNone/>
            </a:pPr>
            <a:r>
              <a:rPr lang="en-US" sz="2400"/>
              <a:t>First vote was actually in 1851 </a:t>
            </a:r>
          </a:p>
          <a:p>
            <a:pPr>
              <a:lnSpc>
                <a:spcPct val="90000"/>
              </a:lnSpc>
              <a:buFont typeface="Wingdings" pitchFamily="2" charset="2"/>
              <a:buNone/>
            </a:pPr>
            <a:r>
              <a:rPr lang="en-US" sz="2400"/>
              <a:t>Source: Trustee’s minutes and Watson.</a:t>
            </a:r>
            <a:br>
              <a:rPr lang="en-US" sz="2400"/>
            </a:br>
            <a:r>
              <a:rPr lang="en-US" sz="2400"/>
              <a:t>Why did it succeed in 1870? </a:t>
            </a:r>
            <a:r>
              <a:rPr lang="en-US" sz="2400">
                <a:hlinkClick r:id="rId3"/>
              </a:rPr>
              <a:t>Bill Kemp column</a:t>
            </a:r>
            <a:r>
              <a:rPr lang="en-US" sz="2400"/>
              <a:t> may provide a clue. </a:t>
            </a:r>
          </a:p>
          <a:p>
            <a:pPr>
              <a:lnSpc>
                <a:spcPct val="90000"/>
              </a:lnSpc>
              <a:buFont typeface="Wingdings" pitchFamily="2" charset="2"/>
              <a:buNone/>
            </a:pPr>
            <a:r>
              <a:rPr lang="en-US" sz="2400"/>
              <a:t>Historical coincidence? A </a:t>
            </a:r>
            <a:r>
              <a:rPr lang="en-US" sz="2400">
                <a:hlinkClick r:id="rId4"/>
              </a:rPr>
              <a:t>headline</a:t>
            </a:r>
            <a:r>
              <a:rPr lang="en-US" sz="2400"/>
              <a:t> in the </a:t>
            </a:r>
            <a:r>
              <a:rPr lang="en-US" sz="2400" i="1"/>
              <a:t>Argus</a:t>
            </a:r>
            <a:r>
              <a:rPr lang="en-US" sz="2400"/>
              <a:t> October 23, 1970 reveals a different governing body’s action related to women and voting.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Pop Quiz: Multiple Choice</a:t>
            </a:r>
          </a:p>
        </p:txBody>
      </p:sp>
      <p:sp>
        <p:nvSpPr>
          <p:cNvPr id="11267" name="Rectangle 3"/>
          <p:cNvSpPr>
            <a:spLocks noGrp="1" noChangeArrowheads="1"/>
          </p:cNvSpPr>
          <p:nvPr>
            <p:ph type="body" idx="1"/>
          </p:nvPr>
        </p:nvSpPr>
        <p:spPr/>
        <p:txBody>
          <a:bodyPr/>
          <a:lstStyle/>
          <a:p>
            <a:pPr>
              <a:lnSpc>
                <a:spcPct val="90000"/>
              </a:lnSpc>
              <a:buFont typeface="Wingdings" pitchFamily="2" charset="2"/>
              <a:buNone/>
            </a:pPr>
            <a:r>
              <a:rPr lang="en-US"/>
              <a:t>Which of the following is true:</a:t>
            </a:r>
          </a:p>
          <a:p>
            <a:pPr>
              <a:lnSpc>
                <a:spcPct val="90000"/>
              </a:lnSpc>
              <a:buFont typeface="Wingdings" pitchFamily="2" charset="2"/>
              <a:buNone/>
            </a:pPr>
            <a:r>
              <a:rPr lang="en-US" sz="2400"/>
              <a:t>A. IWU is in the </a:t>
            </a:r>
            <a:r>
              <a:rPr lang="en-US" sz="2400" i="1"/>
              <a:t>Guinness Book of World Records</a:t>
            </a:r>
            <a:r>
              <a:rPr lang="en-US" sz="2400"/>
              <a:t> for having the largest indoor specimen of a rubber tree.</a:t>
            </a:r>
          </a:p>
          <a:p>
            <a:pPr>
              <a:lnSpc>
                <a:spcPct val="90000"/>
              </a:lnSpc>
              <a:buFont typeface="Wingdings" pitchFamily="2" charset="2"/>
              <a:buNone/>
            </a:pPr>
            <a:r>
              <a:rPr lang="en-US" sz="2400"/>
              <a:t>B. IWU is in Ripley’s </a:t>
            </a:r>
            <a:r>
              <a:rPr lang="en-US" sz="2400" i="1"/>
              <a:t>Believe It or Not! </a:t>
            </a:r>
            <a:r>
              <a:rPr lang="en-US" sz="2400"/>
              <a:t>because Franklin Avenue connects IWU and ISU.</a:t>
            </a:r>
          </a:p>
          <a:p>
            <a:pPr>
              <a:lnSpc>
                <a:spcPct val="90000"/>
              </a:lnSpc>
              <a:buFont typeface="Wingdings" pitchFamily="2" charset="2"/>
              <a:buNone/>
            </a:pPr>
            <a:r>
              <a:rPr lang="en-US" sz="2400"/>
              <a:t>C.</a:t>
            </a:r>
            <a:r>
              <a:rPr lang="en-US" sz="2400" i="1"/>
              <a:t> Who’s Who</a:t>
            </a:r>
            <a:r>
              <a:rPr lang="en-US" sz="2400"/>
              <a:t> contains more IWU graduates per capita of students enrolled in colleges of Illinois.</a:t>
            </a:r>
          </a:p>
          <a:p>
            <a:pPr>
              <a:lnSpc>
                <a:spcPct val="90000"/>
              </a:lnSpc>
              <a:buFont typeface="Wingdings" pitchFamily="2" charset="2"/>
              <a:buNone/>
            </a:pPr>
            <a:endParaRPr lang="en-US" sz="2400"/>
          </a:p>
          <a:p>
            <a:pPr>
              <a:lnSpc>
                <a:spcPct val="90000"/>
              </a:lnSpc>
              <a:buFont typeface="Wingdings" pitchFamily="2" charset="2"/>
              <a:buNone/>
            </a:pPr>
            <a:r>
              <a:rPr lang="en-US" sz="2400"/>
              <a:t>Source: </a:t>
            </a:r>
            <a:r>
              <a:rPr lang="en-US" sz="2400" i="1">
                <a:hlinkClick r:id="rId3"/>
              </a:rPr>
              <a:t>Argus</a:t>
            </a:r>
            <a:r>
              <a:rPr lang="en-US" sz="2400">
                <a:hlinkClick r:id="rId3"/>
              </a:rPr>
              <a:t> column</a:t>
            </a:r>
            <a:r>
              <a:rPr lang="en-US" sz="24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0"/>
                                  </p:iterate>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11267">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Pop Quiz: True or False</a:t>
            </a:r>
          </a:p>
        </p:txBody>
      </p:sp>
      <p:sp>
        <p:nvSpPr>
          <p:cNvPr id="12291" name="Rectangle 3"/>
          <p:cNvSpPr>
            <a:spLocks noGrp="1" noChangeArrowheads="1"/>
          </p:cNvSpPr>
          <p:nvPr>
            <p:ph type="body" idx="1"/>
          </p:nvPr>
        </p:nvSpPr>
        <p:spPr/>
        <p:txBody>
          <a:bodyPr/>
          <a:lstStyle/>
          <a:p>
            <a:pPr>
              <a:lnSpc>
                <a:spcPct val="90000"/>
              </a:lnSpc>
              <a:buFont typeface="Wingdings" pitchFamily="2" charset="2"/>
              <a:buNone/>
            </a:pPr>
            <a:r>
              <a:rPr lang="en-US"/>
              <a:t>The current recession has made President Wilson consider accepting produce and livestock as tuition.</a:t>
            </a:r>
          </a:p>
          <a:p>
            <a:pPr algn="ctr">
              <a:lnSpc>
                <a:spcPct val="90000"/>
              </a:lnSpc>
              <a:buFont typeface="Wingdings" pitchFamily="2" charset="2"/>
              <a:buNone/>
            </a:pPr>
            <a:r>
              <a:rPr lang="en-US"/>
              <a:t>False!</a:t>
            </a:r>
          </a:p>
          <a:p>
            <a:pPr>
              <a:lnSpc>
                <a:spcPct val="90000"/>
              </a:lnSpc>
              <a:buFont typeface="Wingdings" pitchFamily="2" charset="2"/>
              <a:buNone/>
            </a:pPr>
            <a:r>
              <a:rPr lang="en-US" sz="2400"/>
              <a:t>In 1932, IWU’s new president Dr. Harry W. McPherson and Business Manager Nate Crabtree created a program for farm families to substitute crops and animals for cash.</a:t>
            </a:r>
          </a:p>
          <a:p>
            <a:pPr>
              <a:lnSpc>
                <a:spcPct val="90000"/>
              </a:lnSpc>
              <a:buFont typeface="Wingdings" pitchFamily="2" charset="2"/>
              <a:buNone/>
            </a:pPr>
            <a:r>
              <a:rPr lang="en-US" sz="2400"/>
              <a:t>Source: </a:t>
            </a:r>
            <a:r>
              <a:rPr lang="en-US" sz="2400" i="1">
                <a:hlinkClick r:id="rId3"/>
              </a:rPr>
              <a:t>Argus</a:t>
            </a:r>
            <a:r>
              <a:rPr lang="en-US" sz="2400">
                <a:hlinkClick r:id="rId3"/>
              </a:rPr>
              <a:t> newspaper</a:t>
            </a:r>
            <a:r>
              <a:rPr lang="en-US" sz="2400"/>
              <a:t> and </a:t>
            </a:r>
            <a:r>
              <a:rPr lang="en-US" sz="2400">
                <a:hlinkClick r:id="rId4"/>
              </a:rPr>
              <a:t>Paramount News</a:t>
            </a:r>
            <a:r>
              <a:rPr lang="en-US" sz="2400"/>
              <a:t> and several other print sources.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Mysteries of IWU’s past</a:t>
            </a:r>
          </a:p>
        </p:txBody>
      </p:sp>
      <p:sp>
        <p:nvSpPr>
          <p:cNvPr id="91139" name="Rectangle 3"/>
          <p:cNvSpPr>
            <a:spLocks noGrp="1" noChangeArrowheads="1"/>
          </p:cNvSpPr>
          <p:nvPr>
            <p:ph type="body" idx="1"/>
          </p:nvPr>
        </p:nvSpPr>
        <p:spPr/>
        <p:txBody>
          <a:bodyPr/>
          <a:lstStyle/>
          <a:p>
            <a:pPr>
              <a:buFont typeface="Wingdings" pitchFamily="2" charset="2"/>
              <a:buNone/>
            </a:pPr>
            <a:r>
              <a:rPr lang="en-US" sz="2800"/>
              <a:t>Band uniform of Leonard Lackland, Class of 1894.</a:t>
            </a:r>
          </a:p>
          <a:p>
            <a:pPr>
              <a:buFont typeface="Wingdings" pitchFamily="2" charset="2"/>
              <a:buNone/>
            </a:pPr>
            <a:r>
              <a:rPr lang="en-US" sz="2800"/>
              <a:t>Random artifacts.</a:t>
            </a:r>
          </a:p>
          <a:p>
            <a:pPr>
              <a:buFont typeface="Wingdings" pitchFamily="2" charset="2"/>
              <a:buNone/>
            </a:pPr>
            <a:r>
              <a:rPr lang="en-US" sz="2800">
                <a:hlinkClick r:id="rId3"/>
              </a:rPr>
              <a:t>First international students</a:t>
            </a:r>
            <a:r>
              <a:rPr lang="en-US" sz="2800"/>
              <a:t>.</a:t>
            </a:r>
          </a:p>
          <a:p>
            <a:pPr>
              <a:buFont typeface="Wingdings" pitchFamily="2" charset="2"/>
              <a:buNone/>
            </a:pPr>
            <a:r>
              <a:rPr lang="en-US" sz="2800"/>
              <a:t>Check out many unidentified photos on our </a:t>
            </a:r>
            <a:r>
              <a:rPr lang="en-US" sz="2800">
                <a:hlinkClick r:id="rId4"/>
              </a:rPr>
              <a:t>historical photos website</a:t>
            </a:r>
            <a:r>
              <a:rPr lang="en-US" sz="2800"/>
              <a:t>.</a:t>
            </a:r>
          </a:p>
          <a:p>
            <a:pPr>
              <a:buFont typeface="Wingdings" pitchFamily="2" charset="2"/>
              <a:buNone/>
            </a:pPr>
            <a:endParaRPr lang="en-US"/>
          </a:p>
          <a:p>
            <a:pPr>
              <a:buFont typeface="Wingdings" pitchFamily="2" charset="2"/>
              <a:buNone/>
            </a:pPr>
            <a:r>
              <a:rPr lang="en-US"/>
              <a:t>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11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Your IWU gems </a:t>
            </a:r>
          </a:p>
        </p:txBody>
      </p:sp>
      <p:sp>
        <p:nvSpPr>
          <p:cNvPr id="92163" name="Rectangle 3"/>
          <p:cNvSpPr>
            <a:spLocks noGrp="1" noChangeArrowheads="1"/>
          </p:cNvSpPr>
          <p:nvPr>
            <p:ph type="body" idx="1"/>
          </p:nvPr>
        </p:nvSpPr>
        <p:spPr>
          <a:xfrm>
            <a:off x="949325" y="2438400"/>
            <a:ext cx="7661275" cy="3657600"/>
          </a:xfrm>
        </p:spPr>
        <p:txBody>
          <a:bodyPr/>
          <a:lstStyle/>
          <a:p>
            <a:pPr>
              <a:buFont typeface="Wingdings" pitchFamily="2" charset="2"/>
              <a:buNone/>
            </a:pPr>
            <a:endParaRPr lang="en-US"/>
          </a:p>
          <a:p>
            <a:pPr>
              <a:buFont typeface="Wingdings" pitchFamily="2" charset="2"/>
              <a:buNone/>
            </a:pPr>
            <a:r>
              <a:rPr lang="en-US"/>
              <a:t>What would you like to share with us?</a:t>
            </a:r>
          </a:p>
          <a:p>
            <a:pPr>
              <a:buFont typeface="Wingdings" pitchFamily="2" charset="2"/>
              <a:buNone/>
            </a:pPr>
            <a:endParaRPr lang="en-US"/>
          </a:p>
        </p:txBody>
      </p:sp>
      <p:pic>
        <p:nvPicPr>
          <p:cNvPr id="92169" name="Picture 9" descr="MC900053563[1]"/>
          <p:cNvPicPr>
            <a:picLocks noChangeAspect="1" noChangeArrowheads="1"/>
          </p:cNvPicPr>
          <p:nvPr/>
        </p:nvPicPr>
        <p:blipFill>
          <a:blip r:embed="rId2" cstate="print"/>
          <a:srcRect/>
          <a:stretch>
            <a:fillRect/>
          </a:stretch>
        </p:blipFill>
        <p:spPr bwMode="auto">
          <a:xfrm>
            <a:off x="5257800" y="609600"/>
            <a:ext cx="1435100" cy="168116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Thank You!</a:t>
            </a:r>
          </a:p>
        </p:txBody>
      </p:sp>
      <p:sp>
        <p:nvSpPr>
          <p:cNvPr id="93187"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r>
              <a:rPr lang="en-US"/>
              <a:t>For ways that you can explore parts of IWU’s history on your own, please visit:</a:t>
            </a:r>
            <a:br>
              <a:rPr lang="en-US"/>
            </a:br>
            <a:r>
              <a:rPr lang="en-US">
                <a:hlinkClick r:id="rId2"/>
              </a:rPr>
              <a:t>http://libguides.iwu.edu/IWUHistory </a:t>
            </a:r>
            <a:endParaRPr lang="en-US"/>
          </a:p>
          <a:p>
            <a:pPr>
              <a:buFont typeface="Wingdings" pitchFamily="2" charset="2"/>
              <a:buNone/>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Welcome!</a:t>
            </a:r>
          </a:p>
        </p:txBody>
      </p:sp>
      <p:sp>
        <p:nvSpPr>
          <p:cNvPr id="3075" name="Rectangle 3"/>
          <p:cNvSpPr>
            <a:spLocks noGrp="1" noChangeArrowheads="1"/>
          </p:cNvSpPr>
          <p:nvPr>
            <p:ph type="body" idx="1"/>
          </p:nvPr>
        </p:nvSpPr>
        <p:spPr/>
        <p:txBody>
          <a:bodyPr/>
          <a:lstStyle/>
          <a:p>
            <a:pPr>
              <a:buFont typeface="Wingdings" pitchFamily="2" charset="2"/>
              <a:buNone/>
            </a:pPr>
            <a:r>
              <a:rPr lang="en-US"/>
              <a:t>The plan for this hour</a:t>
            </a:r>
          </a:p>
          <a:p>
            <a:r>
              <a:rPr lang="en-US"/>
              <a:t>Share what I’ve found out and how.</a:t>
            </a:r>
          </a:p>
          <a:p>
            <a:r>
              <a:rPr lang="en-US"/>
              <a:t>Show a few mystery items.</a:t>
            </a:r>
          </a:p>
          <a:p>
            <a:r>
              <a:rPr lang="en-US"/>
              <a:t>Hear what gems you have to share!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838200"/>
            <a:ext cx="8229600" cy="5287963"/>
          </a:xfrm>
        </p:spPr>
        <p:txBody>
          <a:bodyPr/>
          <a:lstStyle/>
          <a:p>
            <a:pPr algn="ctr">
              <a:buFont typeface="Wingdings" pitchFamily="2" charset="2"/>
              <a:buNone/>
            </a:pPr>
            <a:endParaRPr lang="en-US" sz="4400"/>
          </a:p>
          <a:p>
            <a:pPr>
              <a:buFont typeface="Wingdings" pitchFamily="2" charset="2"/>
              <a:buNone/>
            </a:pPr>
            <a:endParaRPr lang="en-US"/>
          </a:p>
          <a:p>
            <a:pPr algn="ctr">
              <a:buFont typeface="Wingdings" pitchFamily="2" charset="2"/>
              <a:buNone/>
            </a:pPr>
            <a:r>
              <a:rPr lang="en-US"/>
              <a:t>Test your IWU-quotient </a:t>
            </a:r>
          </a:p>
          <a:p>
            <a:pPr algn="ctr">
              <a:buFont typeface="Wingdings" pitchFamily="2" charset="2"/>
              <a:buNone/>
            </a:pPr>
            <a:r>
              <a:rPr lang="en-US"/>
              <a:t>on the following…</a:t>
            </a:r>
          </a:p>
          <a:p>
            <a:pPr algn="ctr">
              <a:buFont typeface="Wingdings" pitchFamily="2" charset="2"/>
              <a:buNone/>
            </a:pPr>
            <a:r>
              <a:rPr lang="en-US" sz="4400"/>
              <a:t>Pop Quiz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5123">
                                            <p:txEl>
                                              <p:pRg st="4" end="4"/>
                                            </p:txEl>
                                          </p:spTgt>
                                        </p:tgtEl>
                                        <p:attrNameLst>
                                          <p:attrName>style.visibility</p:attrName>
                                        </p:attrNameLst>
                                      </p:cBhvr>
                                      <p:to>
                                        <p:strVal val="visible"/>
                                      </p:to>
                                    </p:set>
                                    <p:anim calcmode="lin" valueType="num">
                                      <p:cBhvr additive="base">
                                        <p:cTn id="7"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4400"/>
              <a:t>Pop Quiz: </a:t>
            </a:r>
            <a:r>
              <a:rPr lang="en-US" altLang="zh-CN">
                <a:ea typeface="宋体" pitchFamily="2" charset="-122"/>
              </a:rPr>
              <a:t>True or False </a:t>
            </a:r>
            <a:endParaRPr lang="en-US"/>
          </a:p>
        </p:txBody>
      </p:sp>
      <p:sp>
        <p:nvSpPr>
          <p:cNvPr id="4099" name="Rectangle 3"/>
          <p:cNvSpPr>
            <a:spLocks noGrp="1" noChangeArrowheads="1"/>
          </p:cNvSpPr>
          <p:nvPr>
            <p:ph type="body" idx="1"/>
          </p:nvPr>
        </p:nvSpPr>
        <p:spPr/>
        <p:txBody>
          <a:bodyPr/>
          <a:lstStyle/>
          <a:p>
            <a:pPr>
              <a:lnSpc>
                <a:spcPct val="80000"/>
              </a:lnSpc>
              <a:buFont typeface="Wingdings" pitchFamily="2" charset="2"/>
              <a:buNone/>
            </a:pPr>
            <a:r>
              <a:rPr lang="en-US" altLang="zh-CN">
                <a:ea typeface="宋体" pitchFamily="2" charset="-122"/>
              </a:rPr>
              <a:t>Rod Blagojevich says he is related to </a:t>
            </a:r>
          </a:p>
          <a:p>
            <a:pPr>
              <a:lnSpc>
                <a:spcPct val="80000"/>
              </a:lnSpc>
              <a:buFont typeface="Wingdings" pitchFamily="2" charset="2"/>
              <a:buNone/>
            </a:pPr>
            <a:r>
              <a:rPr lang="en-US" altLang="zh-CN">
                <a:ea typeface="宋体" pitchFamily="2" charset="-122"/>
              </a:rPr>
              <a:t>Joe Fifer, Class of 1868, who was also a Governor of Illinois. </a:t>
            </a:r>
          </a:p>
          <a:p>
            <a:pPr algn="ctr">
              <a:lnSpc>
                <a:spcPct val="80000"/>
              </a:lnSpc>
              <a:buFont typeface="Wingdings" pitchFamily="2" charset="2"/>
              <a:buNone/>
            </a:pPr>
            <a:r>
              <a:rPr lang="en-US" altLang="zh-CN">
                <a:ea typeface="宋体" pitchFamily="2" charset="-122"/>
              </a:rPr>
              <a:t>False!</a:t>
            </a:r>
          </a:p>
          <a:p>
            <a:pPr>
              <a:lnSpc>
                <a:spcPct val="80000"/>
              </a:lnSpc>
              <a:buFont typeface="Wingdings" pitchFamily="2" charset="2"/>
              <a:buNone/>
            </a:pPr>
            <a:r>
              <a:rPr lang="en-US" altLang="zh-CN" sz="2400">
                <a:ea typeface="宋体" pitchFamily="2" charset="-122"/>
              </a:rPr>
              <a:t>Fifer was elected to the Illinois State Senate in 1880, became Governor in 1888, and received an LL.D. from IWU in 1892; taught in our Law School 1916-1923.</a:t>
            </a:r>
          </a:p>
          <a:p>
            <a:pPr>
              <a:lnSpc>
                <a:spcPct val="80000"/>
              </a:lnSpc>
              <a:buFont typeface="Wingdings" pitchFamily="2" charset="2"/>
              <a:buNone/>
            </a:pPr>
            <a:endParaRPr lang="en-US" altLang="zh-CN" sz="2400">
              <a:ea typeface="宋体" pitchFamily="2" charset="-122"/>
            </a:endParaRPr>
          </a:p>
          <a:p>
            <a:pPr>
              <a:lnSpc>
                <a:spcPct val="80000"/>
              </a:lnSpc>
              <a:buFont typeface="Wingdings" pitchFamily="2" charset="2"/>
              <a:buNone/>
            </a:pPr>
            <a:r>
              <a:rPr lang="en-US" altLang="zh-CN" sz="2400">
                <a:ea typeface="宋体" pitchFamily="2" charset="-122"/>
              </a:rPr>
              <a:t>Source: Several! Common sense </a:t>
            </a:r>
            <a:r>
              <a:rPr lang="en-US" altLang="zh-CN" sz="2400">
                <a:ea typeface="宋体" pitchFamily="2" charset="-122"/>
                <a:sym typeface="Wingdings" pitchFamily="2" charset="2"/>
              </a:rPr>
              <a:t> plus </a:t>
            </a:r>
            <a:r>
              <a:rPr lang="en-US" altLang="zh-CN" sz="2400">
                <a:ea typeface="宋体" pitchFamily="2" charset="-122"/>
              </a:rPr>
              <a:t>Watson’s book and </a:t>
            </a:r>
            <a:r>
              <a:rPr lang="en-US" altLang="zh-CN" sz="2400">
                <a:ea typeface="宋体" pitchFamily="2" charset="-122"/>
                <a:sym typeface="Wingdings" pitchFamily="2" charset="2"/>
              </a:rPr>
              <a:t>our </a:t>
            </a:r>
            <a:r>
              <a:rPr lang="en-US" altLang="zh-CN" sz="2400">
                <a:ea typeface="宋体" pitchFamily="2" charset="-122"/>
                <a:sym typeface="Wingdings" pitchFamily="2" charset="2"/>
                <a:hlinkClick r:id="rId3"/>
              </a:rPr>
              <a:t>news sources</a:t>
            </a:r>
            <a:r>
              <a:rPr lang="en-US" altLang="zh-CN" sz="2400">
                <a:ea typeface="宋体" pitchFamily="2" charset="-122"/>
                <a:sym typeface="Wingdings" pitchFamily="2" charset="2"/>
              </a:rPr>
              <a:t>.</a:t>
            </a:r>
            <a:endParaRPr lang="en-US" sz="2400">
              <a:ea typeface="宋体" pitchFamily="2" charset="-122"/>
              <a:sym typeface="Wingdings"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Pop Quiz: Multiple Choice</a:t>
            </a:r>
          </a:p>
        </p:txBody>
      </p:sp>
      <p:sp>
        <p:nvSpPr>
          <p:cNvPr id="90115" name="Rectangle 3"/>
          <p:cNvSpPr>
            <a:spLocks noGrp="1" noChangeArrowheads="1"/>
          </p:cNvSpPr>
          <p:nvPr>
            <p:ph type="body" idx="1"/>
          </p:nvPr>
        </p:nvSpPr>
        <p:spPr/>
        <p:txBody>
          <a:bodyPr/>
          <a:lstStyle/>
          <a:p>
            <a:pPr>
              <a:buFont typeface="Wingdings" pitchFamily="2" charset="2"/>
              <a:buNone/>
            </a:pPr>
            <a:r>
              <a:rPr lang="en-US"/>
              <a:t>Graduates before 1919 probably would have completed which of the following in addition to their course work:</a:t>
            </a:r>
          </a:p>
          <a:p>
            <a:pPr>
              <a:buFont typeface="Wingdings" pitchFamily="2" charset="2"/>
              <a:buNone/>
            </a:pPr>
            <a:r>
              <a:rPr lang="en-US" sz="2400"/>
              <a:t>A. Perform a swimming test.</a:t>
            </a:r>
          </a:p>
          <a:p>
            <a:pPr>
              <a:buFont typeface="Wingdings" pitchFamily="2" charset="2"/>
              <a:buNone/>
            </a:pPr>
            <a:r>
              <a:rPr lang="en-US" sz="2400"/>
              <a:t>B. Get 100% on two consecutive tests.</a:t>
            </a:r>
          </a:p>
          <a:p>
            <a:pPr>
              <a:buFont typeface="Wingdings" pitchFamily="2" charset="2"/>
              <a:buNone/>
            </a:pPr>
            <a:r>
              <a:rPr lang="en-US" sz="2400"/>
              <a:t>C. Deliver a Commencement speech.</a:t>
            </a:r>
          </a:p>
          <a:p>
            <a:pPr>
              <a:buFont typeface="Wingdings" pitchFamily="2" charset="2"/>
              <a:buNone/>
            </a:pPr>
            <a:endParaRPr lang="en-US" sz="2400"/>
          </a:p>
          <a:p>
            <a:pPr>
              <a:buFont typeface="Wingdings" pitchFamily="2" charset="2"/>
              <a:buNone/>
            </a:pPr>
            <a:r>
              <a:rPr lang="en-US" sz="2400"/>
              <a:t>Source: </a:t>
            </a:r>
            <a:r>
              <a:rPr lang="en-US" sz="2400" i="1"/>
              <a:t>Alumni Journal</a:t>
            </a:r>
            <a:r>
              <a:rPr lang="en-US" sz="2400"/>
              <a:t> </a:t>
            </a:r>
            <a:r>
              <a:rPr lang="en-US" sz="2400">
                <a:hlinkClick r:id="rId3"/>
              </a:rPr>
              <a:t>June 1870</a:t>
            </a:r>
            <a:r>
              <a:rPr lang="en-US" sz="2400"/>
              <a:t> and </a:t>
            </a:r>
            <a:r>
              <a:rPr lang="en-US" sz="2400">
                <a:hlinkClick r:id="rId4"/>
              </a:rPr>
              <a:t>Sept 1874</a:t>
            </a:r>
            <a:r>
              <a:rPr lang="en-US" sz="24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01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01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0"/>
                                  </p:iterate>
                                  <p:childTnLst>
                                    <p:set>
                                      <p:cBhvr>
                                        <p:cTn id="18" dur="1" fill="hold">
                                          <p:stCondLst>
                                            <p:cond delay="0"/>
                                          </p:stCondLst>
                                        </p:cTn>
                                        <p:tgtEl>
                                          <p:spTgt spid="901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90115">
                                            <p:txEl>
                                              <p:pRg st="3" end="3"/>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01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Pop Quiz: Multiple Choice</a:t>
            </a:r>
          </a:p>
        </p:txBody>
      </p:sp>
      <p:sp>
        <p:nvSpPr>
          <p:cNvPr id="6147" name="Rectangle 3"/>
          <p:cNvSpPr>
            <a:spLocks noGrp="1" noChangeArrowheads="1"/>
          </p:cNvSpPr>
          <p:nvPr>
            <p:ph type="body" idx="1"/>
          </p:nvPr>
        </p:nvSpPr>
        <p:spPr/>
        <p:txBody>
          <a:bodyPr/>
          <a:lstStyle/>
          <a:p>
            <a:pPr>
              <a:buFont typeface="Wingdings" pitchFamily="2" charset="2"/>
              <a:buNone/>
            </a:pPr>
            <a:r>
              <a:rPr lang="en-US" altLang="zh-CN">
                <a:ea typeface="宋体" pitchFamily="2" charset="-122"/>
              </a:rPr>
              <a:t>Basketball was brought to Bloomington-Normal by </a:t>
            </a:r>
          </a:p>
          <a:p>
            <a:pPr>
              <a:buFont typeface="Wingdings" pitchFamily="2" charset="2"/>
              <a:buNone/>
            </a:pPr>
            <a:r>
              <a:rPr lang="en-US" altLang="zh-CN" sz="2400">
                <a:ea typeface="宋体" pitchFamily="2" charset="-122"/>
              </a:rPr>
              <a:t>A. Jack Sikma, Class of 1977.</a:t>
            </a:r>
          </a:p>
          <a:p>
            <a:pPr>
              <a:buFont typeface="Wingdings" pitchFamily="2" charset="2"/>
              <a:buNone/>
            </a:pPr>
            <a:r>
              <a:rPr lang="en-US" altLang="zh-CN" sz="2400">
                <a:ea typeface="宋体" pitchFamily="2" charset="-122"/>
              </a:rPr>
              <a:t>B. Delmar Darrah, faculty member, 1893-1910.</a:t>
            </a:r>
          </a:p>
          <a:p>
            <a:pPr>
              <a:buFont typeface="Wingdings" pitchFamily="2" charset="2"/>
              <a:buNone/>
            </a:pPr>
            <a:r>
              <a:rPr lang="en-US" altLang="zh-CN" sz="2400">
                <a:ea typeface="宋体" pitchFamily="2" charset="-122"/>
              </a:rPr>
              <a:t>C. John Wesley Powell, faculty member, 1865-1868.</a:t>
            </a:r>
          </a:p>
          <a:p>
            <a:pPr>
              <a:buFont typeface="Wingdings" pitchFamily="2" charset="2"/>
              <a:buNone/>
            </a:pPr>
            <a:endParaRPr lang="en-US" altLang="zh-CN" sz="2400">
              <a:ea typeface="宋体" pitchFamily="2" charset="-122"/>
            </a:endParaRPr>
          </a:p>
          <a:p>
            <a:pPr>
              <a:buFont typeface="Wingdings" pitchFamily="2" charset="2"/>
              <a:buNone/>
            </a:pPr>
            <a:r>
              <a:rPr lang="en-US" altLang="zh-CN" sz="2400">
                <a:ea typeface="宋体" pitchFamily="2" charset="-122"/>
              </a:rPr>
              <a:t>Source: The </a:t>
            </a:r>
            <a:r>
              <a:rPr lang="en-US" altLang="zh-CN" sz="2400">
                <a:ea typeface="宋体" pitchFamily="2" charset="-122"/>
                <a:hlinkClick r:id="rId3"/>
              </a:rPr>
              <a:t>transcript</a:t>
            </a:r>
            <a:r>
              <a:rPr lang="en-US" altLang="zh-CN" sz="2400">
                <a:ea typeface="宋体" pitchFamily="2" charset="-122"/>
              </a:rPr>
              <a:t> of a talk given in August 1950.</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0"/>
                                  </p:iterate>
                                  <p:childTnLst>
                                    <p:set>
                                      <p:cBhvr>
                                        <p:cTn id="14"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6147">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Pop Quiz: True or False</a:t>
            </a:r>
          </a:p>
        </p:txBody>
      </p:sp>
      <p:sp>
        <p:nvSpPr>
          <p:cNvPr id="7171" name="Rectangle 3"/>
          <p:cNvSpPr>
            <a:spLocks noGrp="1" noChangeArrowheads="1"/>
          </p:cNvSpPr>
          <p:nvPr>
            <p:ph type="body" idx="1"/>
          </p:nvPr>
        </p:nvSpPr>
        <p:spPr/>
        <p:txBody>
          <a:bodyPr/>
          <a:lstStyle/>
          <a:p>
            <a:pPr>
              <a:lnSpc>
                <a:spcPct val="80000"/>
              </a:lnSpc>
              <a:buFont typeface="Wingdings" pitchFamily="2" charset="2"/>
              <a:buNone/>
            </a:pPr>
            <a:r>
              <a:rPr lang="en-US" altLang="zh-CN">
                <a:ea typeface="宋体" pitchFamily="2" charset="-122"/>
              </a:rPr>
              <a:t>Students were penalized for not returning to school following the passing of Abraham Lincoln’s funeral train.</a:t>
            </a:r>
          </a:p>
          <a:p>
            <a:pPr algn="ctr">
              <a:lnSpc>
                <a:spcPct val="80000"/>
              </a:lnSpc>
              <a:buFont typeface="Wingdings" pitchFamily="2" charset="2"/>
              <a:buNone/>
            </a:pPr>
            <a:r>
              <a:rPr lang="en-US" altLang="zh-CN">
                <a:ea typeface="宋体" pitchFamily="2" charset="-122"/>
              </a:rPr>
              <a:t>True!</a:t>
            </a:r>
          </a:p>
          <a:p>
            <a:pPr>
              <a:lnSpc>
                <a:spcPct val="80000"/>
              </a:lnSpc>
              <a:buFont typeface="Wingdings" pitchFamily="2" charset="2"/>
              <a:buNone/>
            </a:pPr>
            <a:r>
              <a:rPr lang="en-US" altLang="zh-CN" sz="2400">
                <a:ea typeface="宋体" pitchFamily="2" charset="-122"/>
              </a:rPr>
              <a:t>“Some students having failed to come to time [</a:t>
            </a:r>
            <a:r>
              <a:rPr lang="en-US" altLang="zh-CN" sz="2400" i="1">
                <a:ea typeface="宋体" pitchFamily="2" charset="-122"/>
              </a:rPr>
              <a:t>sic</a:t>
            </a:r>
            <a:r>
              <a:rPr lang="en-US" altLang="zh-CN" sz="2400">
                <a:ea typeface="宋体" pitchFamily="2" charset="-122"/>
              </a:rPr>
              <a:t>] on the Friday after Lincoln’s funeral … were admitted to recitations with demerits uncancelled and the following punishments adjudged….”</a:t>
            </a:r>
          </a:p>
          <a:p>
            <a:pPr>
              <a:lnSpc>
                <a:spcPct val="80000"/>
              </a:lnSpc>
              <a:buFont typeface="Wingdings" pitchFamily="2" charset="2"/>
              <a:buNone/>
            </a:pPr>
            <a:endParaRPr lang="en-US" altLang="zh-CN" sz="2400">
              <a:ea typeface="宋体" pitchFamily="2" charset="-122"/>
            </a:endParaRPr>
          </a:p>
          <a:p>
            <a:pPr>
              <a:lnSpc>
                <a:spcPct val="80000"/>
              </a:lnSpc>
              <a:buFont typeface="Wingdings" pitchFamily="2" charset="2"/>
              <a:buNone/>
            </a:pPr>
            <a:r>
              <a:rPr lang="en-US" altLang="zh-CN" sz="2400">
                <a:ea typeface="宋体" pitchFamily="2" charset="-122"/>
              </a:rPr>
              <a:t>Source: Faculty Meeting Minutes, May 8, 1865. </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Pop Quiz: Multiple Choice</a:t>
            </a:r>
          </a:p>
        </p:txBody>
      </p:sp>
      <p:sp>
        <p:nvSpPr>
          <p:cNvPr id="8195" name="Rectangle 3"/>
          <p:cNvSpPr>
            <a:spLocks noGrp="1" noChangeArrowheads="1"/>
          </p:cNvSpPr>
          <p:nvPr>
            <p:ph type="body" idx="1"/>
          </p:nvPr>
        </p:nvSpPr>
        <p:spPr/>
        <p:txBody>
          <a:bodyPr/>
          <a:lstStyle/>
          <a:p>
            <a:pPr>
              <a:lnSpc>
                <a:spcPct val="90000"/>
              </a:lnSpc>
              <a:buFont typeface="Wingdings" pitchFamily="2" charset="2"/>
              <a:buNone/>
            </a:pPr>
            <a:r>
              <a:rPr lang="en-US"/>
              <a:t>The oldest building on campus today, Stevenson Hall, is named for </a:t>
            </a:r>
          </a:p>
          <a:p>
            <a:pPr>
              <a:lnSpc>
                <a:spcPct val="90000"/>
              </a:lnSpc>
              <a:buFont typeface="Wingdings" pitchFamily="2" charset="2"/>
              <a:buNone/>
            </a:pPr>
            <a:r>
              <a:rPr lang="en-US" sz="2400"/>
              <a:t>A. Bloomington Dr. Edgar M. Stevenson.</a:t>
            </a:r>
          </a:p>
          <a:p>
            <a:pPr>
              <a:lnSpc>
                <a:spcPct val="90000"/>
              </a:lnSpc>
              <a:buFont typeface="Wingdings" pitchFamily="2" charset="2"/>
              <a:buNone/>
            </a:pPr>
            <a:r>
              <a:rPr lang="en-US" sz="2400"/>
              <a:t>B. Former Congressman and Vice President Adlai Stevenson I, Class of 1853.</a:t>
            </a:r>
          </a:p>
          <a:p>
            <a:pPr>
              <a:lnSpc>
                <a:spcPct val="90000"/>
              </a:lnSpc>
              <a:buFont typeface="Wingdings" pitchFamily="2" charset="2"/>
              <a:buNone/>
            </a:pPr>
            <a:r>
              <a:rPr lang="en-US" sz="2400"/>
              <a:t>C. His grandson, Presidential candidate and U.N. Ambassador, Adlai Stevenson II.</a:t>
            </a:r>
          </a:p>
          <a:p>
            <a:pPr>
              <a:lnSpc>
                <a:spcPct val="90000"/>
              </a:lnSpc>
              <a:buFont typeface="Wingdings" pitchFamily="2" charset="2"/>
              <a:buNone/>
            </a:pPr>
            <a:endParaRPr lang="en-US" sz="2400"/>
          </a:p>
          <a:p>
            <a:pPr>
              <a:lnSpc>
                <a:spcPct val="90000"/>
              </a:lnSpc>
              <a:buFont typeface="Wingdings" pitchFamily="2" charset="2"/>
              <a:buNone/>
            </a:pPr>
            <a:r>
              <a:rPr lang="en-US" sz="2400"/>
              <a:t>Source: Dedication documents, </a:t>
            </a:r>
            <a:r>
              <a:rPr lang="en-US" sz="2400">
                <a:hlinkClick r:id="rId3"/>
              </a:rPr>
              <a:t>newspaper articles</a:t>
            </a:r>
            <a:r>
              <a:rPr lang="en-US" sz="2400"/>
              <a:t> and </a:t>
            </a:r>
            <a:r>
              <a:rPr lang="en-US" sz="2400">
                <a:hlinkClick r:id="rId4"/>
              </a:rPr>
              <a:t>photographs</a:t>
            </a:r>
            <a:r>
              <a:rPr lang="en-US" sz="24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0"/>
                                  </p:iterate>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8195">
                                            <p:txEl>
                                              <p:pRg st="1" end="1"/>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Pop Quiz: True or False</a:t>
            </a:r>
          </a:p>
        </p:txBody>
      </p:sp>
      <p:sp>
        <p:nvSpPr>
          <p:cNvPr id="9219" name="Rectangle 3"/>
          <p:cNvSpPr>
            <a:spLocks noGrp="1" noChangeArrowheads="1"/>
          </p:cNvSpPr>
          <p:nvPr>
            <p:ph type="body" idx="1"/>
          </p:nvPr>
        </p:nvSpPr>
        <p:spPr/>
        <p:txBody>
          <a:bodyPr/>
          <a:lstStyle/>
          <a:p>
            <a:pPr>
              <a:lnSpc>
                <a:spcPct val="80000"/>
              </a:lnSpc>
              <a:buFont typeface="Wingdings" pitchFamily="2" charset="2"/>
              <a:buNone/>
            </a:pPr>
            <a:r>
              <a:rPr lang="en-US"/>
              <a:t>The first female science faculty member was hired in 1874.</a:t>
            </a:r>
          </a:p>
          <a:p>
            <a:pPr algn="ctr">
              <a:lnSpc>
                <a:spcPct val="80000"/>
              </a:lnSpc>
              <a:buFont typeface="Wingdings" pitchFamily="2" charset="2"/>
              <a:buNone/>
            </a:pPr>
            <a:r>
              <a:rPr lang="en-US"/>
              <a:t>False!</a:t>
            </a:r>
          </a:p>
          <a:p>
            <a:pPr>
              <a:lnSpc>
                <a:spcPct val="80000"/>
              </a:lnSpc>
              <a:buFont typeface="Wingdings" pitchFamily="2" charset="2"/>
              <a:buNone/>
            </a:pPr>
            <a:r>
              <a:rPr lang="en-US" altLang="zh-CN" sz="2400">
                <a:ea typeface="宋体" pitchFamily="2" charset="-122"/>
              </a:rPr>
              <a:t>Jennie Willing was the first female professor in 1874 but taught Elocution and Literature. Women scientists, Biology and Chemistry, weren’t hired until 1919. </a:t>
            </a:r>
          </a:p>
          <a:p>
            <a:pPr>
              <a:lnSpc>
                <a:spcPct val="80000"/>
              </a:lnSpc>
              <a:buFont typeface="Wingdings" pitchFamily="2" charset="2"/>
              <a:buNone/>
            </a:pPr>
            <a:endParaRPr lang="en-US" sz="2400"/>
          </a:p>
          <a:p>
            <a:pPr>
              <a:lnSpc>
                <a:spcPct val="80000"/>
              </a:lnSpc>
              <a:buFont typeface="Wingdings" pitchFamily="2" charset="2"/>
              <a:buNone/>
            </a:pPr>
            <a:r>
              <a:rPr lang="en-US" sz="2400"/>
              <a:t>Source: Several, including the </a:t>
            </a:r>
            <a:r>
              <a:rPr lang="en-US" sz="2400">
                <a:hlinkClick r:id="rId3"/>
              </a:rPr>
              <a:t>newspaper</a:t>
            </a:r>
            <a:r>
              <a:rPr lang="en-US" sz="2400"/>
              <a:t> of the time. Also, data compiled by an archives student assistant.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theme/theme1.xml><?xml version="1.0" encoding="utf-8"?>
<a:theme xmlns:a="http://schemas.openxmlformats.org/drawingml/2006/main" name="Axis">
  <a:themeElements>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fontScheme name="Ax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Axi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i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i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i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i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i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Axis</Template>
  <TotalTime>2082</TotalTime>
  <Words>1807</Words>
  <Application>Microsoft Office PowerPoint</Application>
  <PresentationFormat>On-screen Show (4:3)</PresentationFormat>
  <Paragraphs>158</Paragraphs>
  <Slides>16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Times New Roman</vt:lpstr>
      <vt:lpstr>Wingdings</vt:lpstr>
      <vt:lpstr>宋体</vt:lpstr>
      <vt:lpstr>Axis</vt:lpstr>
      <vt:lpstr>Gems from IWU History</vt:lpstr>
      <vt:lpstr>Welcome!</vt:lpstr>
      <vt:lpstr>Slide 3</vt:lpstr>
      <vt:lpstr>Pop Quiz: True or False </vt:lpstr>
      <vt:lpstr>Pop Quiz: Multiple Choice</vt:lpstr>
      <vt:lpstr>Pop Quiz: Multiple Choice</vt:lpstr>
      <vt:lpstr>Pop Quiz: True or False</vt:lpstr>
      <vt:lpstr>Pop Quiz: Multiple Choice</vt:lpstr>
      <vt:lpstr>Pop Quiz: True or False</vt:lpstr>
      <vt:lpstr>Pop Quiz: True or False</vt:lpstr>
      <vt:lpstr>Pop Quiz: True or False</vt:lpstr>
      <vt:lpstr>Pop Quiz: Multiple Choice</vt:lpstr>
      <vt:lpstr>Pop Quiz: True or False</vt:lpstr>
      <vt:lpstr>Mysteries of IWU’s past</vt:lpstr>
      <vt:lpstr>Your IWU gems </vt:lpstr>
      <vt:lpstr>Thank You!</vt:lpstr>
    </vt:vector>
  </TitlesOfParts>
  <Company>Illinois Wesleyan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Gems from IWU History</dc:title>
  <dc:creator>Meg Miner</dc:creator>
  <cp:lastModifiedBy>Meg Miner</cp:lastModifiedBy>
  <cp:revision>59</cp:revision>
  <dcterms:created xsi:type="dcterms:W3CDTF">2010-10-01T15:43:23Z</dcterms:created>
  <dcterms:modified xsi:type="dcterms:W3CDTF">2011-02-05T17:36:23Z</dcterms:modified>
</cp:coreProperties>
</file>