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B2AF-D23C-49D4-956D-D32D00E8009B}" type="datetimeFigureOut">
              <a:rPr lang="en-US" smtClean="0"/>
              <a:t>4/23/2009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EF6B-A6BF-41A0-92E7-6BFBE27B42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B2AF-D23C-49D4-956D-D32D00E8009B}" type="datetimeFigureOut">
              <a:rPr lang="en-US" smtClean="0"/>
              <a:t>4/23/2009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EF6B-A6BF-41A0-92E7-6BFBE27B42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B2AF-D23C-49D4-956D-D32D00E8009B}" type="datetimeFigureOut">
              <a:rPr lang="en-US" smtClean="0"/>
              <a:t>4/23/2009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EF6B-A6BF-41A0-92E7-6BFBE27B42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B2AF-D23C-49D4-956D-D32D00E8009B}" type="datetimeFigureOut">
              <a:rPr lang="en-US" smtClean="0"/>
              <a:t>4/23/2009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EF6B-A6BF-41A0-92E7-6BFBE27B42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B2AF-D23C-49D4-956D-D32D00E8009B}" type="datetimeFigureOut">
              <a:rPr lang="en-US" smtClean="0"/>
              <a:t>4/23/2009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EF6B-A6BF-41A0-92E7-6BFBE27B42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B2AF-D23C-49D4-956D-D32D00E8009B}" type="datetimeFigureOut">
              <a:rPr lang="en-US" smtClean="0"/>
              <a:t>4/23/2009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EF6B-A6BF-41A0-92E7-6BFBE27B42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B2AF-D23C-49D4-956D-D32D00E8009B}" type="datetimeFigureOut">
              <a:rPr lang="en-US" smtClean="0"/>
              <a:t>4/23/2009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EF6B-A6BF-41A0-92E7-6BFBE27B42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B2AF-D23C-49D4-956D-D32D00E8009B}" type="datetimeFigureOut">
              <a:rPr lang="en-US" smtClean="0"/>
              <a:t>4/23/2009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EF6B-A6BF-41A0-92E7-6BFBE27B42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B2AF-D23C-49D4-956D-D32D00E8009B}" type="datetimeFigureOut">
              <a:rPr lang="en-US" smtClean="0"/>
              <a:t>4/23/2009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EF6B-A6BF-41A0-92E7-6BFBE27B42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B2AF-D23C-49D4-956D-D32D00E8009B}" type="datetimeFigureOut">
              <a:rPr lang="en-US" smtClean="0"/>
              <a:t>4/23/2009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EF6B-A6BF-41A0-92E7-6BFBE27B42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B2AF-D23C-49D4-956D-D32D00E8009B}" type="datetimeFigureOut">
              <a:rPr lang="en-US" smtClean="0"/>
              <a:t>4/23/2009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EF6B-A6BF-41A0-92E7-6BFBE27B42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9B2AF-D23C-49D4-956D-D32D00E8009B}" type="datetimeFigureOut">
              <a:rPr lang="en-US" smtClean="0"/>
              <a:t>4/23/2009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9EF6B-A6BF-41A0-92E7-6BFBE27B4216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Connecting People With Needed Resources through a Successful Print Serials Review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i="1" dirty="0" smtClean="0"/>
              <a:t>Jared Hoppenfeld &amp; Matt Torrence, University of South Florida Tampa Library</a:t>
            </a:r>
            <a:endParaRPr lang="en-US" sz="2800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“Do students and faculty still use print journals?” – A legitimate question in the new age of electronic journals, books, and other resources</a:t>
            </a:r>
          </a:p>
          <a:p>
            <a:r>
              <a:rPr lang="en-US" dirty="0" smtClean="0"/>
              <a:t>Dust in the stacks provides the first clue for some titles, but that’s not enough evidence</a:t>
            </a:r>
          </a:p>
          <a:p>
            <a:r>
              <a:rPr lang="en-US" dirty="0" smtClean="0"/>
              <a:t>Print journals are expensive to purchase, but also expensive to bind, store, and maintain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Library Council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Newly energized Library Council and their faculty representatives agreed to endorse a study of the faculty</a:t>
            </a:r>
          </a:p>
          <a:p>
            <a:r>
              <a:rPr lang="en-US" dirty="0" smtClean="0"/>
              <a:t>College of Education tested the SurveyMonkey-developed instrument in March, 2008</a:t>
            </a:r>
          </a:p>
          <a:p>
            <a:r>
              <a:rPr lang="en-US" dirty="0" smtClean="0"/>
              <a:t>With the combined efforts of the Library Council and the Research Services &amp; Collections Unit, the initial survey was distributed campus-wide in early April, 2008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 of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Most core titles were exempted from the survey</a:t>
            </a:r>
          </a:p>
          <a:p>
            <a:r>
              <a:rPr lang="en-US" dirty="0" smtClean="0"/>
              <a:t>Survey results for each title were tabulated according to a three-point continuum of </a:t>
            </a:r>
            <a:r>
              <a:rPr lang="en-US" b="1" u="sng" dirty="0" smtClean="0"/>
              <a:t>use</a:t>
            </a:r>
            <a:r>
              <a:rPr lang="en-US" dirty="0" smtClean="0"/>
              <a:t>, </a:t>
            </a:r>
            <a:r>
              <a:rPr lang="en-US" b="1" u="sng" dirty="0" smtClean="0"/>
              <a:t>don’t use</a:t>
            </a:r>
            <a:r>
              <a:rPr lang="en-US" dirty="0" smtClean="0"/>
              <a:t>, and </a:t>
            </a:r>
            <a:r>
              <a:rPr lang="en-US" b="1" u="sng" dirty="0" smtClean="0"/>
              <a:t>no opinion</a:t>
            </a:r>
            <a:r>
              <a:rPr lang="en-US" dirty="0" smtClean="0"/>
              <a:t>.  Two usage rates were computed for each title, as follows:</a:t>
            </a:r>
          </a:p>
          <a:p>
            <a:pPr lvl="1"/>
            <a:r>
              <a:rPr lang="en-US" dirty="0" smtClean="0"/>
              <a:t>Formula 1) Number Use /Total Response Count (</a:t>
            </a:r>
            <a:r>
              <a:rPr lang="en-US" u="sng" dirty="0" smtClean="0"/>
              <a:t>including No Opinion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Formula 2) Number Use/Number Use + Number Don’t Use (</a:t>
            </a:r>
            <a:r>
              <a:rPr lang="en-US" u="sng" dirty="0" smtClean="0"/>
              <a:t>excluding No Opinions</a:t>
            </a:r>
            <a:r>
              <a:rPr lang="en-US" dirty="0" smtClean="0"/>
              <a:t>)</a:t>
            </a:r>
          </a:p>
          <a:p>
            <a:r>
              <a:rPr lang="en-US" dirty="0" smtClean="0"/>
              <a:t>1642 faculty were contacted and 340 responded to the first survey (21% response rate)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 twenty percent (20%) usage threshold was established, but there was also much discretion available to each librarian</a:t>
            </a:r>
          </a:p>
          <a:p>
            <a:pPr lvl="1"/>
            <a:r>
              <a:rPr lang="en-US" dirty="0" smtClean="0"/>
              <a:t>For small areas of study, efforts made to correlate the number of times a journal in a particular discipline was used with the number of responders from that discipline</a:t>
            </a:r>
          </a:p>
          <a:p>
            <a:r>
              <a:rPr lang="en-US" dirty="0" smtClean="0"/>
              <a:t>During September 2008, faculty and students campus-wide were given a final opportunity to participate in the review of print journals under consideration for cancelation by Tampa Library</a:t>
            </a:r>
          </a:p>
          <a:p>
            <a:r>
              <a:rPr lang="en-US" dirty="0" smtClean="0"/>
              <a:t>Instead of conducting a follow-up survey, A Print Journals Review website was constructed and populated with the journals proposed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400" dirty="0" smtClean="0"/>
              <a:t>A Print Journals Review website was constructed and populated</a:t>
            </a:r>
          </a:p>
          <a:p>
            <a:r>
              <a:rPr lang="en-US" sz="3400" dirty="0" smtClean="0"/>
              <a:t>Three lists were created, allowing faculty and (this time) graduate students to view the titles </a:t>
            </a:r>
            <a:r>
              <a:rPr lang="en-US" sz="3400" u="sng" dirty="0" smtClean="0"/>
              <a:t>alphabetically</a:t>
            </a:r>
            <a:r>
              <a:rPr lang="en-US" sz="3400" dirty="0" smtClean="0"/>
              <a:t>, by </a:t>
            </a:r>
            <a:r>
              <a:rPr lang="en-US" sz="3400" u="sng" dirty="0" smtClean="0"/>
              <a:t>format</a:t>
            </a:r>
            <a:r>
              <a:rPr lang="en-US" sz="3400" dirty="0" smtClean="0"/>
              <a:t> (Print Only and Print with Electronic Access), and by </a:t>
            </a:r>
            <a:r>
              <a:rPr lang="en-US" sz="3400" u="sng" dirty="0" smtClean="0"/>
              <a:t>discipline</a:t>
            </a:r>
          </a:p>
          <a:p>
            <a:r>
              <a:rPr lang="en-US" sz="3400" dirty="0" smtClean="0"/>
              <a:t>Each title on all three lists was linked to an online Journal Retention Form.  This forwarded the title to RS&amp;C for resolution and follow-up</a:t>
            </a:r>
          </a:p>
          <a:p>
            <a:pPr lvl="1"/>
            <a:r>
              <a:rPr lang="en-US" sz="2900" dirty="0" smtClean="0"/>
              <a:t>Ninety graduate students and faculty completed Journal Retention Forms requesting retention of specific print titles</a:t>
            </a:r>
          </a:p>
          <a:p>
            <a:pPr lvl="1"/>
            <a:r>
              <a:rPr lang="en-US" sz="2900" dirty="0" smtClean="0"/>
              <a:t>The library honored every faculty request for retention by removing the title in question from the final review list</a:t>
            </a:r>
            <a:endParaRPr lang="en-US" sz="29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Communication and Survey Dissemination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Publicity about the survey to faculty via the Library Council</a:t>
            </a:r>
          </a:p>
          <a:p>
            <a:r>
              <a:rPr lang="en-US" dirty="0" smtClean="0"/>
              <a:t>Each subject librarian working with Deans and Department Heads (and their Office Managers!) to distribute the cover letter, survey emails, </a:t>
            </a:r>
            <a:r>
              <a:rPr lang="en-US" smtClean="0"/>
              <a:t>and reminders</a:t>
            </a:r>
            <a:endParaRPr lang="en-US" dirty="0" smtClean="0"/>
          </a:p>
          <a:p>
            <a:r>
              <a:rPr lang="en-US" dirty="0" smtClean="0"/>
              <a:t>Also used blogs, faculty meetings, and other informal opportunities to spread the word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 of Efforts: Was it Worthwhile?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After final review, </a:t>
            </a:r>
            <a:r>
              <a:rPr lang="en-US" b="1" dirty="0" smtClean="0"/>
              <a:t>223</a:t>
            </a:r>
            <a:r>
              <a:rPr lang="en-US" dirty="0" smtClean="0"/>
              <a:t> titles were canceled and </a:t>
            </a:r>
            <a:r>
              <a:rPr lang="en-US" b="1" dirty="0" smtClean="0"/>
              <a:t>$41,810.73 </a:t>
            </a:r>
            <a:r>
              <a:rPr lang="en-US" dirty="0" smtClean="0"/>
              <a:t>saved for investment in new titles</a:t>
            </a:r>
          </a:p>
          <a:p>
            <a:r>
              <a:rPr lang="en-US" b="1" dirty="0" smtClean="0"/>
              <a:t>54</a:t>
            </a:r>
            <a:r>
              <a:rPr lang="en-US" dirty="0" smtClean="0"/>
              <a:t> new journals added, for a total of </a:t>
            </a:r>
            <a:r>
              <a:rPr lang="en-US" b="1" dirty="0" smtClean="0"/>
              <a:t>$51,363.91</a:t>
            </a:r>
          </a:p>
          <a:p>
            <a:r>
              <a:rPr lang="en-US" dirty="0" smtClean="0"/>
              <a:t>Roughly a dozen Journal Retention Forms recommended purchase of one or more new journals for the library collections</a:t>
            </a:r>
          </a:p>
          <a:p>
            <a:pPr lvl="1"/>
            <a:r>
              <a:rPr lang="en-US" dirty="0" smtClean="0"/>
              <a:t>Each request was sent for purchase, showing the Tampa Library commitment to faculty to reinvest the savings from these low-use titles</a:t>
            </a:r>
          </a:p>
          <a:p>
            <a:r>
              <a:rPr lang="en-US" dirty="0" smtClean="0"/>
              <a:t>Every effort made for objective and quantitative evaluation, but there’s still some subjectivity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585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Connecting People With Needed Resources through a Successful Print Serials Review</vt:lpstr>
      <vt:lpstr>Reasoning</vt:lpstr>
      <vt:lpstr>The Library Council</vt:lpstr>
      <vt:lpstr>Outline of Process</vt:lpstr>
      <vt:lpstr>Outline of Process</vt:lpstr>
      <vt:lpstr>Outline of Process</vt:lpstr>
      <vt:lpstr>Communication and Survey Dissemination</vt:lpstr>
      <vt:lpstr>Summary of Efforts: Was it Worthwhile?</vt:lpstr>
    </vt:vector>
  </TitlesOfParts>
  <Company>University of South Florida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Connecting People With Needed Resources through a Successful Print Serials Review</dc:title>
  <dc:creator>torrence</dc:creator>
  <cp:lastModifiedBy>torrence</cp:lastModifiedBy>
  <cp:revision>12</cp:revision>
  <dcterms:created xsi:type="dcterms:W3CDTF">2009-04-23T16:30:37Z</dcterms:created>
  <dcterms:modified xsi:type="dcterms:W3CDTF">2009-04-23T17:41:42Z</dcterms:modified>
</cp:coreProperties>
</file>