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56" r:id="rId1"/>
  </p:sldMasterIdLst>
  <p:notesMasterIdLst>
    <p:notesMasterId r:id="rId39"/>
  </p:notesMasterIdLst>
  <p:handoutMasterIdLst>
    <p:handoutMasterId r:id="rId40"/>
  </p:handoutMasterIdLst>
  <p:sldIdLst>
    <p:sldId id="402" r:id="rId2"/>
    <p:sldId id="403" r:id="rId3"/>
    <p:sldId id="430" r:id="rId4"/>
    <p:sldId id="426" r:id="rId5"/>
    <p:sldId id="404" r:id="rId6"/>
    <p:sldId id="375" r:id="rId7"/>
    <p:sldId id="374" r:id="rId8"/>
    <p:sldId id="418" r:id="rId9"/>
    <p:sldId id="441" r:id="rId10"/>
    <p:sldId id="442" r:id="rId11"/>
    <p:sldId id="443" r:id="rId12"/>
    <p:sldId id="431" r:id="rId13"/>
    <p:sldId id="400" r:id="rId14"/>
    <p:sldId id="392" r:id="rId15"/>
    <p:sldId id="429" r:id="rId16"/>
    <p:sldId id="399" r:id="rId17"/>
    <p:sldId id="382" r:id="rId18"/>
    <p:sldId id="408" r:id="rId19"/>
    <p:sldId id="405" r:id="rId20"/>
    <p:sldId id="416" r:id="rId21"/>
    <p:sldId id="409" r:id="rId22"/>
    <p:sldId id="385" r:id="rId23"/>
    <p:sldId id="397" r:id="rId24"/>
    <p:sldId id="398" r:id="rId25"/>
    <p:sldId id="410" r:id="rId26"/>
    <p:sldId id="390" r:id="rId27"/>
    <p:sldId id="433" r:id="rId28"/>
    <p:sldId id="421" r:id="rId29"/>
    <p:sldId id="427" r:id="rId30"/>
    <p:sldId id="428" r:id="rId31"/>
    <p:sldId id="424" r:id="rId32"/>
    <p:sldId id="438" r:id="rId33"/>
    <p:sldId id="444" r:id="rId34"/>
    <p:sldId id="432" r:id="rId35"/>
    <p:sldId id="419" r:id="rId36"/>
    <p:sldId id="437" r:id="rId37"/>
    <p:sldId id="439" r:id="rId38"/>
  </p:sldIdLst>
  <p:sldSz cx="9144000" cy="6858000" type="screen4x3"/>
  <p:notesSz cx="6858000" cy="9107488"/>
  <p:custDataLst>
    <p:tags r:id="rId42"/>
  </p:custDataLst>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ヒラギノ角ゴ Pro W3" pitchFamily="-60" charset="-128"/>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ヒラギノ角ゴ Pro W3" pitchFamily="-60" charset="-128"/>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ヒラギノ角ゴ Pro W3" pitchFamily="-60" charset="-128"/>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ヒラギノ角ゴ Pro W3" pitchFamily="-60" charset="-128"/>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ヒラギノ角ゴ Pro W3" pitchFamily="-60" charset="-128"/>
        <a:cs typeface="+mn-cs"/>
      </a:defRPr>
    </a:lvl5pPr>
    <a:lvl6pPr marL="2286000" algn="l" defTabSz="914400" rtl="0" eaLnBrk="1" latinLnBrk="0" hangingPunct="1">
      <a:defRPr sz="2400" kern="1200">
        <a:solidFill>
          <a:schemeClr val="tx1"/>
        </a:solidFill>
        <a:latin typeface="Times New Roman" pitchFamily="18" charset="0"/>
        <a:ea typeface="ヒラギノ角ゴ Pro W3" pitchFamily="-60" charset="-128"/>
        <a:cs typeface="+mn-cs"/>
      </a:defRPr>
    </a:lvl6pPr>
    <a:lvl7pPr marL="2743200" algn="l" defTabSz="914400" rtl="0" eaLnBrk="1" latinLnBrk="0" hangingPunct="1">
      <a:defRPr sz="2400" kern="1200">
        <a:solidFill>
          <a:schemeClr val="tx1"/>
        </a:solidFill>
        <a:latin typeface="Times New Roman" pitchFamily="18" charset="0"/>
        <a:ea typeface="ヒラギノ角ゴ Pro W3" pitchFamily="-60" charset="-128"/>
        <a:cs typeface="+mn-cs"/>
      </a:defRPr>
    </a:lvl7pPr>
    <a:lvl8pPr marL="3200400" algn="l" defTabSz="914400" rtl="0" eaLnBrk="1" latinLnBrk="0" hangingPunct="1">
      <a:defRPr sz="2400" kern="1200">
        <a:solidFill>
          <a:schemeClr val="tx1"/>
        </a:solidFill>
        <a:latin typeface="Times New Roman" pitchFamily="18" charset="0"/>
        <a:ea typeface="ヒラギノ角ゴ Pro W3" pitchFamily="-60" charset="-128"/>
        <a:cs typeface="+mn-cs"/>
      </a:defRPr>
    </a:lvl8pPr>
    <a:lvl9pPr marL="3657600" algn="l" defTabSz="914400" rtl="0" eaLnBrk="1" latinLnBrk="0" hangingPunct="1">
      <a:defRPr sz="2400" kern="1200">
        <a:solidFill>
          <a:schemeClr val="tx1"/>
        </a:solidFill>
        <a:latin typeface="Times New Roman" pitchFamily="18" charset="0"/>
        <a:ea typeface="ヒラギノ角ゴ Pro W3" pitchFamily="-6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A4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1" autoAdjust="0"/>
    <p:restoredTop sz="85759" autoAdjust="0"/>
  </p:normalViewPr>
  <p:slideViewPr>
    <p:cSldViewPr>
      <p:cViewPr>
        <p:scale>
          <a:sx n="50" d="100"/>
          <a:sy n="50" d="100"/>
        </p:scale>
        <p:origin x="-3032" y="-1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16" y="-90"/>
      </p:cViewPr>
      <p:guideLst>
        <p:guide orient="horz" pos="2869"/>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tags" Target="tags/tag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20483"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0484" name="Rectangle 4"/>
          <p:cNvSpPr>
            <a:spLocks noGrp="1" noChangeArrowheads="1"/>
          </p:cNvSpPr>
          <p:nvPr>
            <p:ph type="ftr" sz="quarter" idx="2"/>
          </p:nvPr>
        </p:nvSpPr>
        <p:spPr bwMode="auto">
          <a:xfrm>
            <a:off x="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20485" name="Rectangle 5"/>
          <p:cNvSpPr>
            <a:spLocks noGrp="1" noChangeArrowheads="1"/>
          </p:cNvSpPr>
          <p:nvPr>
            <p:ph type="sldNum" sz="quarter" idx="3"/>
          </p:nvPr>
        </p:nvSpPr>
        <p:spPr bwMode="auto">
          <a:xfrm>
            <a:off x="388620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8677C1C-AB7C-4566-ADAC-8D70ECBBCBC6}" type="slidenum">
              <a:rPr lang="en-US"/>
              <a:pPr>
                <a:defRPr/>
              </a:pPr>
              <a:t>‹#›</a:t>
            </a:fld>
            <a:endParaRPr lang="en-US"/>
          </a:p>
        </p:txBody>
      </p:sp>
    </p:spTree>
    <p:extLst>
      <p:ext uri="{BB962C8B-B14F-4D97-AF65-F5344CB8AC3E}">
        <p14:creationId xmlns:p14="http://schemas.microsoft.com/office/powerpoint/2010/main" val="37222289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25603" name="Rectangle 3"/>
          <p:cNvSpPr>
            <a:spLocks noGrp="1" noChangeArrowheads="1"/>
          </p:cNvSpPr>
          <p:nvPr>
            <p:ph type="dt"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52525" y="682625"/>
            <a:ext cx="4552950" cy="34147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14400" y="4325938"/>
            <a:ext cx="5029200" cy="409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606" name="Rectangle 6"/>
          <p:cNvSpPr>
            <a:spLocks noGrp="1" noChangeArrowheads="1"/>
          </p:cNvSpPr>
          <p:nvPr>
            <p:ph type="ftr" sz="quarter" idx="4"/>
          </p:nvPr>
        </p:nvSpPr>
        <p:spPr bwMode="auto">
          <a:xfrm>
            <a:off x="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25607" name="Rectangle 7"/>
          <p:cNvSpPr>
            <a:spLocks noGrp="1" noChangeArrowheads="1"/>
          </p:cNvSpPr>
          <p:nvPr>
            <p:ph type="sldNum" sz="quarter" idx="5"/>
          </p:nvPr>
        </p:nvSpPr>
        <p:spPr bwMode="auto">
          <a:xfrm>
            <a:off x="3886200" y="8651875"/>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CF3B4F3-1FD2-4B69-B91E-2DC4A5972D6C}" type="slidenum">
              <a:rPr lang="en-US"/>
              <a:pPr>
                <a:defRPr/>
              </a:pPr>
              <a:t>‹#›</a:t>
            </a:fld>
            <a:endParaRPr lang="en-US"/>
          </a:p>
        </p:txBody>
      </p:sp>
    </p:spTree>
    <p:extLst>
      <p:ext uri="{BB962C8B-B14F-4D97-AF65-F5344CB8AC3E}">
        <p14:creationId xmlns:p14="http://schemas.microsoft.com/office/powerpoint/2010/main" val="11985532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ヒラギノ角ゴ Pro W3" pitchFamily="-60"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ヒラギノ角ゴ Pro W3" pitchFamily="-60"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ヒラギノ角ゴ Pro W3" pitchFamily="-60"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ヒラギノ角ゴ Pro W3" pitchFamily="-60"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ヒラギノ角ゴ Pro W3" pitchFamily="-6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en.wikipedia.org/wiki/Scientist" TargetMode="External"/><Relationship Id="rId4" Type="http://schemas.openxmlformats.org/officeDocument/2006/relationships/hyperlink" Target="http://en.wikipedia.org/wiki/Jorge_E._Hirsch" TargetMode="External"/><Relationship Id="rId5" Type="http://schemas.openxmlformats.org/officeDocument/2006/relationships/hyperlink" Target="http://en.wikipedia.org/wiki/University_of_California,_San_Diego" TargetMode="External"/><Relationship Id="rId6" Type="http://schemas.openxmlformats.org/officeDocument/2006/relationships/hyperlink" Target="http://en.wikipedia.org/wiki/Theoretical_physics" TargetMode="External"/><Relationship Id="rId7" Type="http://schemas.openxmlformats.org/officeDocument/2006/relationships/hyperlink" Target="http://en.wikipedia.org/wiki/H-index" TargetMode="External"/><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1</a:t>
            </a:fld>
            <a:endParaRPr lang="en-US"/>
          </a:p>
        </p:txBody>
      </p:sp>
    </p:spTree>
    <p:extLst>
      <p:ext uri="{BB962C8B-B14F-4D97-AF65-F5344CB8AC3E}">
        <p14:creationId xmlns:p14="http://schemas.microsoft.com/office/powerpoint/2010/main" val="4042822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Twitter to do some audience voting.</a:t>
            </a:r>
          </a:p>
          <a:p>
            <a:pPr>
              <a:spcBef>
                <a:spcPct val="0"/>
              </a:spcBef>
            </a:pPr>
            <a:endParaRPr lang="en-US" dirty="0" smtClean="0"/>
          </a:p>
          <a:p>
            <a:pPr>
              <a:spcBef>
                <a:spcPct val="0"/>
              </a:spcBef>
            </a:pPr>
            <a:r>
              <a:rPr lang="en-US" dirty="0" smtClean="0"/>
              <a:t>So please take out your cell phones or laptops, but remember to leave them on silent. The way you will be able to participate is by tweeting a response to @poll.  </a:t>
            </a:r>
            <a:r>
              <a:rPr lang="en-US" baseline="0" dirty="0" smtClean="0"/>
              <a:t>Your followers won’t be bothered by this message.</a:t>
            </a:r>
            <a:endParaRPr lang="en-US" dirty="0"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A967F7-2EF1-4517-B662-C740A1477BE7}" type="slidenum">
              <a:rPr lang="en-US"/>
              <a:pPr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or laptops to do some audience voting just like on American Idol.</a:t>
            </a:r>
          </a:p>
          <a:p>
            <a:pPr>
              <a:spcBef>
                <a:spcPct val="0"/>
              </a:spcBef>
            </a:pPr>
            <a:endParaRPr lang="en-US" dirty="0" smtClean="0"/>
          </a:p>
          <a:p>
            <a:pPr>
              <a:spcBef>
                <a:spcPct val="0"/>
              </a:spcBef>
            </a:pPr>
            <a:r>
              <a:rPr lang="en-US" dirty="0" smtClean="0"/>
              <a:t>So please take out your </a:t>
            </a:r>
            <a:r>
              <a:rPr lang="en-US" dirty="0" err="1" smtClean="0"/>
              <a:t>mobilephones</a:t>
            </a:r>
            <a:r>
              <a:rPr lang="en-US" dirty="0" smtClean="0"/>
              <a:t> or laptops, but remember to leave them on silent. You</a:t>
            </a:r>
            <a:r>
              <a:rPr lang="en-US" baseline="0" dirty="0" smtClean="0"/>
              <a:t> can </a:t>
            </a:r>
            <a:r>
              <a:rPr lang="en-US" dirty="0" smtClean="0"/>
              <a:t>participate by submitting an answer at</a:t>
            </a:r>
            <a:r>
              <a:rPr lang="en-US" baseline="0" dirty="0" smtClean="0"/>
              <a:t> </a:t>
            </a:r>
            <a:r>
              <a:rPr lang="en-US" dirty="0" smtClean="0"/>
              <a:t>PollEv.com on your laptop or a mobile phone.</a:t>
            </a:r>
          </a:p>
          <a:p>
            <a:pPr>
              <a:spcBef>
                <a:spcPct val="0"/>
              </a:spcBef>
            </a:pPr>
            <a:endParaRPr lang="en-US" dirty="0" smtClean="0"/>
          </a:p>
          <a:p>
            <a:pPr>
              <a:spcBef>
                <a:spcPct val="0"/>
              </a:spcBef>
            </a:pPr>
            <a:r>
              <a:rPr lang="en-US" dirty="0" smtClean="0"/>
              <a:t>The service we are using is serious about privacy. I cannot see who you are or who voted.</a:t>
            </a:r>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330997-E61A-4F89-BC05-B3C5DB86E889}" type="slidenum">
              <a:rPr lang="en-US"/>
              <a:pPr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&lt;?xml version="1.0" encoding="ISO-8859-1" ?&gt;</a:t>
            </a:r>
          </a:p>
          <a:p>
            <a:r>
              <a:rPr lang="en-US" dirty="0" smtClean="0"/>
              <a:t>&lt;poll </a:t>
            </a:r>
            <a:r>
              <a:rPr lang="en-US" dirty="0" err="1" smtClean="0"/>
              <a:t>url</a:t>
            </a:r>
            <a:r>
              <a:rPr lang="en-US" dirty="0" smtClean="0"/>
              <a:t>="http://</a:t>
            </a:r>
            <a:r>
              <a:rPr lang="en-US" dirty="0" err="1" smtClean="0"/>
              <a:t>www.polleverywhere.com</a:t>
            </a:r>
            <a:r>
              <a:rPr lang="en-US" dirty="0" smtClean="0"/>
              <a:t>/</a:t>
            </a:r>
            <a:r>
              <a:rPr lang="en-US" dirty="0" err="1" smtClean="0"/>
              <a:t>multiple_choice_polls</a:t>
            </a:r>
            <a:r>
              <a:rPr lang="en-US" dirty="0" smtClean="0"/>
              <a:t>/irXtcvU3814sKph"&gt;</a:t>
            </a:r>
          </a:p>
          <a:p>
            <a:r>
              <a:rPr lang="en-US" dirty="0" smtClean="0"/>
              <a:t>  &lt;!-- This snippet was inserted via the Poll Everywhere Mac Presenter --&gt;</a:t>
            </a:r>
          </a:p>
          <a:p>
            <a:r>
              <a:rPr lang="en-US" dirty="0" smtClean="0"/>
              <a:t>  &lt;!-- The presence of this snippet is used to indicate that a poll will be shown during the slideshow --&gt;</a:t>
            </a:r>
          </a:p>
          <a:p>
            <a:r>
              <a:rPr lang="en-US" dirty="0" smtClean="0"/>
              <a:t>  &lt;!-- TIP: You can draw a solid, filled rectangle on your slide and the Mac Presenter will automatically display your poll in that area. --&gt;</a:t>
            </a:r>
          </a:p>
          <a:p>
            <a:r>
              <a:rPr lang="en-US" dirty="0" smtClean="0"/>
              <a:t>  &lt;!-- The Mac Presenter application must also be running and logged in for this to work. --&gt;</a:t>
            </a:r>
          </a:p>
          <a:p>
            <a:r>
              <a:rPr lang="en-US" dirty="0" smtClean="0"/>
              <a:t>  &lt;!-- To remove this, simply delete it from the notes yourself or use the Mac Presenter to remove it for you. --&gt;</a:t>
            </a:r>
          </a:p>
          <a:p>
            <a:r>
              <a:rPr lang="en-US" dirty="0" smtClean="0"/>
              <a:t>  &lt;title&gt;</a:t>
            </a:r>
            <a:r>
              <a:rPr lang="en-US" sz="1200" dirty="0" smtClean="0"/>
              <a:t>Which of the following disciplines places the most importance on publishing in books/monographs?</a:t>
            </a:r>
            <a:r>
              <a:rPr lang="en-US" dirty="0" smtClean="0"/>
              <a:t>&lt;/title&gt;</a:t>
            </a:r>
          </a:p>
          <a:p>
            <a:r>
              <a:rPr lang="en-US" dirty="0" smtClean="0"/>
              <a:t>&lt;/poll&gt;</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12</a:t>
            </a:fld>
            <a:endParaRPr lang="en-US"/>
          </a:p>
        </p:txBody>
      </p:sp>
    </p:spTree>
    <p:extLst>
      <p:ext uri="{BB962C8B-B14F-4D97-AF65-F5344CB8AC3E}">
        <p14:creationId xmlns:p14="http://schemas.microsoft.com/office/powerpoint/2010/main" val="2821954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sz="1200" b="0" i="0" u="none" strike="noStrike" kern="1200" baseline="0" dirty="0" smtClean="0">
              <a:solidFill>
                <a:schemeClr val="tx1"/>
              </a:solidFill>
              <a:latin typeface="Times New Roman" pitchFamily="18" charset="0"/>
              <a:ea typeface="ヒラギノ角ゴ Pro W3" pitchFamily="-60" charset="-128"/>
              <a:cs typeface="+mn-cs"/>
            </a:endParaRPr>
          </a:p>
          <a:p>
            <a:r>
              <a:rPr kumimoji="1" lang="en-US" sz="1200" b="0" i="0" u="none" strike="noStrike" kern="1200" baseline="0" dirty="0" smtClean="0">
                <a:solidFill>
                  <a:schemeClr val="tx1"/>
                </a:solidFill>
                <a:latin typeface="Times New Roman" pitchFamily="18" charset="0"/>
                <a:ea typeface="ヒラギノ角ゴ Pro W3" pitchFamily="-60" charset="-128"/>
                <a:cs typeface="+mn-cs"/>
              </a:rPr>
              <a:t>Susie</a:t>
            </a:r>
          </a:p>
          <a:p>
            <a:r>
              <a:rPr kumimoji="1" lang="en-US" sz="1200" b="0" i="0" u="none" strike="noStrike" kern="1200" baseline="0" dirty="0" smtClean="0">
                <a:solidFill>
                  <a:schemeClr val="tx1"/>
                </a:solidFill>
                <a:latin typeface="Times New Roman" pitchFamily="18" charset="0"/>
                <a:ea typeface="ヒラギノ角ゴ Pro W3" pitchFamily="-60" charset="-128"/>
                <a:cs typeface="+mn-cs"/>
              </a:rPr>
              <a:t>Visual example of the differences in the value of certain scholarly outputs by discipline.  The point to librarians is that  you need to know the impact measures most important to the disciplines you serve in order to be able to assist faculty. </a:t>
            </a:r>
            <a:endParaRPr lang="en-US" dirty="0"/>
          </a:p>
        </p:txBody>
      </p:sp>
      <p:sp>
        <p:nvSpPr>
          <p:cNvPr id="4" name="Slide Number Placeholder 3"/>
          <p:cNvSpPr>
            <a:spLocks noGrp="1"/>
          </p:cNvSpPr>
          <p:nvPr>
            <p:ph type="sldNum" sz="quarter" idx="10"/>
          </p:nvPr>
        </p:nvSpPr>
        <p:spPr/>
        <p:txBody>
          <a:bodyPr/>
          <a:lstStyle/>
          <a:p>
            <a:pPr>
              <a:defRPr/>
            </a:pPr>
            <a:fld id="{345BEB05-59FE-4BBE-990D-5D44C3949E7E}" type="slidenum">
              <a:rPr lang="en-US" smtClean="0"/>
              <a:pPr>
                <a:defRPr/>
              </a:pPr>
              <a:t>13</a:t>
            </a:fld>
            <a:endParaRPr lang="en-US"/>
          </a:p>
        </p:txBody>
      </p:sp>
    </p:spTree>
    <p:extLst>
      <p:ext uri="{BB962C8B-B14F-4D97-AF65-F5344CB8AC3E}">
        <p14:creationId xmlns:p14="http://schemas.microsoft.com/office/powerpoint/2010/main" val="720308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Susie</a:t>
            </a:r>
          </a:p>
          <a:p>
            <a:r>
              <a:rPr lang="en-US" dirty="0" smtClean="0"/>
              <a:t>How each discipline is unique in number of cites that occur</a:t>
            </a:r>
            <a:r>
              <a:rPr lang="en-US" baseline="0" dirty="0" smtClean="0"/>
              <a:t> and how faculty publish—the variations particularly with ISI</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14</a:t>
            </a:fld>
            <a:endParaRPr lang="en-US"/>
          </a:p>
        </p:txBody>
      </p:sp>
    </p:spTree>
    <p:extLst>
      <p:ext uri="{BB962C8B-B14F-4D97-AF65-F5344CB8AC3E}">
        <p14:creationId xmlns:p14="http://schemas.microsoft.com/office/powerpoint/2010/main" val="15111345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Added slide (Matt 03082013)</a:t>
            </a:r>
          </a:p>
          <a:p>
            <a:endParaRPr lang="en-US" dirty="0" smtClean="0"/>
          </a:p>
          <a:p>
            <a:r>
              <a:rPr lang="en-US" dirty="0" smtClean="0"/>
              <a:t>Susie can continue</a:t>
            </a:r>
            <a:r>
              <a:rPr lang="en-US" baseline="0" dirty="0" smtClean="0"/>
              <a:t> with this slide</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15</a:t>
            </a:fld>
            <a:endParaRPr lang="en-US"/>
          </a:p>
        </p:txBody>
      </p:sp>
    </p:spTree>
    <p:extLst>
      <p:ext uri="{BB962C8B-B14F-4D97-AF65-F5344CB8AC3E}">
        <p14:creationId xmlns:p14="http://schemas.microsoft.com/office/powerpoint/2010/main" val="535922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Matt: </a:t>
            </a:r>
          </a:p>
          <a:p>
            <a:endParaRPr lang="en-US" baseline="0" dirty="0" smtClean="0"/>
          </a:p>
          <a:p>
            <a:r>
              <a:rPr lang="en-US" baseline="0" dirty="0" smtClean="0"/>
              <a:t>Topic: Traditional </a:t>
            </a:r>
            <a:r>
              <a:rPr lang="en-US" baseline="0" dirty="0" err="1" smtClean="0"/>
              <a:t>bibliometric</a:t>
            </a:r>
            <a:r>
              <a:rPr lang="en-US" baseline="0" dirty="0" smtClean="0"/>
              <a:t> tools – Web of Science/Knowledge &amp; Journal Citation Reports</a:t>
            </a:r>
          </a:p>
          <a:p>
            <a:endParaRPr lang="en-US" baseline="0" dirty="0" smtClean="0"/>
          </a:p>
          <a:p>
            <a:r>
              <a:rPr lang="en-US" baseline="0" dirty="0" smtClean="0"/>
              <a:t>General discussion of how this product combines databases with </a:t>
            </a:r>
            <a:r>
              <a:rPr lang="en-US" baseline="0" dirty="0" err="1" smtClean="0"/>
              <a:t>bibliometric</a:t>
            </a:r>
            <a:r>
              <a:rPr lang="en-US" baseline="0" dirty="0" smtClean="0"/>
              <a:t> tools and citation information</a:t>
            </a:r>
            <a:endParaRPr lang="en-US" dirty="0"/>
          </a:p>
        </p:txBody>
      </p:sp>
      <p:sp>
        <p:nvSpPr>
          <p:cNvPr id="4" name="Slide Number Placeholder 3"/>
          <p:cNvSpPr>
            <a:spLocks noGrp="1"/>
          </p:cNvSpPr>
          <p:nvPr>
            <p:ph type="sldNum" sz="quarter" idx="10"/>
          </p:nvPr>
        </p:nvSpPr>
        <p:spPr/>
        <p:txBody>
          <a:bodyPr/>
          <a:lstStyle/>
          <a:p>
            <a:pPr>
              <a:defRPr/>
            </a:pPr>
            <a:fld id="{345BEB05-59FE-4BBE-990D-5D44C3949E7E}" type="slidenum">
              <a:rPr lang="en-US" smtClean="0"/>
              <a:pPr>
                <a:defRPr/>
              </a:pPr>
              <a:t>16</a:t>
            </a:fld>
            <a:endParaRPr lang="en-US"/>
          </a:p>
        </p:txBody>
      </p:sp>
    </p:spTree>
    <p:extLst>
      <p:ext uri="{BB962C8B-B14F-4D97-AF65-F5344CB8AC3E}">
        <p14:creationId xmlns:p14="http://schemas.microsoft.com/office/powerpoint/2010/main" val="4257034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aseline="0" dirty="0" smtClean="0"/>
              <a:t>Matt  Traditional </a:t>
            </a:r>
            <a:r>
              <a:rPr lang="en-US" baseline="0" dirty="0" err="1" smtClean="0"/>
              <a:t>bibliometric</a:t>
            </a:r>
            <a:r>
              <a:rPr lang="en-US" baseline="0" dirty="0" smtClean="0"/>
              <a:t> tools – Web of Science/Knowledge &amp; Journal Citation Reports (also mention Book Citation Index)</a:t>
            </a:r>
            <a:endParaRPr lang="en-US" dirty="0" smtClean="0"/>
          </a:p>
          <a:p>
            <a:endParaRPr lang="en-US" dirty="0" smtClean="0"/>
          </a:p>
          <a:p>
            <a:r>
              <a:rPr lang="en-US" dirty="0" smtClean="0"/>
              <a:t>Intro about ISI’s JCR.</a:t>
            </a:r>
            <a:r>
              <a:rPr lang="en-US" baseline="0" dirty="0" smtClean="0"/>
              <a:t> Don’t need to go into detail because some schools have these tools and some don’t, but do want to talk about ISI’s role as the first and the most prestigious, especially at the beginning when metrics </a:t>
            </a:r>
            <a:r>
              <a:rPr lang="en-US" baseline="0" dirty="0" err="1" smtClean="0"/>
              <a:t>creeped</a:t>
            </a:r>
            <a:r>
              <a:rPr lang="en-US" baseline="0" dirty="0" smtClean="0"/>
              <a:t> into the promotion/tenure process. </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Susie: Caveats about SSCI and JCR--</a:t>
            </a:r>
            <a:r>
              <a:rPr lang="en-US" baseline="0" dirty="0" smtClean="0"/>
              <a:t>criteria and reasons for inclusion/exclusion of journals in SSCI and the JCR. Currently there are now 1181 journals indexed in ERIC and the percentage in SSCI and ISI coverage is only about 20-25%. 206 r “Education and Educational Research” another 37 under “Education, Special” and another 51 under “Psychology, Educational.”  304 total.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dirty="0" smtClean="0"/>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ea typeface="ヒラギノ角ゴ Pro W3" pitchFamily="-60" charset="-128"/>
              </a:defRPr>
            </a:lvl1pPr>
            <a:lvl2pPr marL="742950" indent="-285750">
              <a:defRPr sz="2400">
                <a:solidFill>
                  <a:schemeClr val="tx1"/>
                </a:solidFill>
                <a:latin typeface="Times New Roman" pitchFamily="18" charset="0"/>
                <a:ea typeface="ヒラギノ角ゴ Pro W3" pitchFamily="-60" charset="-128"/>
              </a:defRPr>
            </a:lvl2pPr>
            <a:lvl3pPr marL="1143000" indent="-228600">
              <a:defRPr sz="2400">
                <a:solidFill>
                  <a:schemeClr val="tx1"/>
                </a:solidFill>
                <a:latin typeface="Times New Roman" pitchFamily="18" charset="0"/>
                <a:ea typeface="ヒラギノ角ゴ Pro W3" pitchFamily="-60" charset="-128"/>
              </a:defRPr>
            </a:lvl3pPr>
            <a:lvl4pPr marL="1600200" indent="-228600">
              <a:defRPr sz="2400">
                <a:solidFill>
                  <a:schemeClr val="tx1"/>
                </a:solidFill>
                <a:latin typeface="Times New Roman" pitchFamily="18" charset="0"/>
                <a:ea typeface="ヒラギノ角ゴ Pro W3" pitchFamily="-60" charset="-128"/>
              </a:defRPr>
            </a:lvl4pPr>
            <a:lvl5pPr marL="2057400" indent="-228600">
              <a:defRPr sz="2400">
                <a:solidFill>
                  <a:schemeClr val="tx1"/>
                </a:solidFill>
                <a:latin typeface="Times New Roman" pitchFamily="18" charset="0"/>
                <a:ea typeface="ヒラギノ角ゴ Pro W3" pitchFamily="-60" charset="-128"/>
              </a:defRPr>
            </a:lvl5pPr>
            <a:lvl6pPr marL="25146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6pPr>
            <a:lvl7pPr marL="29718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7pPr>
            <a:lvl8pPr marL="34290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8pPr>
            <a:lvl9pPr marL="38862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9pPr>
          </a:lstStyle>
          <a:p>
            <a:fld id="{3318EB93-0864-4C26-A00A-6C9B9B869A8F}" type="slidenum">
              <a:rPr lang="en-US" sz="1200" smtClean="0"/>
              <a:pPr/>
              <a:t>17</a:t>
            </a:fld>
            <a:endParaRPr 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Per our discussion, I removed the image of the Book Citation Index.  Matt will put in new images, etc.  I</a:t>
            </a:r>
            <a:r>
              <a:rPr lang="en-US" b="0" baseline="0" dirty="0" smtClean="0"/>
              <a:t> also moved this to follow the intro slide</a:t>
            </a:r>
            <a:r>
              <a:rPr lang="en-US" b="0" dirty="0" smtClean="0"/>
              <a:t> (Matt 03082013)</a:t>
            </a:r>
            <a:endParaRPr lang="en-US" b="0"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18</a:t>
            </a:fld>
            <a:endParaRPr lang="en-US"/>
          </a:p>
        </p:txBody>
      </p:sp>
    </p:spTree>
    <p:extLst>
      <p:ext uri="{BB962C8B-B14F-4D97-AF65-F5344CB8AC3E}">
        <p14:creationId xmlns:p14="http://schemas.microsoft.com/office/powerpoint/2010/main" val="2001042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Topics: </a:t>
            </a:r>
            <a:r>
              <a:rPr lang="en-US" baseline="0" dirty="0" smtClean="0"/>
              <a:t>Traditional </a:t>
            </a:r>
            <a:r>
              <a:rPr lang="en-US" baseline="0" dirty="0" err="1" smtClean="0"/>
              <a:t>bibliometric</a:t>
            </a:r>
            <a:r>
              <a:rPr lang="en-US" baseline="0" dirty="0" smtClean="0"/>
              <a:t> tools extended – Scopus, Book Citation Index, Data Citation Index</a:t>
            </a:r>
          </a:p>
          <a:p>
            <a:r>
              <a:rPr lang="en-US" baseline="0" dirty="0" smtClean="0"/>
              <a:t>Vera: Scopus, SJR,  Move Web of Knowledge points to another slide  Matt</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19</a:t>
            </a:fld>
            <a:endParaRPr lang="en-US"/>
          </a:p>
        </p:txBody>
      </p:sp>
    </p:spTree>
    <p:extLst>
      <p:ext uri="{BB962C8B-B14F-4D97-AF65-F5344CB8AC3E}">
        <p14:creationId xmlns:p14="http://schemas.microsoft.com/office/powerpoint/2010/main" val="2001042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and</a:t>
            </a:r>
            <a:r>
              <a:rPr lang="en-US" baseline="0" dirty="0" smtClean="0"/>
              <a:t> panelists each introduce themselves</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a:t>
            </a:fld>
            <a:endParaRPr lang="en-US"/>
          </a:p>
        </p:txBody>
      </p:sp>
    </p:spTree>
    <p:extLst>
      <p:ext uri="{BB962C8B-B14F-4D97-AF65-F5344CB8AC3E}">
        <p14:creationId xmlns:p14="http://schemas.microsoft.com/office/powerpoint/2010/main" val="26170397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Topics: </a:t>
            </a:r>
            <a:r>
              <a:rPr lang="en-US" baseline="0" dirty="0" smtClean="0"/>
              <a:t>Traditional </a:t>
            </a:r>
            <a:r>
              <a:rPr lang="en-US" baseline="0" dirty="0" err="1" smtClean="0"/>
              <a:t>bibliometric</a:t>
            </a:r>
            <a:r>
              <a:rPr lang="en-US" baseline="0" dirty="0" smtClean="0"/>
              <a:t> tools extended – Scopus, Book Citation Index*, Data Citation Index, </a:t>
            </a:r>
            <a:br>
              <a:rPr lang="en-US" baseline="0" dirty="0" smtClean="0"/>
            </a:br>
            <a:r>
              <a:rPr lang="en-US" baseline="0" dirty="0" smtClean="0"/>
              <a:t/>
            </a:r>
            <a:br>
              <a:rPr lang="en-US" baseline="0" dirty="0" smtClean="0"/>
            </a:br>
            <a:r>
              <a:rPr lang="en-US" baseline="0" dirty="0" smtClean="0"/>
              <a:t>Vera </a:t>
            </a:r>
          </a:p>
          <a:p>
            <a:endParaRPr lang="en-US" dirty="0" smtClean="0"/>
          </a:p>
          <a:p>
            <a:r>
              <a:rPr lang="en-US" dirty="0" smtClean="0"/>
              <a:t>Needs</a:t>
            </a:r>
            <a:r>
              <a:rPr lang="en-US" baseline="0" dirty="0" smtClean="0"/>
              <a:t> images screen shot from Vera (Matt 03082013)</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20</a:t>
            </a:fld>
            <a:endParaRPr lang="en-US"/>
          </a:p>
        </p:txBody>
      </p:sp>
    </p:spTree>
    <p:extLst>
      <p:ext uri="{BB962C8B-B14F-4D97-AF65-F5344CB8AC3E}">
        <p14:creationId xmlns:p14="http://schemas.microsoft.com/office/powerpoint/2010/main" val="20010421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Susie</a:t>
            </a:r>
          </a:p>
          <a:p>
            <a:r>
              <a:rPr lang="en-US" dirty="0" smtClean="0"/>
              <a:t>Topics: </a:t>
            </a:r>
            <a:r>
              <a:rPr lang="en-US" baseline="0" dirty="0" smtClean="0"/>
              <a:t>Shift from traditional </a:t>
            </a:r>
            <a:r>
              <a:rPr lang="en-US" baseline="0" dirty="0" err="1" smtClean="0"/>
              <a:t>bibliometrics</a:t>
            </a:r>
            <a:r>
              <a:rPr lang="en-US" baseline="0" dirty="0" smtClean="0"/>
              <a:t> to alternative </a:t>
            </a:r>
            <a:r>
              <a:rPr lang="en-US" baseline="0" dirty="0" err="1" smtClean="0"/>
              <a:t>bibliometrics</a:t>
            </a:r>
            <a:r>
              <a:rPr lang="en-US" baseline="0" dirty="0" smtClean="0"/>
              <a:t> based on scholarly needs. </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a:t>
            </a:r>
            <a:r>
              <a:rPr lang="en-US" baseline="0" dirty="0" smtClean="0"/>
              <a:t> are tools mostly used with monographs more than with book chapters which present unique challenges for authors in terms of demonstrating impact.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21</a:t>
            </a:fld>
            <a:endParaRPr lang="en-US"/>
          </a:p>
        </p:txBody>
      </p:sp>
    </p:spTree>
    <p:extLst>
      <p:ext uri="{BB962C8B-B14F-4D97-AF65-F5344CB8AC3E}">
        <p14:creationId xmlns:p14="http://schemas.microsoft.com/office/powerpoint/2010/main" val="20010421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a:p>
            <a:r>
              <a:rPr lang="en-US" dirty="0" smtClean="0"/>
              <a:t>Other tools used to profile publications. Here I</a:t>
            </a:r>
            <a:r>
              <a:rPr lang="en-US" baseline="0" dirty="0" smtClean="0"/>
              <a:t> can show journal profiles table. --SAA</a:t>
            </a:r>
            <a:endParaRPr lang="en-US" dirty="0" smtClean="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ea typeface="ヒラギノ角ゴ Pro W3" pitchFamily="-60" charset="-128"/>
              </a:defRPr>
            </a:lvl1pPr>
            <a:lvl2pPr marL="742950" indent="-285750">
              <a:defRPr sz="2400">
                <a:solidFill>
                  <a:schemeClr val="tx1"/>
                </a:solidFill>
                <a:latin typeface="Times New Roman" pitchFamily="18" charset="0"/>
                <a:ea typeface="ヒラギノ角ゴ Pro W3" pitchFamily="-60" charset="-128"/>
              </a:defRPr>
            </a:lvl2pPr>
            <a:lvl3pPr marL="1143000" indent="-228600">
              <a:defRPr sz="2400">
                <a:solidFill>
                  <a:schemeClr val="tx1"/>
                </a:solidFill>
                <a:latin typeface="Times New Roman" pitchFamily="18" charset="0"/>
                <a:ea typeface="ヒラギノ角ゴ Pro W3" pitchFamily="-60" charset="-128"/>
              </a:defRPr>
            </a:lvl3pPr>
            <a:lvl4pPr marL="1600200" indent="-228600">
              <a:defRPr sz="2400">
                <a:solidFill>
                  <a:schemeClr val="tx1"/>
                </a:solidFill>
                <a:latin typeface="Times New Roman" pitchFamily="18" charset="0"/>
                <a:ea typeface="ヒラギノ角ゴ Pro W3" pitchFamily="-60" charset="-128"/>
              </a:defRPr>
            </a:lvl4pPr>
            <a:lvl5pPr marL="2057400" indent="-228600">
              <a:defRPr sz="2400">
                <a:solidFill>
                  <a:schemeClr val="tx1"/>
                </a:solidFill>
                <a:latin typeface="Times New Roman" pitchFamily="18" charset="0"/>
                <a:ea typeface="ヒラギノ角ゴ Pro W3" pitchFamily="-60" charset="-128"/>
              </a:defRPr>
            </a:lvl5pPr>
            <a:lvl6pPr marL="25146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6pPr>
            <a:lvl7pPr marL="29718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7pPr>
            <a:lvl8pPr marL="34290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8pPr>
            <a:lvl9pPr marL="3886200" indent="-228600" algn="ctr" eaLnBrk="0" fontAlgn="base" hangingPunct="0">
              <a:spcBef>
                <a:spcPct val="0"/>
              </a:spcBef>
              <a:spcAft>
                <a:spcPct val="0"/>
              </a:spcAft>
              <a:defRPr sz="2400">
                <a:solidFill>
                  <a:schemeClr val="tx1"/>
                </a:solidFill>
                <a:latin typeface="Times New Roman" pitchFamily="18" charset="0"/>
                <a:ea typeface="ヒラギノ角ゴ Pro W3" pitchFamily="-60" charset="-128"/>
              </a:defRPr>
            </a:lvl9pPr>
          </a:lstStyle>
          <a:p>
            <a:fld id="{C8E2D95C-6DE0-4745-90A9-F0CE4AFEF436}" type="slidenum">
              <a:rPr lang="en-US" sz="1200" smtClean="0"/>
              <a:pPr/>
              <a:t>22</a:t>
            </a:fld>
            <a:endParaRPr lang="en-US" sz="12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Susie</a:t>
            </a:r>
            <a:r>
              <a:rPr lang="en-US" baseline="0" dirty="0" smtClean="0"/>
              <a:t> </a:t>
            </a:r>
            <a:r>
              <a:rPr lang="en-US" dirty="0" smtClean="0"/>
              <a:t>Topic: Google Scholar Profiles, </a:t>
            </a:r>
            <a:r>
              <a:rPr lang="en-US" dirty="0" err="1" smtClean="0"/>
              <a:t>Harzing’s</a:t>
            </a:r>
            <a:r>
              <a:rPr lang="en-US" dirty="0" smtClean="0"/>
              <a:t> Publish</a:t>
            </a:r>
            <a:r>
              <a:rPr lang="en-US" baseline="0" dirty="0" smtClean="0"/>
              <a:t> or Perish</a:t>
            </a:r>
          </a:p>
          <a:p>
            <a:endParaRPr lang="en-US" dirty="0" smtClean="0"/>
          </a:p>
          <a:p>
            <a:r>
              <a:rPr lang="en-US" dirty="0" err="1" smtClean="0"/>
              <a:t>Harzing</a:t>
            </a:r>
            <a:r>
              <a:rPr lang="en-US" baseline="0" dirty="0" smtClean="0"/>
              <a:t> example. I can’t show the software live on my computer. This slide is hard to read, though. </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23</a:t>
            </a:fld>
            <a:endParaRPr lang="en-US"/>
          </a:p>
        </p:txBody>
      </p:sp>
    </p:spTree>
    <p:extLst>
      <p:ext uri="{BB962C8B-B14F-4D97-AF65-F5344CB8AC3E}">
        <p14:creationId xmlns:p14="http://schemas.microsoft.com/office/powerpoint/2010/main" val="19577119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Susie</a:t>
            </a:r>
          </a:p>
          <a:p>
            <a:endParaRPr lang="en-US" dirty="0" smtClean="0"/>
          </a:p>
          <a:p>
            <a:r>
              <a:rPr lang="en-US" dirty="0" smtClean="0"/>
              <a:t>Topic: Google Scholar Citations, </a:t>
            </a:r>
            <a:r>
              <a:rPr lang="en-US" dirty="0" err="1" smtClean="0"/>
              <a:t>Harzing’s</a:t>
            </a:r>
            <a:r>
              <a:rPr lang="en-US" dirty="0" smtClean="0"/>
              <a:t> Publish</a:t>
            </a:r>
            <a:r>
              <a:rPr lang="en-US" baseline="0" dirty="0" smtClean="0"/>
              <a:t> or Perish</a:t>
            </a:r>
          </a:p>
          <a:p>
            <a:endParaRPr lang="en-US" dirty="0" smtClean="0"/>
          </a:p>
          <a:p>
            <a:endParaRPr lang="en-US" dirty="0" smtClean="0"/>
          </a:p>
          <a:p>
            <a:r>
              <a:rPr lang="en-US" dirty="0" smtClean="0"/>
              <a:t>Google</a:t>
            </a:r>
            <a:r>
              <a:rPr lang="en-US" baseline="0" dirty="0" smtClean="0"/>
              <a:t> Scholar Citations feature is proving to be very popular with faculty in all fields, but particularly education, humanities, social sciences.</a:t>
            </a:r>
          </a:p>
          <a:p>
            <a:r>
              <a:rPr lang="en-US" dirty="0" smtClean="0"/>
              <a:t>The </a:t>
            </a:r>
            <a:r>
              <a:rPr lang="en-US" b="1" i="1" dirty="0" smtClean="0"/>
              <a:t>h</a:t>
            </a:r>
            <a:r>
              <a:rPr lang="en-US" b="1" dirty="0" smtClean="0"/>
              <a:t>-index</a:t>
            </a:r>
            <a:r>
              <a:rPr lang="en-US" dirty="0" smtClean="0"/>
              <a:t> is an index that attempts to measure both the productivity and impact of the published work of a </a:t>
            </a:r>
            <a:r>
              <a:rPr lang="en-US" dirty="0" smtClean="0">
                <a:hlinkClick r:id="rId3" tooltip="Scientist"/>
              </a:rPr>
              <a:t>scientist</a:t>
            </a:r>
            <a:r>
              <a:rPr lang="en-US" dirty="0" smtClean="0"/>
              <a:t> or scholar. The index is based on the set of the scholar’s most cited papers and the number of citations that they have received in other publications. The index can also be applied to the productivity and impact of a group of scientists, such as a department or university or country, as well as a scholarly journal. The index was suggested by </a:t>
            </a:r>
            <a:r>
              <a:rPr lang="en-US" dirty="0" smtClean="0">
                <a:hlinkClick r:id="rId4" tooltip="Jorge E. Hirsch"/>
              </a:rPr>
              <a:t>Jorge E. Hirsch</a:t>
            </a:r>
            <a:r>
              <a:rPr lang="en-US" dirty="0" smtClean="0"/>
              <a:t>, a physicist at </a:t>
            </a:r>
            <a:r>
              <a:rPr lang="en-US" dirty="0" smtClean="0">
                <a:hlinkClick r:id="rId5" tooltip="University of California, San Diego"/>
              </a:rPr>
              <a:t>UCSD</a:t>
            </a:r>
            <a:r>
              <a:rPr lang="en-US" dirty="0" smtClean="0"/>
              <a:t>, as a tool for determining </a:t>
            </a:r>
            <a:r>
              <a:rPr lang="en-US" dirty="0" smtClean="0">
                <a:hlinkClick r:id="rId6" tooltip="Theoretical physics"/>
              </a:rPr>
              <a:t>theoretical physicists</a:t>
            </a:r>
            <a:r>
              <a:rPr lang="en-US" dirty="0" smtClean="0"/>
              <a:t>' relative quality</a:t>
            </a:r>
            <a:r>
              <a:rPr lang="en-US" baseline="30000" dirty="0" smtClean="0">
                <a:hlinkClick r:id="rId7"/>
              </a:rPr>
              <a:t>[1]</a:t>
            </a:r>
            <a:r>
              <a:rPr lang="en-US" dirty="0" smtClean="0"/>
              <a:t> and is sometimes called the </a:t>
            </a:r>
            <a:r>
              <a:rPr lang="en-US" i="1" dirty="0" smtClean="0"/>
              <a:t>Hirsch index</a:t>
            </a:r>
            <a:r>
              <a:rPr lang="en-US" dirty="0" smtClean="0"/>
              <a:t> or </a:t>
            </a:r>
            <a:r>
              <a:rPr lang="en-US" i="1" dirty="0" smtClean="0"/>
              <a:t>Hirsch number</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24</a:t>
            </a:fld>
            <a:endParaRPr lang="en-US"/>
          </a:p>
        </p:txBody>
      </p:sp>
    </p:spTree>
    <p:extLst>
      <p:ext uri="{BB962C8B-B14F-4D97-AF65-F5344CB8AC3E}">
        <p14:creationId xmlns:p14="http://schemas.microsoft.com/office/powerpoint/2010/main" val="33383159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Vera </a:t>
            </a:r>
          </a:p>
          <a:p>
            <a:endParaRPr lang="en-US" baseline="0" dirty="0" smtClean="0"/>
          </a:p>
          <a:p>
            <a:r>
              <a:rPr lang="en-US" baseline="0" dirty="0" smtClean="0"/>
              <a:t>Not sure how much of this material we actually want to cover in depth. </a:t>
            </a:r>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25</a:t>
            </a:fld>
            <a:endParaRPr lang="en-US"/>
          </a:p>
        </p:txBody>
      </p:sp>
    </p:spTree>
    <p:extLst>
      <p:ext uri="{BB962C8B-B14F-4D97-AF65-F5344CB8AC3E}">
        <p14:creationId xmlns:p14="http://schemas.microsoft.com/office/powerpoint/2010/main" val="2457698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Again, look at this and decide what we might include and revise accordingly. Matt? Vera?</a:t>
            </a:r>
          </a:p>
          <a:p>
            <a:endParaRPr lang="en-US" baseline="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baseline="0" dirty="0" smtClean="0"/>
              <a:t>Based on our discussion, I removed the two slides (Impact Story and </a:t>
            </a:r>
            <a:r>
              <a:rPr lang="en-US" dirty="0" err="1" smtClean="0"/>
              <a:t>Altmetric</a:t>
            </a:r>
            <a:r>
              <a:rPr lang="en-US" dirty="0" smtClean="0"/>
              <a:t> It </a:t>
            </a:r>
            <a:r>
              <a:rPr lang="en-US" dirty="0" err="1" smtClean="0"/>
              <a:t>Bookmarklet</a:t>
            </a:r>
            <a:r>
              <a:rPr lang="en-US" dirty="0" smtClean="0"/>
              <a:t>).</a:t>
            </a:r>
            <a:r>
              <a:rPr lang="en-US" baseline="0" dirty="0" smtClean="0"/>
              <a:t>  Vera can do both slides on </a:t>
            </a:r>
            <a:r>
              <a:rPr lang="en-US" baseline="0" dirty="0" err="1" smtClean="0"/>
              <a:t>Altmetrics</a:t>
            </a:r>
            <a:r>
              <a:rPr lang="en-US" baseline="0" dirty="0" smtClean="0"/>
              <a:t> here, and/or add more. If not, I’m happy to talk about some elements, or just </a:t>
            </a:r>
            <a:r>
              <a:rPr lang="en-US" baseline="0" dirty="0" err="1" smtClean="0"/>
              <a:t>Mendeley</a:t>
            </a:r>
            <a:r>
              <a:rPr lang="en-US" baseline="0" dirty="0" smtClean="0"/>
              <a:t> (Matt 03082013)</a:t>
            </a:r>
            <a:endParaRPr lang="en-US" dirty="0" smtClean="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26</a:t>
            </a:fld>
            <a:endParaRPr lang="en-US"/>
          </a:p>
        </p:txBody>
      </p:sp>
    </p:spTree>
    <p:extLst>
      <p:ext uri="{BB962C8B-B14F-4D97-AF65-F5344CB8AC3E}">
        <p14:creationId xmlns:p14="http://schemas.microsoft.com/office/powerpoint/2010/main" val="22558392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version="1.0" encoding="ISO-8859-1" ?&gt;</a:t>
            </a:r>
          </a:p>
          <a:p>
            <a:r>
              <a:rPr lang="en-US" dirty="0" smtClean="0"/>
              <a:t>&lt;poll </a:t>
            </a:r>
            <a:r>
              <a:rPr lang="en-US" dirty="0" err="1" smtClean="0"/>
              <a:t>url</a:t>
            </a:r>
            <a:r>
              <a:rPr lang="en-US" dirty="0" smtClean="0"/>
              <a:t>="http://</a:t>
            </a:r>
            <a:r>
              <a:rPr lang="en-US" dirty="0" err="1" smtClean="0"/>
              <a:t>www.polleverywhere.com</a:t>
            </a:r>
            <a:r>
              <a:rPr lang="en-US" dirty="0" smtClean="0"/>
              <a:t>/</a:t>
            </a:r>
            <a:r>
              <a:rPr lang="en-US" dirty="0" err="1" smtClean="0"/>
              <a:t>multiple_choice_polls</a:t>
            </a:r>
            <a:r>
              <a:rPr lang="en-US" dirty="0" smtClean="0"/>
              <a:t>/</a:t>
            </a:r>
            <a:r>
              <a:rPr lang="en-US" dirty="0" err="1" smtClean="0"/>
              <a:t>SGKqCmTpaWkZFJi</a:t>
            </a:r>
            <a:r>
              <a:rPr lang="en-US" dirty="0" smtClean="0"/>
              <a:t>"&gt;</a:t>
            </a:r>
          </a:p>
          <a:p>
            <a:r>
              <a:rPr lang="en-US" dirty="0" smtClean="0"/>
              <a:t>  &lt;!-- This snippet was inserted via the Poll Everywhere Mac Presenter --&gt;</a:t>
            </a:r>
          </a:p>
          <a:p>
            <a:r>
              <a:rPr lang="en-US" dirty="0" smtClean="0"/>
              <a:t>  &lt;!-- The presence of this snippet is used to indicate that a poll will be shown during the slideshow --&gt;</a:t>
            </a:r>
          </a:p>
          <a:p>
            <a:r>
              <a:rPr lang="en-US" dirty="0" smtClean="0"/>
              <a:t>  &lt;!-- TIP: You can draw a solid, filled rectangle on your slide and the Mac Presenter will automatically display your poll in that area. --&gt;</a:t>
            </a:r>
          </a:p>
          <a:p>
            <a:r>
              <a:rPr lang="en-US" dirty="0" smtClean="0"/>
              <a:t>  &lt;!-- The Mac Presenter application must also be running and logged in for this to work. --&gt;</a:t>
            </a:r>
          </a:p>
          <a:p>
            <a:r>
              <a:rPr lang="en-US" dirty="0" smtClean="0"/>
              <a:t>  &lt;!-- To remove this, simply delete it from the notes yourself or use the Mac Presenter to remove it for you. --&gt;</a:t>
            </a:r>
          </a:p>
          <a:p>
            <a:r>
              <a:rPr lang="en-US" dirty="0" smtClean="0"/>
              <a:t>  &lt;title&gt;Would </a:t>
            </a:r>
            <a:r>
              <a:rPr lang="en-US" dirty="0" err="1" smtClean="0"/>
              <a:t>altmetrics</a:t>
            </a:r>
            <a:r>
              <a:rPr lang="en-US" dirty="0" smtClean="0"/>
              <a:t> be acceptable measures of impact for the tenure and promotion process at your institution?&lt;/title&gt;</a:t>
            </a:r>
          </a:p>
          <a:p>
            <a:r>
              <a:rPr lang="en-US" dirty="0" smtClean="0"/>
              <a:t>&lt;/poll&gt;</a:t>
            </a:r>
          </a:p>
          <a:p>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27</a:t>
            </a:fld>
            <a:endParaRPr lang="en-US"/>
          </a:p>
        </p:txBody>
      </p:sp>
    </p:spTree>
    <p:extLst>
      <p:ext uri="{BB962C8B-B14F-4D97-AF65-F5344CB8AC3E}">
        <p14:creationId xmlns:p14="http://schemas.microsoft.com/office/powerpoint/2010/main" val="22124218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Vera</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28</a:t>
            </a:fld>
            <a:endParaRPr lang="en-US"/>
          </a:p>
        </p:txBody>
      </p:sp>
    </p:spTree>
    <p:extLst>
      <p:ext uri="{BB962C8B-B14F-4D97-AF65-F5344CB8AC3E}">
        <p14:creationId xmlns:p14="http://schemas.microsoft.com/office/powerpoint/2010/main" val="31808303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SAA</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29</a:t>
            </a:fld>
            <a:endParaRPr lang="en-US"/>
          </a:p>
        </p:txBody>
      </p:sp>
    </p:spTree>
    <p:extLst>
      <p:ext uri="{BB962C8B-B14F-4D97-AF65-F5344CB8AC3E}">
        <p14:creationId xmlns:p14="http://schemas.microsoft.com/office/powerpoint/2010/main" val="155276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3</a:t>
            </a:fld>
            <a:endParaRPr lang="en-US"/>
          </a:p>
        </p:txBody>
      </p:sp>
    </p:spTree>
    <p:extLst>
      <p:ext uri="{BB962C8B-B14F-4D97-AF65-F5344CB8AC3E}">
        <p14:creationId xmlns:p14="http://schemas.microsoft.com/office/powerpoint/2010/main" val="21787538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Vera</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30</a:t>
            </a:fld>
            <a:endParaRPr lang="en-US"/>
          </a:p>
        </p:txBody>
      </p:sp>
    </p:spTree>
    <p:extLst>
      <p:ext uri="{BB962C8B-B14F-4D97-AF65-F5344CB8AC3E}">
        <p14:creationId xmlns:p14="http://schemas.microsoft.com/office/powerpoint/2010/main" val="8447377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Susie</a:t>
            </a:r>
          </a:p>
          <a:p>
            <a:endParaRPr lang="en-US" dirty="0" smtClean="0"/>
          </a:p>
          <a:p>
            <a:r>
              <a:rPr lang="en-US" dirty="0" smtClean="0"/>
              <a:t>“This Webinar is for faculty and graduate students interested in how scholars can profile the impact of their work through cited references and journal rankings. The session</a:t>
            </a:r>
            <a:r>
              <a:rPr lang="en-US" baseline="0" dirty="0" smtClean="0"/>
              <a:t> will cover </a:t>
            </a:r>
            <a:r>
              <a:rPr lang="en-US" baseline="0" dirty="0" err="1" smtClean="0"/>
              <a:t>bibliometric</a:t>
            </a:r>
            <a:r>
              <a:rPr lang="en-US" baseline="0" dirty="0" smtClean="0"/>
              <a:t> tools that assist researchers in deciding where to submit their manuscripts, how to determine the impact of their journal publications, and finally how to build a strong tenure/promotion portfolio in documenting their cited references.”  Matt and Susie </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31</a:t>
            </a:fld>
            <a:endParaRPr lang="en-US"/>
          </a:p>
        </p:txBody>
      </p:sp>
    </p:spTree>
    <p:extLst>
      <p:ext uri="{BB962C8B-B14F-4D97-AF65-F5344CB8AC3E}">
        <p14:creationId xmlns:p14="http://schemas.microsoft.com/office/powerpoint/2010/main" val="11231695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Might want to talk about the number of consults we do and the purpose of those consults. Susie,</a:t>
            </a:r>
            <a:r>
              <a:rPr lang="en-US" baseline="0" dirty="0" smtClean="0"/>
              <a:t> Vera </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32</a:t>
            </a:fld>
            <a:endParaRPr lang="en-US"/>
          </a:p>
        </p:txBody>
      </p:sp>
    </p:spTree>
    <p:extLst>
      <p:ext uri="{BB962C8B-B14F-4D97-AF65-F5344CB8AC3E}">
        <p14:creationId xmlns:p14="http://schemas.microsoft.com/office/powerpoint/2010/main" val="35185271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&lt;?xml version="1.0" encoding="ISO-8859-1" ?&gt;</a:t>
            </a:r>
          </a:p>
          <a:p>
            <a:r>
              <a:rPr lang="en-US" dirty="0" smtClean="0"/>
              <a:t>&lt;poll </a:t>
            </a:r>
            <a:r>
              <a:rPr lang="en-US" dirty="0" err="1" smtClean="0"/>
              <a:t>url</a:t>
            </a:r>
            <a:r>
              <a:rPr lang="en-US" dirty="0" smtClean="0"/>
              <a:t>="http://</a:t>
            </a:r>
            <a:r>
              <a:rPr lang="en-US" dirty="0" err="1" smtClean="0"/>
              <a:t>www.polleverywhere.com</a:t>
            </a:r>
            <a:r>
              <a:rPr lang="en-US" dirty="0" smtClean="0"/>
              <a:t>/</a:t>
            </a:r>
            <a:r>
              <a:rPr lang="en-US" dirty="0" err="1" smtClean="0"/>
              <a:t>multiple_choice_polls</a:t>
            </a:r>
            <a:r>
              <a:rPr lang="en-US" dirty="0" smtClean="0"/>
              <a:t>/lFxw4yYdDPoubSx"&gt;</a:t>
            </a:r>
          </a:p>
          <a:p>
            <a:r>
              <a:rPr lang="en-US" dirty="0" smtClean="0"/>
              <a:t>  &lt;!-- This snippet was inserted via the Poll Everywhere Mac Presenter --&gt;</a:t>
            </a:r>
          </a:p>
          <a:p>
            <a:r>
              <a:rPr lang="en-US" dirty="0" smtClean="0"/>
              <a:t>  &lt;!-- The presence of this snippet is used to indicate that a poll will be shown during the slideshow --&gt;</a:t>
            </a:r>
          </a:p>
          <a:p>
            <a:r>
              <a:rPr lang="en-US" dirty="0" smtClean="0"/>
              <a:t>  &lt;!-- TIP: You can draw a solid, filled rectangle on your slide and the Mac Presenter will automatically display your poll in that area. --&gt;</a:t>
            </a:r>
          </a:p>
          <a:p>
            <a:r>
              <a:rPr lang="en-US" dirty="0" smtClean="0"/>
              <a:t>  &lt;!-- The Mac Presenter application must also be running and logged in for this to work. --&gt;</a:t>
            </a:r>
          </a:p>
          <a:p>
            <a:r>
              <a:rPr lang="en-US" dirty="0" smtClean="0"/>
              <a:t>  &lt;!-- To remove this, simply delete it from the notes yourself or use the Mac Presenter to remove it for you. --&gt;</a:t>
            </a:r>
          </a:p>
          <a:p>
            <a:r>
              <a:rPr lang="en-US" dirty="0" smtClean="0"/>
              <a:t>  &lt;title&gt;How do librarians at your institution support faculty with the promotion tenure process?&lt;/title&gt;</a:t>
            </a:r>
          </a:p>
          <a:p>
            <a:r>
              <a:rPr lang="en-US" dirty="0" smtClean="0"/>
              <a:t>&lt;/poll&gt;</a:t>
            </a:r>
            <a:endParaRPr lang="en-US" dirty="0" smtClean="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34</a:t>
            </a:fld>
            <a:endParaRPr lang="en-US"/>
          </a:p>
        </p:txBody>
      </p:sp>
    </p:spTree>
    <p:extLst>
      <p:ext uri="{BB962C8B-B14F-4D97-AF65-F5344CB8AC3E}">
        <p14:creationId xmlns:p14="http://schemas.microsoft.com/office/powerpoint/2010/main" val="23185237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a:t>
            </a:r>
            <a:r>
              <a:rPr lang="en-US" baseline="0" dirty="0" smtClean="0"/>
              <a:t> we want to create a </a:t>
            </a:r>
            <a:r>
              <a:rPr lang="en-US" baseline="0" dirty="0" err="1" smtClean="0"/>
              <a:t>LibGuide</a:t>
            </a:r>
            <a:r>
              <a:rPr lang="en-US" baseline="0" dirty="0" smtClean="0"/>
              <a:t>? A handout? Where do we want to highlight more resources? </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35</a:t>
            </a:fld>
            <a:endParaRPr lang="en-US"/>
          </a:p>
        </p:txBody>
      </p:sp>
    </p:spTree>
    <p:extLst>
      <p:ext uri="{BB962C8B-B14F-4D97-AF65-F5344CB8AC3E}">
        <p14:creationId xmlns:p14="http://schemas.microsoft.com/office/powerpoint/2010/main" val="28371014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36</a:t>
            </a:fld>
            <a:endParaRPr lang="en-US"/>
          </a:p>
        </p:txBody>
      </p:sp>
    </p:spTree>
    <p:extLst>
      <p:ext uri="{BB962C8B-B14F-4D97-AF65-F5344CB8AC3E}">
        <p14:creationId xmlns:p14="http://schemas.microsoft.com/office/powerpoint/2010/main" val="1320625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Matt</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4</a:t>
            </a:fld>
            <a:endParaRPr lang="en-US"/>
          </a:p>
        </p:txBody>
      </p:sp>
    </p:spTree>
    <p:extLst>
      <p:ext uri="{BB962C8B-B14F-4D97-AF65-F5344CB8AC3E}">
        <p14:creationId xmlns:p14="http://schemas.microsoft.com/office/powerpoint/2010/main" val="3861190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Vera--Introductory</a:t>
            </a:r>
            <a:r>
              <a:rPr lang="en-US" baseline="0" dirty="0" smtClean="0"/>
              <a:t> content before we move into specifics.  The first and most important point to be made along the way here is the fact that librarians need to understand impact and why it is such an important part of faculty survival at higher education institutions. Becoming an expert in the tools and measures related to impact is key to “proving your value” to faculty. </a:t>
            </a:r>
          </a:p>
          <a:p>
            <a:endParaRPr lang="en-US" baseline="0" dirty="0" smtClean="0"/>
          </a:p>
          <a:p>
            <a:r>
              <a:rPr lang="en-US" baseline="0" dirty="0" smtClean="0"/>
              <a:t>Susie</a:t>
            </a:r>
          </a:p>
          <a:p>
            <a:endParaRPr lang="en-US" baseline="0" dirty="0" smtClean="0"/>
          </a:p>
          <a:p>
            <a:r>
              <a:rPr lang="en-US" i="1" baseline="0" dirty="0" smtClean="0"/>
              <a:t>I would like to talk out the key points of this and the following slide. I just want to make sure I know everything we want to get across here.  Thanks for the notes Susie!  --Vera</a:t>
            </a:r>
          </a:p>
          <a:p>
            <a:endParaRPr lang="en-US" i="1" baseline="0" dirty="0" smtClean="0"/>
          </a:p>
          <a:p>
            <a:r>
              <a:rPr lang="en-US" i="0" baseline="0" dirty="0" smtClean="0"/>
              <a:t>Vera will add to this to further emphasize the value of librarians (Matt 03082013)</a:t>
            </a:r>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5</a:t>
            </a:fld>
            <a:endParaRPr lang="en-US"/>
          </a:p>
        </p:txBody>
      </p:sp>
    </p:spTree>
    <p:extLst>
      <p:ext uri="{BB962C8B-B14F-4D97-AF65-F5344CB8AC3E}">
        <p14:creationId xmlns:p14="http://schemas.microsoft.com/office/powerpoint/2010/main" val="2457698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More i</a:t>
            </a:r>
            <a:r>
              <a:rPr lang="en-US" dirty="0" smtClean="0"/>
              <a:t>ntroductory</a:t>
            </a:r>
            <a:r>
              <a:rPr lang="en-US" baseline="0" dirty="0" smtClean="0"/>
              <a:t> content before we move into specifics. Vera</a:t>
            </a:r>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6</a:t>
            </a:fld>
            <a:endParaRPr lang="en-US"/>
          </a:p>
        </p:txBody>
      </p:sp>
    </p:spTree>
    <p:extLst>
      <p:ext uri="{BB962C8B-B14F-4D97-AF65-F5344CB8AC3E}">
        <p14:creationId xmlns:p14="http://schemas.microsoft.com/office/powerpoint/2010/main" val="2457698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Matt</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7</a:t>
            </a:fld>
            <a:endParaRPr lang="en-US"/>
          </a:p>
        </p:txBody>
      </p:sp>
    </p:spTree>
    <p:extLst>
      <p:ext uri="{BB962C8B-B14F-4D97-AF65-F5344CB8AC3E}">
        <p14:creationId xmlns:p14="http://schemas.microsoft.com/office/powerpoint/2010/main" val="2429536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Topic:</a:t>
            </a:r>
            <a:r>
              <a:rPr kumimoji="1" lang="en-US" sz="1200" kern="1200" dirty="0" smtClean="0">
                <a:solidFill>
                  <a:schemeClr val="tx1"/>
                </a:solidFill>
                <a:effectLst/>
                <a:latin typeface="Times New Roman" pitchFamily="18" charset="0"/>
                <a:ea typeface="ヒラギノ角ゴ Pro W3" pitchFamily="-60" charset="-128"/>
                <a:cs typeface="+mn-cs"/>
              </a:rPr>
              <a:t> thoughts on the value of metrics, the future of metrics, disciplines &amp; metrics. Matt</a:t>
            </a:r>
            <a:endParaRPr lang="en-US" dirty="0"/>
          </a:p>
        </p:txBody>
      </p:sp>
      <p:sp>
        <p:nvSpPr>
          <p:cNvPr id="4" name="Slide Number Placeholder 3"/>
          <p:cNvSpPr>
            <a:spLocks noGrp="1"/>
          </p:cNvSpPr>
          <p:nvPr>
            <p:ph type="sldNum" sz="quarter" idx="10"/>
          </p:nvPr>
        </p:nvSpPr>
        <p:spPr/>
        <p:txBody>
          <a:bodyPr/>
          <a:lstStyle/>
          <a:p>
            <a:pPr>
              <a:defRPr/>
            </a:pPr>
            <a:fld id="{7CF3B4F3-1FD2-4B69-B91E-2DC4A5972D6C}" type="slidenum">
              <a:rPr lang="en-US" smtClean="0"/>
              <a:pPr>
                <a:defRPr/>
              </a:pPr>
              <a:t>8</a:t>
            </a:fld>
            <a:endParaRPr lang="en-US"/>
          </a:p>
        </p:txBody>
      </p:sp>
    </p:spTree>
    <p:extLst>
      <p:ext uri="{BB962C8B-B14F-4D97-AF65-F5344CB8AC3E}">
        <p14:creationId xmlns:p14="http://schemas.microsoft.com/office/powerpoint/2010/main" val="91865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to do some audience voting just like on American Idol.</a:t>
            </a:r>
          </a:p>
          <a:p>
            <a:pPr>
              <a:spcBef>
                <a:spcPct val="0"/>
              </a:spcBef>
            </a:pPr>
            <a:endParaRPr lang="en-US" dirty="0" smtClean="0"/>
          </a:p>
          <a:p>
            <a:pPr>
              <a:spcBef>
                <a:spcPct val="0"/>
              </a:spcBef>
            </a:pPr>
            <a:r>
              <a:rPr lang="en-US" dirty="0" smtClean="0"/>
              <a:t>So please take out your cell phones, but remember to leave them on silent. You can participate by sending a text message.</a:t>
            </a:r>
          </a:p>
          <a:p>
            <a:pPr>
              <a:spcBef>
                <a:spcPct val="0"/>
              </a:spcBef>
            </a:pPr>
            <a:endParaRPr lang="en-US" dirty="0" smtClean="0"/>
          </a:p>
          <a:p>
            <a:pPr>
              <a:spcBef>
                <a:spcPct val="0"/>
              </a:spcBef>
            </a:pPr>
            <a:r>
              <a:rPr lang="en-US" dirty="0" smtClean="0"/>
              <a:t>This is a just standard rate text message, so it may be free for you, or up to twenty cents on some carriers if you do not have a text messaging plan. The service we are using is serious about privacy. I cannot see your phone numbers, and you’ll never receive follow-up text messages outside this presentation. There’s only one thing worse than email spam – and that’s text message spam because you have to pay to receive it!</a:t>
            </a:r>
          </a:p>
        </p:txBody>
      </p:sp>
      <p:sp>
        <p:nvSpPr>
          <p:cNvPr id="9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DAEECA-94BD-4E07-8291-2646029F1EB5}"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EBSS Current Topics</a:t>
            </a:r>
            <a:endParaRPr lang="en-US"/>
          </a:p>
        </p:txBody>
      </p:sp>
      <p:sp>
        <p:nvSpPr>
          <p:cNvPr id="6" name="Slide Number Placeholder 5"/>
          <p:cNvSpPr>
            <a:spLocks noGrp="1"/>
          </p:cNvSpPr>
          <p:nvPr>
            <p:ph type="sldNum" sz="quarter" idx="12"/>
          </p:nvPr>
        </p:nvSpPr>
        <p:spPr/>
        <p:txBody>
          <a:bodyPr/>
          <a:lstStyle/>
          <a:p>
            <a:pPr>
              <a:defRPr/>
            </a:pPr>
            <a:fld id="{083FF10B-13EA-4892-92CB-6F8E036CB78B}" type="slidenum">
              <a:rPr lang="en-US" smtClean="0"/>
              <a:pPr>
                <a:defRPr/>
              </a:pPr>
              <a:t>‹#›</a:t>
            </a:fld>
            <a:endParaRPr lang="en-US"/>
          </a:p>
        </p:txBody>
      </p:sp>
    </p:spTree>
    <p:extLst>
      <p:ext uri="{BB962C8B-B14F-4D97-AF65-F5344CB8AC3E}">
        <p14:creationId xmlns:p14="http://schemas.microsoft.com/office/powerpoint/2010/main" val="3386931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EBSS Current Topics</a:t>
            </a:r>
            <a:endParaRPr lang="en-US"/>
          </a:p>
        </p:txBody>
      </p:sp>
      <p:sp>
        <p:nvSpPr>
          <p:cNvPr id="6" name="Slide Number Placeholder 5"/>
          <p:cNvSpPr>
            <a:spLocks noGrp="1"/>
          </p:cNvSpPr>
          <p:nvPr>
            <p:ph type="sldNum" sz="quarter" idx="12"/>
          </p:nvPr>
        </p:nvSpPr>
        <p:spPr/>
        <p:txBody>
          <a:bodyPr/>
          <a:lstStyle/>
          <a:p>
            <a:pPr>
              <a:defRPr/>
            </a:pPr>
            <a:fld id="{CFD515BF-D15D-4581-B7C5-1071B68BDEFB}" type="slidenum">
              <a:rPr lang="en-US" smtClean="0"/>
              <a:pPr>
                <a:defRPr/>
              </a:pPr>
              <a:t>‹#›</a:t>
            </a:fld>
            <a:endParaRPr lang="en-US"/>
          </a:p>
        </p:txBody>
      </p:sp>
    </p:spTree>
    <p:extLst>
      <p:ext uri="{BB962C8B-B14F-4D97-AF65-F5344CB8AC3E}">
        <p14:creationId xmlns:p14="http://schemas.microsoft.com/office/powerpoint/2010/main" val="3815023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EBSS Current Topics</a:t>
            </a:r>
            <a:endParaRPr lang="en-US"/>
          </a:p>
        </p:txBody>
      </p:sp>
      <p:sp>
        <p:nvSpPr>
          <p:cNvPr id="6" name="Slide Number Placeholder 5"/>
          <p:cNvSpPr>
            <a:spLocks noGrp="1"/>
          </p:cNvSpPr>
          <p:nvPr>
            <p:ph type="sldNum" sz="quarter" idx="12"/>
          </p:nvPr>
        </p:nvSpPr>
        <p:spPr/>
        <p:txBody>
          <a:bodyPr/>
          <a:lstStyle/>
          <a:p>
            <a:pPr>
              <a:defRPr/>
            </a:pPr>
            <a:fld id="{E29DFAEE-D5BD-4CFF-AF96-93FCA5C295BE}" type="slidenum">
              <a:rPr lang="en-US" smtClean="0"/>
              <a:pPr>
                <a:defRPr/>
              </a:pPr>
              <a:t>‹#›</a:t>
            </a:fld>
            <a:endParaRPr lang="en-US"/>
          </a:p>
        </p:txBody>
      </p:sp>
    </p:spTree>
    <p:extLst>
      <p:ext uri="{BB962C8B-B14F-4D97-AF65-F5344CB8AC3E}">
        <p14:creationId xmlns:p14="http://schemas.microsoft.com/office/powerpoint/2010/main" val="9705954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r>
              <a:rPr lang="en-US" smtClean="0"/>
              <a:t>EBSS Current Topics</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B1B0F2BA-12F6-4859-B878-228BEBAD256B}" type="slidenum">
              <a:rPr lang="en-US"/>
              <a:pPr>
                <a:defRPr/>
              </a:pPr>
              <a:t>‹#›</a:t>
            </a:fld>
            <a:endParaRPr lang="en-US"/>
          </a:p>
        </p:txBody>
      </p:sp>
    </p:spTree>
    <p:extLst>
      <p:ext uri="{BB962C8B-B14F-4D97-AF65-F5344CB8AC3E}">
        <p14:creationId xmlns:p14="http://schemas.microsoft.com/office/powerpoint/2010/main" val="1744304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EBSS Current Topics</a:t>
            </a:r>
            <a:endParaRPr lang="en-US"/>
          </a:p>
        </p:txBody>
      </p:sp>
      <p:sp>
        <p:nvSpPr>
          <p:cNvPr id="6" name="Slide Number Placeholder 5"/>
          <p:cNvSpPr>
            <a:spLocks noGrp="1"/>
          </p:cNvSpPr>
          <p:nvPr>
            <p:ph type="sldNum" sz="quarter" idx="12"/>
          </p:nvPr>
        </p:nvSpPr>
        <p:spPr/>
        <p:txBody>
          <a:bodyPr/>
          <a:lstStyle/>
          <a:p>
            <a:pPr>
              <a:defRPr/>
            </a:pPr>
            <a:fld id="{EB97FF54-9534-4D8A-87F1-B9F376EBC09D}" type="slidenum">
              <a:rPr lang="en-US" smtClean="0"/>
              <a:pPr>
                <a:defRPr/>
              </a:pPr>
              <a:t>‹#›</a:t>
            </a:fld>
            <a:endParaRPr lang="en-US"/>
          </a:p>
        </p:txBody>
      </p:sp>
    </p:spTree>
    <p:extLst>
      <p:ext uri="{BB962C8B-B14F-4D97-AF65-F5344CB8AC3E}">
        <p14:creationId xmlns:p14="http://schemas.microsoft.com/office/powerpoint/2010/main" val="3277152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EBSS Current Topics</a:t>
            </a:r>
            <a:endParaRPr lang="en-US"/>
          </a:p>
        </p:txBody>
      </p:sp>
      <p:sp>
        <p:nvSpPr>
          <p:cNvPr id="6" name="Slide Number Placeholder 5"/>
          <p:cNvSpPr>
            <a:spLocks noGrp="1"/>
          </p:cNvSpPr>
          <p:nvPr>
            <p:ph type="sldNum" sz="quarter" idx="12"/>
          </p:nvPr>
        </p:nvSpPr>
        <p:spPr/>
        <p:txBody>
          <a:bodyPr/>
          <a:lstStyle/>
          <a:p>
            <a:pPr>
              <a:defRPr/>
            </a:pPr>
            <a:fld id="{C9900AFB-AA50-4E23-A901-19D64BD6857D}" type="slidenum">
              <a:rPr lang="en-US" smtClean="0"/>
              <a:pPr>
                <a:defRPr/>
              </a:pPr>
              <a:t>‹#›</a:t>
            </a:fld>
            <a:endParaRPr lang="en-US"/>
          </a:p>
        </p:txBody>
      </p:sp>
    </p:spTree>
    <p:extLst>
      <p:ext uri="{BB962C8B-B14F-4D97-AF65-F5344CB8AC3E}">
        <p14:creationId xmlns:p14="http://schemas.microsoft.com/office/powerpoint/2010/main" val="4904930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EBSS Current Topics</a:t>
            </a:r>
            <a:endParaRPr lang="en-US"/>
          </a:p>
        </p:txBody>
      </p:sp>
      <p:sp>
        <p:nvSpPr>
          <p:cNvPr id="7" name="Slide Number Placeholder 6"/>
          <p:cNvSpPr>
            <a:spLocks noGrp="1"/>
          </p:cNvSpPr>
          <p:nvPr>
            <p:ph type="sldNum" sz="quarter" idx="12"/>
          </p:nvPr>
        </p:nvSpPr>
        <p:spPr/>
        <p:txBody>
          <a:bodyPr/>
          <a:lstStyle/>
          <a:p>
            <a:pPr>
              <a:defRPr/>
            </a:pPr>
            <a:fld id="{0F33CD00-1CCB-47B7-946D-1EBA2D707695}" type="slidenum">
              <a:rPr lang="en-US" smtClean="0"/>
              <a:pPr>
                <a:defRPr/>
              </a:pPr>
              <a:t>‹#›</a:t>
            </a:fld>
            <a:endParaRPr lang="en-US"/>
          </a:p>
        </p:txBody>
      </p:sp>
    </p:spTree>
    <p:extLst>
      <p:ext uri="{BB962C8B-B14F-4D97-AF65-F5344CB8AC3E}">
        <p14:creationId xmlns:p14="http://schemas.microsoft.com/office/powerpoint/2010/main" val="6185608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EBSS Current Topics</a:t>
            </a:r>
            <a:endParaRPr lang="en-US"/>
          </a:p>
        </p:txBody>
      </p:sp>
      <p:sp>
        <p:nvSpPr>
          <p:cNvPr id="9" name="Slide Number Placeholder 8"/>
          <p:cNvSpPr>
            <a:spLocks noGrp="1"/>
          </p:cNvSpPr>
          <p:nvPr>
            <p:ph type="sldNum" sz="quarter" idx="12"/>
          </p:nvPr>
        </p:nvSpPr>
        <p:spPr/>
        <p:txBody>
          <a:bodyPr/>
          <a:lstStyle/>
          <a:p>
            <a:pPr>
              <a:defRPr/>
            </a:pPr>
            <a:fld id="{B498398A-E310-409B-B301-03DAE901C0DE}" type="slidenum">
              <a:rPr lang="en-US" smtClean="0"/>
              <a:pPr>
                <a:defRPr/>
              </a:pPr>
              <a:t>‹#›</a:t>
            </a:fld>
            <a:endParaRPr lang="en-US"/>
          </a:p>
        </p:txBody>
      </p:sp>
    </p:spTree>
    <p:extLst>
      <p:ext uri="{BB962C8B-B14F-4D97-AF65-F5344CB8AC3E}">
        <p14:creationId xmlns:p14="http://schemas.microsoft.com/office/powerpoint/2010/main" val="2600705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EBSS Current Topics</a:t>
            </a:r>
            <a:endParaRPr lang="en-US"/>
          </a:p>
        </p:txBody>
      </p:sp>
      <p:sp>
        <p:nvSpPr>
          <p:cNvPr id="5" name="Slide Number Placeholder 4"/>
          <p:cNvSpPr>
            <a:spLocks noGrp="1"/>
          </p:cNvSpPr>
          <p:nvPr>
            <p:ph type="sldNum" sz="quarter" idx="12"/>
          </p:nvPr>
        </p:nvSpPr>
        <p:spPr/>
        <p:txBody>
          <a:bodyPr/>
          <a:lstStyle/>
          <a:p>
            <a:pPr>
              <a:defRPr/>
            </a:pPr>
            <a:fld id="{964549E4-1A1E-4DD7-AD90-B17240C45444}" type="slidenum">
              <a:rPr lang="en-US" smtClean="0"/>
              <a:pPr>
                <a:defRPr/>
              </a:pPr>
              <a:t>‹#›</a:t>
            </a:fld>
            <a:endParaRPr lang="en-US"/>
          </a:p>
        </p:txBody>
      </p:sp>
    </p:spTree>
    <p:extLst>
      <p:ext uri="{BB962C8B-B14F-4D97-AF65-F5344CB8AC3E}">
        <p14:creationId xmlns:p14="http://schemas.microsoft.com/office/powerpoint/2010/main" val="17887329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EBSS Current Topics</a:t>
            </a:r>
            <a:endParaRPr lang="en-US"/>
          </a:p>
        </p:txBody>
      </p:sp>
      <p:sp>
        <p:nvSpPr>
          <p:cNvPr id="4" name="Slide Number Placeholder 3"/>
          <p:cNvSpPr>
            <a:spLocks noGrp="1"/>
          </p:cNvSpPr>
          <p:nvPr>
            <p:ph type="sldNum" sz="quarter" idx="12"/>
          </p:nvPr>
        </p:nvSpPr>
        <p:spPr/>
        <p:txBody>
          <a:bodyPr/>
          <a:lstStyle/>
          <a:p>
            <a:pPr>
              <a:defRPr/>
            </a:pPr>
            <a:fld id="{13CA2C07-6121-4242-90BE-E94D4C5A5409}" type="slidenum">
              <a:rPr lang="en-US" smtClean="0"/>
              <a:pPr>
                <a:defRPr/>
              </a:pPr>
              <a:t>‹#›</a:t>
            </a:fld>
            <a:endParaRPr lang="en-US"/>
          </a:p>
        </p:txBody>
      </p:sp>
    </p:spTree>
    <p:extLst>
      <p:ext uri="{BB962C8B-B14F-4D97-AF65-F5344CB8AC3E}">
        <p14:creationId xmlns:p14="http://schemas.microsoft.com/office/powerpoint/2010/main" val="3984165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EBSS Current Topics</a:t>
            </a:r>
            <a:endParaRPr lang="en-US"/>
          </a:p>
        </p:txBody>
      </p:sp>
      <p:sp>
        <p:nvSpPr>
          <p:cNvPr id="7" name="Slide Number Placeholder 6"/>
          <p:cNvSpPr>
            <a:spLocks noGrp="1"/>
          </p:cNvSpPr>
          <p:nvPr>
            <p:ph type="sldNum" sz="quarter" idx="12"/>
          </p:nvPr>
        </p:nvSpPr>
        <p:spPr/>
        <p:txBody>
          <a:bodyPr/>
          <a:lstStyle/>
          <a:p>
            <a:pPr>
              <a:defRPr/>
            </a:pPr>
            <a:fld id="{6E89EA8B-A59C-4E6D-8B70-6FE362DE05A4}" type="slidenum">
              <a:rPr lang="en-US" smtClean="0"/>
              <a:pPr>
                <a:defRPr/>
              </a:pPr>
              <a:t>‹#›</a:t>
            </a:fld>
            <a:endParaRPr lang="en-US"/>
          </a:p>
        </p:txBody>
      </p:sp>
    </p:spTree>
    <p:extLst>
      <p:ext uri="{BB962C8B-B14F-4D97-AF65-F5344CB8AC3E}">
        <p14:creationId xmlns:p14="http://schemas.microsoft.com/office/powerpoint/2010/main" val="1295986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EBSS Current Topics</a:t>
            </a:r>
            <a:endParaRPr lang="en-US"/>
          </a:p>
        </p:txBody>
      </p:sp>
      <p:sp>
        <p:nvSpPr>
          <p:cNvPr id="7" name="Slide Number Placeholder 6"/>
          <p:cNvSpPr>
            <a:spLocks noGrp="1"/>
          </p:cNvSpPr>
          <p:nvPr>
            <p:ph type="sldNum" sz="quarter" idx="12"/>
          </p:nvPr>
        </p:nvSpPr>
        <p:spPr/>
        <p:txBody>
          <a:bodyPr/>
          <a:lstStyle/>
          <a:p>
            <a:pPr>
              <a:defRPr/>
            </a:pPr>
            <a:fld id="{6C0639CC-FC2E-469C-BA72-31A4580D3997}" type="slidenum">
              <a:rPr lang="en-US" smtClean="0"/>
              <a:pPr>
                <a:defRPr/>
              </a:pPr>
              <a:t>‹#›</a:t>
            </a:fld>
            <a:endParaRPr lang="en-US"/>
          </a:p>
        </p:txBody>
      </p:sp>
    </p:spTree>
    <p:extLst>
      <p:ext uri="{BB962C8B-B14F-4D97-AF65-F5344CB8AC3E}">
        <p14:creationId xmlns:p14="http://schemas.microsoft.com/office/powerpoint/2010/main" val="32520977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EBSS Current Topics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019506-1EEF-4ED1-B2F4-EF169D112F97}" type="slidenum">
              <a:rPr lang="en-US" smtClean="0"/>
              <a:pPr>
                <a:defRPr/>
              </a:pPr>
              <a:t>‹#›</a:t>
            </a:fld>
            <a:endParaRPr lang="en-US"/>
          </a:p>
        </p:txBody>
      </p:sp>
    </p:spTree>
    <p:extLst>
      <p:ext uri="{BB962C8B-B14F-4D97-AF65-F5344CB8AC3E}">
        <p14:creationId xmlns:p14="http://schemas.microsoft.com/office/powerpoint/2010/main" val="2235365858"/>
      </p:ext>
    </p:extLst>
  </p:cSld>
  <p:clrMap bg1="lt1" tx1="dk1" bg2="lt2" tx2="dk2" accent1="accent1" accent2="accent2" accent3="accent3" accent4="accent4" accent5="accent5" accent6="accent6" hlink="hlink" folHlink="folHlink"/>
  <p:sldLayoutIdLst>
    <p:sldLayoutId id="2147484157" r:id="rId1"/>
    <p:sldLayoutId id="2147484158" r:id="rId2"/>
    <p:sldLayoutId id="2147484159" r:id="rId3"/>
    <p:sldLayoutId id="2147484160" r:id="rId4"/>
    <p:sldLayoutId id="2147484161" r:id="rId5"/>
    <p:sldLayoutId id="2147484162" r:id="rId6"/>
    <p:sldLayoutId id="2147484163" r:id="rId7"/>
    <p:sldLayoutId id="2147484164" r:id="rId8"/>
    <p:sldLayoutId id="2147484165" r:id="rId9"/>
    <p:sldLayoutId id="2147484166" r:id="rId10"/>
    <p:sldLayoutId id="2147484167" r:id="rId11"/>
    <p:sldLayoutId id="2147484168" r:id="rId12"/>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hyperlink" Target="http://www.jisc.ac.uk/publications/research/2009/communicatingknowledgereport.aspx" TargetMode="External"/><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leiterreports.typepad.com/blog/2007/12/isi-philosophy.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hyperlink" Target="http://www.jisc.ac.uk/publications/research/2009/communicatingknowledgereport.aspx"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17.xml.rels><?xml version="1.0" encoding="UTF-8" standalone="yes"?>
<Relationships xmlns="http://schemas.openxmlformats.org/package/2006/relationships"><Relationship Id="rId3" Type="http://schemas.openxmlformats.org/officeDocument/2006/relationships/hyperlink" Target="http://www.mathunion.org/fileadmin/IMU/Report/CitationStatistics.pdf" TargetMode="External"/><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9.gif"/></Relationships>
</file>

<file path=ppt/slides/_rels/slide2.xml.rels><?xml version="1.0" encoding="UTF-8" standalone="yes"?>
<Relationships xmlns="http://schemas.openxmlformats.org/package/2006/relationships"><Relationship Id="rId3" Type="http://schemas.openxmlformats.org/officeDocument/2006/relationships/hyperlink" Target="mailto:sariew@usf.edu" TargetMode="External"/><Relationship Id="rId4" Type="http://schemas.openxmlformats.org/officeDocument/2006/relationships/hyperlink" Target="mailto:vlux@bgsu.edu" TargetMode="External"/><Relationship Id="rId5" Type="http://schemas.openxmlformats.org/officeDocument/2006/relationships/hyperlink" Target="mailto:torrence@usf.edu" TargetMode="External"/><Relationship Id="rId6" Type="http://schemas.openxmlformats.org/officeDocument/2006/relationships/image" Target="../media/image2.jpg"/><Relationship Id="rId7" Type="http://schemas.openxmlformats.org/officeDocument/2006/relationships/image" Target="../media/image3.jpg"/><Relationship Id="rId8"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hyperlink" Target="http://guides.lib.usf.edu/content.php?pid=77078" TargetMode="External"/><Relationship Id="rId4" Type="http://schemas.openxmlformats.org/officeDocument/2006/relationships/hyperlink" Target="http://libguides.bgsu.edu/content.php?pid=161379&amp;sid=1366564" TargetMode="External"/><Relationship Id="rId5"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8.jpe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hyperlink" Target="http://guides.lib.usf.edu/acrl2013"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 Id="rId3" Type="http://schemas.microsoft.com/office/2007/relationships/hdphoto" Target="../media/hdphoto1.wd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3" Type="http://schemas.openxmlformats.org/officeDocument/2006/relationships/hyperlink" Target="http://www.cmaj.ca/content/161/8/979" TargetMode="External"/><Relationship Id="rId4" Type="http://schemas.openxmlformats.org/officeDocument/2006/relationships/hyperlink" Target="http://leiterreports.typepad.com/blog/2007/12/isi-philosophy.html" TargetMode="External"/><Relationship Id="rId5" Type="http://schemas.openxmlformats.org/officeDocument/2006/relationships/hyperlink" Target="http://www.jisc.ac.uk/publications/research/2009/communicatingknowledgereport.aspx" TargetMode="External"/><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3" Type="http://schemas.openxmlformats.org/officeDocument/2006/relationships/hyperlink" Target="http://guides.lib.usf.edu/acrl2013" TargetMode="External"/><Relationship Id="rId4" Type="http://schemas.openxmlformats.org/officeDocument/2006/relationships/image" Target="../media/image33.jpe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130425"/>
            <a:ext cx="8458200" cy="1755775"/>
          </a:xfrm>
        </p:spPr>
        <p:txBody>
          <a:bodyPr>
            <a:noAutofit/>
          </a:bodyPr>
          <a:lstStyle/>
          <a:p>
            <a:r>
              <a:rPr lang="en-US" sz="3600" b="1" dirty="0" smtClean="0"/>
              <a:t>Proving Your Value: The Librarian’s Contribution to the Promotion and Tenure Process</a:t>
            </a:r>
            <a:endParaRPr lang="en-US" sz="3600" dirty="0"/>
          </a:p>
        </p:txBody>
      </p:sp>
      <p:sp>
        <p:nvSpPr>
          <p:cNvPr id="3" name="Subtitle 2"/>
          <p:cNvSpPr>
            <a:spLocks noGrp="1"/>
          </p:cNvSpPr>
          <p:nvPr>
            <p:ph type="subTitle" idx="1"/>
          </p:nvPr>
        </p:nvSpPr>
        <p:spPr/>
        <p:txBody>
          <a:bodyPr>
            <a:normAutofit/>
          </a:bodyPr>
          <a:lstStyle/>
          <a:p>
            <a:pPr>
              <a:spcBef>
                <a:spcPts val="200"/>
              </a:spcBef>
            </a:pPr>
            <a:r>
              <a:rPr lang="en-US" sz="2800" dirty="0" smtClean="0"/>
              <a:t> </a:t>
            </a:r>
          </a:p>
          <a:p>
            <a:pPr>
              <a:spcBef>
                <a:spcPts val="200"/>
              </a:spcBef>
            </a:pPr>
            <a:r>
              <a:rPr lang="en-US" sz="2800" dirty="0" smtClean="0"/>
              <a:t>ACRL 2013</a:t>
            </a:r>
          </a:p>
          <a:p>
            <a:pPr>
              <a:spcBef>
                <a:spcPts val="200"/>
              </a:spcBef>
            </a:pPr>
            <a:r>
              <a:rPr lang="en-US" sz="2800" dirty="0" smtClean="0"/>
              <a:t> </a:t>
            </a: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533399"/>
            <a:ext cx="8458200" cy="1384070"/>
          </a:xfrm>
          <a:prstGeom prst="rect">
            <a:avLst/>
          </a:prstGeom>
        </p:spPr>
      </p:pic>
    </p:spTree>
    <p:extLst>
      <p:ext uri="{BB962C8B-B14F-4D97-AF65-F5344CB8AC3E}">
        <p14:creationId xmlns:p14="http://schemas.microsoft.com/office/powerpoint/2010/main" val="784054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3099" y="797983"/>
            <a:ext cx="6863702" cy="5365742"/>
          </a:xfrm>
          <a:prstGeom prst="rect">
            <a:avLst/>
          </a:prstGeom>
        </p:spPr>
      </p:pic>
      <p:sp>
        <p:nvSpPr>
          <p:cNvPr id="5122" name="Title 1"/>
          <p:cNvSpPr>
            <a:spLocks noGrp="1"/>
          </p:cNvSpPr>
          <p:nvPr>
            <p:ph type="title"/>
          </p:nvPr>
        </p:nvSpPr>
        <p:spPr>
          <a:xfrm>
            <a:off x="457200" y="-131754"/>
            <a:ext cx="8229600" cy="1143000"/>
          </a:xfrm>
        </p:spPr>
        <p:txBody>
          <a:bodyPr/>
          <a:lstStyle/>
          <a:p>
            <a:r>
              <a:rPr lang="en-US" dirty="0" smtClean="0"/>
              <a:t>How To Vote via Twitter</a:t>
            </a:r>
          </a:p>
        </p:txBody>
      </p:sp>
      <p:cxnSp>
        <p:nvCxnSpPr>
          <p:cNvPr id="9" name="Straight Connector 8"/>
          <p:cNvCxnSpPr/>
          <p:nvPr/>
        </p:nvCxnSpPr>
        <p:spPr>
          <a:xfrm rot="5400000">
            <a:off x="688975" y="6428845"/>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5127" name="TextBox 30"/>
          <p:cNvSpPr txBox="1">
            <a:spLocks noChangeArrowheads="1"/>
          </p:cNvSpPr>
          <p:nvPr/>
        </p:nvSpPr>
        <p:spPr bwMode="auto">
          <a:xfrm rot="2059704">
            <a:off x="620069" y="4766878"/>
            <a:ext cx="1971675" cy="646112"/>
          </a:xfrm>
          <a:prstGeom prst="rect">
            <a:avLst/>
          </a:prstGeom>
          <a:noFill/>
          <a:ln w="9525">
            <a:noFill/>
            <a:miter lim="800000"/>
            <a:headEnd/>
            <a:tailEnd/>
          </a:ln>
        </p:spPr>
        <p:txBody>
          <a:bodyPr wrap="none">
            <a:spAutoFit/>
          </a:bodyPr>
          <a:lstStyle/>
          <a:p>
            <a:r>
              <a:rPr lang="en-US" sz="3600" dirty="0" smtClean="0">
                <a:solidFill>
                  <a:srgbClr val="00B050"/>
                </a:solidFill>
                <a:latin typeface="Calibri" pitchFamily="34" charset="0"/>
              </a:rPr>
              <a:t>EXAMPLE</a:t>
            </a:r>
            <a:endParaRPr lang="en-US" sz="3600" dirty="0">
              <a:solidFill>
                <a:srgbClr val="00B050"/>
              </a:solidFill>
              <a:latin typeface="Calibri" pitchFamily="34" charset="0"/>
            </a:endParaRPr>
          </a:p>
        </p:txBody>
      </p:sp>
    </p:spTree>
    <p:extLst>
      <p:ext uri="{BB962C8B-B14F-4D97-AF65-F5344CB8AC3E}">
        <p14:creationId xmlns:p14="http://schemas.microsoft.com/office/powerpoint/2010/main" val="12021277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7805" y="863599"/>
            <a:ext cx="7308133" cy="5507578"/>
          </a:xfrm>
          <a:prstGeom prst="rect">
            <a:avLst/>
          </a:prstGeom>
        </p:spPr>
      </p:pic>
      <p:sp>
        <p:nvSpPr>
          <p:cNvPr id="4098" name="Title 1"/>
          <p:cNvSpPr>
            <a:spLocks noGrp="1"/>
          </p:cNvSpPr>
          <p:nvPr>
            <p:ph type="title"/>
          </p:nvPr>
        </p:nvSpPr>
        <p:spPr>
          <a:xfrm>
            <a:off x="457200" y="-152397"/>
            <a:ext cx="8229600" cy="1143000"/>
          </a:xfrm>
        </p:spPr>
        <p:txBody>
          <a:bodyPr/>
          <a:lstStyle/>
          <a:p>
            <a:r>
              <a:rPr lang="en-US" dirty="0" smtClean="0"/>
              <a:t>How To Vote via PollEv.com</a:t>
            </a:r>
          </a:p>
        </p:txBody>
      </p:sp>
      <p:sp>
        <p:nvSpPr>
          <p:cNvPr id="4103" name="TextBox 30"/>
          <p:cNvSpPr txBox="1">
            <a:spLocks noChangeArrowheads="1"/>
          </p:cNvSpPr>
          <p:nvPr/>
        </p:nvSpPr>
        <p:spPr bwMode="auto">
          <a:xfrm rot="2059704">
            <a:off x="620069" y="5225386"/>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Tree>
    <p:extLst>
      <p:ext uri="{BB962C8B-B14F-4D97-AF65-F5344CB8AC3E}">
        <p14:creationId xmlns:p14="http://schemas.microsoft.com/office/powerpoint/2010/main" val="2905335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249362"/>
          </a:xfrm>
        </p:spPr>
        <p:txBody>
          <a:bodyPr>
            <a:noAutofit/>
          </a:bodyPr>
          <a:lstStyle/>
          <a:p>
            <a:pPr marL="0" indent="0"/>
            <a:r>
              <a:rPr lang="en-US" sz="3600" dirty="0" smtClean="0"/>
              <a:t>Which of the following disciplines places the most importance on publishing in books/monographs?</a:t>
            </a:r>
            <a:endParaRPr lang="en-US" sz="3600" dirty="0"/>
          </a:p>
        </p:txBody>
      </p:sp>
      <p:sp>
        <p:nvSpPr>
          <p:cNvPr id="3" name="Content Placeholder 2"/>
          <p:cNvSpPr>
            <a:spLocks noGrp="1"/>
          </p:cNvSpPr>
          <p:nvPr>
            <p:ph idx="1"/>
          </p:nvPr>
        </p:nvSpPr>
        <p:spPr>
          <a:xfrm>
            <a:off x="457200" y="1905000"/>
            <a:ext cx="8229600" cy="4221163"/>
          </a:xfrm>
        </p:spPr>
        <p:txBody>
          <a:bodyPr>
            <a:normAutofit fontScale="92500" lnSpcReduction="10000"/>
          </a:bodyPr>
          <a:lstStyle/>
          <a:p>
            <a:pPr lvl="1">
              <a:lnSpc>
                <a:spcPct val="140000"/>
              </a:lnSpc>
              <a:buFont typeface="Arial"/>
              <a:buChar char="•"/>
            </a:pPr>
            <a:r>
              <a:rPr lang="en-US" dirty="0" smtClean="0"/>
              <a:t>Medical &amp; Biological Sciences</a:t>
            </a:r>
          </a:p>
          <a:p>
            <a:pPr lvl="1">
              <a:lnSpc>
                <a:spcPct val="140000"/>
              </a:lnSpc>
              <a:buFont typeface="Arial"/>
              <a:buChar char="•"/>
            </a:pPr>
            <a:r>
              <a:rPr lang="en-US" dirty="0" smtClean="0"/>
              <a:t>Physical Sciences &amp; </a:t>
            </a:r>
            <a:r>
              <a:rPr lang="en-US" dirty="0" err="1" smtClean="0"/>
              <a:t>Maths</a:t>
            </a:r>
            <a:endParaRPr lang="en-US" dirty="0" smtClean="0"/>
          </a:p>
          <a:p>
            <a:pPr lvl="1">
              <a:lnSpc>
                <a:spcPct val="140000"/>
              </a:lnSpc>
              <a:buFont typeface="Arial"/>
              <a:buChar char="•"/>
            </a:pPr>
            <a:r>
              <a:rPr lang="en-US" dirty="0" smtClean="0"/>
              <a:t>Engineering &amp; Computing</a:t>
            </a:r>
          </a:p>
          <a:p>
            <a:pPr lvl="1">
              <a:lnSpc>
                <a:spcPct val="140000"/>
              </a:lnSpc>
              <a:buFont typeface="Arial"/>
              <a:buChar char="•"/>
            </a:pPr>
            <a:r>
              <a:rPr lang="en-US" dirty="0" smtClean="0"/>
              <a:t>Social Sciences, Business &amp; Economics</a:t>
            </a:r>
          </a:p>
          <a:p>
            <a:pPr lvl="1">
              <a:lnSpc>
                <a:spcPct val="140000"/>
              </a:lnSpc>
              <a:buFont typeface="Arial"/>
              <a:buChar char="•"/>
            </a:pPr>
            <a:r>
              <a:rPr lang="en-US" dirty="0" smtClean="0"/>
              <a:t>Humanities</a:t>
            </a:r>
          </a:p>
          <a:p>
            <a:pPr lvl="1">
              <a:lnSpc>
                <a:spcPct val="140000"/>
              </a:lnSpc>
              <a:buFont typeface="Arial"/>
              <a:buChar char="•"/>
            </a:pPr>
            <a:r>
              <a:rPr lang="en-US" dirty="0" smtClean="0"/>
              <a:t>Education &amp; Sport</a:t>
            </a:r>
          </a:p>
          <a:p>
            <a:pPr lvl="1">
              <a:lnSpc>
                <a:spcPct val="140000"/>
              </a:lnSpc>
              <a:buFont typeface="Arial"/>
              <a:buChar char="•"/>
            </a:pPr>
            <a:r>
              <a:rPr lang="en-US" dirty="0" smtClean="0"/>
              <a:t>Interdisciplinary</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3504731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020762"/>
          </a:xfrm>
        </p:spPr>
        <p:txBody>
          <a:bodyPr>
            <a:noAutofit/>
          </a:bodyPr>
          <a:lstStyle/>
          <a:p>
            <a:r>
              <a:rPr lang="en-US" sz="3600" dirty="0" smtClean="0"/>
              <a:t>The Importance of Monographs and</a:t>
            </a:r>
            <a:br>
              <a:rPr lang="en-US" sz="3600" dirty="0" smtClean="0"/>
            </a:br>
            <a:r>
              <a:rPr lang="en-US" sz="3600" dirty="0" smtClean="0"/>
              <a:t> Conference Presentations/Posters</a:t>
            </a:r>
            <a:endParaRPr lang="en-US" sz="3600" dirty="0"/>
          </a:p>
        </p:txBody>
      </p:sp>
      <p:sp>
        <p:nvSpPr>
          <p:cNvPr id="7" name="TextBox 6"/>
          <p:cNvSpPr txBox="1"/>
          <p:nvPr/>
        </p:nvSpPr>
        <p:spPr>
          <a:xfrm>
            <a:off x="228600" y="6209492"/>
            <a:ext cx="8934994" cy="338554"/>
          </a:xfrm>
          <a:prstGeom prst="rect">
            <a:avLst/>
          </a:prstGeom>
          <a:noFill/>
        </p:spPr>
        <p:txBody>
          <a:bodyPr wrap="square" rtlCol="0">
            <a:spAutoFit/>
          </a:bodyPr>
          <a:lstStyle/>
          <a:p>
            <a:pPr algn="r"/>
            <a:r>
              <a:rPr lang="en-US" sz="1600" dirty="0" smtClean="0">
                <a:latin typeface="+mj-lt"/>
              </a:rPr>
              <a:t>From Research Information Network, “</a:t>
            </a:r>
            <a:r>
              <a:rPr lang="en-US" sz="1600" dirty="0" smtClean="0">
                <a:latin typeface="+mj-lt"/>
                <a:hlinkClick r:id="rId3"/>
              </a:rPr>
              <a:t>Communicating Knowledge</a:t>
            </a:r>
            <a:r>
              <a:rPr lang="en-US" sz="1600" dirty="0" smtClean="0">
                <a:latin typeface="+mj-lt"/>
              </a:rPr>
              <a:t>” (2009)</a:t>
            </a:r>
            <a:endParaRPr lang="en-US" sz="1600" dirty="0">
              <a:latin typeface="+mj-lt"/>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1813" y="1447800"/>
            <a:ext cx="5808568" cy="4601592"/>
          </a:xfrm>
          <a:prstGeom prst="rect">
            <a:avLst/>
          </a:prstGeom>
        </p:spPr>
      </p:pic>
    </p:spTree>
    <p:extLst>
      <p:ext uri="{BB962C8B-B14F-4D97-AF65-F5344CB8AC3E}">
        <p14:creationId xmlns:p14="http://schemas.microsoft.com/office/powerpoint/2010/main" val="17145313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Autofit/>
          </a:bodyPr>
          <a:lstStyle/>
          <a:p>
            <a:r>
              <a:rPr lang="en-US" sz="3600" dirty="0" smtClean="0"/>
              <a:t>Traditional </a:t>
            </a:r>
            <a:r>
              <a:rPr lang="en-US" sz="3600" dirty="0" err="1" smtClean="0"/>
              <a:t>Bibliometric</a:t>
            </a:r>
            <a:r>
              <a:rPr lang="en-US" sz="3600" dirty="0" smtClean="0"/>
              <a:t> Tools and Citation Counts</a:t>
            </a:r>
          </a:p>
        </p:txBody>
      </p:sp>
      <p:sp>
        <p:nvSpPr>
          <p:cNvPr id="23555" name="Content Placeholder 2"/>
          <p:cNvSpPr>
            <a:spLocks noGrp="1"/>
          </p:cNvSpPr>
          <p:nvPr>
            <p:ph idx="1"/>
          </p:nvPr>
        </p:nvSpPr>
        <p:spPr/>
        <p:txBody>
          <a:bodyPr>
            <a:normAutofit fontScale="92500" lnSpcReduction="10000"/>
          </a:bodyPr>
          <a:lstStyle/>
          <a:p>
            <a:pPr>
              <a:buNone/>
            </a:pPr>
            <a:r>
              <a:rPr lang="en-US" sz="2400" dirty="0" smtClean="0"/>
              <a:t>Here's a sample from an ISI-based data set for citations of Canadian-authored articles published between 1981 and 2000. The number for each discipline is the average number of citations per published article (both article and citations in ISI-listed journals). </a:t>
            </a:r>
          </a:p>
          <a:p>
            <a:pPr>
              <a:buNone/>
            </a:pPr>
            <a:endParaRPr lang="en-US" sz="2400" dirty="0" smtClean="0"/>
          </a:p>
          <a:p>
            <a:r>
              <a:rPr lang="en-US" sz="2400" b="1" dirty="0" smtClean="0"/>
              <a:t>Philosophy</a:t>
            </a:r>
            <a:r>
              <a:rPr lang="en-US" sz="2400" dirty="0" smtClean="0"/>
              <a:t>: 1.11</a:t>
            </a:r>
          </a:p>
          <a:p>
            <a:r>
              <a:rPr lang="en-US" sz="2400" b="1" dirty="0" smtClean="0"/>
              <a:t>Literature</a:t>
            </a:r>
            <a:r>
              <a:rPr lang="en-US" sz="2400" dirty="0" smtClean="0"/>
              <a:t>: 0.33</a:t>
            </a:r>
          </a:p>
          <a:p>
            <a:r>
              <a:rPr lang="en-US" sz="2400" b="1" dirty="0" smtClean="0"/>
              <a:t>Oncology</a:t>
            </a:r>
            <a:r>
              <a:rPr lang="en-US" sz="2400" dirty="0" smtClean="0"/>
              <a:t>: 26.73</a:t>
            </a:r>
          </a:p>
          <a:p>
            <a:r>
              <a:rPr lang="en-US" sz="2400" b="1" dirty="0" smtClean="0"/>
              <a:t>Economics</a:t>
            </a:r>
            <a:r>
              <a:rPr lang="en-US" sz="2400" dirty="0" smtClean="0"/>
              <a:t>: 6.74</a:t>
            </a:r>
          </a:p>
          <a:p>
            <a:r>
              <a:rPr lang="en-US" sz="2400" b="1" dirty="0" smtClean="0"/>
              <a:t>Biochemistry</a:t>
            </a:r>
            <a:r>
              <a:rPr lang="en-US" sz="2400" dirty="0" smtClean="0"/>
              <a:t>: 23.54</a:t>
            </a:r>
          </a:p>
          <a:p>
            <a:r>
              <a:rPr lang="en-US" sz="2400" b="1" dirty="0" smtClean="0"/>
              <a:t>Art and Architecture</a:t>
            </a:r>
            <a:r>
              <a:rPr lang="en-US" sz="2400" dirty="0" smtClean="0"/>
              <a:t>: 0.35</a:t>
            </a:r>
          </a:p>
          <a:p>
            <a:r>
              <a:rPr lang="en-US" sz="2400" b="1" dirty="0" smtClean="0"/>
              <a:t>Neuroscience</a:t>
            </a:r>
            <a:r>
              <a:rPr lang="en-US" sz="2400" dirty="0" smtClean="0"/>
              <a:t>: 21.41</a:t>
            </a:r>
          </a:p>
          <a:p>
            <a:pPr>
              <a:buFont typeface="Monotype Sorts" pitchFamily="2" charset="2"/>
              <a:buNone/>
            </a:pPr>
            <a:endParaRPr lang="en-US" dirty="0" smtClean="0"/>
          </a:p>
        </p:txBody>
      </p:sp>
      <p:sp>
        <p:nvSpPr>
          <p:cNvPr id="6" name="TextBox 5"/>
          <p:cNvSpPr txBox="1"/>
          <p:nvPr/>
        </p:nvSpPr>
        <p:spPr>
          <a:xfrm>
            <a:off x="2000794" y="6209492"/>
            <a:ext cx="7162800" cy="646331"/>
          </a:xfrm>
          <a:prstGeom prst="rect">
            <a:avLst/>
          </a:prstGeom>
          <a:noFill/>
        </p:spPr>
        <p:txBody>
          <a:bodyPr wrap="square" rtlCol="0">
            <a:spAutoFit/>
          </a:bodyPr>
          <a:lstStyle/>
          <a:p>
            <a:pPr algn="r"/>
            <a:r>
              <a:rPr lang="en-US" sz="1800" dirty="0">
                <a:latin typeface="+mj-lt"/>
              </a:rPr>
              <a:t>Posted by: Tom </a:t>
            </a:r>
            <a:r>
              <a:rPr lang="en-US" sz="1800" dirty="0" err="1" smtClean="0">
                <a:latin typeface="+mj-lt"/>
              </a:rPr>
              <a:t>Hurka</a:t>
            </a:r>
            <a:r>
              <a:rPr lang="en-US" sz="1800" dirty="0" smtClean="0">
                <a:latin typeface="+mj-lt"/>
              </a:rPr>
              <a:t>, </a:t>
            </a:r>
            <a:r>
              <a:rPr lang="en-US" sz="1800" dirty="0">
                <a:latin typeface="+mj-lt"/>
                <a:hlinkClick r:id="rId3"/>
              </a:rPr>
              <a:t>December 06, 2007 </a:t>
            </a:r>
            <a:r>
              <a:rPr lang="en-US" sz="1800" dirty="0" smtClean="0">
                <a:latin typeface="+mj-lt"/>
              </a:rPr>
              <a:t>from the </a:t>
            </a:r>
            <a:r>
              <a:rPr lang="en-US" sz="1800" dirty="0" err="1" smtClean="0">
                <a:latin typeface="+mj-lt"/>
              </a:rPr>
              <a:t>Leiter</a:t>
            </a:r>
            <a:r>
              <a:rPr lang="en-US" sz="1800" dirty="0" smtClean="0">
                <a:latin typeface="+mj-lt"/>
              </a:rPr>
              <a:t> </a:t>
            </a:r>
            <a:r>
              <a:rPr lang="en-US" sz="1800" dirty="0">
                <a:latin typeface="+mj-lt"/>
              </a:rPr>
              <a:t>Report</a:t>
            </a:r>
          </a:p>
          <a:p>
            <a:pPr algn="r"/>
            <a:endParaRPr lang="en-US" sz="1800" dirty="0">
              <a:latin typeface="+mj-l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Importance of Journal Articles</a:t>
            </a:r>
            <a:endParaRPr lang="en-US" sz="3600" dirty="0"/>
          </a:p>
        </p:txBody>
      </p:sp>
      <p:pic>
        <p:nvPicPr>
          <p:cNvPr id="4" name="Content Placeholder 3" descr="journals.jpg"/>
          <p:cNvPicPr>
            <a:picLocks noGrp="1" noChangeAspect="1"/>
          </p:cNvPicPr>
          <p:nvPr>
            <p:ph idx="1"/>
          </p:nvPr>
        </p:nvPicPr>
        <p:blipFill>
          <a:blip r:embed="rId3">
            <a:extLst>
              <a:ext uri="{28A0092B-C50C-407E-A947-70E740481C1C}">
                <a14:useLocalDpi xmlns:a14="http://schemas.microsoft.com/office/drawing/2010/main" val="0"/>
              </a:ext>
            </a:extLst>
          </a:blip>
          <a:srcRect l="-19750" r="-19750"/>
          <a:stretch>
            <a:fillRect/>
          </a:stretch>
        </p:blipFill>
        <p:spPr>
          <a:prstGeom prst="rect">
            <a:avLst/>
          </a:prstGeom>
        </p:spPr>
      </p:pic>
      <p:sp>
        <p:nvSpPr>
          <p:cNvPr id="5" name="TextBox 4"/>
          <p:cNvSpPr txBox="1"/>
          <p:nvPr/>
        </p:nvSpPr>
        <p:spPr>
          <a:xfrm>
            <a:off x="209006" y="6324600"/>
            <a:ext cx="8934994" cy="338554"/>
          </a:xfrm>
          <a:prstGeom prst="rect">
            <a:avLst/>
          </a:prstGeom>
          <a:noFill/>
        </p:spPr>
        <p:txBody>
          <a:bodyPr wrap="square" rtlCol="0">
            <a:spAutoFit/>
          </a:bodyPr>
          <a:lstStyle/>
          <a:p>
            <a:pPr algn="r"/>
            <a:r>
              <a:rPr lang="en-US" sz="1600" dirty="0" smtClean="0">
                <a:latin typeface="+mj-lt"/>
              </a:rPr>
              <a:t>From Research Information Network, “</a:t>
            </a:r>
            <a:r>
              <a:rPr lang="en-US" sz="1600" dirty="0" smtClean="0">
                <a:latin typeface="+mj-lt"/>
                <a:hlinkClick r:id="rId4"/>
              </a:rPr>
              <a:t>Communicating Knowledge</a:t>
            </a:r>
            <a:r>
              <a:rPr lang="en-US" sz="1600" dirty="0" smtClean="0">
                <a:latin typeface="+mj-lt"/>
              </a:rPr>
              <a:t>” (2009)</a:t>
            </a:r>
            <a:endParaRPr lang="en-US" sz="1600" dirty="0">
              <a:latin typeface="+mj-lt"/>
            </a:endParaRPr>
          </a:p>
        </p:txBody>
      </p:sp>
    </p:spTree>
    <p:extLst>
      <p:ext uri="{BB962C8B-B14F-4D97-AF65-F5344CB8AC3E}">
        <p14:creationId xmlns:p14="http://schemas.microsoft.com/office/powerpoint/2010/main" val="1299552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Autofit/>
          </a:bodyPr>
          <a:lstStyle/>
          <a:p>
            <a:r>
              <a:rPr lang="en-US" sz="3600" dirty="0" smtClean="0"/>
              <a:t>Traditional </a:t>
            </a:r>
            <a:r>
              <a:rPr lang="en-US" sz="3600" dirty="0" err="1" smtClean="0"/>
              <a:t>Bibliometric</a:t>
            </a:r>
            <a:r>
              <a:rPr lang="en-US" sz="3600" dirty="0" smtClean="0"/>
              <a:t> Tools that </a:t>
            </a:r>
            <a:br>
              <a:rPr lang="en-US" sz="3600" dirty="0" smtClean="0"/>
            </a:br>
            <a:r>
              <a:rPr lang="en-US" sz="3600" dirty="0" smtClean="0"/>
              <a:t>Favor the Sciences</a:t>
            </a:r>
            <a:endParaRPr lang="en-US" sz="3600" dirty="0"/>
          </a:p>
        </p:txBody>
      </p:sp>
      <p:sp>
        <p:nvSpPr>
          <p:cNvPr id="5" name="Content Placeholder 4"/>
          <p:cNvSpPr>
            <a:spLocks noGrp="1"/>
          </p:cNvSpPr>
          <p:nvPr>
            <p:ph idx="1"/>
          </p:nvPr>
        </p:nvSpPr>
        <p:spPr>
          <a:xfrm>
            <a:off x="457200" y="1600200"/>
            <a:ext cx="8178800" cy="4876800"/>
          </a:xfrm>
        </p:spPr>
        <p:txBody>
          <a:bodyPr>
            <a:normAutofit/>
          </a:bodyPr>
          <a:lstStyle/>
          <a:p>
            <a:r>
              <a:rPr lang="en-US" b="1" dirty="0" smtClean="0"/>
              <a:t>Web of Science</a:t>
            </a:r>
            <a:r>
              <a:rPr lang="en-US" dirty="0" smtClean="0"/>
              <a:t>, aka Web of Knowledge</a:t>
            </a:r>
          </a:p>
          <a:p>
            <a:pPr lvl="1"/>
            <a:r>
              <a:rPr lang="en-US" dirty="0" smtClean="0"/>
              <a:t>A combination of resources and resource types</a:t>
            </a:r>
            <a:endParaRPr lang="en-US" dirty="0"/>
          </a:p>
          <a:p>
            <a:pPr lvl="1"/>
            <a:r>
              <a:rPr lang="en-US" dirty="0" smtClean="0"/>
              <a:t>A database that does more than just “find” articles</a:t>
            </a:r>
            <a:endParaRPr lang="en-US" dirty="0"/>
          </a:p>
          <a:p>
            <a:pPr lvl="1"/>
            <a:r>
              <a:rPr lang="en-US" dirty="0" smtClean="0"/>
              <a:t>Tracking the articles that cite other articles…</a:t>
            </a:r>
            <a:endParaRPr lang="en-US" dirty="0"/>
          </a:p>
          <a:p>
            <a:pPr lvl="1"/>
            <a:r>
              <a:rPr lang="en-US" dirty="0" smtClean="0"/>
              <a:t>Links to articles contained in these bibliographies (some are outside the ISI “universe”)</a:t>
            </a:r>
          </a:p>
          <a:p>
            <a:pPr marL="457200" lvl="1" indent="0">
              <a:buNone/>
            </a:pPr>
            <a:endParaRPr lang="en-US" dirty="0" smtClean="0"/>
          </a:p>
          <a:p>
            <a:r>
              <a:rPr lang="en-US" b="1" dirty="0" smtClean="0"/>
              <a:t>Journal Citation Reports </a:t>
            </a:r>
            <a:r>
              <a:rPr lang="en-US" dirty="0" smtClean="0"/>
              <a:t>(JCR)</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38" y="5105400"/>
            <a:ext cx="2034502" cy="1488661"/>
          </a:xfrm>
          <a:prstGeom prst="rect">
            <a:avLst/>
          </a:prstGeom>
        </p:spPr>
      </p:pic>
    </p:spTree>
    <p:extLst>
      <p:ext uri="{BB962C8B-B14F-4D97-AF65-F5344CB8AC3E}">
        <p14:creationId xmlns:p14="http://schemas.microsoft.com/office/powerpoint/2010/main" val="28223524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0" y="274638"/>
            <a:ext cx="9144000" cy="1173162"/>
          </a:xfrm>
        </p:spPr>
        <p:txBody>
          <a:bodyPr>
            <a:noAutofit/>
          </a:bodyPr>
          <a:lstStyle/>
          <a:p>
            <a:r>
              <a:rPr lang="en-US" sz="3600" dirty="0" smtClean="0"/>
              <a:t>Traditional </a:t>
            </a:r>
            <a:r>
              <a:rPr lang="en-US" sz="3600" dirty="0" err="1" smtClean="0"/>
              <a:t>Bibliometric</a:t>
            </a:r>
            <a:r>
              <a:rPr lang="en-US" sz="3600" dirty="0" smtClean="0"/>
              <a:t> Tools – Web of Science</a:t>
            </a:r>
          </a:p>
        </p:txBody>
      </p:sp>
      <p:sp>
        <p:nvSpPr>
          <p:cNvPr id="21509" name="Rectangle 3"/>
          <p:cNvSpPr>
            <a:spLocks noGrp="1" noChangeArrowheads="1"/>
          </p:cNvSpPr>
          <p:nvPr>
            <p:ph type="body" sz="half" idx="1"/>
          </p:nvPr>
        </p:nvSpPr>
        <p:spPr>
          <a:xfrm>
            <a:off x="457200" y="1600200"/>
            <a:ext cx="6172200" cy="4953000"/>
          </a:xfrm>
        </p:spPr>
        <p:txBody>
          <a:bodyPr>
            <a:normAutofit fontScale="77500" lnSpcReduction="20000"/>
          </a:bodyPr>
          <a:lstStyle/>
          <a:p>
            <a:pPr>
              <a:buFontTx/>
              <a:buNone/>
            </a:pPr>
            <a:r>
              <a:rPr lang="en-US" sz="3100" b="1" dirty="0" smtClean="0"/>
              <a:t>Journal Citation Reports</a:t>
            </a:r>
          </a:p>
          <a:p>
            <a:r>
              <a:rPr lang="en-US" sz="2600" dirty="0"/>
              <a:t>P</a:t>
            </a:r>
            <a:r>
              <a:rPr lang="en-US" sz="2600" dirty="0" smtClean="0"/>
              <a:t>resents quantifiable, statistical data that provides a systematic way to evaluate the world’s leading journals. </a:t>
            </a:r>
            <a:endParaRPr lang="en-US" sz="2600" dirty="0"/>
          </a:p>
          <a:p>
            <a:r>
              <a:rPr lang="en-US" sz="2600" dirty="0"/>
              <a:t>C</a:t>
            </a:r>
            <a:r>
              <a:rPr lang="en-US" sz="2600" dirty="0" smtClean="0"/>
              <a:t>overs more than 10,000 from more than 25 million cited references indexed every year</a:t>
            </a:r>
          </a:p>
          <a:p>
            <a:r>
              <a:rPr lang="en-US" sz="2600" dirty="0" smtClean="0"/>
              <a:t>No Arts and Humanities edition</a:t>
            </a:r>
          </a:p>
          <a:p>
            <a:pPr marL="0" indent="0">
              <a:buNone/>
            </a:pPr>
            <a:endParaRPr lang="en-US" sz="2600" dirty="0" smtClean="0"/>
          </a:p>
          <a:p>
            <a:pPr>
              <a:buFontTx/>
              <a:buNone/>
            </a:pPr>
            <a:r>
              <a:rPr lang="en-US" sz="3100" b="1" dirty="0" smtClean="0"/>
              <a:t>Journal Impact Factor</a:t>
            </a:r>
          </a:p>
          <a:p>
            <a:r>
              <a:rPr lang="en-US" sz="2600" dirty="0"/>
              <a:t>C</a:t>
            </a:r>
            <a:r>
              <a:rPr lang="en-US" sz="2600" dirty="0" smtClean="0"/>
              <a:t>omputed by calculating the average number of citations to articles in the journal during the preceding two years from all articles published that given year</a:t>
            </a:r>
          </a:p>
          <a:p>
            <a:r>
              <a:rPr lang="en-US" sz="2600" dirty="0" smtClean="0"/>
              <a:t>See </a:t>
            </a:r>
            <a:r>
              <a:rPr lang="en-US" sz="2600" dirty="0" smtClean="0">
                <a:hlinkClick r:id="rId3"/>
              </a:rPr>
              <a:t>http://www.mathunion.org/fileadmin/ IMU/Report/CitationStatistics.pdf</a:t>
            </a:r>
            <a:r>
              <a:rPr lang="en-US" sz="2600" dirty="0" smtClean="0"/>
              <a:t> </a:t>
            </a:r>
            <a:endParaRPr lang="en-US" sz="2600" b="1" dirty="0"/>
          </a:p>
          <a:p>
            <a:pPr marL="0" indent="0">
              <a:buNone/>
            </a:pPr>
            <a:endParaRPr lang="en-US" sz="2600" dirty="0" smtClean="0"/>
          </a:p>
        </p:txBody>
      </p:sp>
      <p:pic>
        <p:nvPicPr>
          <p:cNvPr id="21511" name="Picture 13" descr="cove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6746875" y="1676400"/>
            <a:ext cx="1984375" cy="2590800"/>
          </a:xfrm>
          <a:prstGeom prst="rect">
            <a:avLst/>
          </a:prstGeom>
          <a:ln>
            <a:noFill/>
          </a:ln>
          <a:effectLst>
            <a:outerShdw blurRad="190500" algn="tl" rotWithShape="0">
              <a:srgbClr val="000000">
                <a:alpha val="70000"/>
              </a:srgbClr>
            </a:outerShdw>
          </a:effectLst>
        </p:spPr>
      </p:pic>
      <p:pic>
        <p:nvPicPr>
          <p:cNvPr id="21512" name="Picture 14" descr="p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8113" y="3581400"/>
            <a:ext cx="1941512" cy="25622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73162"/>
          </a:xfrm>
        </p:spPr>
        <p:txBody>
          <a:bodyPr>
            <a:noAutofit/>
          </a:bodyPr>
          <a:lstStyle/>
          <a:p>
            <a:r>
              <a:rPr lang="en-US" sz="3600" dirty="0" smtClean="0"/>
              <a:t>Traditional </a:t>
            </a:r>
            <a:r>
              <a:rPr lang="en-US" sz="3600" dirty="0" err="1" smtClean="0"/>
              <a:t>Bibliometric</a:t>
            </a:r>
            <a:r>
              <a:rPr lang="en-US" sz="3600" dirty="0" smtClean="0"/>
              <a:t> Tools – Web of Science</a:t>
            </a:r>
            <a:endParaRPr lang="en-US" sz="3600" dirty="0"/>
          </a:p>
        </p:txBody>
      </p:sp>
      <p:pic>
        <p:nvPicPr>
          <p:cNvPr id="6" name="Picture 5" descr="Screen Shot 2013-03-26 at 9.58.01 AM.png"/>
          <p:cNvPicPr/>
          <p:nvPr/>
        </p:nvPicPr>
        <p:blipFill rotWithShape="1">
          <a:blip r:embed="rId3" cstate="print">
            <a:extLst>
              <a:ext uri="{28A0092B-C50C-407E-A947-70E740481C1C}">
                <a14:useLocalDpi xmlns:a14="http://schemas.microsoft.com/office/drawing/2010/main" val="0"/>
              </a:ext>
            </a:extLst>
          </a:blip>
          <a:srcRect l="3009" t="9881" r="4283" b="4997"/>
          <a:stretch/>
        </p:blipFill>
        <p:spPr bwMode="auto">
          <a:xfrm>
            <a:off x="1600200" y="1447800"/>
            <a:ext cx="6019800" cy="48006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591789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nfo.sciverse.com/UserFiles/images/scopu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5334457"/>
            <a:ext cx="1752600" cy="149401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z="3600" dirty="0" smtClean="0"/>
              <a:t>Traditional </a:t>
            </a:r>
            <a:r>
              <a:rPr lang="en-US" sz="3600" dirty="0" err="1" smtClean="0"/>
              <a:t>Bibliometric</a:t>
            </a:r>
            <a:r>
              <a:rPr lang="en-US" sz="3600" dirty="0" smtClean="0"/>
              <a:t> Tools - SCOPUS</a:t>
            </a:r>
            <a:endParaRPr lang="en-US" sz="3600" dirty="0"/>
          </a:p>
        </p:txBody>
      </p:sp>
      <p:sp>
        <p:nvSpPr>
          <p:cNvPr id="3" name="Content Placeholder 2"/>
          <p:cNvSpPr>
            <a:spLocks noGrp="1"/>
          </p:cNvSpPr>
          <p:nvPr>
            <p:ph idx="1"/>
          </p:nvPr>
        </p:nvSpPr>
        <p:spPr/>
        <p:txBody>
          <a:bodyPr>
            <a:normAutofit/>
          </a:bodyPr>
          <a:lstStyle/>
          <a:p>
            <a:r>
              <a:rPr lang="en-US" b="1" dirty="0" smtClean="0"/>
              <a:t>Scopus &amp; </a:t>
            </a:r>
            <a:r>
              <a:rPr lang="en-US" b="1" dirty="0" err="1" smtClean="0"/>
              <a:t>SciVerse</a:t>
            </a:r>
            <a:endParaRPr lang="en-US" b="1" dirty="0" smtClean="0"/>
          </a:p>
          <a:p>
            <a:pPr lvl="1"/>
            <a:r>
              <a:rPr lang="en-US" dirty="0"/>
              <a:t> </a:t>
            </a:r>
            <a:r>
              <a:rPr lang="en-US" dirty="0" smtClean="0"/>
              <a:t>A database </a:t>
            </a:r>
            <a:r>
              <a:rPr lang="en-US" dirty="0"/>
              <a:t>known </a:t>
            </a:r>
            <a:r>
              <a:rPr lang="en-US" dirty="0" smtClean="0"/>
              <a:t>as </a:t>
            </a:r>
            <a:r>
              <a:rPr lang="en-US" dirty="0"/>
              <a:t>an alternative to Web of </a:t>
            </a:r>
            <a:r>
              <a:rPr lang="en-US" dirty="0" smtClean="0"/>
              <a:t>Knowledge</a:t>
            </a:r>
          </a:p>
          <a:p>
            <a:pPr lvl="1"/>
            <a:r>
              <a:rPr lang="en-US" dirty="0"/>
              <a:t>O</a:t>
            </a:r>
            <a:r>
              <a:rPr lang="en-US" dirty="0" smtClean="0"/>
              <a:t>ffers </a:t>
            </a:r>
            <a:r>
              <a:rPr lang="en-US" dirty="0"/>
              <a:t>similar </a:t>
            </a:r>
            <a:r>
              <a:rPr lang="en-US" dirty="0" smtClean="0"/>
              <a:t>metrics</a:t>
            </a:r>
            <a:r>
              <a:rPr lang="en-US" dirty="0"/>
              <a:t>, but uses slightly different </a:t>
            </a:r>
            <a:r>
              <a:rPr lang="en-US" dirty="0" smtClean="0"/>
              <a:t>algorithms</a:t>
            </a:r>
          </a:p>
          <a:p>
            <a:pPr lvl="2"/>
            <a:r>
              <a:rPr lang="en-US" sz="2600" dirty="0" err="1" smtClean="0"/>
              <a:t>SCImago</a:t>
            </a:r>
            <a:r>
              <a:rPr lang="en-US" sz="2600" dirty="0" smtClean="0"/>
              <a:t> Journal Rankings (SJR)</a:t>
            </a:r>
          </a:p>
          <a:p>
            <a:pPr lvl="2"/>
            <a:r>
              <a:rPr lang="en-US" sz="2600" dirty="0" smtClean="0"/>
              <a:t>Source Normalized Impact per Paper (SNIP)</a:t>
            </a:r>
          </a:p>
          <a:p>
            <a:pPr lvl="1"/>
            <a:r>
              <a:rPr lang="en-US" dirty="0" smtClean="0"/>
              <a:t>Offers a much wider range of journals, but still fairly limited for humanities scholars</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3031995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Contact Information</a:t>
            </a:r>
            <a:endParaRPr lang="en-US" sz="3600" dirty="0"/>
          </a:p>
        </p:txBody>
      </p:sp>
      <p:sp>
        <p:nvSpPr>
          <p:cNvPr id="3" name="Content Placeholder 2"/>
          <p:cNvSpPr>
            <a:spLocks noGrp="1"/>
          </p:cNvSpPr>
          <p:nvPr>
            <p:ph idx="1"/>
          </p:nvPr>
        </p:nvSpPr>
        <p:spPr>
          <a:xfrm>
            <a:off x="4038600" y="1600200"/>
            <a:ext cx="4648200" cy="4525963"/>
          </a:xfrm>
        </p:spPr>
        <p:txBody>
          <a:bodyPr>
            <a:normAutofit lnSpcReduction="10000"/>
          </a:bodyPr>
          <a:lstStyle/>
          <a:p>
            <a:pPr marL="0" indent="0">
              <a:buNone/>
            </a:pPr>
            <a:r>
              <a:rPr lang="en-US" sz="2400" b="1" dirty="0" smtClean="0"/>
              <a:t>Susan </a:t>
            </a:r>
            <a:r>
              <a:rPr lang="en-US" sz="2400" b="1" dirty="0" err="1" smtClean="0"/>
              <a:t>Ariew</a:t>
            </a:r>
            <a:endParaRPr lang="en-US" sz="2400" b="1" dirty="0"/>
          </a:p>
          <a:p>
            <a:pPr marL="0" indent="0">
              <a:buNone/>
            </a:pPr>
            <a:r>
              <a:rPr lang="en-US" sz="2400" dirty="0" smtClean="0">
                <a:hlinkClick r:id="rId3"/>
              </a:rPr>
              <a:t>sariew@usf.edu</a:t>
            </a:r>
            <a:endParaRPr lang="en-US" sz="2400" dirty="0" smtClean="0"/>
          </a:p>
          <a:p>
            <a:pPr marL="0" indent="0">
              <a:buNone/>
            </a:pPr>
            <a:r>
              <a:rPr lang="en-US" sz="2400" dirty="0" smtClean="0"/>
              <a:t>Twitter: @</a:t>
            </a:r>
            <a:r>
              <a:rPr lang="en-US" sz="2400" dirty="0" err="1" smtClean="0"/>
              <a:t>EdLib</a:t>
            </a:r>
            <a:endParaRPr lang="en-US" sz="2400" dirty="0" smtClean="0"/>
          </a:p>
          <a:p>
            <a:pPr marL="0" indent="0">
              <a:buNone/>
            </a:pPr>
            <a:endParaRPr lang="en-US" sz="2400" dirty="0"/>
          </a:p>
          <a:p>
            <a:pPr marL="0" indent="0">
              <a:buNone/>
            </a:pPr>
            <a:r>
              <a:rPr lang="en-US" sz="2400" b="1" dirty="0" smtClean="0"/>
              <a:t>Vera Lux</a:t>
            </a:r>
            <a:br>
              <a:rPr lang="en-US" sz="2400" b="1" dirty="0" smtClean="0"/>
            </a:br>
            <a:r>
              <a:rPr lang="en-US" sz="2400" dirty="0" smtClean="0"/>
              <a:t> </a:t>
            </a:r>
            <a:r>
              <a:rPr lang="en-US" sz="2400" dirty="0" smtClean="0">
                <a:hlinkClick r:id="rId4"/>
              </a:rPr>
              <a:t>vlux@bgsu.edu</a:t>
            </a:r>
            <a:r>
              <a:rPr lang="en-US" sz="2400" dirty="0" smtClean="0"/>
              <a:t> </a:t>
            </a:r>
          </a:p>
          <a:p>
            <a:pPr marL="0" indent="0">
              <a:buNone/>
            </a:pPr>
            <a:r>
              <a:rPr lang="en-US" sz="2400" dirty="0" smtClean="0"/>
              <a:t>Twitter: @</a:t>
            </a:r>
            <a:r>
              <a:rPr lang="en-US" sz="2400" dirty="0" err="1" smtClean="0"/>
              <a:t>thetruelight</a:t>
            </a:r>
            <a:r>
              <a:rPr lang="en-US" sz="2400" dirty="0" smtClean="0"/>
              <a:t/>
            </a:r>
            <a:br>
              <a:rPr lang="en-US" sz="2400" dirty="0" smtClean="0"/>
            </a:br>
            <a:endParaRPr lang="en-US" sz="2400" dirty="0" smtClean="0"/>
          </a:p>
          <a:p>
            <a:pPr marL="0" indent="0">
              <a:buNone/>
            </a:pPr>
            <a:r>
              <a:rPr lang="en-US" sz="2400" b="1" dirty="0" smtClean="0"/>
              <a:t>Matt Torrence</a:t>
            </a:r>
          </a:p>
          <a:p>
            <a:pPr marL="0" indent="0">
              <a:buNone/>
            </a:pPr>
            <a:r>
              <a:rPr lang="en-US" sz="2400" dirty="0" smtClean="0">
                <a:hlinkClick r:id="rId5"/>
              </a:rPr>
              <a:t>torrence@usf.edu</a:t>
            </a:r>
            <a:r>
              <a:rPr lang="en-US" sz="2400" dirty="0" smtClean="0"/>
              <a:t> </a:t>
            </a:r>
          </a:p>
          <a:p>
            <a:pPr marL="0" indent="0">
              <a:buNone/>
            </a:pPr>
            <a:r>
              <a:rPr lang="en-US" sz="2400" dirty="0" smtClean="0"/>
              <a:t>Twitter:  @torrence42</a:t>
            </a:r>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6000" y="1524000"/>
            <a:ext cx="1470822" cy="1920240"/>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000" y="3200400"/>
            <a:ext cx="1492613" cy="1492613"/>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14600" y="4495800"/>
            <a:ext cx="1318422" cy="1953218"/>
          </a:xfrm>
          <a:prstGeom prst="rect">
            <a:avLst/>
          </a:prstGeom>
        </p:spPr>
      </p:pic>
    </p:spTree>
    <p:extLst>
      <p:ext uri="{BB962C8B-B14F-4D97-AF65-F5344CB8AC3E}">
        <p14:creationId xmlns:p14="http://schemas.microsoft.com/office/powerpoint/2010/main" val="22631639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sz="3600" dirty="0" smtClean="0"/>
              <a:t>Traditional </a:t>
            </a:r>
            <a:r>
              <a:rPr lang="en-US" sz="3600" dirty="0" err="1" smtClean="0"/>
              <a:t>Bibliometric</a:t>
            </a:r>
            <a:r>
              <a:rPr lang="en-US" sz="3600" dirty="0" smtClean="0"/>
              <a:t> Tools - SCOPUS</a:t>
            </a:r>
            <a:endParaRPr lang="en-US" sz="3600" dirty="0"/>
          </a:p>
        </p:txBody>
      </p:sp>
      <p:sp>
        <p:nvSpPr>
          <p:cNvPr id="5" name="TextBox 4"/>
          <p:cNvSpPr txBox="1"/>
          <p:nvPr/>
        </p:nvSpPr>
        <p:spPr>
          <a:xfrm>
            <a:off x="990600" y="6019800"/>
            <a:ext cx="7162800" cy="461665"/>
          </a:xfrm>
          <a:prstGeom prst="rect">
            <a:avLst/>
          </a:prstGeom>
          <a:noFill/>
        </p:spPr>
        <p:txBody>
          <a:bodyPr wrap="square" rtlCol="0">
            <a:spAutoFit/>
          </a:bodyPr>
          <a:lstStyle/>
          <a:p>
            <a:r>
              <a:rPr lang="en-US" dirty="0" smtClean="0">
                <a:latin typeface="+mn-lt"/>
              </a:rPr>
              <a:t>Scopus Author Evaluator</a:t>
            </a:r>
            <a:endParaRPr lang="en-US" dirty="0">
              <a:latin typeface="+mn-lt"/>
            </a:endParaRPr>
          </a:p>
        </p:txBody>
      </p:sp>
      <p:pic>
        <p:nvPicPr>
          <p:cNvPr id="6" name="Content Placeholder 5" descr="Scopus - Citation overview 2013-03-26 11-31-04.jpeg"/>
          <p:cNvPicPr>
            <a:picLocks noGrp="1" noChangeAspect="1"/>
          </p:cNvPicPr>
          <p:nvPr>
            <p:ph idx="1"/>
          </p:nvPr>
        </p:nvPicPr>
        <p:blipFill>
          <a:blip r:embed="rId3">
            <a:extLst>
              <a:ext uri="{28A0092B-C50C-407E-A947-70E740481C1C}">
                <a14:useLocalDpi xmlns:a14="http://schemas.microsoft.com/office/drawing/2010/main" val="0"/>
              </a:ext>
            </a:extLst>
          </a:blip>
          <a:srcRect t="6287" b="6287"/>
          <a:stretch>
            <a:fillRect/>
          </a:stretch>
        </p:blipFill>
        <p:spPr>
          <a:xfrm>
            <a:off x="381000" y="990600"/>
            <a:ext cx="8229600" cy="4525963"/>
          </a:xfrm>
        </p:spPr>
      </p:pic>
    </p:spTree>
    <p:extLst>
      <p:ext uri="{BB962C8B-B14F-4D97-AF65-F5344CB8AC3E}">
        <p14:creationId xmlns:p14="http://schemas.microsoft.com/office/powerpoint/2010/main" val="327330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Alternative </a:t>
            </a:r>
            <a:r>
              <a:rPr lang="en-US" sz="3600" dirty="0" err="1" smtClean="0"/>
              <a:t>Bibliometric</a:t>
            </a:r>
            <a:r>
              <a:rPr lang="en-US" sz="3600" dirty="0" smtClean="0"/>
              <a:t> Tools</a:t>
            </a:r>
            <a:endParaRPr lang="en-US" sz="3600" dirty="0"/>
          </a:p>
        </p:txBody>
      </p:sp>
      <p:sp>
        <p:nvSpPr>
          <p:cNvPr id="3" name="Content Placeholder 2"/>
          <p:cNvSpPr>
            <a:spLocks noGrp="1"/>
          </p:cNvSpPr>
          <p:nvPr>
            <p:ph idx="1"/>
          </p:nvPr>
        </p:nvSpPr>
        <p:spPr/>
        <p:txBody>
          <a:bodyPr/>
          <a:lstStyle/>
          <a:p>
            <a:r>
              <a:rPr lang="en-US" b="1" dirty="0" smtClean="0"/>
              <a:t>Books &amp; Book Chapters</a:t>
            </a:r>
          </a:p>
          <a:p>
            <a:pPr lvl="1"/>
            <a:r>
              <a:rPr lang="en-US" dirty="0" smtClean="0"/>
              <a:t>Google Books</a:t>
            </a:r>
          </a:p>
          <a:p>
            <a:pPr lvl="1"/>
            <a:r>
              <a:rPr lang="en-US" dirty="0" smtClean="0"/>
              <a:t>Google Scholar Citations</a:t>
            </a:r>
          </a:p>
          <a:p>
            <a:pPr lvl="1"/>
            <a:r>
              <a:rPr lang="en-US" dirty="0" err="1" smtClean="0"/>
              <a:t>WorldCat</a:t>
            </a:r>
            <a:r>
              <a:rPr lang="en-US" dirty="0" smtClean="0"/>
              <a:t> Identities</a:t>
            </a:r>
          </a:p>
          <a:p>
            <a:pPr lvl="1"/>
            <a:r>
              <a:rPr lang="en-US" dirty="0" smtClean="0"/>
              <a:t>Anne </a:t>
            </a:r>
            <a:r>
              <a:rPr lang="en-US" dirty="0" err="1" smtClean="0"/>
              <a:t>Harzing’s</a:t>
            </a:r>
            <a:r>
              <a:rPr lang="en-US" dirty="0" smtClean="0"/>
              <a:t> </a:t>
            </a:r>
            <a:r>
              <a:rPr lang="en-US" i="1" dirty="0" smtClean="0"/>
              <a:t>Publish or Perish</a:t>
            </a:r>
            <a:endParaRPr lang="en-US" dirty="0" smtClean="0"/>
          </a:p>
          <a:p>
            <a:pPr marL="457200" lvl="1" indent="0">
              <a:buNone/>
            </a:pPr>
            <a:endParaRPr lang="en-US" dirty="0" smtClean="0"/>
          </a:p>
          <a:p>
            <a:pPr lvl="1"/>
            <a:endParaRPr lang="en-US" dirty="0"/>
          </a:p>
        </p:txBody>
      </p:sp>
      <p:pic>
        <p:nvPicPr>
          <p:cNvPr id="4" name="Picture 19" descr="goo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019800" y="5038726"/>
            <a:ext cx="2628900" cy="1047750"/>
          </a:xfrm>
          <a:prstGeom prst="rect">
            <a:avLst/>
          </a:prstGeom>
          <a:noFill/>
        </p:spPr>
      </p:pic>
    </p:spTree>
    <p:extLst>
      <p:ext uri="{BB962C8B-B14F-4D97-AF65-F5344CB8AC3E}">
        <p14:creationId xmlns:p14="http://schemas.microsoft.com/office/powerpoint/2010/main" val="388930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r>
              <a:rPr lang="en-US" sz="3600" dirty="0" smtClean="0"/>
              <a:t>Alternative </a:t>
            </a:r>
            <a:r>
              <a:rPr lang="en-US" sz="3600" dirty="0" err="1" smtClean="0"/>
              <a:t>Bibliometric</a:t>
            </a:r>
            <a:r>
              <a:rPr lang="en-US" sz="3600" dirty="0" smtClean="0"/>
              <a:t> Tools</a:t>
            </a:r>
          </a:p>
        </p:txBody>
      </p:sp>
      <p:pic>
        <p:nvPicPr>
          <p:cNvPr id="26631" name="Picture 9" descr="kc0606_250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3581798"/>
            <a:ext cx="2267797" cy="310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a:xfrm>
            <a:off x="457200" y="1600200"/>
            <a:ext cx="7528626" cy="4953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smtClean="0"/>
              <a:t>Other Tools for Non-Ranked Journals</a:t>
            </a:r>
          </a:p>
          <a:p>
            <a:pPr lvl="1"/>
            <a:r>
              <a:rPr lang="en-US" dirty="0" smtClean="0"/>
              <a:t>Cabell’s or Ulrich’s Journal Profiles</a:t>
            </a:r>
          </a:p>
          <a:p>
            <a:pPr lvl="2"/>
            <a:r>
              <a:rPr lang="en-US" dirty="0"/>
              <a:t>J</a:t>
            </a:r>
            <a:r>
              <a:rPr lang="en-US" dirty="0" smtClean="0"/>
              <a:t>ournal acceptance rates</a:t>
            </a:r>
          </a:p>
          <a:p>
            <a:pPr lvl="2"/>
            <a:r>
              <a:rPr lang="en-US" dirty="0" smtClean="0"/>
              <a:t>Publication type (e.g. scholarly, trade)</a:t>
            </a:r>
          </a:p>
          <a:p>
            <a:pPr lvl="2"/>
            <a:r>
              <a:rPr lang="en-US" dirty="0" smtClean="0"/>
              <a:t>Abstracting &amp; indexing</a:t>
            </a:r>
          </a:p>
          <a:p>
            <a:pPr lvl="2"/>
            <a:r>
              <a:rPr lang="en-US" dirty="0" smtClean="0"/>
              <a:t>Readership information</a:t>
            </a:r>
          </a:p>
          <a:p>
            <a:pPr lvl="1"/>
            <a:r>
              <a:rPr lang="en-US" dirty="0" err="1" smtClean="0"/>
              <a:t>WorldCat</a:t>
            </a:r>
            <a:endParaRPr lang="en-US" dirty="0"/>
          </a:p>
          <a:p>
            <a:pPr lvl="2"/>
            <a:r>
              <a:rPr lang="en-US" dirty="0" smtClean="0"/>
              <a:t>Journal holdings</a:t>
            </a:r>
          </a:p>
          <a:p>
            <a:pPr lvl="1"/>
            <a:endParaRPr lang="en-US" dirty="0" smtClean="0"/>
          </a:p>
          <a:p>
            <a:pPr marL="0" indent="0">
              <a:buFont typeface="Arial" pitchFamily="34" charset="0"/>
              <a:buNone/>
            </a:pPr>
            <a:endParaRPr lang="en-US" sz="26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Alternative </a:t>
            </a:r>
            <a:r>
              <a:rPr lang="en-US" sz="3600" dirty="0" err="1" smtClean="0"/>
              <a:t>Bibliometric</a:t>
            </a:r>
            <a:r>
              <a:rPr lang="en-US" sz="3600" dirty="0" smtClean="0"/>
              <a:t> Tools</a:t>
            </a:r>
            <a:endParaRPr lang="en-US" sz="3600"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25550" y="1429659"/>
            <a:ext cx="6242050" cy="4513941"/>
          </a:xfrm>
          <a:prstGeom prst="rect">
            <a:avLst/>
          </a:prstGeom>
          <a:ln>
            <a:noFill/>
          </a:ln>
          <a:effectLst>
            <a:outerShdw blurRad="190500" algn="tl" rotWithShape="0">
              <a:srgbClr val="000000">
                <a:alpha val="70000"/>
              </a:srgbClr>
            </a:outerShdw>
          </a:effectLst>
        </p:spPr>
      </p:pic>
      <p:sp>
        <p:nvSpPr>
          <p:cNvPr id="7" name="TextBox 6"/>
          <p:cNvSpPr txBox="1"/>
          <p:nvPr/>
        </p:nvSpPr>
        <p:spPr>
          <a:xfrm>
            <a:off x="990600" y="6019800"/>
            <a:ext cx="7162800" cy="461665"/>
          </a:xfrm>
          <a:prstGeom prst="rect">
            <a:avLst/>
          </a:prstGeom>
          <a:noFill/>
        </p:spPr>
        <p:txBody>
          <a:bodyPr wrap="square" rtlCol="0">
            <a:spAutoFit/>
          </a:bodyPr>
          <a:lstStyle/>
          <a:p>
            <a:r>
              <a:rPr lang="en-US" dirty="0" err="1" smtClean="0">
                <a:latin typeface="+mn-lt"/>
              </a:rPr>
              <a:t>Harzing’s</a:t>
            </a:r>
            <a:r>
              <a:rPr lang="en-US" dirty="0" smtClean="0">
                <a:latin typeface="+mn-lt"/>
              </a:rPr>
              <a:t> </a:t>
            </a:r>
            <a:r>
              <a:rPr lang="en-US" i="1" dirty="0" smtClean="0">
                <a:latin typeface="+mn-lt"/>
              </a:rPr>
              <a:t>Publish or Perish</a:t>
            </a:r>
            <a:endParaRPr lang="en-US" i="1" dirty="0">
              <a:latin typeface="+mn-lt"/>
            </a:endParaRPr>
          </a:p>
        </p:txBody>
      </p:sp>
    </p:spTree>
    <p:extLst>
      <p:ext uri="{BB962C8B-B14F-4D97-AF65-F5344CB8AC3E}">
        <p14:creationId xmlns:p14="http://schemas.microsoft.com/office/powerpoint/2010/main" val="3144480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096962"/>
          </a:xfrm>
        </p:spPr>
        <p:txBody>
          <a:bodyPr>
            <a:noAutofit/>
          </a:bodyPr>
          <a:lstStyle/>
          <a:p>
            <a:r>
              <a:rPr lang="en-US" sz="3600" dirty="0" smtClean="0"/>
              <a:t>Alternative </a:t>
            </a:r>
            <a:r>
              <a:rPr lang="en-US" sz="3600" dirty="0" err="1" smtClean="0"/>
              <a:t>Bibliometric</a:t>
            </a:r>
            <a:r>
              <a:rPr lang="en-US" sz="3600" dirty="0" smtClean="0"/>
              <a:t> Tools Friendlier to Social Sciences &amp; Humanities</a:t>
            </a:r>
            <a:endParaRPr lang="en-US" sz="3600"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2290" y="1905000"/>
            <a:ext cx="8134510" cy="346313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990600" y="6019800"/>
            <a:ext cx="7162800" cy="461665"/>
          </a:xfrm>
          <a:prstGeom prst="rect">
            <a:avLst/>
          </a:prstGeom>
          <a:noFill/>
        </p:spPr>
        <p:txBody>
          <a:bodyPr wrap="square" rtlCol="0">
            <a:spAutoFit/>
          </a:bodyPr>
          <a:lstStyle/>
          <a:p>
            <a:r>
              <a:rPr lang="en-US" dirty="0" smtClean="0">
                <a:latin typeface="+mn-lt"/>
              </a:rPr>
              <a:t>Google Scholar Profiles</a:t>
            </a:r>
            <a:endParaRPr lang="en-US" dirty="0">
              <a:latin typeface="+mn-lt"/>
            </a:endParaRPr>
          </a:p>
        </p:txBody>
      </p:sp>
    </p:spTree>
    <p:extLst>
      <p:ext uri="{BB962C8B-B14F-4D97-AF65-F5344CB8AC3E}">
        <p14:creationId xmlns:p14="http://schemas.microsoft.com/office/powerpoint/2010/main" val="1563991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dirty="0" smtClean="0"/>
              <a:t>Emerging </a:t>
            </a:r>
            <a:r>
              <a:rPr lang="en-US" sz="3600" dirty="0" err="1" smtClean="0"/>
              <a:t>Altmetrics</a:t>
            </a:r>
            <a:r>
              <a:rPr lang="en-US" sz="3600" dirty="0" smtClean="0"/>
              <a:t> Tools</a:t>
            </a:r>
          </a:p>
        </p:txBody>
      </p:sp>
      <p:sp>
        <p:nvSpPr>
          <p:cNvPr id="16387" name="Rectangle 3"/>
          <p:cNvSpPr>
            <a:spLocks noGrp="1" noChangeArrowheads="1"/>
          </p:cNvSpPr>
          <p:nvPr>
            <p:ph idx="1"/>
          </p:nvPr>
        </p:nvSpPr>
        <p:spPr/>
        <p:txBody>
          <a:bodyPr>
            <a:normAutofit lnSpcReduction="10000"/>
          </a:bodyPr>
          <a:lstStyle/>
          <a:p>
            <a:pPr>
              <a:buFont typeface="Monotype Sorts" pitchFamily="2" charset="2"/>
              <a:buNone/>
            </a:pPr>
            <a:r>
              <a:rPr lang="en-US" b="1" dirty="0" err="1" smtClean="0"/>
              <a:t>Altmetrics</a:t>
            </a:r>
            <a:endParaRPr lang="en-US" b="1" dirty="0" smtClean="0"/>
          </a:p>
          <a:p>
            <a:r>
              <a:rPr lang="en-US" sz="2800" dirty="0"/>
              <a:t> </a:t>
            </a:r>
            <a:r>
              <a:rPr lang="en-US" sz="2800" dirty="0" smtClean="0"/>
              <a:t>The </a:t>
            </a:r>
            <a:r>
              <a:rPr lang="en-US" sz="2800" dirty="0"/>
              <a:t>creation and study of new metrics based on the Social Web for analyzing, and </a:t>
            </a:r>
            <a:r>
              <a:rPr lang="en-US" sz="2800" dirty="0" smtClean="0"/>
              <a:t>informing scholarship</a:t>
            </a:r>
          </a:p>
          <a:p>
            <a:r>
              <a:rPr lang="en-US" sz="2800" dirty="0" smtClean="0"/>
              <a:t>“We </a:t>
            </a:r>
            <a:r>
              <a:rPr lang="en-US" sz="2800" dirty="0"/>
              <a:t>rely on filters to make sense of the scholarly literature, but the narrow, traditional filters are being swamped. However, the growth of new, online scholarly tools allows us to make new filters; these </a:t>
            </a:r>
            <a:r>
              <a:rPr lang="en-US" sz="2800" dirty="0" err="1"/>
              <a:t>altmetrics</a:t>
            </a:r>
            <a:r>
              <a:rPr lang="en-US" sz="2800" dirty="0"/>
              <a:t> reflect the broad, rapid impact of scholarship in this burgeoning ecosystem</a:t>
            </a:r>
            <a:r>
              <a:rPr lang="en-US" sz="2800" dirty="0" smtClean="0"/>
              <a:t>.” (Altmetrics.org)</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5791200"/>
            <a:ext cx="3016682" cy="825997"/>
          </a:xfrm>
          <a:prstGeom prst="rect">
            <a:avLst/>
          </a:prstGeom>
        </p:spPr>
      </p:pic>
    </p:spTree>
    <p:extLst>
      <p:ext uri="{BB962C8B-B14F-4D97-AF65-F5344CB8AC3E}">
        <p14:creationId xmlns:p14="http://schemas.microsoft.com/office/powerpoint/2010/main" val="32821976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p:txBody>
          <a:bodyPr>
            <a:normAutofit/>
          </a:bodyPr>
          <a:lstStyle/>
          <a:p>
            <a:r>
              <a:rPr lang="en-US" sz="3600" dirty="0" smtClean="0"/>
              <a:t>Emerging </a:t>
            </a:r>
            <a:r>
              <a:rPr lang="en-US" sz="3600" dirty="0" err="1" smtClean="0"/>
              <a:t>Altmetric</a:t>
            </a:r>
            <a:r>
              <a:rPr lang="en-US" sz="3600" dirty="0" smtClean="0"/>
              <a:t> Tools</a:t>
            </a:r>
          </a:p>
        </p:txBody>
      </p:sp>
      <p:sp>
        <p:nvSpPr>
          <p:cNvPr id="24579" name="Content Placeholder 5"/>
          <p:cNvSpPr>
            <a:spLocks noGrp="1"/>
          </p:cNvSpPr>
          <p:nvPr>
            <p:ph idx="1"/>
          </p:nvPr>
        </p:nvSpPr>
        <p:spPr>
          <a:xfrm>
            <a:off x="457200" y="1600200"/>
            <a:ext cx="8229600" cy="4876800"/>
          </a:xfrm>
        </p:spPr>
        <p:txBody>
          <a:bodyPr>
            <a:normAutofit lnSpcReduction="10000"/>
          </a:bodyPr>
          <a:lstStyle/>
          <a:p>
            <a:r>
              <a:rPr lang="en-US" b="1" dirty="0" smtClean="0"/>
              <a:t>Article-Level Metrics</a:t>
            </a:r>
          </a:p>
          <a:p>
            <a:pPr lvl="1"/>
            <a:r>
              <a:rPr lang="en-US" dirty="0" err="1" smtClean="0"/>
              <a:t>PLoS</a:t>
            </a:r>
            <a:r>
              <a:rPr lang="en-US" dirty="0" smtClean="0"/>
              <a:t> Article-Level Metrics (Views &amp; Downloads)</a:t>
            </a:r>
          </a:p>
          <a:p>
            <a:pPr lvl="1"/>
            <a:r>
              <a:rPr lang="en-US" dirty="0" smtClean="0"/>
              <a:t>SSRN </a:t>
            </a:r>
            <a:r>
              <a:rPr lang="en-US" dirty="0"/>
              <a:t>(</a:t>
            </a:r>
            <a:r>
              <a:rPr lang="en-US" dirty="0" smtClean="0"/>
              <a:t>Views &amp; Downloads)</a:t>
            </a:r>
          </a:p>
          <a:p>
            <a:pPr lvl="1"/>
            <a:r>
              <a:rPr lang="en-US" dirty="0" err="1" smtClean="0"/>
              <a:t>Altmetric</a:t>
            </a:r>
            <a:r>
              <a:rPr lang="en-US" dirty="0" smtClean="0"/>
              <a:t> It </a:t>
            </a:r>
            <a:r>
              <a:rPr lang="en-US" dirty="0" err="1" smtClean="0"/>
              <a:t>Bookmarklet</a:t>
            </a:r>
            <a:endParaRPr lang="en-US" dirty="0" smtClean="0"/>
          </a:p>
          <a:p>
            <a:pPr marL="0" indent="0">
              <a:buNone/>
            </a:pPr>
            <a:endParaRPr lang="en-US" sz="1100" dirty="0" smtClean="0"/>
          </a:p>
          <a:p>
            <a:r>
              <a:rPr lang="en-US" b="1" dirty="0" smtClean="0"/>
              <a:t>Social Media Metrics</a:t>
            </a:r>
          </a:p>
          <a:p>
            <a:pPr lvl="1"/>
            <a:r>
              <a:rPr lang="en-US" dirty="0" smtClean="0"/>
              <a:t>Twitter API</a:t>
            </a:r>
          </a:p>
          <a:p>
            <a:pPr lvl="1"/>
            <a:r>
              <a:rPr lang="en-US" dirty="0" smtClean="0"/>
              <a:t>Impact Story (aka Total Impact)</a:t>
            </a:r>
          </a:p>
          <a:p>
            <a:pPr marL="457200" lvl="1" indent="0">
              <a:buNone/>
            </a:pPr>
            <a:endParaRPr lang="en-US" sz="1100" dirty="0" smtClean="0"/>
          </a:p>
          <a:p>
            <a:r>
              <a:rPr lang="en-US" b="1" dirty="0" smtClean="0"/>
              <a:t>Readership Metrics</a:t>
            </a:r>
          </a:p>
          <a:p>
            <a:pPr lvl="1"/>
            <a:r>
              <a:rPr lang="en-US" dirty="0" err="1" smtClean="0"/>
              <a:t>Mendeley</a:t>
            </a:r>
            <a:r>
              <a:rPr lang="en-US" dirty="0" smtClean="0"/>
              <a:t> API</a:t>
            </a:r>
          </a:p>
          <a:p>
            <a:pPr marL="457200" lvl="1" indent="0">
              <a:buNone/>
            </a:pPr>
            <a:endParaRPr lang="en-US" dirty="0" smtClean="0"/>
          </a:p>
        </p:txBody>
      </p:sp>
      <p:pic>
        <p:nvPicPr>
          <p:cNvPr id="6" name="Picture 5" descr="BU00437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0" y="4495800"/>
            <a:ext cx="1985119" cy="198511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706562"/>
          </a:xfrm>
        </p:spPr>
        <p:txBody>
          <a:bodyPr>
            <a:noAutofit/>
          </a:bodyPr>
          <a:lstStyle/>
          <a:p>
            <a:pPr marL="0" indent="0"/>
            <a:r>
              <a:rPr lang="en-US" sz="3600" dirty="0"/>
              <a:t>Would </a:t>
            </a:r>
            <a:r>
              <a:rPr lang="en-US" sz="3600" dirty="0" err="1"/>
              <a:t>altmetrics</a:t>
            </a:r>
            <a:r>
              <a:rPr lang="en-US" sz="3600" dirty="0"/>
              <a:t> be acceptable measures of impact for the tenure and promotion process at your institution?</a:t>
            </a:r>
          </a:p>
        </p:txBody>
      </p:sp>
      <p:sp>
        <p:nvSpPr>
          <p:cNvPr id="3" name="Content Placeholder 2"/>
          <p:cNvSpPr>
            <a:spLocks noGrp="1"/>
          </p:cNvSpPr>
          <p:nvPr>
            <p:ph idx="1"/>
          </p:nvPr>
        </p:nvSpPr>
        <p:spPr>
          <a:xfrm>
            <a:off x="457200" y="1981200"/>
            <a:ext cx="8229600" cy="4144963"/>
          </a:xfrm>
        </p:spPr>
        <p:txBody>
          <a:bodyPr>
            <a:normAutofit/>
          </a:bodyPr>
          <a:lstStyle/>
          <a:p>
            <a:pPr lvl="1">
              <a:lnSpc>
                <a:spcPct val="140000"/>
              </a:lnSpc>
            </a:pPr>
            <a:r>
              <a:rPr lang="en-US" dirty="0" smtClean="0"/>
              <a:t>Yes</a:t>
            </a:r>
            <a:endParaRPr lang="en-US" dirty="0"/>
          </a:p>
          <a:p>
            <a:pPr lvl="1">
              <a:lnSpc>
                <a:spcPct val="140000"/>
              </a:lnSpc>
            </a:pPr>
            <a:r>
              <a:rPr lang="en-US" dirty="0" smtClean="0"/>
              <a:t>No</a:t>
            </a:r>
            <a:endParaRPr lang="en-US" dirty="0"/>
          </a:p>
          <a:p>
            <a:pPr lvl="1">
              <a:lnSpc>
                <a:spcPct val="140000"/>
              </a:lnSpc>
            </a:pPr>
            <a:r>
              <a:rPr lang="en-US" dirty="0" smtClean="0"/>
              <a:t>Depends on the department/discipline</a:t>
            </a:r>
          </a:p>
          <a:p>
            <a:pPr lvl="1">
              <a:lnSpc>
                <a:spcPct val="140000"/>
              </a:lnSpc>
            </a:pPr>
            <a:r>
              <a:rPr lang="en-US" dirty="0" smtClean="0"/>
              <a:t>Maybe in the future</a:t>
            </a:r>
          </a:p>
          <a:p>
            <a:endParaRPr lang="en-US" dirty="0"/>
          </a:p>
        </p:txBody>
      </p:sp>
    </p:spTree>
    <p:extLst>
      <p:ext uri="{BB962C8B-B14F-4D97-AF65-F5344CB8AC3E}">
        <p14:creationId xmlns:p14="http://schemas.microsoft.com/office/powerpoint/2010/main" val="29851272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Outreach</a:t>
            </a:r>
            <a:endParaRPr lang="en-US" sz="3600" dirty="0"/>
          </a:p>
        </p:txBody>
      </p:sp>
      <p:sp>
        <p:nvSpPr>
          <p:cNvPr id="3" name="Content Placeholder 2"/>
          <p:cNvSpPr>
            <a:spLocks noGrp="1"/>
          </p:cNvSpPr>
          <p:nvPr>
            <p:ph idx="1"/>
          </p:nvPr>
        </p:nvSpPr>
        <p:spPr/>
        <p:txBody>
          <a:bodyPr>
            <a:normAutofit fontScale="92500" lnSpcReduction="10000"/>
          </a:bodyPr>
          <a:lstStyle/>
          <a:p>
            <a:pPr marL="0" indent="0">
              <a:buNone/>
            </a:pPr>
            <a:r>
              <a:rPr lang="en-US" sz="3500" b="1" dirty="0" smtClean="0"/>
              <a:t>Promoting Professional Expertise on Campus through </a:t>
            </a:r>
            <a:r>
              <a:rPr lang="en-US" sz="3500" b="1" dirty="0" err="1" smtClean="0"/>
              <a:t>LibGuides</a:t>
            </a:r>
            <a:r>
              <a:rPr lang="en-US" dirty="0" smtClean="0"/>
              <a:t/>
            </a:r>
            <a:br>
              <a:rPr lang="en-US" dirty="0" smtClean="0"/>
            </a:br>
            <a:r>
              <a:rPr lang="en-US" dirty="0" smtClean="0"/>
              <a:t/>
            </a:r>
            <a:br>
              <a:rPr lang="en-US" dirty="0" smtClean="0"/>
            </a:br>
            <a:r>
              <a:rPr lang="en-US" dirty="0" smtClean="0">
                <a:hlinkClick r:id="rId3"/>
              </a:rPr>
              <a:t>Library and Information Resources Related to Promotion and Tenure </a:t>
            </a:r>
            <a:r>
              <a:rPr lang="en-US" dirty="0" smtClean="0"/>
              <a:t>(USF)</a:t>
            </a:r>
            <a:br>
              <a:rPr lang="en-US" dirty="0" smtClean="0"/>
            </a:br>
            <a:endParaRPr lang="en-US" dirty="0" smtClean="0"/>
          </a:p>
          <a:p>
            <a:pPr marL="0" indent="0">
              <a:buNone/>
            </a:pPr>
            <a:r>
              <a:rPr lang="en-US" dirty="0" smtClean="0">
                <a:hlinkClick r:id="rId4"/>
              </a:rPr>
              <a:t>Who’s Citing Me</a:t>
            </a:r>
            <a:r>
              <a:rPr lang="en-US" dirty="0" smtClean="0"/>
              <a:t>? (Bowling Green)</a:t>
            </a:r>
            <a:br>
              <a:rPr lang="en-US" dirty="0" smtClean="0"/>
            </a:br>
            <a:r>
              <a:rPr lang="en-US" dirty="0"/>
              <a:t/>
            </a:r>
            <a:br>
              <a:rPr lang="en-US" dirty="0"/>
            </a:br>
            <a:endParaRPr lang="en-US" dirty="0" smtClean="0"/>
          </a:p>
          <a:p>
            <a:pPr marL="0" indent="0">
              <a:buNone/>
            </a:pPr>
            <a:r>
              <a:rPr lang="en-US" dirty="0"/>
              <a:t>	</a:t>
            </a:r>
            <a:r>
              <a:rPr lang="en-US" dirty="0" smtClean="0"/>
              <a:t> </a:t>
            </a:r>
            <a:endParaRPr lang="en-US"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3600" y="4572000"/>
            <a:ext cx="2443804" cy="1621536"/>
          </a:xfrm>
          <a:prstGeom prst="rect">
            <a:avLst/>
          </a:prstGeom>
        </p:spPr>
      </p:pic>
    </p:spTree>
    <p:extLst>
      <p:ext uri="{BB962C8B-B14F-4D97-AF65-F5344CB8AC3E}">
        <p14:creationId xmlns:p14="http://schemas.microsoft.com/office/powerpoint/2010/main" val="36383459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LibGuide</a:t>
            </a:r>
            <a:r>
              <a:rPr lang="en-US" dirty="0" smtClean="0"/>
              <a:t> Example USF</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5800" y="1219200"/>
            <a:ext cx="7924800" cy="5086311"/>
          </a:xfrm>
        </p:spPr>
      </p:pic>
    </p:spTree>
    <p:extLst>
      <p:ext uri="{BB962C8B-B14F-4D97-AF65-F5344CB8AC3E}">
        <p14:creationId xmlns:p14="http://schemas.microsoft.com/office/powerpoint/2010/main" val="21988928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38600"/>
            <a:ext cx="9144000" cy="1143000"/>
          </a:xfrm>
        </p:spPr>
        <p:txBody>
          <a:bodyPr>
            <a:noAutofit/>
          </a:bodyPr>
          <a:lstStyle/>
          <a:p>
            <a:r>
              <a:rPr lang="en-US" sz="3500" dirty="0" smtClean="0"/>
              <a:t>Check out our </a:t>
            </a:r>
            <a:r>
              <a:rPr lang="en-US" sz="3500" dirty="0" err="1" smtClean="0"/>
              <a:t>LibGuide</a:t>
            </a:r>
            <a:r>
              <a:rPr lang="en-US" sz="3500" dirty="0" smtClean="0"/>
              <a:t> for additional resources</a:t>
            </a:r>
            <a:endParaRPr lang="en-US" sz="3500" dirty="0"/>
          </a:p>
        </p:txBody>
      </p:sp>
      <p:pic>
        <p:nvPicPr>
          <p:cNvPr id="12" name="Content Placeholder 11" descr="twitter icon.jpg"/>
          <p:cNvPicPr>
            <a:picLocks noGrp="1" noChangeAspect="1"/>
          </p:cNvPicPr>
          <p:nvPr>
            <p:ph idx="1"/>
          </p:nvPr>
        </p:nvPicPr>
        <p:blipFill>
          <a:blip r:embed="rId3">
            <a:extLst>
              <a:ext uri="{28A0092B-C50C-407E-A947-70E740481C1C}">
                <a14:useLocalDpi xmlns:a14="http://schemas.microsoft.com/office/drawing/2010/main" val="0"/>
              </a:ext>
            </a:extLst>
          </a:blip>
          <a:srcRect l="-40915" r="-40915"/>
          <a:stretch>
            <a:fillRect/>
          </a:stretch>
        </p:blipFill>
        <p:spPr>
          <a:xfrm>
            <a:off x="304801" y="1600200"/>
            <a:ext cx="4724400" cy="2559050"/>
          </a:xfrm>
        </p:spPr>
      </p:pic>
      <p:sp>
        <p:nvSpPr>
          <p:cNvPr id="13" name="TextBox 12"/>
          <p:cNvSpPr txBox="1"/>
          <p:nvPr/>
        </p:nvSpPr>
        <p:spPr>
          <a:xfrm>
            <a:off x="2895600" y="1843385"/>
            <a:ext cx="5334000" cy="923330"/>
          </a:xfrm>
          <a:prstGeom prst="rect">
            <a:avLst/>
          </a:prstGeom>
          <a:noFill/>
        </p:spPr>
        <p:txBody>
          <a:bodyPr wrap="square" rtlCol="0">
            <a:spAutoFit/>
          </a:bodyPr>
          <a:lstStyle/>
          <a:p>
            <a:r>
              <a:rPr lang="en-US" sz="5400" b="1" spc="200" dirty="0" smtClean="0">
                <a:solidFill>
                  <a:srgbClr val="14A4DE"/>
                </a:solidFill>
                <a:latin typeface="+mn-lt"/>
              </a:rPr>
              <a:t>#</a:t>
            </a:r>
            <a:r>
              <a:rPr lang="en-US" sz="5400" b="1" spc="200" dirty="0" err="1" smtClean="0">
                <a:solidFill>
                  <a:srgbClr val="14A4DE"/>
                </a:solidFill>
                <a:latin typeface="+mn-lt"/>
              </a:rPr>
              <a:t>acrlimpact</a:t>
            </a:r>
            <a:endParaRPr lang="en-US" sz="5400" b="1" spc="200" dirty="0">
              <a:solidFill>
                <a:srgbClr val="14A4DE"/>
              </a:solidFill>
              <a:latin typeface="+mn-lt"/>
            </a:endParaRPr>
          </a:p>
        </p:txBody>
      </p:sp>
      <p:sp>
        <p:nvSpPr>
          <p:cNvPr id="9"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Join the Discussion on Twitter</a:t>
            </a:r>
            <a:endParaRPr lang="en-US" sz="3600" dirty="0"/>
          </a:p>
        </p:txBody>
      </p:sp>
      <p:sp>
        <p:nvSpPr>
          <p:cNvPr id="6" name="Rectangle 5"/>
          <p:cNvSpPr/>
          <p:nvPr/>
        </p:nvSpPr>
        <p:spPr>
          <a:xfrm>
            <a:off x="1760972" y="5181600"/>
            <a:ext cx="5622052" cy="584775"/>
          </a:xfrm>
          <a:prstGeom prst="rect">
            <a:avLst/>
          </a:prstGeom>
        </p:spPr>
        <p:txBody>
          <a:bodyPr wrap="none">
            <a:spAutoFit/>
          </a:bodyPr>
          <a:lstStyle/>
          <a:p>
            <a:r>
              <a:rPr lang="en-US" sz="3200" u="sng" dirty="0">
                <a:hlinkClick r:id="rId4"/>
              </a:rPr>
              <a:t>http://guides.lib.usf.edu/acrl2013</a:t>
            </a:r>
            <a:endParaRPr lang="en-US" sz="3200" dirty="0"/>
          </a:p>
        </p:txBody>
      </p:sp>
    </p:spTree>
    <p:extLst>
      <p:ext uri="{BB962C8B-B14F-4D97-AF65-F5344CB8AC3E}">
        <p14:creationId xmlns:p14="http://schemas.microsoft.com/office/powerpoint/2010/main" val="7697684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smtClean="0"/>
              <a:t>LibGuide</a:t>
            </a:r>
            <a:r>
              <a:rPr lang="en-US" sz="3600" dirty="0"/>
              <a:t> </a:t>
            </a:r>
            <a:r>
              <a:rPr lang="en-US" sz="3600" dirty="0" smtClean="0"/>
              <a:t>Example BGSU</a:t>
            </a:r>
            <a:endParaRPr lang="en-US" sz="36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0" y="1219200"/>
            <a:ext cx="7772400" cy="5334000"/>
          </a:xfrm>
        </p:spPr>
      </p:pic>
    </p:spTree>
    <p:extLst>
      <p:ext uri="{BB962C8B-B14F-4D97-AF65-F5344CB8AC3E}">
        <p14:creationId xmlns:p14="http://schemas.microsoft.com/office/powerpoint/2010/main" val="4261770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Workshops/Orientations</a:t>
            </a:r>
            <a:endParaRPr lang="en-US" sz="3600" dirty="0"/>
          </a:p>
        </p:txBody>
      </p:sp>
      <p:sp>
        <p:nvSpPr>
          <p:cNvPr id="5" name="Content Placeholder 4"/>
          <p:cNvSpPr>
            <a:spLocks noGrp="1"/>
          </p:cNvSpPr>
          <p:nvPr>
            <p:ph idx="1"/>
          </p:nvPr>
        </p:nvSpPr>
        <p:spPr/>
        <p:txBody>
          <a:bodyPr/>
          <a:lstStyle/>
          <a:p>
            <a:r>
              <a:rPr lang="en-US" dirty="0" smtClean="0"/>
              <a:t>Orientations for New Faculty</a:t>
            </a:r>
          </a:p>
          <a:p>
            <a:r>
              <a:rPr lang="en-US" dirty="0" smtClean="0"/>
              <a:t>Workshops for upper level graduate students and junior faculty members.</a:t>
            </a:r>
          </a:p>
          <a:p>
            <a:r>
              <a:rPr lang="en-US" dirty="0" smtClean="0"/>
              <a:t>USF’s “Beyond the Basics” series, “Documenting Scholarly Impact with Cited References, Journal Rankings, and </a:t>
            </a:r>
            <a:r>
              <a:rPr lang="en-US" dirty="0" err="1" smtClean="0"/>
              <a:t>Bibliometrics</a:t>
            </a:r>
            <a:r>
              <a:rPr lang="en-US" dirty="0" smtClean="0"/>
              <a:t>.”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5486400"/>
            <a:ext cx="3778250" cy="660400"/>
          </a:xfrm>
          <a:prstGeom prst="rect">
            <a:avLst/>
          </a:prstGeom>
        </p:spPr>
      </p:pic>
    </p:spTree>
    <p:extLst>
      <p:ext uri="{BB962C8B-B14F-4D97-AF65-F5344CB8AC3E}">
        <p14:creationId xmlns:p14="http://schemas.microsoft.com/office/powerpoint/2010/main" val="921204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Consultations</a:t>
            </a:r>
            <a:endParaRPr lang="en-US" sz="3600" dirty="0"/>
          </a:p>
        </p:txBody>
      </p:sp>
      <p:sp>
        <p:nvSpPr>
          <p:cNvPr id="3" name="Content Placeholder 2"/>
          <p:cNvSpPr>
            <a:spLocks noGrp="1"/>
          </p:cNvSpPr>
          <p:nvPr>
            <p:ph idx="1"/>
          </p:nvPr>
        </p:nvSpPr>
        <p:spPr/>
        <p:txBody>
          <a:bodyPr/>
          <a:lstStyle/>
          <a:p>
            <a:r>
              <a:rPr lang="en-US" dirty="0" smtClean="0"/>
              <a:t>One-on-One meetings with faculty who need support looking up journal rankings and using </a:t>
            </a:r>
            <a:r>
              <a:rPr lang="en-US" dirty="0" err="1" smtClean="0"/>
              <a:t>bibliometric</a:t>
            </a:r>
            <a:r>
              <a:rPr lang="en-US" dirty="0" smtClean="0"/>
              <a:t> tools to document (</a:t>
            </a:r>
            <a:r>
              <a:rPr lang="en-US" smtClean="0"/>
              <a:t>and target) their </a:t>
            </a:r>
            <a:r>
              <a:rPr lang="en-US" dirty="0" smtClean="0"/>
              <a:t>citations. </a:t>
            </a:r>
            <a:endParaRPr lang="en-US" dirty="0"/>
          </a:p>
        </p:txBody>
      </p:sp>
      <p:pic>
        <p:nvPicPr>
          <p:cNvPr id="4" name="Picture 3"/>
          <p:cNvPicPr>
            <a:picLocks noChangeAspect="1"/>
          </p:cNvPicPr>
          <p:nvPr/>
        </p:nvPicPr>
        <p:blipFill>
          <a:blip r:embed="rId3"/>
          <a:stretch>
            <a:fillRect/>
          </a:stretch>
        </p:blipFill>
        <p:spPr>
          <a:xfrm>
            <a:off x="3964696" y="3450987"/>
            <a:ext cx="1908292" cy="2675176"/>
          </a:xfrm>
          <a:prstGeom prst="rect">
            <a:avLst/>
          </a:prstGeom>
        </p:spPr>
      </p:pic>
    </p:spTree>
    <p:extLst>
      <p:ext uri="{BB962C8B-B14F-4D97-AF65-F5344CB8AC3E}">
        <p14:creationId xmlns:p14="http://schemas.microsoft.com/office/powerpoint/2010/main" val="2158456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Services--Challenges</a:t>
            </a:r>
            <a:endParaRPr lang="en-US" dirty="0"/>
          </a:p>
        </p:txBody>
      </p:sp>
      <p:sp>
        <p:nvSpPr>
          <p:cNvPr id="3" name="Content Placeholder 2"/>
          <p:cNvSpPr>
            <a:spLocks noGrp="1"/>
          </p:cNvSpPr>
          <p:nvPr>
            <p:ph idx="1"/>
          </p:nvPr>
        </p:nvSpPr>
        <p:spPr/>
        <p:txBody>
          <a:bodyPr/>
          <a:lstStyle/>
          <a:p>
            <a:r>
              <a:rPr lang="en-US" dirty="0"/>
              <a:t>Available resources</a:t>
            </a:r>
          </a:p>
          <a:p>
            <a:r>
              <a:rPr lang="en-US" dirty="0" smtClean="0"/>
              <a:t>Gaining a reputation on campus as the impact “expert”</a:t>
            </a:r>
          </a:p>
          <a:p>
            <a:r>
              <a:rPr lang="en-US" dirty="0" smtClean="0"/>
              <a:t>Scale </a:t>
            </a:r>
            <a:r>
              <a:rPr lang="en-US" dirty="0"/>
              <a:t>and size of outreach </a:t>
            </a:r>
          </a:p>
          <a:p>
            <a:r>
              <a:rPr lang="en-US" dirty="0" smtClean="0"/>
              <a:t>Faculty expectations</a:t>
            </a:r>
          </a:p>
          <a:p>
            <a:pPr marL="0" indent="0">
              <a:buNone/>
            </a:pPr>
            <a:endParaRPr lang="en-US" dirty="0" smtClean="0"/>
          </a:p>
          <a:p>
            <a:endParaRPr lang="en-US" dirty="0"/>
          </a:p>
        </p:txBody>
      </p:sp>
      <p:pic>
        <p:nvPicPr>
          <p:cNvPr id="4103" name="Picture 7" descr="C:\Users\vlux\AppData\Local\Microsoft\Windows\Temporary Internet Files\Content.IE5\6LSFL6QX\MP900409015[1].jpg"/>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flipH="1">
            <a:off x="6312322" y="4421842"/>
            <a:ext cx="2831678" cy="2055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16995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249362"/>
          </a:xfrm>
        </p:spPr>
        <p:txBody>
          <a:bodyPr>
            <a:noAutofit/>
          </a:bodyPr>
          <a:lstStyle/>
          <a:p>
            <a:pPr marL="0" indent="0"/>
            <a:r>
              <a:rPr lang="en-US" sz="3600" dirty="0"/>
              <a:t>How do librarians at your institution support faculty with the promotion tenure process? </a:t>
            </a:r>
            <a:endParaRPr lang="en-US" sz="3600" dirty="0">
              <a:solidFill>
                <a:prstClr val="black"/>
              </a:solidFill>
            </a:endParaRPr>
          </a:p>
        </p:txBody>
      </p:sp>
      <p:sp>
        <p:nvSpPr>
          <p:cNvPr id="3" name="Content Placeholder 2"/>
          <p:cNvSpPr>
            <a:spLocks noGrp="1"/>
          </p:cNvSpPr>
          <p:nvPr>
            <p:ph idx="1"/>
          </p:nvPr>
        </p:nvSpPr>
        <p:spPr/>
        <p:txBody>
          <a:bodyPr>
            <a:normAutofit/>
          </a:bodyPr>
          <a:lstStyle/>
          <a:p>
            <a:pPr lvl="1">
              <a:lnSpc>
                <a:spcPct val="140000"/>
              </a:lnSpc>
              <a:buFont typeface="Arial"/>
              <a:buChar char="•"/>
            </a:pPr>
            <a:r>
              <a:rPr lang="en-US" dirty="0" err="1" smtClean="0"/>
              <a:t>LibGuides</a:t>
            </a:r>
            <a:endParaRPr lang="en-US" dirty="0"/>
          </a:p>
          <a:p>
            <a:pPr lvl="1">
              <a:lnSpc>
                <a:spcPct val="140000"/>
              </a:lnSpc>
              <a:buFont typeface="Arial"/>
              <a:buChar char="•"/>
            </a:pPr>
            <a:r>
              <a:rPr lang="en-US" dirty="0" smtClean="0"/>
              <a:t>Workshops</a:t>
            </a:r>
          </a:p>
          <a:p>
            <a:pPr lvl="1">
              <a:lnSpc>
                <a:spcPct val="140000"/>
              </a:lnSpc>
              <a:buFont typeface="Arial"/>
              <a:buChar char="•"/>
            </a:pPr>
            <a:r>
              <a:rPr lang="en-US" dirty="0" smtClean="0"/>
              <a:t>Consultations</a:t>
            </a:r>
            <a:endParaRPr lang="en-US" dirty="0"/>
          </a:p>
          <a:p>
            <a:pPr lvl="1">
              <a:lnSpc>
                <a:spcPct val="140000"/>
              </a:lnSpc>
              <a:buFont typeface="Arial"/>
              <a:buChar char="•"/>
            </a:pPr>
            <a:r>
              <a:rPr lang="en-US" dirty="0" smtClean="0"/>
              <a:t>Tutorials</a:t>
            </a:r>
            <a:endParaRPr lang="en-US" dirty="0"/>
          </a:p>
          <a:p>
            <a:pPr lvl="1">
              <a:lnSpc>
                <a:spcPct val="140000"/>
              </a:lnSpc>
              <a:buFont typeface="Arial"/>
              <a:buChar char="•"/>
            </a:pPr>
            <a:r>
              <a:rPr lang="en-US" dirty="0" smtClean="0"/>
              <a:t>Nothing currently</a:t>
            </a:r>
          </a:p>
          <a:p>
            <a:pPr lvl="1">
              <a:lnSpc>
                <a:spcPct val="140000"/>
              </a:lnSpc>
              <a:buFont typeface="Arial"/>
              <a:buChar char="•"/>
            </a:pPr>
            <a:r>
              <a:rPr lang="en-US" dirty="0" smtClean="0"/>
              <a:t>Other</a:t>
            </a:r>
          </a:p>
          <a:p>
            <a:endParaRPr lang="en-US" dirty="0"/>
          </a:p>
        </p:txBody>
      </p:sp>
    </p:spTree>
    <p:extLst>
      <p:ext uri="{BB962C8B-B14F-4D97-AF65-F5344CB8AC3E}">
        <p14:creationId xmlns:p14="http://schemas.microsoft.com/office/powerpoint/2010/main" val="24495665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Works Cited</a:t>
            </a:r>
            <a:endParaRPr lang="en-US" sz="3600" dirty="0"/>
          </a:p>
        </p:txBody>
      </p:sp>
      <p:sp>
        <p:nvSpPr>
          <p:cNvPr id="3" name="Content Placeholder 2"/>
          <p:cNvSpPr>
            <a:spLocks noGrp="1"/>
          </p:cNvSpPr>
          <p:nvPr>
            <p:ph idx="1"/>
          </p:nvPr>
        </p:nvSpPr>
        <p:spPr/>
        <p:txBody>
          <a:bodyPr>
            <a:normAutofit fontScale="85000" lnSpcReduction="20000"/>
          </a:bodyPr>
          <a:lstStyle/>
          <a:p>
            <a:r>
              <a:rPr lang="en-US" sz="2200" dirty="0" smtClean="0"/>
              <a:t>Alpert</a:t>
            </a:r>
            <a:r>
              <a:rPr lang="en-US" sz="2200" dirty="0"/>
              <a:t>, D. (1985</a:t>
            </a:r>
            <a:r>
              <a:rPr lang="en-US" sz="2200" dirty="0" smtClean="0"/>
              <a:t>). Performance </a:t>
            </a:r>
            <a:r>
              <a:rPr lang="en-US" sz="2200" dirty="0"/>
              <a:t>and paralysis: the organizational context of </a:t>
            </a:r>
            <a:r>
              <a:rPr lang="en-US" sz="2200" dirty="0" smtClean="0"/>
              <a:t>the </a:t>
            </a:r>
            <a:r>
              <a:rPr lang="en-US" sz="2200" dirty="0"/>
              <a:t>American </a:t>
            </a:r>
            <a:r>
              <a:rPr lang="en-US" sz="2200" dirty="0" smtClean="0"/>
              <a:t>research university. Journal </a:t>
            </a:r>
            <a:r>
              <a:rPr lang="en-US" sz="2200" dirty="0"/>
              <a:t>of Higher </a:t>
            </a:r>
            <a:r>
              <a:rPr lang="en-US" sz="2200" dirty="0" smtClean="0"/>
              <a:t>Education, </a:t>
            </a:r>
            <a:r>
              <a:rPr lang="en-US" sz="2200" dirty="0"/>
              <a:t>56, </a:t>
            </a:r>
            <a:r>
              <a:rPr lang="en-US" sz="2200" dirty="0" smtClean="0"/>
              <a:t>241-281.</a:t>
            </a:r>
          </a:p>
          <a:p>
            <a:pPr marL="0" indent="0">
              <a:buNone/>
            </a:pPr>
            <a:endParaRPr lang="en-US" sz="2200" dirty="0"/>
          </a:p>
          <a:p>
            <a:r>
              <a:rPr lang="en-US" sz="2200" dirty="0" smtClean="0"/>
              <a:t>Garfield </a:t>
            </a:r>
            <a:r>
              <a:rPr lang="en-US" sz="2200" dirty="0"/>
              <a:t>E</a:t>
            </a:r>
            <a:r>
              <a:rPr lang="en-US" sz="2200" dirty="0" smtClean="0"/>
              <a:t>.</a:t>
            </a:r>
            <a:r>
              <a:rPr lang="en-US" sz="2200" dirty="0"/>
              <a:t> </a:t>
            </a:r>
            <a:r>
              <a:rPr lang="en-US" sz="2200" dirty="0" smtClean="0"/>
              <a:t>(2007). Journal impact factor</a:t>
            </a:r>
            <a:r>
              <a:rPr lang="en-US" sz="2200" dirty="0"/>
              <a:t>: A </a:t>
            </a:r>
            <a:r>
              <a:rPr lang="en-US" sz="2200" dirty="0" smtClean="0"/>
              <a:t>brief overview. </a:t>
            </a:r>
            <a:r>
              <a:rPr lang="en-US" sz="2200" dirty="0"/>
              <a:t>Canadian Medical Association </a:t>
            </a:r>
            <a:r>
              <a:rPr lang="en-US" sz="2200" dirty="0" smtClean="0"/>
              <a:t>Journal, </a:t>
            </a:r>
            <a:r>
              <a:rPr lang="en-US" sz="2200" dirty="0"/>
              <a:t>161(8), 979–</a:t>
            </a:r>
            <a:r>
              <a:rPr lang="en-US" sz="2200" dirty="0" smtClean="0"/>
              <a:t>80. Retrieved </a:t>
            </a:r>
            <a:r>
              <a:rPr lang="en-US" sz="2200" dirty="0"/>
              <a:t>August 21, 2012, from </a:t>
            </a:r>
            <a:r>
              <a:rPr lang="en-US" sz="2200" dirty="0">
                <a:hlinkClick r:id="rId3"/>
              </a:rPr>
              <a:t>www.cmaj.ca/content/161/8/</a:t>
            </a:r>
            <a:r>
              <a:rPr lang="en-US" sz="2200" dirty="0" smtClean="0">
                <a:hlinkClick r:id="rId3"/>
              </a:rPr>
              <a:t>979</a:t>
            </a:r>
            <a:endParaRPr lang="en-US" sz="2200" dirty="0" smtClean="0"/>
          </a:p>
          <a:p>
            <a:pPr marL="0" indent="0">
              <a:buNone/>
            </a:pPr>
            <a:endParaRPr lang="en-US" sz="2200" dirty="0"/>
          </a:p>
          <a:p>
            <a:r>
              <a:rPr lang="en-US" sz="2200" dirty="0" err="1" smtClean="0"/>
              <a:t>Hurka</a:t>
            </a:r>
            <a:r>
              <a:rPr lang="en-US" sz="2200" dirty="0" smtClean="0"/>
              <a:t>, T. (6 December 2007). ISI Philosophy journals and promotion decisions. </a:t>
            </a:r>
            <a:r>
              <a:rPr lang="en-US" sz="2200" dirty="0" err="1" smtClean="0"/>
              <a:t>Leither</a:t>
            </a:r>
            <a:r>
              <a:rPr lang="en-US" sz="2200" dirty="0" smtClean="0"/>
              <a:t> Reports: A </a:t>
            </a:r>
            <a:r>
              <a:rPr lang="en-US" sz="2200" dirty="0" err="1" smtClean="0"/>
              <a:t>Philsophy</a:t>
            </a:r>
            <a:r>
              <a:rPr lang="en-US" sz="2200" dirty="0" smtClean="0"/>
              <a:t> Blog</a:t>
            </a:r>
            <a:r>
              <a:rPr lang="en-US" sz="2200" dirty="0"/>
              <a:t>. </a:t>
            </a:r>
            <a:r>
              <a:rPr lang="en-US" sz="2200" dirty="0" smtClean="0"/>
              <a:t>Retrieved December 3, 2012 from </a:t>
            </a:r>
            <a:r>
              <a:rPr lang="en-US" sz="2200" dirty="0" smtClean="0">
                <a:hlinkClick r:id="rId4"/>
              </a:rPr>
              <a:t>http</a:t>
            </a:r>
            <a:r>
              <a:rPr lang="en-US" sz="2200" dirty="0">
                <a:hlinkClick r:id="rId4"/>
              </a:rPr>
              <a:t>://leiterreports.typepad.com/blog/2007/12/isi-</a:t>
            </a:r>
            <a:r>
              <a:rPr lang="en-US" sz="2200" dirty="0" smtClean="0">
                <a:hlinkClick r:id="rId4"/>
              </a:rPr>
              <a:t>philosophy.html</a:t>
            </a:r>
            <a:r>
              <a:rPr lang="en-US" sz="2200" dirty="0" smtClean="0"/>
              <a:t> </a:t>
            </a:r>
            <a:endParaRPr lang="en-US" sz="2200" dirty="0"/>
          </a:p>
          <a:p>
            <a:endParaRPr lang="en-US" sz="2200" dirty="0" smtClean="0"/>
          </a:p>
          <a:p>
            <a:r>
              <a:rPr lang="en-US" sz="2200" dirty="0" smtClean="0"/>
              <a:t>Research Information Network (19 September 2009). Communicating knowledge: How and why UK researchers publish &amp; disseminate their findings. JISC. Retrieved December 1, 2012 </a:t>
            </a:r>
            <a:r>
              <a:rPr lang="en-US" sz="2200" dirty="0"/>
              <a:t>from </a:t>
            </a:r>
            <a:r>
              <a:rPr lang="en-US" sz="2200" dirty="0">
                <a:hlinkClick r:id="rId5"/>
              </a:rPr>
              <a:t>http://www.jisc.ac.uk/publications/research/2009/</a:t>
            </a:r>
            <a:r>
              <a:rPr lang="en-US" sz="2200" dirty="0" smtClean="0">
                <a:hlinkClick r:id="rId5"/>
              </a:rPr>
              <a:t>communicatingknowledgereport.aspx</a:t>
            </a:r>
            <a:r>
              <a:rPr lang="en-US" sz="2200" dirty="0" smtClean="0"/>
              <a:t> </a:t>
            </a:r>
            <a:endParaRPr lang="en-US" sz="2200" dirty="0"/>
          </a:p>
        </p:txBody>
      </p:sp>
    </p:spTree>
    <p:extLst>
      <p:ext uri="{BB962C8B-B14F-4D97-AF65-F5344CB8AC3E}">
        <p14:creationId xmlns:p14="http://schemas.microsoft.com/office/powerpoint/2010/main" val="13685997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600" u="sng" dirty="0">
                <a:hlinkClick r:id="rId3"/>
              </a:rPr>
              <a:t>http://guides.lib.usf.edu/acrl2013</a:t>
            </a:r>
            <a:endParaRPr lang="en-US" sz="3600" dirty="0"/>
          </a:p>
        </p:txBody>
      </p:sp>
      <p:pic>
        <p:nvPicPr>
          <p:cNvPr id="2" name="Content Placeholder 1" descr="PREVIEW Home - Proving Your Value: The Librarians’ Contribution to the Promotion and Tenure Process - Campus Guides at University of South Florida Libraries 2013-03-28 17-22-57.jpeg"/>
          <p:cNvPicPr>
            <a:picLocks noGrp="1" noChangeAspect="1"/>
          </p:cNvPicPr>
          <p:nvPr>
            <p:ph idx="1"/>
          </p:nvPr>
        </p:nvPicPr>
        <p:blipFill>
          <a:blip r:embed="rId4">
            <a:extLst>
              <a:ext uri="{28A0092B-C50C-407E-A947-70E740481C1C}">
                <a14:useLocalDpi xmlns:a14="http://schemas.microsoft.com/office/drawing/2010/main" val="0"/>
              </a:ext>
            </a:extLst>
          </a:blip>
          <a:srcRect t="10235" b="10235"/>
          <a:stretch>
            <a:fillRect/>
          </a:stretch>
        </p:blipFill>
        <p:spPr>
          <a:xfrm>
            <a:off x="304800" y="1295400"/>
            <a:ext cx="8564563" cy="5334000"/>
          </a:xfrm>
        </p:spPr>
      </p:pic>
    </p:spTree>
    <p:extLst>
      <p:ext uri="{BB962C8B-B14F-4D97-AF65-F5344CB8AC3E}">
        <p14:creationId xmlns:p14="http://schemas.microsoft.com/office/powerpoint/2010/main" val="4134657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307282"/>
            <a:ext cx="9144000" cy="1569660"/>
          </a:xfrm>
          <a:prstGeom prst="rect">
            <a:avLst/>
          </a:prstGeom>
          <a:noFill/>
        </p:spPr>
        <p:txBody>
          <a:bodyPr wrap="square" rtlCol="0">
            <a:spAutoFit/>
          </a:bodyPr>
          <a:lstStyle/>
          <a:p>
            <a:r>
              <a:rPr lang="en-US" sz="9600" dirty="0" smtClean="0"/>
              <a:t>Questions?</a:t>
            </a:r>
            <a:endParaRPr lang="en-US" sz="9600" dirty="0"/>
          </a:p>
        </p:txBody>
      </p:sp>
    </p:spTree>
    <p:extLst>
      <p:ext uri="{BB962C8B-B14F-4D97-AF65-F5344CB8AC3E}">
        <p14:creationId xmlns:p14="http://schemas.microsoft.com/office/powerpoint/2010/main" val="2939683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ariew\AppData\Local\Microsoft\Windows\Temporary Internet Files\Content.IE5\HHPJMRNG\MP91022100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3748121"/>
            <a:ext cx="3810000" cy="310987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3600" dirty="0" smtClean="0"/>
              <a:t>The Value of the Academic Librarian to the Promotion/Tenure Process</a:t>
            </a:r>
            <a:endParaRPr lang="en-US" sz="3600" dirty="0"/>
          </a:p>
        </p:txBody>
      </p:sp>
      <p:sp>
        <p:nvSpPr>
          <p:cNvPr id="3" name="Content Placeholder 2"/>
          <p:cNvSpPr>
            <a:spLocks noGrp="1"/>
          </p:cNvSpPr>
          <p:nvPr>
            <p:ph idx="1"/>
          </p:nvPr>
        </p:nvSpPr>
        <p:spPr/>
        <p:txBody>
          <a:bodyPr>
            <a:normAutofit/>
          </a:bodyPr>
          <a:lstStyle/>
          <a:p>
            <a:r>
              <a:rPr lang="en-US" dirty="0" smtClean="0"/>
              <a:t>Offers expertise and information in using </a:t>
            </a:r>
            <a:r>
              <a:rPr lang="en-US" dirty="0" err="1" smtClean="0"/>
              <a:t>bibliometric</a:t>
            </a:r>
            <a:r>
              <a:rPr lang="en-US" dirty="0" smtClean="0"/>
              <a:t> tools</a:t>
            </a:r>
          </a:p>
          <a:p>
            <a:r>
              <a:rPr lang="en-US" dirty="0" smtClean="0"/>
              <a:t>Helps researchers decide where to submit manuscripts for publication</a:t>
            </a:r>
          </a:p>
          <a:p>
            <a:r>
              <a:rPr lang="en-US" dirty="0" smtClean="0"/>
              <a:t>Provides direct support to faculty in preparing promotion/tenure portfolios</a:t>
            </a:r>
            <a:r>
              <a:rPr lang="en-US" dirty="0"/>
              <a:t>	</a:t>
            </a:r>
            <a:r>
              <a:rPr lang="en-US" dirty="0" smtClean="0"/>
              <a:t> </a:t>
            </a:r>
          </a:p>
          <a:p>
            <a:r>
              <a:rPr lang="en-US" dirty="0" smtClean="0"/>
              <a:t>Keeps abreast of new trends </a:t>
            </a:r>
            <a:endParaRPr lang="en-US" dirty="0"/>
          </a:p>
        </p:txBody>
      </p:sp>
    </p:spTree>
    <p:extLst>
      <p:ext uri="{BB962C8B-B14F-4D97-AF65-F5344CB8AC3E}">
        <p14:creationId xmlns:p14="http://schemas.microsoft.com/office/powerpoint/2010/main" val="493077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dirty="0" smtClean="0"/>
              <a:t>The Importance of Understanding Impact</a:t>
            </a:r>
          </a:p>
        </p:txBody>
      </p:sp>
      <p:sp>
        <p:nvSpPr>
          <p:cNvPr id="16387" name="Rectangle 3"/>
          <p:cNvSpPr>
            <a:spLocks noGrp="1" noChangeArrowheads="1"/>
          </p:cNvSpPr>
          <p:nvPr>
            <p:ph idx="1"/>
          </p:nvPr>
        </p:nvSpPr>
        <p:spPr/>
        <p:txBody>
          <a:bodyPr>
            <a:normAutofit/>
          </a:bodyPr>
          <a:lstStyle/>
          <a:p>
            <a:pPr>
              <a:buFont typeface="Monotype Sorts" pitchFamily="2" charset="2"/>
              <a:buNone/>
            </a:pPr>
            <a:r>
              <a:rPr lang="en-US" b="1" dirty="0" smtClean="0"/>
              <a:t>Scholarly Impact</a:t>
            </a:r>
          </a:p>
          <a:p>
            <a:r>
              <a:rPr lang="en-US" sz="2800" dirty="0" smtClean="0"/>
              <a:t>The value of faculty research for purposes of retention, promotion, tenure decisions.</a:t>
            </a:r>
          </a:p>
          <a:p>
            <a:r>
              <a:rPr lang="en-US" sz="2800" dirty="0" smtClean="0"/>
              <a:t>“Research visibility that enhances institutional stature among peers.” (Alpert, 1985)</a:t>
            </a:r>
          </a:p>
          <a:p>
            <a:pPr marL="0" indent="0">
              <a:buNone/>
            </a:pPr>
            <a:endParaRPr lang="en-US" sz="2400" dirty="0" smtClean="0"/>
          </a:p>
        </p:txBody>
      </p:sp>
      <p:pic>
        <p:nvPicPr>
          <p:cNvPr id="16390" name="Picture 6" descr="Drop_Impact.jpg"/>
          <p:cNvPicPr>
            <a:picLocks noChangeAspect="1"/>
          </p:cNvPicPr>
          <p:nvPr/>
        </p:nvPicPr>
        <p:blipFill rotWithShape="1">
          <a:blip r:embed="rId3" cstate="print">
            <a:extLst>
              <a:ext uri="{28A0092B-C50C-407E-A947-70E740481C1C}">
                <a14:useLocalDpi xmlns:a14="http://schemas.microsoft.com/office/drawing/2010/main" val="0"/>
              </a:ext>
            </a:extLst>
          </a:blip>
          <a:srcRect l="8293"/>
          <a:stretch/>
        </p:blipFill>
        <p:spPr bwMode="auto">
          <a:xfrm>
            <a:off x="5867400" y="4648200"/>
            <a:ext cx="3048415" cy="186472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00597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dirty="0" smtClean="0"/>
              <a:t>Understanding Impact</a:t>
            </a:r>
          </a:p>
        </p:txBody>
      </p:sp>
      <p:sp>
        <p:nvSpPr>
          <p:cNvPr id="16387" name="Rectangle 3"/>
          <p:cNvSpPr>
            <a:spLocks noGrp="1" noChangeArrowheads="1"/>
          </p:cNvSpPr>
          <p:nvPr>
            <p:ph idx="1"/>
          </p:nvPr>
        </p:nvSpPr>
        <p:spPr/>
        <p:txBody>
          <a:bodyPr>
            <a:normAutofit/>
          </a:bodyPr>
          <a:lstStyle/>
          <a:p>
            <a:pPr>
              <a:buFont typeface="Monotype Sorts" pitchFamily="2" charset="2"/>
              <a:buNone/>
            </a:pPr>
            <a:r>
              <a:rPr lang="en-US" b="1" dirty="0" err="1" smtClean="0"/>
              <a:t>Bibliometrics</a:t>
            </a:r>
            <a:endParaRPr lang="en-US" b="1" dirty="0" smtClean="0"/>
          </a:p>
          <a:p>
            <a:r>
              <a:rPr lang="en-US" sz="2800" dirty="0" smtClean="0"/>
              <a:t>A </a:t>
            </a:r>
            <a:r>
              <a:rPr lang="en-US" sz="2800" dirty="0"/>
              <a:t>set of methods used to study or measure texts and </a:t>
            </a:r>
            <a:r>
              <a:rPr lang="en-US" sz="2800" dirty="0" smtClean="0"/>
              <a:t>information, often toward to goal of assessing scholarly impact.</a:t>
            </a:r>
            <a:endParaRPr lang="en-US" sz="2800" b="1" dirty="0" smtClean="0"/>
          </a:p>
          <a:p>
            <a:r>
              <a:rPr lang="en-US" sz="2800" dirty="0" smtClean="0"/>
              <a:t>“Impact Factor is not a perfect tool to measure the quality of articles but there is nothing better… and is, therefore, a good technique for scientific evaluation.” (Garfield, 2007)</a:t>
            </a:r>
          </a:p>
        </p:txBody>
      </p:sp>
      <p:pic>
        <p:nvPicPr>
          <p:cNvPr id="1026" name="Picture 2" descr="C:\Users\robincr\AppData\Local\Microsoft\Windows\Temporary Internet Files\Content.IE5\HSTLMH59\MC900433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5105400"/>
            <a:ext cx="2057400" cy="205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3600" dirty="0" smtClean="0"/>
              <a:t>Common Impact Measures</a:t>
            </a:r>
          </a:p>
        </p:txBody>
      </p:sp>
      <p:sp>
        <p:nvSpPr>
          <p:cNvPr id="17411" name="Rectangle 3"/>
          <p:cNvSpPr>
            <a:spLocks noGrp="1" noChangeArrowheads="1"/>
          </p:cNvSpPr>
          <p:nvPr>
            <p:ph idx="1"/>
          </p:nvPr>
        </p:nvSpPr>
        <p:spPr/>
        <p:txBody>
          <a:bodyPr>
            <a:normAutofit fontScale="92500" lnSpcReduction="20000"/>
          </a:bodyPr>
          <a:lstStyle/>
          <a:p>
            <a:pPr>
              <a:spcBef>
                <a:spcPts val="600"/>
              </a:spcBef>
            </a:pPr>
            <a:r>
              <a:rPr lang="en-US" b="1" dirty="0" smtClean="0"/>
              <a:t>Cited references </a:t>
            </a:r>
            <a:r>
              <a:rPr lang="en-US" dirty="0" smtClean="0"/>
              <a:t>to an author’s work</a:t>
            </a:r>
          </a:p>
          <a:p>
            <a:pPr lvl="1">
              <a:spcBef>
                <a:spcPts val="600"/>
              </a:spcBef>
            </a:pPr>
            <a:r>
              <a:rPr lang="en-US" dirty="0"/>
              <a:t>W</a:t>
            </a:r>
            <a:r>
              <a:rPr lang="en-US" dirty="0" smtClean="0"/>
              <a:t>ho is citing that author as an authority</a:t>
            </a:r>
          </a:p>
          <a:p>
            <a:pPr lvl="1">
              <a:spcBef>
                <a:spcPts val="600"/>
              </a:spcBef>
            </a:pPr>
            <a:r>
              <a:rPr lang="en-US" dirty="0"/>
              <a:t>H</a:t>
            </a:r>
            <a:r>
              <a:rPr lang="en-US" dirty="0" smtClean="0"/>
              <a:t>ow much or how often an author is cited</a:t>
            </a:r>
            <a:endParaRPr lang="en-US" sz="1800" dirty="0" smtClean="0"/>
          </a:p>
          <a:p>
            <a:pPr marL="457200" lvl="1" indent="0">
              <a:spcBef>
                <a:spcPts val="600"/>
              </a:spcBef>
              <a:buNone/>
            </a:pPr>
            <a:endParaRPr lang="en-US" sz="1800" dirty="0" smtClean="0"/>
          </a:p>
          <a:p>
            <a:pPr>
              <a:spcBef>
                <a:spcPts val="600"/>
              </a:spcBef>
            </a:pPr>
            <a:r>
              <a:rPr lang="en-US" b="1" dirty="0" smtClean="0"/>
              <a:t>Journal rankings</a:t>
            </a:r>
          </a:p>
          <a:p>
            <a:pPr lvl="1">
              <a:spcBef>
                <a:spcPts val="600"/>
              </a:spcBef>
            </a:pPr>
            <a:r>
              <a:rPr lang="en-US" dirty="0"/>
              <a:t>Q</a:t>
            </a:r>
            <a:r>
              <a:rPr lang="en-US" dirty="0" smtClean="0"/>
              <a:t>uantitative data about journals, including impact factors</a:t>
            </a:r>
          </a:p>
          <a:p>
            <a:pPr marL="457200" lvl="1" indent="0">
              <a:spcBef>
                <a:spcPts val="600"/>
              </a:spcBef>
              <a:buNone/>
            </a:pPr>
            <a:endParaRPr lang="en-US" sz="1800" dirty="0" smtClean="0"/>
          </a:p>
          <a:p>
            <a:pPr>
              <a:spcBef>
                <a:spcPts val="600"/>
              </a:spcBef>
            </a:pPr>
            <a:r>
              <a:rPr lang="en-US" b="1" dirty="0" smtClean="0"/>
              <a:t>Reviews</a:t>
            </a:r>
            <a:r>
              <a:rPr lang="en-US" dirty="0" smtClean="0"/>
              <a:t> of an author’s work</a:t>
            </a:r>
          </a:p>
          <a:p>
            <a:pPr lvl="1">
              <a:spcBef>
                <a:spcPts val="600"/>
              </a:spcBef>
            </a:pPr>
            <a:r>
              <a:rPr lang="en-US" dirty="0" smtClean="0"/>
              <a:t>Qualitative information on the quality of more extensive works, such as books and portfolios.</a:t>
            </a:r>
          </a:p>
        </p:txBody>
      </p:sp>
      <p:pic>
        <p:nvPicPr>
          <p:cNvPr id="17414" name="Picture 6" descr="C:\Documents and Settings\sariew\Local Settings\Temporary Internet Files\Content.IE5\81M7S9IN\MPj043839500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5229769"/>
            <a:ext cx="1293318" cy="1628231"/>
          </a:xfrm>
          <a:prstGeom prst="rect">
            <a:avLst/>
          </a:prstGeom>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Measuring Impact Across the Disciplines</a:t>
            </a:r>
            <a:endParaRPr lang="en-US" sz="3600" dirty="0"/>
          </a:p>
        </p:txBody>
      </p:sp>
      <p:sp>
        <p:nvSpPr>
          <p:cNvPr id="3" name="Content Placeholder 2"/>
          <p:cNvSpPr>
            <a:spLocks noGrp="1"/>
          </p:cNvSpPr>
          <p:nvPr>
            <p:ph idx="1"/>
          </p:nvPr>
        </p:nvSpPr>
        <p:spPr>
          <a:xfrm>
            <a:off x="457200" y="1600200"/>
            <a:ext cx="8229600" cy="4876800"/>
          </a:xfrm>
        </p:spPr>
        <p:txBody>
          <a:bodyPr>
            <a:normAutofit/>
          </a:bodyPr>
          <a:lstStyle/>
          <a:p>
            <a:pPr>
              <a:spcAft>
                <a:spcPts val="1400"/>
              </a:spcAft>
            </a:pPr>
            <a:r>
              <a:rPr lang="en-US" sz="2600" b="1" dirty="0" smtClean="0"/>
              <a:t>Traditional </a:t>
            </a:r>
            <a:r>
              <a:rPr lang="en-US" sz="2600" b="1" dirty="0" err="1" smtClean="0"/>
              <a:t>bibliometric</a:t>
            </a:r>
            <a:r>
              <a:rPr lang="en-US" sz="2600" b="1" dirty="0" smtClean="0"/>
              <a:t> tools </a:t>
            </a:r>
            <a:r>
              <a:rPr lang="en-US" sz="2600" dirty="0" smtClean="0"/>
              <a:t>remain essential for faculty, despite flaws and disciplinary variance.</a:t>
            </a:r>
          </a:p>
          <a:p>
            <a:pPr>
              <a:spcAft>
                <a:spcPts val="1400"/>
              </a:spcAft>
            </a:pPr>
            <a:r>
              <a:rPr lang="en-US" sz="2600" b="1" dirty="0" smtClean="0"/>
              <a:t>Alternative </a:t>
            </a:r>
            <a:r>
              <a:rPr lang="en-US" sz="2600" b="1" dirty="0" err="1" smtClean="0"/>
              <a:t>bibliometric</a:t>
            </a:r>
            <a:r>
              <a:rPr lang="en-US" sz="2600" b="1" dirty="0" smtClean="0"/>
              <a:t> </a:t>
            </a:r>
            <a:r>
              <a:rPr lang="en-US" sz="2600" dirty="0" smtClean="0"/>
              <a:t>tools become a widely acceptable means of capturing impact, particularly in the social sciences and humanities.</a:t>
            </a:r>
          </a:p>
          <a:p>
            <a:pPr>
              <a:spcAft>
                <a:spcPts val="1400"/>
              </a:spcAft>
            </a:pPr>
            <a:r>
              <a:rPr lang="en-US" sz="2600" b="1" dirty="0" err="1" smtClean="0"/>
              <a:t>Altmetrics</a:t>
            </a:r>
            <a:r>
              <a:rPr lang="en-US" sz="2600" dirty="0" smtClean="0"/>
              <a:t> are a fast-emerging area with high potential for digitally savvy faculty, but are still imperfect and untested in most tenure cases.</a:t>
            </a:r>
          </a:p>
        </p:txBody>
      </p:sp>
    </p:spTree>
    <p:extLst>
      <p:ext uri="{BB962C8B-B14F-4D97-AF65-F5344CB8AC3E}">
        <p14:creationId xmlns:p14="http://schemas.microsoft.com/office/powerpoint/2010/main" val="2367863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9467" y="1226008"/>
            <a:ext cx="6828167" cy="5351005"/>
          </a:xfrm>
          <a:prstGeom prst="rect">
            <a:avLst/>
          </a:prstGeom>
        </p:spPr>
      </p:pic>
      <p:sp>
        <p:nvSpPr>
          <p:cNvPr id="3074" name="Title 1"/>
          <p:cNvSpPr>
            <a:spLocks noGrp="1"/>
          </p:cNvSpPr>
          <p:nvPr>
            <p:ph type="title"/>
          </p:nvPr>
        </p:nvSpPr>
        <p:spPr>
          <a:xfrm>
            <a:off x="387350" y="103646"/>
            <a:ext cx="8229600" cy="1143000"/>
          </a:xfrm>
        </p:spPr>
        <p:txBody>
          <a:bodyPr/>
          <a:lstStyle/>
          <a:p>
            <a:r>
              <a:rPr lang="en-US" dirty="0" smtClean="0"/>
              <a:t>How To Vote via Texting</a:t>
            </a:r>
          </a:p>
        </p:txBody>
      </p:sp>
      <p:cxnSp>
        <p:nvCxnSpPr>
          <p:cNvPr id="9" name="Straight Connector 8"/>
          <p:cNvCxnSpPr/>
          <p:nvPr/>
        </p:nvCxnSpPr>
        <p:spPr>
          <a:xfrm rot="5400000">
            <a:off x="-312738" y="6361113"/>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3080" name="TextBox 30"/>
          <p:cNvSpPr txBox="1">
            <a:spLocks noChangeArrowheads="1"/>
          </p:cNvSpPr>
          <p:nvPr/>
        </p:nvSpPr>
        <p:spPr bwMode="auto">
          <a:xfrm rot="2059704">
            <a:off x="543869" y="4902584"/>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Tree>
    <p:extLst>
      <p:ext uri="{BB962C8B-B14F-4D97-AF65-F5344CB8AC3E}">
        <p14:creationId xmlns:p14="http://schemas.microsoft.com/office/powerpoint/2010/main" val="4702432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Measuring Impact Across the Disciplines&amp;#x0D;&amp;#x0A;Tools and Strategies for Supporting Faculty&amp;quot;&quot;/&gt;&lt;property id=&quot;20307&quot; value=&quot;402&quot;/&gt;&lt;/object&gt;&lt;object type=&quot;3&quot; unique_id=&quot;10004&quot;&gt;&lt;property id=&quot;20148&quot; value=&quot;5&quot;/&gt;&lt;property id=&quot;20300&quot; value=&quot;Slide 2 - &amp;quot;Contact Information&amp;quot;&quot;/&gt;&lt;property id=&quot;20307&quot; value=&quot;403&quot;/&gt;&lt;/object&gt;&lt;object type=&quot;3&quot; unique_id=&quot;10005&quot;&gt;&lt;property id=&quot;20148&quot; value=&quot;5&quot;/&gt;&lt;property id=&quot;20300&quot; value=&quot;Slide 4 - &amp;quot;Understanding Impact&amp;quot;&quot;/&gt;&lt;property id=&quot;20307&quot; value=&quot;375&quot;/&gt;&lt;/object&gt;&lt;object type=&quot;3&quot; unique_id=&quot;10006&quot;&gt;&lt;property id=&quot;20148&quot; value=&quot;5&quot;/&gt;&lt;property id=&quot;20300&quot; value=&quot;Slide 5 - &amp;quot;Common Impact Measures&amp;quot;&quot;/&gt;&lt;property id=&quot;20307&quot; value=&quot;374&quot;/&gt;&lt;/object&gt;&lt;object type=&quot;3&quot; unique_id=&quot;10007&quot;&gt;&lt;property id=&quot;20148&quot; value=&quot;5&quot;/&gt;&lt;property id=&quot;20300&quot; value=&quot;Slide 6 - &amp;quot;Topics Overview&amp;quot;&quot;/&gt;&lt;property id=&quot;20307&quot; value=&quot;395&quot;/&gt;&lt;/object&gt;&lt;object type=&quot;3&quot; unique_id=&quot;10009&quot;&gt;&lt;property id=&quot;20148&quot; value=&quot;5&quot;/&gt;&lt;property id=&quot;20300&quot; value=&quot;Slide 7 - &amp;quot;Traditional Bibliometric Tools&amp;quot;&quot;/&gt;&lt;property id=&quot;20307&quot; value=&quot;399&quot;/&gt;&lt;/object&gt;&lt;object type=&quot;3&quot; unique_id=&quot;10010&quot;&gt;&lt;property id=&quot;20148&quot; value=&quot;5&quot;/&gt;&lt;property id=&quot;20300&quot; value=&quot;Slide 16 - &amp;quot;Alternative Bibliometric Tools&amp;quot;&quot;/&gt;&lt;property id=&quot;20307&quot; value=&quot;397&quot;/&gt;&lt;/object&gt;&lt;object type=&quot;3&quot; unique_id=&quot;10012&quot;&gt;&lt;property id=&quot;20148&quot; value=&quot;5&quot;/&gt;&lt;property id=&quot;20300&quot; value=&quot;Slide 15 - &amp;quot;Alternative Bibliometric Tools&amp;quot;&quot;/&gt;&lt;property id=&quot;20307&quot; value=&quot;398&quot;/&gt;&lt;/object&gt;&lt;object type=&quot;3&quot; unique_id=&quot;10013&quot;&gt;&lt;property id=&quot;20148&quot; value=&quot;5&quot;/&gt;&lt;property id=&quot;20300&quot; value=&quot;Slide 8 - &amp;quot;Traditional Bibliometric Tools&amp;quot;&quot;/&gt;&lt;property id=&quot;20307&quot; value=&quot;382&quot;/&gt;&lt;/object&gt;&lt;object type=&quot;3&quot; unique_id=&quot;10016&quot;&gt;&lt;property id=&quot;20148&quot; value=&quot;5&quot;/&gt;&lt;property id=&quot;20300&quot; value=&quot;Slide 9 - &amp;quot;Traditional Bibliometric Tools&amp;quot;&quot;/&gt;&lt;property id=&quot;20307&quot; value=&quot;392&quot;/&gt;&lt;/object&gt;&lt;object type=&quot;3&quot; unique_id=&quot;10018&quot;&gt;&lt;property id=&quot;20148&quot; value=&quot;5&quot;/&gt;&lt;property id=&quot;20300&quot; value=&quot;Slide 17 - &amp;quot;Alternative Bibliometric Tools&amp;quot;&quot;/&gt;&lt;property id=&quot;20307&quot; value=&quot;385&quot;/&gt;&lt;/object&gt;&lt;object type=&quot;3&quot; unique_id=&quot;10019&quot;&gt;&lt;property id=&quot;20148&quot; value=&quot;5&quot;/&gt;&lt;property id=&quot;20300&quot; value=&quot;Slide 11 - &amp;quot;Traditional Bibliometric Tools&amp;quot;&quot;/&gt;&lt;property id=&quot;20307&quot; value=&quot;400&quot;/&gt;&lt;/object&gt;&lt;object type=&quot;3&quot; unique_id=&quot;10021&quot;&gt;&lt;property id=&quot;20148&quot; value=&quot;5&quot;/&gt;&lt;property id=&quot;20300&quot; value=&quot;Slide 19 - &amp;quot;Emerging Altmetric Tools&amp;quot;&quot;/&gt;&lt;property id=&quot;20307&quot; value=&quot;390&quot;/&gt;&lt;/object&gt;&lt;object type=&quot;3&quot; unique_id=&quot;10148&quot;&gt;&lt;property id=&quot;20148&quot; value=&quot;5&quot;/&gt;&lt;property id=&quot;20300&quot; value=&quot;Slide 3 - &amp;quot;Understanding Impact&amp;quot;&quot;/&gt;&lt;property id=&quot;20307&quot; value=&quot;404&quot;/&gt;&lt;/object&gt;&lt;object type=&quot;3&quot; unique_id=&quot;10149&quot;&gt;&lt;property id=&quot;20148&quot; value=&quot;5&quot;/&gt;&lt;property id=&quot;20300&quot; value=&quot;Slide 10 - &amp;quot;Traditional Bibliometric Tools&amp;quot;&quot;/&gt;&lt;property id=&quot;20307&quot; value=&quot;405&quot;/&gt;&lt;/object&gt;&lt;object type=&quot;3&quot; unique_id=&quot;10557&quot;&gt;&lt;property id=&quot;20148&quot; value=&quot;5&quot;/&gt;&lt;property id=&quot;20300&quot; value=&quot;Slide 13 - &amp;quot;Traditional Bibliometric Tools&amp;quot;&quot;/&gt;&lt;property id=&quot;20307&quot; value=&quot;408&quot;/&gt;&lt;/object&gt;&lt;object type=&quot;3&quot; unique_id=&quot;10679&quot;&gt;&lt;property id=&quot;20148&quot; value=&quot;5&quot;/&gt;&lt;property id=&quot;20300&quot; value=&quot;Slide 14 - &amp;quot;Alternative Bibliometric Tools&amp;quot;&quot;/&gt;&lt;property id=&quot;20307&quot; value=&quot;409&quot;/&gt;&lt;/object&gt;&lt;object type=&quot;3&quot; unique_id=&quot;10680&quot;&gt;&lt;property id=&quot;20148&quot; value=&quot;5&quot;/&gt;&lt;property id=&quot;20300&quot; value=&quot;Slide 18 - &amp;quot;Emerging Altmetrics Tools&amp;quot;&quot;/&gt;&lt;property id=&quot;20307&quot; value=&quot;410&quot;/&gt;&lt;/object&gt;&lt;object type=&quot;3&quot; unique_id=&quot;10892&quot;&gt;&lt;property id=&quot;20148&quot; value=&quot;5&quot;/&gt;&lt;property id=&quot;20300&quot; value=&quot;Slide 20 - &amp;quot;Emerging Altmetric Tools&amp;quot;&quot;/&gt;&lt;property id=&quot;20307&quot; value=&quot;412&quot;/&gt;&lt;/object&gt;&lt;object type=&quot;3&quot; unique_id=&quot;10894&quot;&gt;&lt;property id=&quot;20148&quot; value=&quot;5&quot;/&gt;&lt;property id=&quot;20300&quot; value=&quot;Slide 23 - &amp;quot;Measuring Impact Across the Disciplines&amp;quot;&quot;/&gt;&lt;property id=&quot;20307&quot; value=&quot;413&quot;/&gt;&lt;/object&gt;&lt;object type=&quot;3&quot; unique_id=&quot;10896&quot;&gt;&lt;property id=&quot;20148&quot; value=&quot;5&quot;/&gt;&lt;property id=&quot;20300&quot; value=&quot;Slide 25 - &amp;quot;Additional Resources&amp;quot;&quot;/&gt;&lt;property id=&quot;20307&quot; value=&quot;415&quot;/&gt;&lt;/object&gt;&lt;object type=&quot;3&quot; unique_id=&quot;11366&quot;&gt;&lt;property id=&quot;20148&quot; value=&quot;5&quot;/&gt;&lt;property id=&quot;20300&quot; value=&quot;Slide 12 - &amp;quot;Traditional Bibliometric Tools&amp;quot;&quot;/&gt;&lt;property id=&quot;20307&quot; value=&quot;416&quot;/&gt;&lt;/object&gt;&lt;object type=&quot;3&quot; unique_id=&quot;11367&quot;&gt;&lt;property id=&quot;20148&quot; value=&quot;5&quot;/&gt;&lt;property id=&quot;20300&quot; value=&quot;Slide 21 - &amp;quot;Emerging Altmetric Tools&amp;quot;&quot;/&gt;&lt;property id=&quot;20307&quot; value=&quot;417&quot;/&gt;&lt;/object&gt;&lt;object type=&quot;3&quot; unique_id=&quot;11496&quot;&gt;&lt;property id=&quot;20148&quot; value=&quot;5&quot;/&gt;&lt;property id=&quot;20300&quot; value=&quot;Slide 22 - &amp;quot;Measuring Impact Across the Disciplines&amp;quot;&quot;/&gt;&lt;property id=&quot;20307&quot; value=&quot;418&quot;/&gt;&lt;/object&gt;&lt;object type=&quot;3&quot; unique_id=&quot;11497&quot;&gt;&lt;property id=&quot;20148&quot; value=&quot;5&quot;/&gt;&lt;property id=&quot;20300&quot; value=&quot;Slide 24 - &amp;quot;Works Cited&amp;quot;&quot;/&gt;&lt;property id=&quot;20307&quot; value=&quot;419&quot;/&gt;&lt;/object&gt;&lt;/object&gt;&lt;object type=&quot;8&quot; unique_id=&quot;10042&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5049</TotalTime>
  <Words>3238</Words>
  <Application>Microsoft Macintosh PowerPoint</Application>
  <PresentationFormat>On-screen Show (4:3)</PresentationFormat>
  <Paragraphs>332</Paragraphs>
  <Slides>37</Slides>
  <Notes>35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Proving Your Value: The Librarian’s Contribution to the Promotion and Tenure Process</vt:lpstr>
      <vt:lpstr>Contact Information</vt:lpstr>
      <vt:lpstr>Check out our LibGuide for additional resources</vt:lpstr>
      <vt:lpstr>The Value of the Academic Librarian to the Promotion/Tenure Process</vt:lpstr>
      <vt:lpstr>The Importance of Understanding Impact</vt:lpstr>
      <vt:lpstr>Understanding Impact</vt:lpstr>
      <vt:lpstr>Common Impact Measures</vt:lpstr>
      <vt:lpstr>Measuring Impact Across the Disciplines</vt:lpstr>
      <vt:lpstr>How To Vote via Texting</vt:lpstr>
      <vt:lpstr>How To Vote via Twitter</vt:lpstr>
      <vt:lpstr>How To Vote via PollEv.com</vt:lpstr>
      <vt:lpstr>Which of the following disciplines places the most importance on publishing in books/monographs?</vt:lpstr>
      <vt:lpstr>The Importance of Monographs and  Conference Presentations/Posters</vt:lpstr>
      <vt:lpstr>Traditional Bibliometric Tools and Citation Counts</vt:lpstr>
      <vt:lpstr>The Importance of Journal Articles</vt:lpstr>
      <vt:lpstr>Traditional Bibliometric Tools that  Favor the Sciences</vt:lpstr>
      <vt:lpstr>Traditional Bibliometric Tools – Web of Science</vt:lpstr>
      <vt:lpstr>Traditional Bibliometric Tools – Web of Science</vt:lpstr>
      <vt:lpstr>Traditional Bibliometric Tools - SCOPUS</vt:lpstr>
      <vt:lpstr>Traditional Bibliometric Tools - SCOPUS</vt:lpstr>
      <vt:lpstr>Alternative Bibliometric Tools</vt:lpstr>
      <vt:lpstr>Alternative Bibliometric Tools</vt:lpstr>
      <vt:lpstr>Alternative Bibliometric Tools</vt:lpstr>
      <vt:lpstr>Alternative Bibliometric Tools Friendlier to Social Sciences &amp; Humanities</vt:lpstr>
      <vt:lpstr>Emerging Altmetrics Tools</vt:lpstr>
      <vt:lpstr>Emerging Altmetric Tools</vt:lpstr>
      <vt:lpstr>Would altmetrics be acceptable measures of impact for the tenure and promotion process at your institution?</vt:lpstr>
      <vt:lpstr>Outreach</vt:lpstr>
      <vt:lpstr>LibGuide Example USF</vt:lpstr>
      <vt:lpstr>LibGuide Example BGSU</vt:lpstr>
      <vt:lpstr>Workshops/Orientations</vt:lpstr>
      <vt:lpstr>Consultations</vt:lpstr>
      <vt:lpstr>Providing Services--Challenges</vt:lpstr>
      <vt:lpstr>How do librarians at your institution support faculty with the promotion tenure process? </vt:lpstr>
      <vt:lpstr>Works Cited</vt:lpstr>
      <vt:lpstr>http://guides.lib.usf.edu/acrl2013</vt:lpstr>
      <vt:lpstr>PowerPoint Presentation</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Outreach The Virtual Branch</dc:title>
  <dc:creator>SAA</dc:creator>
  <cp:lastModifiedBy>Vera Lux</cp:lastModifiedBy>
  <cp:revision>373</cp:revision>
  <cp:lastPrinted>2003-09-10T17:50:20Z</cp:lastPrinted>
  <dcterms:created xsi:type="dcterms:W3CDTF">1998-08-11T17:17:36Z</dcterms:created>
  <dcterms:modified xsi:type="dcterms:W3CDTF">2013-04-10T14:09:49Z</dcterms:modified>
</cp:coreProperties>
</file>