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64" r:id="rId1"/>
  </p:sldMasterIdLst>
  <p:notesMasterIdLst>
    <p:notesMasterId r:id="rId17"/>
  </p:notesMasterIdLst>
  <p:sldIdLst>
    <p:sldId id="256" r:id="rId2"/>
    <p:sldId id="257" r:id="rId3"/>
    <p:sldId id="268" r:id="rId4"/>
    <p:sldId id="258" r:id="rId5"/>
    <p:sldId id="259" r:id="rId6"/>
    <p:sldId id="260" r:id="rId7"/>
    <p:sldId id="262" r:id="rId8"/>
    <p:sldId id="269" r:id="rId9"/>
    <p:sldId id="270" r:id="rId10"/>
    <p:sldId id="263" r:id="rId11"/>
    <p:sldId id="264" r:id="rId12"/>
    <p:sldId id="271" r:id="rId13"/>
    <p:sldId id="265" r:id="rId14"/>
    <p:sldId id="266" r:id="rId15"/>
    <p:sldId id="267"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2" d="100"/>
          <a:sy n="92" d="100"/>
        </p:scale>
        <p:origin x="-94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CBE0A2-162F-314E-8867-40025267459D}" type="datetimeFigureOut">
              <a:rPr lang="en-US" smtClean="0"/>
              <a:t>11/1/2012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761056C-B71C-3D4A-9A45-D8D6845DEC41}" type="slidenum">
              <a:rPr lang="en-US" smtClean="0"/>
              <a:t>‹#›</a:t>
            </a:fld>
            <a:endParaRPr lang="en-US"/>
          </a:p>
        </p:txBody>
      </p:sp>
    </p:spTree>
    <p:extLst>
      <p:ext uri="{BB962C8B-B14F-4D97-AF65-F5344CB8AC3E}">
        <p14:creationId xmlns:p14="http://schemas.microsoft.com/office/powerpoint/2010/main" val="6744581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general setup of collection development at these universities seems to use subject specialists (Q7, 86.5%) with a general CD policy (Q5, 84.6%) that each spend a minority of their time on development activities (Q8, 32.1% spend 1-20% of their time on CD; 35.8% spend 20-40% of their time on CD). They generally do not have consortia CD policies (Q6, 69.2%). Of their general-use CD policies, most review it every 1-5 years (Q9, 20.8%) or every 5-10 years (13.2%). About half (Q11, 54.7%) of these policies are available to the public online, with the other half being split between internal use only, available on request, or only partial CD policies available to the public.</a:t>
            </a:r>
          </a:p>
          <a:p>
            <a:r>
              <a:rPr lang="en-US" sz="1200" kern="1200" dirty="0" smtClean="0">
                <a:solidFill>
                  <a:schemeClr val="tx1"/>
                </a:solidFill>
                <a:effectLst/>
                <a:latin typeface="+mn-lt"/>
                <a:ea typeface="+mn-ea"/>
                <a:cs typeface="+mn-cs"/>
              </a:rPr>
              <a:t>The percentage of time allotted for cd activities varies greatly (Q8) from 0 – 70% for most library respondents’ with one library having two dedicated librarians conducting collection development 80 – 100% of their time.</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6</a:t>
            </a:fld>
            <a:endParaRPr lang="en-US"/>
          </a:p>
        </p:txBody>
      </p:sp>
    </p:spTree>
    <p:extLst>
      <p:ext uri="{BB962C8B-B14F-4D97-AF65-F5344CB8AC3E}">
        <p14:creationId xmlns:p14="http://schemas.microsoft.com/office/powerpoint/2010/main" val="215871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comments indicated that the libraries preferred the use of traditional collection development methodologies such as using approval plans and direct ordering from YBP. This clearly indicates that we are in a transition between using standard methodologies (not willing to let go, yet) and experimenting with new methodologies (PDA, DDA), but not willing or able to truly experiment with everything that is available (</a:t>
            </a:r>
            <a:r>
              <a:rPr lang="en-US" sz="1200" kern="1200" dirty="0" err="1" smtClean="0">
                <a:solidFill>
                  <a:schemeClr val="tx1"/>
                </a:solidFill>
                <a:effectLst/>
                <a:latin typeface="+mn-lt"/>
                <a:ea typeface="+mn-ea"/>
                <a:cs typeface="+mn-cs"/>
              </a:rPr>
              <a:t>Glue.Jar</a:t>
            </a:r>
            <a:r>
              <a:rPr lang="en-US" sz="1200" kern="1200" dirty="0" smtClean="0">
                <a:solidFill>
                  <a:schemeClr val="tx1"/>
                </a:solidFill>
                <a:effectLst/>
                <a:latin typeface="+mn-lt"/>
                <a:ea typeface="+mn-ea"/>
                <a:cs typeface="+mn-cs"/>
              </a:rPr>
              <a:t>, Get It Now, etc.) </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7</a:t>
            </a:fld>
            <a:endParaRPr lang="en-US"/>
          </a:p>
        </p:txBody>
      </p:sp>
    </p:spTree>
    <p:extLst>
      <p:ext uri="{BB962C8B-B14F-4D97-AF65-F5344CB8AC3E}">
        <p14:creationId xmlns:p14="http://schemas.microsoft.com/office/powerpoint/2010/main" val="3876144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ARL members were also split down the middle when it came to having separate policies for each discipline: 48.1% said yes and 51.9% said no (Q16). The numbers go up, however, for policies related to specific collections.  A large majority (76.5%) have subject and collection specific policies (Q17).</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large majority of respondents indicated they did not have a separate policy for electronically formatted materials (78.0%, Q19) or for all electronic resources (92.2%, Q20).</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8</a:t>
            </a:fld>
            <a:endParaRPr lang="en-US"/>
          </a:p>
        </p:txBody>
      </p:sp>
    </p:spTree>
    <p:extLst>
      <p:ext uri="{BB962C8B-B14F-4D97-AF65-F5344CB8AC3E}">
        <p14:creationId xmlns:p14="http://schemas.microsoft.com/office/powerpoint/2010/main" val="31417479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When performing an analysis of the collection, most libraries rely on reports (83.0%) and the librarians’ knowledge of their subject areas (86.8%). About a third of respondents (39.6%) rely on </a:t>
            </a:r>
            <a:r>
              <a:rPr lang="en-US" sz="1200" i="1" kern="1200" dirty="0" err="1" smtClean="0">
                <a:solidFill>
                  <a:schemeClr val="tx1"/>
                </a:solidFill>
                <a:effectLst/>
                <a:latin typeface="+mn-lt"/>
                <a:ea typeface="+mn-ea"/>
                <a:cs typeface="+mn-cs"/>
              </a:rPr>
              <a:t>WorldCat</a:t>
            </a:r>
            <a:r>
              <a:rPr lang="en-US" sz="1200" kern="1200" dirty="0" smtClean="0">
                <a:solidFill>
                  <a:schemeClr val="tx1"/>
                </a:solidFill>
                <a:effectLst/>
                <a:latin typeface="+mn-lt"/>
                <a:ea typeface="+mn-ea"/>
                <a:cs typeface="+mn-cs"/>
              </a:rPr>
              <a:t> Collection Analysis reports specifically (Q25). In the comments section, 22 responses of which 5 libraries indicated they conducted a collection analysis to enhance and improve the collection, 5 libraries indicated it was used for decision making; 2 indicated it was for budget constraints, 2 indicated the librarians choose to do it to increase their knowledge of the collection, 3 indicated they did it when it was perceived as needed and 3 other responses included scholarly statistics, grant proposals and user communication in general (motivation).</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9</a:t>
            </a:fld>
            <a:endParaRPr lang="en-US"/>
          </a:p>
        </p:txBody>
      </p:sp>
    </p:spTree>
    <p:extLst>
      <p:ext uri="{BB962C8B-B14F-4D97-AF65-F5344CB8AC3E}">
        <p14:creationId xmlns:p14="http://schemas.microsoft.com/office/powerpoint/2010/main" val="10908810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may not be indicative of a lack of maintenance to the CD policies, but rather that libraries are taking a more holistic view of collection development and trying to move beyond format-specific issues. In other words, they are trying to focus on what makes an item suitable for the collection content-wise rather than format-wise. </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12</a:t>
            </a:fld>
            <a:endParaRPr lang="en-US"/>
          </a:p>
        </p:txBody>
      </p:sp>
    </p:spTree>
    <p:extLst>
      <p:ext uri="{BB962C8B-B14F-4D97-AF65-F5344CB8AC3E}">
        <p14:creationId xmlns:p14="http://schemas.microsoft.com/office/powerpoint/2010/main" val="21853593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There seem to be two different ways that CD policies are being used as seen in the responses to Q26 (histogram of results shown below). The first category, which got more responses, is for faculty and administrative communications. This would include such activities as explaining library purchasing decisions to those outside the library. The second use is more internal – policies can be used for collection analysis and weeding. The internal/external split in these uses indicates that CD policies lead a double life: their obvious purpose (guiding the development of the collection) is sometimes secondary to their usefulness as marketing tools.</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13</a:t>
            </a:fld>
            <a:endParaRPr lang="en-US"/>
          </a:p>
        </p:txBody>
      </p:sp>
    </p:spTree>
    <p:extLst>
      <p:ext uri="{BB962C8B-B14F-4D97-AF65-F5344CB8AC3E}">
        <p14:creationId xmlns:p14="http://schemas.microsoft.com/office/powerpoint/2010/main" val="36269571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order to expand and continue this project, the authors intend to produce a more detailed and thorough study of the findings, including an updated and comprehensive literature review.  Also in place are plans for follow-up communication with participant libraries that wish to know more about the data gathered, as well as opportunities for their collaboration and contribution.  In addition, the research team will use the further analysis to develop another survey for future distribution and evaluation.</a:t>
            </a:r>
          </a:p>
          <a:p>
            <a:endParaRPr lang="en-US" dirty="0"/>
          </a:p>
        </p:txBody>
      </p:sp>
      <p:sp>
        <p:nvSpPr>
          <p:cNvPr id="4" name="Slide Number Placeholder 3"/>
          <p:cNvSpPr>
            <a:spLocks noGrp="1"/>
          </p:cNvSpPr>
          <p:nvPr>
            <p:ph type="sldNum" sz="quarter" idx="10"/>
          </p:nvPr>
        </p:nvSpPr>
        <p:spPr/>
        <p:txBody>
          <a:bodyPr/>
          <a:lstStyle/>
          <a:p>
            <a:fld id="{E761056C-B71C-3D4A-9A45-D8D6845DEC41}" type="slidenum">
              <a:rPr lang="en-US" smtClean="0"/>
              <a:t>14</a:t>
            </a:fld>
            <a:endParaRPr lang="en-US"/>
          </a:p>
        </p:txBody>
      </p:sp>
    </p:spTree>
    <p:extLst>
      <p:ext uri="{BB962C8B-B14F-4D97-AF65-F5344CB8AC3E}">
        <p14:creationId xmlns:p14="http://schemas.microsoft.com/office/powerpoint/2010/main" val="2718435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3280B2-EB73-9D4F-96FC-427B680C15C3}"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3280B2-EB73-9D4F-96FC-427B680C15C3}"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3280B2-EB73-9D4F-96FC-427B680C15C3}" type="datetimeFigureOut">
              <a:rPr lang="en-US" smtClean="0"/>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11/1/2012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3280B2-EB73-9D4F-96FC-427B680C15C3}"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3280B2-EB73-9D4F-96FC-427B680C15C3}" type="datetimeFigureOut">
              <a:rPr lang="en-US" smtClean="0"/>
              <a:t>11/1/2012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3280B2-EB73-9D4F-96FC-427B680C15C3}" type="datetimeFigureOut">
              <a:rPr lang="en-US" smtClean="0"/>
              <a:t>11/1/2012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3280B2-EB73-9D4F-96FC-427B680C15C3}" type="datetimeFigureOut">
              <a:rPr lang="en-US" smtClean="0"/>
              <a:t>11/1/2012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A0AB8-4A0E-7047-A7FE-5220EB26E42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3280B2-EB73-9D4F-96FC-427B680C15C3}" type="datetimeFigureOut">
              <a:rPr lang="en-US" smtClean="0"/>
              <a:t>11/1/2012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822907-8A9D-4F6B-98F6-913902AD56B5}"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3280B2-EB73-9D4F-96FC-427B680C15C3}" type="datetimeFigureOut">
              <a:rPr lang="en-US" smtClean="0"/>
              <a:t>11/1/2012</a:t>
            </a:fld>
            <a:endParaRPr lang="en-US"/>
          </a:p>
        </p:txBody>
      </p:sp>
      <p:sp>
        <p:nvSpPr>
          <p:cNvPr id="9" name="Slide Number Placeholder 8"/>
          <p:cNvSpPr>
            <a:spLocks noGrp="1"/>
          </p:cNvSpPr>
          <p:nvPr>
            <p:ph type="sldNum" sz="quarter" idx="11"/>
          </p:nvPr>
        </p:nvSpPr>
        <p:spPr/>
        <p:txBody>
          <a:bodyPr/>
          <a:lstStyle/>
          <a:p>
            <a:fld id="{A12A0AB8-4A0E-7047-A7FE-5220EB26E42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A12A0AB8-4A0E-7047-A7FE-5220EB26E42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3280B2-EB73-9D4F-96FC-427B680C15C3}" type="datetimeFigureOut">
              <a:rPr lang="en-US" smtClean="0"/>
              <a:t>11/1/2012</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apowers@usf.edu" TargetMode="External"/><Relationship Id="rId2" Type="http://schemas.openxmlformats.org/officeDocument/2006/relationships/hyperlink" Target="mailto:torrence@usf.edu" TargetMode="External"/><Relationship Id="rId1" Type="http://schemas.openxmlformats.org/officeDocument/2006/relationships/slideLayout" Target="../slideLayouts/slideLayout2.xml"/><Relationship Id="rId4" Type="http://schemas.openxmlformats.org/officeDocument/2006/relationships/hyperlink" Target="mailto:kmsheffield@usf.edu"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18288" indent="0"/>
            <a:r>
              <a:rPr lang="en-US" dirty="0"/>
              <a:t>Wasted Words? </a:t>
            </a:r>
            <a:br>
              <a:rPr lang="en-US" dirty="0"/>
            </a:br>
            <a:r>
              <a:rPr lang="en-US" dirty="0"/>
              <a:t>Current Trends in CD Policies</a:t>
            </a:r>
          </a:p>
        </p:txBody>
      </p:sp>
      <p:sp>
        <p:nvSpPr>
          <p:cNvPr id="3" name="Subtitle 2"/>
          <p:cNvSpPr>
            <a:spLocks noGrp="1"/>
          </p:cNvSpPr>
          <p:nvPr>
            <p:ph type="subTitle" idx="1"/>
          </p:nvPr>
        </p:nvSpPr>
        <p:spPr/>
        <p:txBody>
          <a:bodyPr>
            <a:normAutofit lnSpcReduction="10000"/>
          </a:bodyPr>
          <a:lstStyle/>
          <a:p>
            <a:pPr marL="18288" algn="ctr"/>
            <a:r>
              <a:rPr lang="en-US" dirty="0"/>
              <a:t>Matt </a:t>
            </a:r>
            <a:r>
              <a:rPr lang="en-US" dirty="0" err="1"/>
              <a:t>Torrence</a:t>
            </a:r>
            <a:r>
              <a:rPr lang="en-US" dirty="0"/>
              <a:t> / Audrey Powers / Megan Sheffield</a:t>
            </a:r>
          </a:p>
          <a:p>
            <a:pPr marL="18288" algn="ctr"/>
            <a:r>
              <a:rPr lang="en-US" dirty="0"/>
              <a:t>University of South Florida</a:t>
            </a:r>
          </a:p>
          <a:p>
            <a:pPr algn="ctr"/>
            <a:r>
              <a:rPr lang="en-US" dirty="0" smtClean="0"/>
              <a:t>Charleston Conference 2012</a:t>
            </a:r>
            <a:endParaRPr lang="en-US" dirty="0"/>
          </a:p>
        </p:txBody>
      </p:sp>
    </p:spTree>
    <p:extLst>
      <p:ext uri="{BB962C8B-B14F-4D97-AF65-F5344CB8AC3E}">
        <p14:creationId xmlns:p14="http://schemas.microsoft.com/office/powerpoint/2010/main" val="27875226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And Even More Results</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l="-9524" r="-9524"/>
          <a:stretch>
            <a:fillRect/>
          </a:stretch>
        </p:blipFill>
        <p:spPr>
          <a:prstGeom prst="rect">
            <a:avLst/>
          </a:prstGeom>
        </p:spPr>
      </p:pic>
    </p:spTree>
    <p:extLst>
      <p:ext uri="{BB962C8B-B14F-4D97-AF65-F5344CB8AC3E}">
        <p14:creationId xmlns:p14="http://schemas.microsoft.com/office/powerpoint/2010/main" val="2431810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CD Policies Being Used?</a:t>
            </a:r>
            <a:endParaRPr lang="en-US" dirty="0"/>
          </a:p>
        </p:txBody>
      </p:sp>
      <p:sp>
        <p:nvSpPr>
          <p:cNvPr id="3" name="Content Placeholder 2"/>
          <p:cNvSpPr>
            <a:spLocks noGrp="1"/>
          </p:cNvSpPr>
          <p:nvPr>
            <p:ph idx="1"/>
          </p:nvPr>
        </p:nvSpPr>
        <p:spPr/>
        <p:txBody>
          <a:bodyPr/>
          <a:lstStyle/>
          <a:p>
            <a:r>
              <a:rPr lang="en-US" dirty="0"/>
              <a:t>Although the answer to this question might seem very straightforward from the responses to Q5 (Does your library use CD policies, 84.6% yes, 15.4% no), further responses paint a different </a:t>
            </a:r>
            <a:r>
              <a:rPr lang="en-US" dirty="0" smtClean="0"/>
              <a:t>picture</a:t>
            </a:r>
          </a:p>
          <a:p>
            <a:r>
              <a:rPr lang="en-US" dirty="0" smtClean="0"/>
              <a:t>Although </a:t>
            </a:r>
            <a:r>
              <a:rPr lang="en-US" dirty="0"/>
              <a:t>most of the libraries surveyed do have collection development policies, they appear to use them for a wide range of </a:t>
            </a:r>
            <a:r>
              <a:rPr lang="en-US" dirty="0" smtClean="0"/>
              <a:t>activities, </a:t>
            </a:r>
            <a:r>
              <a:rPr lang="en-US" dirty="0"/>
              <a:t>such as accreditation and communication and the policies themselves vary widely in their scope and currency.</a:t>
            </a:r>
          </a:p>
          <a:p>
            <a:r>
              <a:rPr lang="en-US" dirty="0"/>
              <a:t>When asked about the availability of CD policies (Q11), the respondents were split evenly; some of the policies, or parts of a specific policy, are available externally (on the web) and some are not available externally (discipline specific policies</a:t>
            </a:r>
            <a:r>
              <a:rPr lang="en-US" dirty="0" smtClean="0"/>
              <a:t>) </a:t>
            </a:r>
            <a:endParaRPr lang="en-US" dirty="0"/>
          </a:p>
          <a:p>
            <a:endParaRPr lang="en-US" dirty="0"/>
          </a:p>
        </p:txBody>
      </p:sp>
    </p:spTree>
    <p:extLst>
      <p:ext uri="{BB962C8B-B14F-4D97-AF65-F5344CB8AC3E}">
        <p14:creationId xmlns:p14="http://schemas.microsoft.com/office/powerpoint/2010/main" val="35742508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CD Policies Being Maintained?</a:t>
            </a:r>
            <a:endParaRPr lang="en-US" dirty="0"/>
          </a:p>
        </p:txBody>
      </p:sp>
      <p:sp>
        <p:nvSpPr>
          <p:cNvPr id="3" name="Content Placeholder 2"/>
          <p:cNvSpPr>
            <a:spLocks noGrp="1"/>
          </p:cNvSpPr>
          <p:nvPr>
            <p:ph idx="1"/>
          </p:nvPr>
        </p:nvSpPr>
        <p:spPr/>
        <p:txBody>
          <a:bodyPr>
            <a:normAutofit/>
          </a:bodyPr>
          <a:lstStyle/>
          <a:p>
            <a:r>
              <a:rPr lang="en-US" dirty="0"/>
              <a:t>It is not </a:t>
            </a:r>
            <a:r>
              <a:rPr lang="en-US" dirty="0" smtClean="0"/>
              <a:t>as clear whether or not </a:t>
            </a:r>
            <a:r>
              <a:rPr lang="en-US" dirty="0"/>
              <a:t>CD policies </a:t>
            </a:r>
            <a:r>
              <a:rPr lang="en-US" dirty="0" smtClean="0"/>
              <a:t>are </a:t>
            </a:r>
            <a:r>
              <a:rPr lang="en-US" dirty="0"/>
              <a:t>being </a:t>
            </a:r>
            <a:r>
              <a:rPr lang="en-US" dirty="0" smtClean="0"/>
              <a:t>maintained</a:t>
            </a:r>
          </a:p>
          <a:p>
            <a:r>
              <a:rPr lang="en-US" dirty="0" smtClean="0"/>
              <a:t>Certainly </a:t>
            </a:r>
            <a:r>
              <a:rPr lang="en-US" dirty="0"/>
              <a:t>there were some survey respondents who indicated their policies were updated (or at least reviewed) annually, and some had specific policies for different subject areas or </a:t>
            </a:r>
            <a:r>
              <a:rPr lang="en-US" dirty="0" smtClean="0"/>
              <a:t>formats</a:t>
            </a:r>
          </a:p>
          <a:p>
            <a:r>
              <a:rPr lang="en-US" dirty="0"/>
              <a:t>T</a:t>
            </a:r>
            <a:r>
              <a:rPr lang="en-US" dirty="0" smtClean="0"/>
              <a:t>he </a:t>
            </a:r>
            <a:r>
              <a:rPr lang="en-US" dirty="0"/>
              <a:t>majority indicated that CD policies were only revisited about once every 5 years, and a majority of the respondents did not have CD policies dedicated to specific formats (e-journals, databases, e-books, etc.</a:t>
            </a:r>
            <a:r>
              <a:rPr lang="en-US" dirty="0" smtClean="0"/>
              <a:t>)</a:t>
            </a:r>
            <a:endParaRPr lang="en-US" dirty="0"/>
          </a:p>
        </p:txBody>
      </p:sp>
    </p:spTree>
    <p:extLst>
      <p:ext uri="{BB962C8B-B14F-4D97-AF65-F5344CB8AC3E}">
        <p14:creationId xmlns:p14="http://schemas.microsoft.com/office/powerpoint/2010/main" val="38941432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the Motivations for Using CD Policies?</a:t>
            </a:r>
            <a:endParaRPr lang="en-US"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l="-9524" r="-9524"/>
          <a:stretch>
            <a:fillRect/>
          </a:stretch>
        </p:blipFill>
        <p:spPr>
          <a:prstGeom prst="rect">
            <a:avLst/>
          </a:prstGeom>
        </p:spPr>
      </p:pic>
    </p:spTree>
    <p:extLst>
      <p:ext uri="{BB962C8B-B14F-4D97-AF65-F5344CB8AC3E}">
        <p14:creationId xmlns:p14="http://schemas.microsoft.com/office/powerpoint/2010/main" val="8127343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 and Future Plans</a:t>
            </a:r>
            <a:endParaRPr lang="en-US" dirty="0"/>
          </a:p>
        </p:txBody>
      </p:sp>
      <p:sp>
        <p:nvSpPr>
          <p:cNvPr id="3" name="Content Placeholder 2"/>
          <p:cNvSpPr>
            <a:spLocks noGrp="1"/>
          </p:cNvSpPr>
          <p:nvPr>
            <p:ph idx="1"/>
          </p:nvPr>
        </p:nvSpPr>
        <p:spPr/>
        <p:txBody>
          <a:bodyPr>
            <a:normAutofit fontScale="92500"/>
          </a:bodyPr>
          <a:lstStyle/>
          <a:p>
            <a:r>
              <a:rPr lang="en-US" dirty="0"/>
              <a:t>A</a:t>
            </a:r>
            <a:r>
              <a:rPr lang="en-US" dirty="0" smtClean="0"/>
              <a:t> </a:t>
            </a:r>
            <a:r>
              <a:rPr lang="en-US" dirty="0"/>
              <a:t>good deal of baseline information has been established on the current use and creation of collection development policies in academic libraries.  </a:t>
            </a:r>
            <a:endParaRPr lang="en-US" dirty="0" smtClean="0"/>
          </a:p>
          <a:p>
            <a:r>
              <a:rPr lang="en-US" dirty="0" smtClean="0"/>
              <a:t>A </a:t>
            </a:r>
            <a:r>
              <a:rPr lang="en-US" dirty="0"/>
              <a:t>majority of the respondents are </a:t>
            </a:r>
            <a:r>
              <a:rPr lang="en-US" dirty="0" smtClean="0"/>
              <a:t>still utilizing </a:t>
            </a:r>
            <a:r>
              <a:rPr lang="en-US" dirty="0"/>
              <a:t>these documents </a:t>
            </a:r>
            <a:r>
              <a:rPr lang="en-US" dirty="0" smtClean="0"/>
              <a:t>to </a:t>
            </a:r>
            <a:r>
              <a:rPr lang="en-US" dirty="0"/>
              <a:t>guide the </a:t>
            </a:r>
            <a:r>
              <a:rPr lang="en-US" dirty="0" smtClean="0"/>
              <a:t>collections and to </a:t>
            </a:r>
            <a:r>
              <a:rPr lang="en-US" dirty="0"/>
              <a:t>market to faculty, satisfy accreditation and reporting requirements, and other standard </a:t>
            </a:r>
            <a:r>
              <a:rPr lang="en-US" dirty="0" smtClean="0"/>
              <a:t>functions</a:t>
            </a:r>
          </a:p>
          <a:p>
            <a:r>
              <a:rPr lang="en-US" dirty="0" smtClean="0"/>
              <a:t>Many ARL libraries are transitioning </a:t>
            </a:r>
            <a:r>
              <a:rPr lang="en-US" dirty="0"/>
              <a:t>toward newer models of collection </a:t>
            </a:r>
            <a:r>
              <a:rPr lang="en-US" dirty="0" smtClean="0"/>
              <a:t>development</a:t>
            </a:r>
            <a:endParaRPr lang="en-US" dirty="0"/>
          </a:p>
          <a:p>
            <a:r>
              <a:rPr lang="en-US" dirty="0"/>
              <a:t>As the cost for print and electronic formats continue to rise, library budgets stay the same or decrease, and technology continues to change the collection development landscape, the authors believe that the collection development “philosophy” may be a more holistic response to the changing nature of the collection development environment.  </a:t>
            </a:r>
          </a:p>
          <a:p>
            <a:endParaRPr lang="en-US" dirty="0"/>
          </a:p>
        </p:txBody>
      </p:sp>
    </p:spTree>
    <p:extLst>
      <p:ext uri="{BB962C8B-B14F-4D97-AF65-F5344CB8AC3E}">
        <p14:creationId xmlns:p14="http://schemas.microsoft.com/office/powerpoint/2010/main" val="2562555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Your Time </a:t>
            </a:r>
            <a:br>
              <a:rPr lang="en-US" dirty="0" smtClean="0"/>
            </a:br>
            <a:r>
              <a:rPr lang="en-US" sz="2000" dirty="0" smtClean="0"/>
              <a:t>(Questions at the end of the following presentation)</a:t>
            </a:r>
            <a:endParaRPr lang="en-US" sz="2000" dirty="0"/>
          </a:p>
        </p:txBody>
      </p:sp>
      <p:sp>
        <p:nvSpPr>
          <p:cNvPr id="3" name="Content Placeholder 2"/>
          <p:cNvSpPr>
            <a:spLocks noGrp="1"/>
          </p:cNvSpPr>
          <p:nvPr>
            <p:ph idx="1"/>
          </p:nvPr>
        </p:nvSpPr>
        <p:spPr/>
        <p:txBody>
          <a:bodyPr/>
          <a:lstStyle/>
          <a:p>
            <a:r>
              <a:rPr lang="en-US" dirty="0" smtClean="0"/>
              <a:t>For a copy of this presentation, please contact any of the researchers:</a:t>
            </a:r>
          </a:p>
          <a:p>
            <a:pPr lvl="1"/>
            <a:r>
              <a:rPr lang="en-US" dirty="0" smtClean="0"/>
              <a:t>Matt </a:t>
            </a:r>
            <a:r>
              <a:rPr lang="en-US" dirty="0" err="1" smtClean="0"/>
              <a:t>Torrence</a:t>
            </a:r>
            <a:r>
              <a:rPr lang="en-US" dirty="0" smtClean="0"/>
              <a:t>, </a:t>
            </a:r>
            <a:r>
              <a:rPr lang="en-US" dirty="0" smtClean="0">
                <a:hlinkClick r:id="rId2"/>
              </a:rPr>
              <a:t>torrence@usf.edu</a:t>
            </a:r>
            <a:endParaRPr lang="en-US" dirty="0" smtClean="0"/>
          </a:p>
          <a:p>
            <a:pPr lvl="1"/>
            <a:r>
              <a:rPr lang="en-US" dirty="0" smtClean="0"/>
              <a:t>Audrey Powers, </a:t>
            </a:r>
            <a:r>
              <a:rPr lang="en-US" dirty="0" smtClean="0">
                <a:hlinkClick r:id="rId3"/>
              </a:rPr>
              <a:t>apowers@usf.edu</a:t>
            </a:r>
            <a:endParaRPr lang="en-US" dirty="0" smtClean="0"/>
          </a:p>
          <a:p>
            <a:pPr lvl="1"/>
            <a:r>
              <a:rPr lang="en-US" dirty="0" smtClean="0"/>
              <a:t>Megan Sheffield, </a:t>
            </a:r>
            <a:r>
              <a:rPr lang="en-US" dirty="0" smtClean="0">
                <a:hlinkClick r:id="rId4"/>
              </a:rPr>
              <a:t>kmsheffield@usf.edu</a:t>
            </a:r>
            <a:endParaRPr lang="en-US" dirty="0" smtClean="0"/>
          </a:p>
          <a:p>
            <a:pPr marL="114300" indent="0">
              <a:buNone/>
            </a:pPr>
            <a:endParaRPr lang="en-US" dirty="0"/>
          </a:p>
          <a:p>
            <a:r>
              <a:rPr lang="en-US" dirty="0"/>
              <a:t>O</a:t>
            </a:r>
            <a:r>
              <a:rPr lang="en-US" dirty="0" smtClean="0"/>
              <a:t>r go to</a:t>
            </a:r>
            <a:r>
              <a:rPr lang="en-US" dirty="0"/>
              <a:t> </a:t>
            </a:r>
            <a:r>
              <a:rPr lang="en-US" dirty="0" smtClean="0"/>
              <a:t>the conference website for </a:t>
            </a:r>
            <a:r>
              <a:rPr lang="en-US" smtClean="0"/>
              <a:t>the </a:t>
            </a:r>
            <a:r>
              <a:rPr lang="en-US" smtClean="0"/>
              <a:t>PowerPoint </a:t>
            </a:r>
            <a:r>
              <a:rPr lang="en-US" dirty="0" smtClean="0"/>
              <a:t>presentation and the conference proceedings</a:t>
            </a:r>
          </a:p>
        </p:txBody>
      </p:sp>
    </p:spTree>
    <p:extLst>
      <p:ext uri="{BB962C8B-B14F-4D97-AF65-F5344CB8AC3E}">
        <p14:creationId xmlns:p14="http://schemas.microsoft.com/office/powerpoint/2010/main" val="3783146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Survey</a:t>
            </a:r>
            <a:endParaRPr lang="en-US" dirty="0"/>
          </a:p>
        </p:txBody>
      </p:sp>
      <p:sp>
        <p:nvSpPr>
          <p:cNvPr id="3" name="Content Placeholder 2"/>
          <p:cNvSpPr>
            <a:spLocks noGrp="1"/>
          </p:cNvSpPr>
          <p:nvPr>
            <p:ph idx="1"/>
          </p:nvPr>
        </p:nvSpPr>
        <p:spPr/>
        <p:txBody>
          <a:bodyPr>
            <a:normAutofit/>
          </a:bodyPr>
          <a:lstStyle/>
          <a:p>
            <a:r>
              <a:rPr lang="en-US" sz="2400" dirty="0" smtClean="0"/>
              <a:t>To determine </a:t>
            </a:r>
            <a:r>
              <a:rPr lang="en-US" sz="2400" dirty="0"/>
              <a:t>the administrative structure of collection development and technical services in </a:t>
            </a:r>
            <a:r>
              <a:rPr lang="en-US" sz="2400" dirty="0" smtClean="0"/>
              <a:t>academic ARL </a:t>
            </a:r>
            <a:r>
              <a:rPr lang="en-US" sz="2400" dirty="0"/>
              <a:t>libraries</a:t>
            </a:r>
          </a:p>
          <a:p>
            <a:r>
              <a:rPr lang="en-US" sz="2400" dirty="0" smtClean="0"/>
              <a:t>To find out if </a:t>
            </a:r>
            <a:r>
              <a:rPr lang="en-US" sz="2400" dirty="0"/>
              <a:t>ARL libraries </a:t>
            </a:r>
            <a:r>
              <a:rPr lang="en-US" sz="2400" dirty="0" smtClean="0"/>
              <a:t>continue to follow more traditional </a:t>
            </a:r>
            <a:r>
              <a:rPr lang="en-US" sz="2400" dirty="0"/>
              <a:t>policies and procedures for Technical Services and Collection Development</a:t>
            </a:r>
          </a:p>
          <a:p>
            <a:r>
              <a:rPr lang="en-US" sz="2400" dirty="0" smtClean="0"/>
              <a:t>To see if and how ARL </a:t>
            </a:r>
            <a:r>
              <a:rPr lang="en-US" sz="2400" dirty="0"/>
              <a:t>libraries </a:t>
            </a:r>
            <a:r>
              <a:rPr lang="en-US" sz="2400" dirty="0" smtClean="0"/>
              <a:t>are experimenting </a:t>
            </a:r>
            <a:r>
              <a:rPr lang="en-US" sz="2400" dirty="0"/>
              <a:t>with new collection development </a:t>
            </a:r>
            <a:r>
              <a:rPr lang="en-US" sz="2400" dirty="0" smtClean="0"/>
              <a:t>services</a:t>
            </a:r>
          </a:p>
          <a:p>
            <a:pPr lvl="1"/>
            <a:r>
              <a:rPr lang="en-US" dirty="0" smtClean="0"/>
              <a:t>This includes services and technology</a:t>
            </a:r>
            <a:endParaRPr lang="en-US" dirty="0"/>
          </a:p>
          <a:p>
            <a:endParaRPr lang="en-US" dirty="0"/>
          </a:p>
        </p:txBody>
      </p:sp>
    </p:spTree>
    <p:extLst>
      <p:ext uri="{BB962C8B-B14F-4D97-AF65-F5344CB8AC3E}">
        <p14:creationId xmlns:p14="http://schemas.microsoft.com/office/powerpoint/2010/main" val="576321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Survey</a:t>
            </a:r>
            <a:endParaRPr lang="en-US" dirty="0"/>
          </a:p>
        </p:txBody>
      </p:sp>
      <p:sp>
        <p:nvSpPr>
          <p:cNvPr id="3" name="Content Placeholder 2"/>
          <p:cNvSpPr>
            <a:spLocks noGrp="1"/>
          </p:cNvSpPr>
          <p:nvPr>
            <p:ph idx="1"/>
          </p:nvPr>
        </p:nvSpPr>
        <p:spPr/>
        <p:txBody>
          <a:bodyPr>
            <a:normAutofit/>
          </a:bodyPr>
          <a:lstStyle/>
          <a:p>
            <a:pPr lvl="0"/>
            <a:r>
              <a:rPr lang="en-US" sz="2400" dirty="0"/>
              <a:t>To measure and compare the amount of time available to librarians to review and select new materials    </a:t>
            </a:r>
          </a:p>
          <a:p>
            <a:pPr lvl="0"/>
            <a:r>
              <a:rPr lang="en-US" sz="2400" dirty="0"/>
              <a:t>To determine if print materials are being reviewed in new and innovative ways or if they receive the same assessment as electronically formatted materials</a:t>
            </a:r>
          </a:p>
          <a:p>
            <a:pPr lvl="0"/>
            <a:r>
              <a:rPr lang="en-US" sz="2400" dirty="0"/>
              <a:t>To measure the employment of data or patron-driven acquisition methods</a:t>
            </a:r>
          </a:p>
          <a:p>
            <a:endParaRPr lang="en-US" sz="2400" dirty="0"/>
          </a:p>
        </p:txBody>
      </p:sp>
    </p:spTree>
    <p:extLst>
      <p:ext uri="{BB962C8B-B14F-4D97-AF65-F5344CB8AC3E}">
        <p14:creationId xmlns:p14="http://schemas.microsoft.com/office/powerpoint/2010/main" val="23896509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About the Libraries at the University of South Florida</a:t>
            </a:r>
            <a:endParaRPr lang="en-US" dirty="0"/>
          </a:p>
        </p:txBody>
      </p:sp>
      <p:sp>
        <p:nvSpPr>
          <p:cNvPr id="3" name="Content Placeholder 2"/>
          <p:cNvSpPr>
            <a:spLocks noGrp="1"/>
          </p:cNvSpPr>
          <p:nvPr>
            <p:ph idx="1"/>
          </p:nvPr>
        </p:nvSpPr>
        <p:spPr/>
        <p:txBody>
          <a:bodyPr/>
          <a:lstStyle/>
          <a:p>
            <a:r>
              <a:rPr lang="en-US" dirty="0"/>
              <a:t>2,100,000 volumes at USF Tampa Library</a:t>
            </a:r>
          </a:p>
          <a:p>
            <a:r>
              <a:rPr lang="en-US" dirty="0"/>
              <a:t>2,250,000 volumes USF Library System</a:t>
            </a:r>
          </a:p>
          <a:p>
            <a:r>
              <a:rPr lang="en-US" dirty="0"/>
              <a:t>53,000 E-Journal Titles</a:t>
            </a:r>
          </a:p>
          <a:p>
            <a:r>
              <a:rPr lang="en-US" dirty="0"/>
              <a:t>1,500 P-Journal Titles</a:t>
            </a:r>
          </a:p>
          <a:p>
            <a:r>
              <a:rPr lang="en-US" dirty="0"/>
              <a:t>1,175,000  Expended on Monographs</a:t>
            </a:r>
          </a:p>
          <a:p>
            <a:r>
              <a:rPr lang="en-US" dirty="0"/>
              <a:t>4,800,000 Expended on Serials</a:t>
            </a:r>
          </a:p>
          <a:p>
            <a:r>
              <a:rPr lang="en-US" dirty="0"/>
              <a:t>190,000 Total Circulations</a:t>
            </a:r>
          </a:p>
          <a:p>
            <a:endParaRPr lang="en-US" dirty="0"/>
          </a:p>
        </p:txBody>
      </p:sp>
    </p:spTree>
    <p:extLst>
      <p:ext uri="{BB962C8B-B14F-4D97-AF65-F5344CB8AC3E}">
        <p14:creationId xmlns:p14="http://schemas.microsoft.com/office/powerpoint/2010/main" val="3929869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 Instrument</a:t>
            </a:r>
            <a:endParaRPr lang="en-US" dirty="0"/>
          </a:p>
        </p:txBody>
      </p:sp>
      <p:sp>
        <p:nvSpPr>
          <p:cNvPr id="3" name="Content Placeholder 2"/>
          <p:cNvSpPr>
            <a:spLocks noGrp="1"/>
          </p:cNvSpPr>
          <p:nvPr>
            <p:ph idx="1"/>
          </p:nvPr>
        </p:nvSpPr>
        <p:spPr/>
        <p:txBody>
          <a:bodyPr/>
          <a:lstStyle/>
          <a:p>
            <a:pPr marL="114300" indent="0">
              <a:buNone/>
            </a:pP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509" y="1298864"/>
            <a:ext cx="7834746" cy="52876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91052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Survey Instrument</a:t>
            </a:r>
            <a:endParaRPr lang="en-US" dirty="0"/>
          </a:p>
        </p:txBody>
      </p:sp>
      <p:sp>
        <p:nvSpPr>
          <p:cNvPr id="3" name="Content Placeholder 2"/>
          <p:cNvSpPr>
            <a:spLocks noGrp="1"/>
          </p:cNvSpPr>
          <p:nvPr>
            <p:ph idx="1"/>
          </p:nvPr>
        </p:nvSpPr>
        <p:spPr/>
        <p:txBody>
          <a:bodyPr/>
          <a:lstStyle/>
          <a:p>
            <a:r>
              <a:rPr lang="en-US" dirty="0"/>
              <a:t>Surveys emailed to 112 academic ARL </a:t>
            </a:r>
            <a:r>
              <a:rPr lang="en-US" dirty="0" smtClean="0"/>
              <a:t>Libraries</a:t>
            </a:r>
          </a:p>
          <a:p>
            <a:r>
              <a:rPr lang="en-US" dirty="0"/>
              <a:t>The 27 items that form the survey are roughly broken up into six basic question types:</a:t>
            </a:r>
          </a:p>
          <a:p>
            <a:pPr lvl="1"/>
            <a:r>
              <a:rPr lang="en-US" dirty="0"/>
              <a:t>Demographic &amp; Quantitative – (questions 1-11)</a:t>
            </a:r>
          </a:p>
          <a:p>
            <a:pPr lvl="1"/>
            <a:r>
              <a:rPr lang="en-US" dirty="0"/>
              <a:t>Organizational – (questions 12-13)</a:t>
            </a:r>
          </a:p>
          <a:p>
            <a:pPr lvl="1"/>
            <a:r>
              <a:rPr lang="en-US" dirty="0"/>
              <a:t>Collection Policies &amp; Management – (questions 14-23)</a:t>
            </a:r>
          </a:p>
          <a:p>
            <a:pPr lvl="1"/>
            <a:r>
              <a:rPr lang="en-US" dirty="0"/>
              <a:t>Assessment Inquiries – (questions 24-26)</a:t>
            </a:r>
          </a:p>
          <a:p>
            <a:pPr lvl="1"/>
            <a:r>
              <a:rPr lang="en-US" dirty="0"/>
              <a:t>Qualitative Response – (question 27</a:t>
            </a:r>
            <a:r>
              <a:rPr lang="en-US" dirty="0" smtClean="0"/>
              <a:t>)</a:t>
            </a:r>
            <a:endParaRPr lang="en-US" dirty="0"/>
          </a:p>
          <a:p>
            <a:r>
              <a:rPr lang="en-US" dirty="0"/>
              <a:t>53 ARL Libraries responded</a:t>
            </a:r>
          </a:p>
          <a:p>
            <a:r>
              <a:rPr lang="en-US" dirty="0"/>
              <a:t>47 % response </a:t>
            </a:r>
            <a:r>
              <a:rPr lang="en-US" dirty="0" smtClean="0"/>
              <a:t>rate</a:t>
            </a:r>
            <a:endParaRPr lang="en-US" dirty="0"/>
          </a:p>
          <a:p>
            <a:endParaRPr lang="en-US" dirty="0"/>
          </a:p>
        </p:txBody>
      </p:sp>
    </p:spTree>
    <p:extLst>
      <p:ext uri="{BB962C8B-B14F-4D97-AF65-F5344CB8AC3E}">
        <p14:creationId xmlns:p14="http://schemas.microsoft.com/office/powerpoint/2010/main" val="2038846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Collection Development Activities</a:t>
            </a:r>
            <a:endParaRPr lang="en-US" dirty="0"/>
          </a:p>
        </p:txBody>
      </p:sp>
      <p:pic>
        <p:nvPicPr>
          <p:cNvPr id="6" name="Content Placeholder 5"/>
          <p:cNvPicPr>
            <a:picLocks noGrp="1"/>
          </p:cNvPicPr>
          <p:nvPr>
            <p:ph idx="1"/>
          </p:nvPr>
        </p:nvPicPr>
        <p:blipFill>
          <a:blip r:embed="rId3">
            <a:extLst>
              <a:ext uri="{28A0092B-C50C-407E-A947-70E740481C1C}">
                <a14:useLocalDpi xmlns:a14="http://schemas.microsoft.com/office/drawing/2010/main" val="0"/>
              </a:ext>
            </a:extLst>
          </a:blip>
          <a:srcRect l="-9524" r="-9524"/>
          <a:stretch>
            <a:fillRect/>
          </a:stretch>
        </p:blipFill>
        <p:spPr>
          <a:prstGeom prst="rect">
            <a:avLst/>
          </a:prstGeom>
        </p:spPr>
      </p:pic>
    </p:spTree>
    <p:extLst>
      <p:ext uri="{BB962C8B-B14F-4D97-AF65-F5344CB8AC3E}">
        <p14:creationId xmlns:p14="http://schemas.microsoft.com/office/powerpoint/2010/main" val="4139583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General </a:t>
            </a:r>
            <a:r>
              <a:rPr lang="en-US" dirty="0" err="1" smtClean="0"/>
              <a:t>vs</a:t>
            </a:r>
            <a:r>
              <a:rPr lang="en-US" dirty="0" smtClean="0"/>
              <a:t> Specialized Policies</a:t>
            </a:r>
            <a:endParaRPr lang="en-US"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l="-9524" r="-9524"/>
          <a:stretch>
            <a:fillRect/>
          </a:stretch>
        </p:blipFill>
        <p:spPr>
          <a:prstGeom prst="rect">
            <a:avLst/>
          </a:prstGeom>
        </p:spPr>
      </p:pic>
    </p:spTree>
    <p:extLst>
      <p:ext uri="{BB962C8B-B14F-4D97-AF65-F5344CB8AC3E}">
        <p14:creationId xmlns:p14="http://schemas.microsoft.com/office/powerpoint/2010/main" val="20271527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Results: Collection Analysis &amp; Assessment</a:t>
            </a:r>
            <a:endParaRPr lang="en-US"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l="-9524" r="-9524"/>
          <a:stretch>
            <a:fillRect/>
          </a:stretch>
        </p:blipFill>
        <p:spPr bwMode="auto">
          <a:prstGeom prst="rect">
            <a:avLst/>
          </a:prstGeom>
          <a:noFill/>
          <a:ln>
            <a:noFill/>
          </a:ln>
        </p:spPr>
      </p:pic>
    </p:spTree>
    <p:extLst>
      <p:ext uri="{BB962C8B-B14F-4D97-AF65-F5344CB8AC3E}">
        <p14:creationId xmlns:p14="http://schemas.microsoft.com/office/powerpoint/2010/main" val="24676854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86</TotalTime>
  <Words>1414</Words>
  <Application>Microsoft Office PowerPoint</Application>
  <PresentationFormat>On-screen Show (4:3)</PresentationFormat>
  <Paragraphs>72</Paragraphs>
  <Slides>15</Slides>
  <Notes>7</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Wasted Words?  Current Trends in CD Policies</vt:lpstr>
      <vt:lpstr>Purpose of Survey</vt:lpstr>
      <vt:lpstr>Purpose of Survey</vt:lpstr>
      <vt:lpstr>About the Libraries at the University of South Florida</vt:lpstr>
      <vt:lpstr>The Survey Instrument</vt:lpstr>
      <vt:lpstr>The Survey Instrument</vt:lpstr>
      <vt:lpstr>The Results: Collection Development Activities</vt:lpstr>
      <vt:lpstr>The Results: General vs Specialized Policies</vt:lpstr>
      <vt:lpstr>The Results: Collection Analysis &amp; Assessment</vt:lpstr>
      <vt:lpstr>And Even More Results</vt:lpstr>
      <vt:lpstr>Are CD Policies Being Used?</vt:lpstr>
      <vt:lpstr>Are CD Policies Being Maintained?</vt:lpstr>
      <vt:lpstr>What are the Motivations for Using CD Policies?</vt:lpstr>
      <vt:lpstr>Conclusions and Future Plans</vt:lpstr>
      <vt:lpstr>Thanks for Your Time  (Questions at the end of the following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mtorrence</dc:creator>
  <cp:lastModifiedBy>Powers, Audrey</cp:lastModifiedBy>
  <cp:revision>21</cp:revision>
  <dcterms:created xsi:type="dcterms:W3CDTF">2012-10-31T13:04:11Z</dcterms:created>
  <dcterms:modified xsi:type="dcterms:W3CDTF">2012-11-01T20:03:36Z</dcterms:modified>
</cp:coreProperties>
</file>