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6" r:id="rId1"/>
    <p:sldMasterId id="2147483768" r:id="rId2"/>
  </p:sldMasterIdLst>
  <p:notesMasterIdLst>
    <p:notesMasterId r:id="rId51"/>
  </p:notesMasterIdLst>
  <p:handoutMasterIdLst>
    <p:handoutMasterId r:id="rId52"/>
  </p:handoutMasterIdLst>
  <p:sldIdLst>
    <p:sldId id="256" r:id="rId3"/>
    <p:sldId id="271" r:id="rId4"/>
    <p:sldId id="258" r:id="rId5"/>
    <p:sldId id="257" r:id="rId6"/>
    <p:sldId id="259" r:id="rId7"/>
    <p:sldId id="260" r:id="rId8"/>
    <p:sldId id="296" r:id="rId9"/>
    <p:sldId id="274" r:id="rId10"/>
    <p:sldId id="276" r:id="rId11"/>
    <p:sldId id="277" r:id="rId12"/>
    <p:sldId id="272" r:id="rId13"/>
    <p:sldId id="301" r:id="rId14"/>
    <p:sldId id="302" r:id="rId15"/>
    <p:sldId id="303" r:id="rId16"/>
    <p:sldId id="304" r:id="rId17"/>
    <p:sldId id="261" r:id="rId18"/>
    <p:sldId id="275" r:id="rId19"/>
    <p:sldId id="262" r:id="rId20"/>
    <p:sldId id="320" r:id="rId21"/>
    <p:sldId id="263" r:id="rId22"/>
    <p:sldId id="317" r:id="rId23"/>
    <p:sldId id="264" r:id="rId24"/>
    <p:sldId id="291" r:id="rId25"/>
    <p:sldId id="289" r:id="rId26"/>
    <p:sldId id="290" r:id="rId27"/>
    <p:sldId id="292" r:id="rId28"/>
    <p:sldId id="265" r:id="rId29"/>
    <p:sldId id="266" r:id="rId30"/>
    <p:sldId id="267" r:id="rId31"/>
    <p:sldId id="318" r:id="rId32"/>
    <p:sldId id="319" r:id="rId33"/>
    <p:sldId id="269" r:id="rId34"/>
    <p:sldId id="270" r:id="rId35"/>
    <p:sldId id="278" r:id="rId36"/>
    <p:sldId id="321" r:id="rId37"/>
    <p:sldId id="306" r:id="rId38"/>
    <p:sldId id="307" r:id="rId39"/>
    <p:sldId id="308" r:id="rId40"/>
    <p:sldId id="309" r:id="rId41"/>
    <p:sldId id="310" r:id="rId42"/>
    <p:sldId id="311" r:id="rId43"/>
    <p:sldId id="312" r:id="rId44"/>
    <p:sldId id="313" r:id="rId45"/>
    <p:sldId id="314" r:id="rId46"/>
    <p:sldId id="315" r:id="rId47"/>
    <p:sldId id="293" r:id="rId48"/>
    <p:sldId id="294" r:id="rId49"/>
    <p:sldId id="295" r:id="rId5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1157" autoAdjust="0"/>
  </p:normalViewPr>
  <p:slideViewPr>
    <p:cSldViewPr snapToGrid="0" snapToObjects="1" showGuides="1">
      <p:cViewPr>
        <p:scale>
          <a:sx n="75" d="100"/>
          <a:sy n="75" d="100"/>
        </p:scale>
        <p:origin x="-2580" y="-1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notesMaster" Target="notesMasters/notesMaster1.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10.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4.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5.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8.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Macintosh%20HD:Users:megankleinhatori:Documents:draft%20papers:teaching/learning%20assessment%20analysis:analysis%20for%20teaching%20conferenc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6.0946933236551801E-2"/>
          <c:y val="2.6162790697674399E-2"/>
          <c:w val="0.90160304861691898"/>
          <c:h val="0.84512841054751897"/>
        </c:manualLayout>
      </c:layout>
      <c:barChart>
        <c:barDir val="col"/>
        <c:grouping val="clustered"/>
        <c:varyColors val="0"/>
        <c:ser>
          <c:idx val="1"/>
          <c:order val="0"/>
          <c:tx>
            <c:strRef>
              <c:f>'skills improvements'!$B$32</c:f>
              <c:strCache>
                <c:ptCount val="1"/>
                <c:pt idx="0">
                  <c:v>1 unit improvement</c:v>
                </c:pt>
              </c:strCache>
            </c:strRef>
          </c:tx>
          <c:spPr>
            <a:solidFill>
              <a:schemeClr val="tx1"/>
            </a:solidFill>
          </c:spPr>
          <c:invertIfNegative val="0"/>
          <c:dLbls>
            <c:txPr>
              <a:bodyPr/>
              <a:lstStyle/>
              <a:p>
                <a:pPr>
                  <a:defRPr sz="1400"/>
                </a:pPr>
                <a:endParaRPr lang="en-US"/>
              </a:p>
            </c:txPr>
            <c:showLegendKey val="0"/>
            <c:showVal val="1"/>
            <c:showCatName val="0"/>
            <c:showSerName val="0"/>
            <c:showPercent val="0"/>
            <c:showBubbleSize val="0"/>
            <c:showLeaderLines val="0"/>
          </c:dLbls>
          <c:cat>
            <c:strRef>
              <c:f>'skills improvements'!$C$30:$G$30</c:f>
              <c:strCache>
                <c:ptCount val="5"/>
                <c:pt idx="0">
                  <c:v>find appropriate peer-reviewed resources</c:v>
                </c:pt>
                <c:pt idx="1">
                  <c:v>communicate ideas effectively in writing</c:v>
                </c:pt>
                <c:pt idx="2">
                  <c:v>write a literature review</c:v>
                </c:pt>
                <c:pt idx="3">
                  <c:v>analyze data for a research project</c:v>
                </c:pt>
                <c:pt idx="4">
                  <c:v>draw conclusions based on data from a research project</c:v>
                </c:pt>
              </c:strCache>
            </c:strRef>
          </c:cat>
          <c:val>
            <c:numRef>
              <c:f>'skills improvements'!$C$32:$G$32</c:f>
              <c:numCache>
                <c:formatCode>0.0%</c:formatCode>
                <c:ptCount val="5"/>
                <c:pt idx="0">
                  <c:v>0.308</c:v>
                </c:pt>
                <c:pt idx="1">
                  <c:v>0.5</c:v>
                </c:pt>
                <c:pt idx="2">
                  <c:v>0.308</c:v>
                </c:pt>
                <c:pt idx="3">
                  <c:v>0.44</c:v>
                </c:pt>
                <c:pt idx="4">
                  <c:v>0.52</c:v>
                </c:pt>
              </c:numCache>
            </c:numRef>
          </c:val>
        </c:ser>
        <c:ser>
          <c:idx val="2"/>
          <c:order val="1"/>
          <c:tx>
            <c:strRef>
              <c:f>'skills improvements'!$B$33</c:f>
              <c:strCache>
                <c:ptCount val="1"/>
                <c:pt idx="0">
                  <c:v>2 unit improvement</c:v>
                </c:pt>
              </c:strCache>
            </c:strRef>
          </c:tx>
          <c:spPr>
            <a:solidFill>
              <a:schemeClr val="bg2"/>
            </a:solidFill>
          </c:spPr>
          <c:invertIfNegative val="0"/>
          <c:dLbls>
            <c:dLbl>
              <c:idx val="0"/>
              <c:layout>
                <c:manualLayout>
                  <c:x val="2.0186335403726701E-2"/>
                  <c:y val="1.3005781086761E-2"/>
                </c:manualLayout>
              </c:layout>
              <c:showLegendKey val="0"/>
              <c:showVal val="1"/>
              <c:showCatName val="0"/>
              <c:showSerName val="0"/>
              <c:showPercent val="0"/>
              <c:showBubbleSize val="0"/>
            </c:dLbl>
            <c:dLbl>
              <c:idx val="1"/>
              <c:layout>
                <c:manualLayout>
                  <c:x val="2.0186335403726701E-2"/>
                  <c:y val="-2.1676301811268399E-3"/>
                </c:manualLayout>
              </c:layout>
              <c:showLegendKey val="0"/>
              <c:showVal val="1"/>
              <c:showCatName val="0"/>
              <c:showSerName val="0"/>
              <c:showPercent val="0"/>
              <c:showBubbleSize val="0"/>
            </c:dLbl>
            <c:dLbl>
              <c:idx val="3"/>
              <c:layout>
                <c:manualLayout>
                  <c:x val="1.24223602484471E-2"/>
                  <c:y val="-1.08381509056343E-2"/>
                </c:manualLayout>
              </c:layout>
              <c:showLegendKey val="0"/>
              <c:showVal val="1"/>
              <c:showCatName val="0"/>
              <c:showSerName val="0"/>
              <c:showPercent val="0"/>
              <c:showBubbleSize val="0"/>
            </c:dLbl>
            <c:dLbl>
              <c:idx val="4"/>
              <c:layout>
                <c:manualLayout>
                  <c:x val="1.0869320682740701E-2"/>
                  <c:y val="-4.3354310417954896E-3"/>
                </c:manualLayout>
              </c:layout>
              <c:showLegendKey val="0"/>
              <c:showVal val="1"/>
              <c:showCatName val="0"/>
              <c:showSerName val="0"/>
              <c:showPercent val="0"/>
              <c:showBubbleSize val="0"/>
            </c:dLbl>
            <c:txPr>
              <a:bodyPr/>
              <a:lstStyle/>
              <a:p>
                <a:pPr>
                  <a:defRPr sz="1400"/>
                </a:pPr>
                <a:endParaRPr lang="en-US"/>
              </a:p>
            </c:txPr>
            <c:showLegendKey val="0"/>
            <c:showVal val="1"/>
            <c:showCatName val="0"/>
            <c:showSerName val="0"/>
            <c:showPercent val="0"/>
            <c:showBubbleSize val="0"/>
            <c:showLeaderLines val="0"/>
          </c:dLbls>
          <c:cat>
            <c:strRef>
              <c:f>'skills improvements'!$C$30:$G$30</c:f>
              <c:strCache>
                <c:ptCount val="5"/>
                <c:pt idx="0">
                  <c:v>find appropriate peer-reviewed resources</c:v>
                </c:pt>
                <c:pt idx="1">
                  <c:v>communicate ideas effectively in writing</c:v>
                </c:pt>
                <c:pt idx="2">
                  <c:v>write a literature review</c:v>
                </c:pt>
                <c:pt idx="3">
                  <c:v>analyze data for a research project</c:v>
                </c:pt>
                <c:pt idx="4">
                  <c:v>draw conclusions based on data from a research project</c:v>
                </c:pt>
              </c:strCache>
            </c:strRef>
          </c:cat>
          <c:val>
            <c:numRef>
              <c:f>'skills improvements'!$C$33:$G$33</c:f>
              <c:numCache>
                <c:formatCode>0.0%</c:formatCode>
                <c:ptCount val="5"/>
                <c:pt idx="0">
                  <c:v>0.26900000000000002</c:v>
                </c:pt>
                <c:pt idx="1">
                  <c:v>3.7999999999999999E-2</c:v>
                </c:pt>
                <c:pt idx="2">
                  <c:v>0.38500000000000001</c:v>
                </c:pt>
                <c:pt idx="3">
                  <c:v>0.12</c:v>
                </c:pt>
                <c:pt idx="4">
                  <c:v>0.12</c:v>
                </c:pt>
              </c:numCache>
            </c:numRef>
          </c:val>
        </c:ser>
        <c:ser>
          <c:idx val="3"/>
          <c:order val="2"/>
          <c:tx>
            <c:strRef>
              <c:f>'skills improvements'!$B$34</c:f>
              <c:strCache>
                <c:ptCount val="1"/>
                <c:pt idx="0">
                  <c:v>3 unit improvement</c:v>
                </c:pt>
              </c:strCache>
            </c:strRef>
          </c:tx>
          <c:spPr>
            <a:solidFill>
              <a:schemeClr val="accent1"/>
            </a:solidFill>
          </c:spPr>
          <c:invertIfNegative val="0"/>
          <c:dLbls>
            <c:dLbl>
              <c:idx val="3"/>
              <c:layout>
                <c:manualLayout>
                  <c:x val="2.98080402993104E-2"/>
                  <c:y val="3.4682082898029397E-2"/>
                </c:manualLayout>
              </c:layout>
              <c:showLegendKey val="0"/>
              <c:showVal val="1"/>
              <c:showCatName val="0"/>
              <c:showSerName val="0"/>
              <c:showPercent val="0"/>
              <c:showBubbleSize val="0"/>
            </c:dLbl>
            <c:txPr>
              <a:bodyPr/>
              <a:lstStyle/>
              <a:p>
                <a:pPr>
                  <a:defRPr sz="1400"/>
                </a:pPr>
                <a:endParaRPr lang="en-US"/>
              </a:p>
            </c:txPr>
            <c:showLegendKey val="0"/>
            <c:showVal val="1"/>
            <c:showCatName val="0"/>
            <c:showSerName val="0"/>
            <c:showPercent val="0"/>
            <c:showBubbleSize val="0"/>
            <c:showLeaderLines val="0"/>
          </c:dLbls>
          <c:cat>
            <c:strRef>
              <c:f>'skills improvements'!$C$30:$G$30</c:f>
              <c:strCache>
                <c:ptCount val="5"/>
                <c:pt idx="0">
                  <c:v>find appropriate peer-reviewed resources</c:v>
                </c:pt>
                <c:pt idx="1">
                  <c:v>communicate ideas effectively in writing</c:v>
                </c:pt>
                <c:pt idx="2">
                  <c:v>write a literature review</c:v>
                </c:pt>
                <c:pt idx="3">
                  <c:v>analyze data for a research project</c:v>
                </c:pt>
                <c:pt idx="4">
                  <c:v>draw conclusions based on data from a research project</c:v>
                </c:pt>
              </c:strCache>
            </c:strRef>
          </c:cat>
          <c:val>
            <c:numRef>
              <c:f>'skills improvements'!$C$34:$G$34</c:f>
              <c:numCache>
                <c:formatCode>General</c:formatCode>
                <c:ptCount val="5"/>
                <c:pt idx="2" formatCode="0.0%">
                  <c:v>0.115</c:v>
                </c:pt>
                <c:pt idx="3" formatCode="0.0%">
                  <c:v>0.12</c:v>
                </c:pt>
                <c:pt idx="4" formatCode="0.0%">
                  <c:v>0.04</c:v>
                </c:pt>
              </c:numCache>
            </c:numRef>
          </c:val>
        </c:ser>
        <c:ser>
          <c:idx val="4"/>
          <c:order val="3"/>
          <c:tx>
            <c:strRef>
              <c:f>'skills improvements'!$B$35</c:f>
              <c:strCache>
                <c:ptCount val="1"/>
                <c:pt idx="0">
                  <c:v>4 unit improvement</c:v>
                </c:pt>
              </c:strCache>
            </c:strRef>
          </c:tx>
          <c:spPr>
            <a:solidFill>
              <a:schemeClr val="accent3"/>
            </a:solidFill>
          </c:spPr>
          <c:invertIfNegative val="0"/>
          <c:dLbls>
            <c:txPr>
              <a:bodyPr/>
              <a:lstStyle/>
              <a:p>
                <a:pPr>
                  <a:defRPr sz="1400"/>
                </a:pPr>
                <a:endParaRPr lang="en-US"/>
              </a:p>
            </c:txPr>
            <c:showLegendKey val="0"/>
            <c:showVal val="1"/>
            <c:showCatName val="0"/>
            <c:showSerName val="0"/>
            <c:showPercent val="0"/>
            <c:showBubbleSize val="0"/>
            <c:showLeaderLines val="0"/>
          </c:dLbls>
          <c:cat>
            <c:strRef>
              <c:f>'skills improvements'!$C$30:$G$30</c:f>
              <c:strCache>
                <c:ptCount val="5"/>
                <c:pt idx="0">
                  <c:v>find appropriate peer-reviewed resources</c:v>
                </c:pt>
                <c:pt idx="1">
                  <c:v>communicate ideas effectively in writing</c:v>
                </c:pt>
                <c:pt idx="2">
                  <c:v>write a literature review</c:v>
                </c:pt>
                <c:pt idx="3">
                  <c:v>analyze data for a research project</c:v>
                </c:pt>
                <c:pt idx="4">
                  <c:v>draw conclusions based on data from a research project</c:v>
                </c:pt>
              </c:strCache>
            </c:strRef>
          </c:cat>
          <c:val>
            <c:numRef>
              <c:f>'skills improvements'!$C$35:$G$35</c:f>
              <c:numCache>
                <c:formatCode>General</c:formatCode>
                <c:ptCount val="5"/>
                <c:pt idx="2" formatCode="0.0%">
                  <c:v>0.153</c:v>
                </c:pt>
                <c:pt idx="3" formatCode="0.0%">
                  <c:v>0.04</c:v>
                </c:pt>
              </c:numCache>
            </c:numRef>
          </c:val>
        </c:ser>
        <c:dLbls>
          <c:showLegendKey val="0"/>
          <c:showVal val="0"/>
          <c:showCatName val="0"/>
          <c:showSerName val="0"/>
          <c:showPercent val="0"/>
          <c:showBubbleSize val="0"/>
        </c:dLbls>
        <c:gapWidth val="150"/>
        <c:axId val="98736000"/>
        <c:axId val="98737536"/>
      </c:barChart>
      <c:catAx>
        <c:axId val="98736000"/>
        <c:scaling>
          <c:orientation val="minMax"/>
        </c:scaling>
        <c:delete val="0"/>
        <c:axPos val="b"/>
        <c:majorTickMark val="out"/>
        <c:minorTickMark val="none"/>
        <c:tickLblPos val="nextTo"/>
        <c:txPr>
          <a:bodyPr/>
          <a:lstStyle/>
          <a:p>
            <a:pPr>
              <a:defRPr sz="1400"/>
            </a:pPr>
            <a:endParaRPr lang="en-US"/>
          </a:p>
        </c:txPr>
        <c:crossAx val="98737536"/>
        <c:crosses val="autoZero"/>
        <c:auto val="1"/>
        <c:lblAlgn val="ctr"/>
        <c:lblOffset val="100"/>
        <c:noMultiLvlLbl val="0"/>
      </c:catAx>
      <c:valAx>
        <c:axId val="98737536"/>
        <c:scaling>
          <c:orientation val="minMax"/>
          <c:max val="0.8"/>
        </c:scaling>
        <c:delete val="0"/>
        <c:axPos val="l"/>
        <c:majorGridlines/>
        <c:numFmt formatCode="0.0%" sourceLinked="1"/>
        <c:majorTickMark val="out"/>
        <c:minorTickMark val="none"/>
        <c:tickLblPos val="nextTo"/>
        <c:crossAx val="98736000"/>
        <c:crosses val="autoZero"/>
        <c:crossBetween val="between"/>
      </c:valAx>
    </c:plotArea>
    <c:legend>
      <c:legendPos val="r"/>
      <c:layout>
        <c:manualLayout>
          <c:xMode val="edge"/>
          <c:yMode val="edge"/>
          <c:x val="7.0034399507676801E-2"/>
          <c:y val="4.31225965940304E-2"/>
          <c:w val="0.91794155239613096"/>
          <c:h val="9.46595512266169E-2"/>
        </c:manualLayout>
      </c:layout>
      <c:overlay val="0"/>
      <c:txPr>
        <a:bodyPr/>
        <a:lstStyle/>
        <a:p>
          <a:pPr>
            <a:defRPr sz="1200"/>
          </a:pPr>
          <a:endParaRPr lang="en-US"/>
        </a:p>
      </c:txPr>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helped'!$K$7</c:f>
              <c:strCache>
                <c:ptCount val="1"/>
                <c:pt idx="0">
                  <c:v>Professor's comments on drafts</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helped'!$K$8:$K$12</c:f>
              <c:numCache>
                <c:formatCode>0.0</c:formatCode>
                <c:ptCount val="5"/>
                <c:pt idx="0">
                  <c:v>6.9</c:v>
                </c:pt>
                <c:pt idx="1">
                  <c:v>6.9</c:v>
                </c:pt>
                <c:pt idx="2">
                  <c:v>3.4</c:v>
                </c:pt>
                <c:pt idx="3">
                  <c:v>31</c:v>
                </c:pt>
                <c:pt idx="4">
                  <c:v>51.7</c:v>
                </c:pt>
              </c:numCache>
            </c:numRef>
          </c:val>
        </c:ser>
        <c:dLbls>
          <c:showLegendKey val="0"/>
          <c:showVal val="0"/>
          <c:showCatName val="0"/>
          <c:showSerName val="0"/>
          <c:showPercent val="0"/>
          <c:showBubbleSize val="0"/>
        </c:dLbls>
        <c:gapWidth val="150"/>
        <c:axId val="53714304"/>
        <c:axId val="53810304"/>
      </c:barChart>
      <c:catAx>
        <c:axId val="53714304"/>
        <c:scaling>
          <c:orientation val="minMax"/>
        </c:scaling>
        <c:delete val="0"/>
        <c:axPos val="b"/>
        <c:majorTickMark val="out"/>
        <c:minorTickMark val="none"/>
        <c:tickLblPos val="nextTo"/>
        <c:txPr>
          <a:bodyPr/>
          <a:lstStyle/>
          <a:p>
            <a:pPr>
              <a:defRPr sz="2400"/>
            </a:pPr>
            <a:endParaRPr lang="en-US"/>
          </a:p>
        </c:txPr>
        <c:crossAx val="53810304"/>
        <c:crosses val="autoZero"/>
        <c:auto val="1"/>
        <c:lblAlgn val="ctr"/>
        <c:lblOffset val="100"/>
        <c:noMultiLvlLbl val="0"/>
      </c:catAx>
      <c:valAx>
        <c:axId val="53810304"/>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3714304"/>
        <c:crosses val="autoZero"/>
        <c:crossBetween val="between"/>
        <c:majorUnit val="10"/>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0"/>
    <c:plotArea>
      <c:layout>
        <c:manualLayout>
          <c:layoutTarget val="inner"/>
          <c:xMode val="edge"/>
          <c:yMode val="edge"/>
          <c:x val="6.0946933236551801E-2"/>
          <c:y val="2.6162790697674399E-2"/>
          <c:w val="0.90160304861691898"/>
          <c:h val="0.84512841054751897"/>
        </c:manualLayout>
      </c:layout>
      <c:barChart>
        <c:barDir val="col"/>
        <c:grouping val="clustered"/>
        <c:varyColors val="0"/>
        <c:ser>
          <c:idx val="1"/>
          <c:order val="0"/>
          <c:tx>
            <c:strRef>
              <c:f>'skills improvements'!$B$40</c:f>
              <c:strCache>
                <c:ptCount val="1"/>
                <c:pt idx="0">
                  <c:v>1 unit improvement</c:v>
                </c:pt>
              </c:strCache>
            </c:strRef>
          </c:tx>
          <c:spPr>
            <a:solidFill>
              <a:schemeClr val="tx1"/>
            </a:solidFill>
          </c:spPr>
          <c:invertIfNegative val="0"/>
          <c:dLbls>
            <c:txPr>
              <a:bodyPr/>
              <a:lstStyle/>
              <a:p>
                <a:pPr>
                  <a:defRPr sz="1400"/>
                </a:pPr>
                <a:endParaRPr lang="en-US"/>
              </a:p>
            </c:txPr>
            <c:showLegendKey val="0"/>
            <c:showVal val="1"/>
            <c:showCatName val="0"/>
            <c:showSerName val="0"/>
            <c:showPercent val="0"/>
            <c:showBubbleSize val="0"/>
            <c:showLeaderLines val="0"/>
          </c:dLbls>
          <c:cat>
            <c:strRef>
              <c:f>'skills improvements'!$C$38:$F$38</c:f>
              <c:strCache>
                <c:ptCount val="4"/>
                <c:pt idx="0">
                  <c:v>cite sources in a standard format </c:v>
                </c:pt>
                <c:pt idx="1">
                  <c:v>design the methods of a research project</c:v>
                </c:pt>
                <c:pt idx="2">
                  <c:v>avoid plagiarism</c:v>
                </c:pt>
                <c:pt idx="3">
                  <c:v>provide constructive feedback to a classmate on his or her paper</c:v>
                </c:pt>
              </c:strCache>
            </c:strRef>
          </c:cat>
          <c:val>
            <c:numRef>
              <c:f>'skills improvements'!$C$40:$F$40</c:f>
              <c:numCache>
                <c:formatCode>0.0%</c:formatCode>
                <c:ptCount val="4"/>
                <c:pt idx="0">
                  <c:v>0.53800000000000003</c:v>
                </c:pt>
                <c:pt idx="1">
                  <c:v>0.5</c:v>
                </c:pt>
                <c:pt idx="2">
                  <c:v>0.308</c:v>
                </c:pt>
                <c:pt idx="3">
                  <c:v>0.46200000000000002</c:v>
                </c:pt>
              </c:numCache>
            </c:numRef>
          </c:val>
        </c:ser>
        <c:ser>
          <c:idx val="2"/>
          <c:order val="1"/>
          <c:tx>
            <c:strRef>
              <c:f>'skills improvements'!$B$41</c:f>
              <c:strCache>
                <c:ptCount val="1"/>
                <c:pt idx="0">
                  <c:v>2 unit improvement</c:v>
                </c:pt>
              </c:strCache>
            </c:strRef>
          </c:tx>
          <c:spPr>
            <a:solidFill>
              <a:schemeClr val="bg2"/>
            </a:solidFill>
          </c:spPr>
          <c:invertIfNegative val="0"/>
          <c:dLbls>
            <c:txPr>
              <a:bodyPr/>
              <a:lstStyle/>
              <a:p>
                <a:pPr>
                  <a:defRPr sz="1400"/>
                </a:pPr>
                <a:endParaRPr lang="en-US"/>
              </a:p>
            </c:txPr>
            <c:showLegendKey val="0"/>
            <c:showVal val="1"/>
            <c:showCatName val="0"/>
            <c:showSerName val="0"/>
            <c:showPercent val="0"/>
            <c:showBubbleSize val="0"/>
            <c:showLeaderLines val="0"/>
          </c:dLbls>
          <c:cat>
            <c:strRef>
              <c:f>'skills improvements'!$C$38:$F$38</c:f>
              <c:strCache>
                <c:ptCount val="4"/>
                <c:pt idx="0">
                  <c:v>cite sources in a standard format </c:v>
                </c:pt>
                <c:pt idx="1">
                  <c:v>design the methods of a research project</c:v>
                </c:pt>
                <c:pt idx="2">
                  <c:v>avoid plagiarism</c:v>
                </c:pt>
                <c:pt idx="3">
                  <c:v>provide constructive feedback to a classmate on his or her paper</c:v>
                </c:pt>
              </c:strCache>
            </c:strRef>
          </c:cat>
          <c:val>
            <c:numRef>
              <c:f>'skills improvements'!$C$41:$F$41</c:f>
              <c:numCache>
                <c:formatCode>0.0%</c:formatCode>
                <c:ptCount val="4"/>
                <c:pt idx="0">
                  <c:v>7.6999999999999999E-2</c:v>
                </c:pt>
                <c:pt idx="1">
                  <c:v>3.7999999999999999E-2</c:v>
                </c:pt>
                <c:pt idx="2">
                  <c:v>7.6999999999999999E-2</c:v>
                </c:pt>
              </c:numCache>
            </c:numRef>
          </c:val>
        </c:ser>
        <c:ser>
          <c:idx val="3"/>
          <c:order val="2"/>
          <c:tx>
            <c:strRef>
              <c:f>'skills improvements'!$B$42</c:f>
              <c:strCache>
                <c:ptCount val="1"/>
                <c:pt idx="0">
                  <c:v>3 unit improvement</c:v>
                </c:pt>
              </c:strCache>
            </c:strRef>
          </c:tx>
          <c:spPr>
            <a:solidFill>
              <a:schemeClr val="accent1"/>
            </a:solidFill>
          </c:spPr>
          <c:invertIfNegative val="0"/>
          <c:dLbls>
            <c:dLbl>
              <c:idx val="3"/>
              <c:layout>
                <c:manualLayout>
                  <c:x val="2.2044088176352599E-2"/>
                  <c:y val="0"/>
                </c:manualLayout>
              </c:layout>
              <c:showLegendKey val="0"/>
              <c:showVal val="1"/>
              <c:showCatName val="0"/>
              <c:showSerName val="0"/>
              <c:showPercent val="0"/>
              <c:showBubbleSize val="0"/>
            </c:dLbl>
            <c:txPr>
              <a:bodyPr/>
              <a:lstStyle/>
              <a:p>
                <a:pPr>
                  <a:defRPr sz="1400"/>
                </a:pPr>
                <a:endParaRPr lang="en-US"/>
              </a:p>
            </c:txPr>
            <c:showLegendKey val="0"/>
            <c:showVal val="1"/>
            <c:showCatName val="0"/>
            <c:showSerName val="0"/>
            <c:showPercent val="0"/>
            <c:showBubbleSize val="0"/>
            <c:showLeaderLines val="0"/>
          </c:dLbls>
          <c:cat>
            <c:strRef>
              <c:f>'skills improvements'!$C$38:$F$38</c:f>
              <c:strCache>
                <c:ptCount val="4"/>
                <c:pt idx="0">
                  <c:v>cite sources in a standard format </c:v>
                </c:pt>
                <c:pt idx="1">
                  <c:v>design the methods of a research project</c:v>
                </c:pt>
                <c:pt idx="2">
                  <c:v>avoid plagiarism</c:v>
                </c:pt>
                <c:pt idx="3">
                  <c:v>provide constructive feedback to a classmate on his or her paper</c:v>
                </c:pt>
              </c:strCache>
            </c:strRef>
          </c:cat>
          <c:val>
            <c:numRef>
              <c:f>'skills improvements'!$C$42:$F$42</c:f>
              <c:numCache>
                <c:formatCode>General</c:formatCode>
                <c:ptCount val="4"/>
                <c:pt idx="0" formatCode="0.0%">
                  <c:v>3.7999999999999999E-2</c:v>
                </c:pt>
                <c:pt idx="2" formatCode="0.0%">
                  <c:v>7.6999999999999999E-2</c:v>
                </c:pt>
              </c:numCache>
            </c:numRef>
          </c:val>
        </c:ser>
        <c:ser>
          <c:idx val="4"/>
          <c:order val="3"/>
          <c:tx>
            <c:strRef>
              <c:f>'skills improvements'!$B$43</c:f>
              <c:strCache>
                <c:ptCount val="1"/>
                <c:pt idx="0">
                  <c:v>4 unit improvement</c:v>
                </c:pt>
              </c:strCache>
            </c:strRef>
          </c:tx>
          <c:invertIfNegative val="0"/>
          <c:dLbls>
            <c:showLegendKey val="0"/>
            <c:showVal val="1"/>
            <c:showCatName val="0"/>
            <c:showSerName val="0"/>
            <c:showPercent val="0"/>
            <c:showBubbleSize val="0"/>
            <c:showLeaderLines val="0"/>
          </c:dLbls>
          <c:cat>
            <c:strRef>
              <c:f>'skills improvements'!$C$38:$F$38</c:f>
              <c:strCache>
                <c:ptCount val="4"/>
                <c:pt idx="0">
                  <c:v>cite sources in a standard format </c:v>
                </c:pt>
                <c:pt idx="1">
                  <c:v>design the methods of a research project</c:v>
                </c:pt>
                <c:pt idx="2">
                  <c:v>avoid plagiarism</c:v>
                </c:pt>
                <c:pt idx="3">
                  <c:v>provide constructive feedback to a classmate on his or her paper</c:v>
                </c:pt>
              </c:strCache>
            </c:strRef>
          </c:cat>
          <c:val>
            <c:numRef>
              <c:f>'skills improvements'!$C$43:$F$43</c:f>
              <c:numCache>
                <c:formatCode>General</c:formatCode>
                <c:ptCount val="4"/>
              </c:numCache>
            </c:numRef>
          </c:val>
        </c:ser>
        <c:dLbls>
          <c:showLegendKey val="0"/>
          <c:showVal val="0"/>
          <c:showCatName val="0"/>
          <c:showSerName val="0"/>
          <c:showPercent val="0"/>
          <c:showBubbleSize val="0"/>
        </c:dLbls>
        <c:gapWidth val="150"/>
        <c:axId val="97240576"/>
        <c:axId val="97242112"/>
      </c:barChart>
      <c:catAx>
        <c:axId val="97240576"/>
        <c:scaling>
          <c:orientation val="minMax"/>
        </c:scaling>
        <c:delete val="0"/>
        <c:axPos val="b"/>
        <c:majorTickMark val="out"/>
        <c:minorTickMark val="none"/>
        <c:tickLblPos val="nextTo"/>
        <c:txPr>
          <a:bodyPr/>
          <a:lstStyle/>
          <a:p>
            <a:pPr>
              <a:defRPr sz="1400"/>
            </a:pPr>
            <a:endParaRPr lang="en-US"/>
          </a:p>
        </c:txPr>
        <c:crossAx val="97242112"/>
        <c:crosses val="autoZero"/>
        <c:auto val="1"/>
        <c:lblAlgn val="ctr"/>
        <c:lblOffset val="100"/>
        <c:noMultiLvlLbl val="0"/>
      </c:catAx>
      <c:valAx>
        <c:axId val="97242112"/>
        <c:scaling>
          <c:orientation val="minMax"/>
          <c:max val="0.8"/>
        </c:scaling>
        <c:delete val="0"/>
        <c:axPos val="l"/>
        <c:majorGridlines/>
        <c:numFmt formatCode="0.0%" sourceLinked="1"/>
        <c:majorTickMark val="out"/>
        <c:minorTickMark val="none"/>
        <c:tickLblPos val="nextTo"/>
        <c:crossAx val="97240576"/>
        <c:crosses val="autoZero"/>
        <c:crossBetween val="between"/>
      </c:valAx>
    </c:plotArea>
    <c:legend>
      <c:legendPos val="r"/>
      <c:layout>
        <c:manualLayout>
          <c:xMode val="edge"/>
          <c:yMode val="edge"/>
          <c:x val="7.0034399507676801E-2"/>
          <c:y val="4.31225965940304E-2"/>
          <c:w val="0.91794155239613096"/>
          <c:h val="9.46595512266169E-2"/>
        </c:manualLayout>
      </c:layout>
      <c:overlay val="0"/>
      <c:txPr>
        <a:bodyPr/>
        <a:lstStyle/>
        <a:p>
          <a:pPr>
            <a:defRPr sz="12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helped'!$D$7</c:f>
              <c:strCache>
                <c:ptCount val="1"/>
                <c:pt idx="0">
                  <c:v>Sessions with the librarians</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helped'!$D$8:$D$12</c:f>
              <c:numCache>
                <c:formatCode>0.0</c:formatCode>
                <c:ptCount val="5"/>
                <c:pt idx="0">
                  <c:v>3.4</c:v>
                </c:pt>
                <c:pt idx="1">
                  <c:v>6.9</c:v>
                </c:pt>
                <c:pt idx="2">
                  <c:v>27.6</c:v>
                </c:pt>
                <c:pt idx="3">
                  <c:v>44.8</c:v>
                </c:pt>
                <c:pt idx="4">
                  <c:v>17.2</c:v>
                </c:pt>
              </c:numCache>
            </c:numRef>
          </c:val>
        </c:ser>
        <c:dLbls>
          <c:showLegendKey val="0"/>
          <c:showVal val="0"/>
          <c:showCatName val="0"/>
          <c:showSerName val="0"/>
          <c:showPercent val="0"/>
          <c:showBubbleSize val="0"/>
        </c:dLbls>
        <c:gapWidth val="150"/>
        <c:axId val="53919744"/>
        <c:axId val="53921280"/>
      </c:barChart>
      <c:catAx>
        <c:axId val="53919744"/>
        <c:scaling>
          <c:orientation val="minMax"/>
        </c:scaling>
        <c:delete val="0"/>
        <c:axPos val="b"/>
        <c:majorTickMark val="out"/>
        <c:minorTickMark val="none"/>
        <c:tickLblPos val="nextTo"/>
        <c:txPr>
          <a:bodyPr/>
          <a:lstStyle/>
          <a:p>
            <a:pPr>
              <a:defRPr sz="2400"/>
            </a:pPr>
            <a:endParaRPr lang="en-US"/>
          </a:p>
        </c:txPr>
        <c:crossAx val="53921280"/>
        <c:crosses val="autoZero"/>
        <c:auto val="1"/>
        <c:lblAlgn val="ctr"/>
        <c:lblOffset val="100"/>
        <c:noMultiLvlLbl val="0"/>
      </c:catAx>
      <c:valAx>
        <c:axId val="53921280"/>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3919744"/>
        <c:crosses val="autoZero"/>
        <c:crossBetween val="between"/>
        <c:majorUnit val="10"/>
      </c:val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helped'!$E$7</c:f>
              <c:strCache>
                <c:ptCount val="1"/>
                <c:pt idx="0">
                  <c:v>iPads</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helped'!$E$8:$E$12</c:f>
              <c:numCache>
                <c:formatCode>0.0</c:formatCode>
                <c:ptCount val="5"/>
                <c:pt idx="0">
                  <c:v>27.6</c:v>
                </c:pt>
                <c:pt idx="1">
                  <c:v>20.7</c:v>
                </c:pt>
                <c:pt idx="2">
                  <c:v>34.5</c:v>
                </c:pt>
                <c:pt idx="3">
                  <c:v>17.2</c:v>
                </c:pt>
                <c:pt idx="4">
                  <c:v>0</c:v>
                </c:pt>
              </c:numCache>
            </c:numRef>
          </c:val>
        </c:ser>
        <c:dLbls>
          <c:showLegendKey val="0"/>
          <c:showVal val="0"/>
          <c:showCatName val="0"/>
          <c:showSerName val="0"/>
          <c:showPercent val="0"/>
          <c:showBubbleSize val="0"/>
        </c:dLbls>
        <c:gapWidth val="150"/>
        <c:axId val="98704000"/>
        <c:axId val="54141312"/>
      </c:barChart>
      <c:catAx>
        <c:axId val="98704000"/>
        <c:scaling>
          <c:orientation val="minMax"/>
        </c:scaling>
        <c:delete val="0"/>
        <c:axPos val="b"/>
        <c:majorTickMark val="out"/>
        <c:minorTickMark val="none"/>
        <c:tickLblPos val="nextTo"/>
        <c:txPr>
          <a:bodyPr/>
          <a:lstStyle/>
          <a:p>
            <a:pPr>
              <a:defRPr sz="2400"/>
            </a:pPr>
            <a:endParaRPr lang="en-US"/>
          </a:p>
        </c:txPr>
        <c:crossAx val="54141312"/>
        <c:crosses val="autoZero"/>
        <c:auto val="1"/>
        <c:lblAlgn val="ctr"/>
        <c:lblOffset val="100"/>
        <c:noMultiLvlLbl val="0"/>
      </c:catAx>
      <c:valAx>
        <c:axId val="54141312"/>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98704000"/>
        <c:crosses val="autoZero"/>
        <c:crossBetween val="between"/>
        <c:majorUnit val="10"/>
      </c:valAx>
    </c:plotArea>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helped'!$F$7</c:f>
              <c:strCache>
                <c:ptCount val="1"/>
                <c:pt idx="0">
                  <c:v>Worksheets</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helped'!$F$8:$F$12</c:f>
              <c:numCache>
                <c:formatCode>0.0</c:formatCode>
                <c:ptCount val="5"/>
                <c:pt idx="0">
                  <c:v>3.4</c:v>
                </c:pt>
                <c:pt idx="1">
                  <c:v>0</c:v>
                </c:pt>
                <c:pt idx="2">
                  <c:v>6.9</c:v>
                </c:pt>
                <c:pt idx="3">
                  <c:v>37.9</c:v>
                </c:pt>
                <c:pt idx="4">
                  <c:v>51.7</c:v>
                </c:pt>
              </c:numCache>
            </c:numRef>
          </c:val>
        </c:ser>
        <c:dLbls>
          <c:showLegendKey val="0"/>
          <c:showVal val="0"/>
          <c:showCatName val="0"/>
          <c:showSerName val="0"/>
          <c:showPercent val="0"/>
          <c:showBubbleSize val="0"/>
        </c:dLbls>
        <c:gapWidth val="150"/>
        <c:axId val="54158848"/>
        <c:axId val="54160384"/>
      </c:barChart>
      <c:catAx>
        <c:axId val="54158848"/>
        <c:scaling>
          <c:orientation val="minMax"/>
        </c:scaling>
        <c:delete val="0"/>
        <c:axPos val="b"/>
        <c:majorTickMark val="out"/>
        <c:minorTickMark val="none"/>
        <c:tickLblPos val="nextTo"/>
        <c:txPr>
          <a:bodyPr/>
          <a:lstStyle/>
          <a:p>
            <a:pPr>
              <a:defRPr sz="2400"/>
            </a:pPr>
            <a:endParaRPr lang="en-US"/>
          </a:p>
        </c:txPr>
        <c:crossAx val="54160384"/>
        <c:crosses val="autoZero"/>
        <c:auto val="1"/>
        <c:lblAlgn val="ctr"/>
        <c:lblOffset val="100"/>
        <c:noMultiLvlLbl val="0"/>
      </c:catAx>
      <c:valAx>
        <c:axId val="54160384"/>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4158848"/>
        <c:crosses val="autoZero"/>
        <c:crossBetween val="between"/>
        <c:majorUnit val="10"/>
      </c:valAx>
    </c:plotArea>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chemeClr val="accent2"/>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helped'!$G$7</c:f>
              <c:strCache>
                <c:ptCount val="1"/>
                <c:pt idx="0">
                  <c:v>Parallel writing</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helped'!$G$8:$G$12</c:f>
              <c:numCache>
                <c:formatCode>0.0</c:formatCode>
                <c:ptCount val="5"/>
                <c:pt idx="0">
                  <c:v>0</c:v>
                </c:pt>
                <c:pt idx="1">
                  <c:v>0</c:v>
                </c:pt>
                <c:pt idx="2">
                  <c:v>17.2</c:v>
                </c:pt>
                <c:pt idx="3">
                  <c:v>31</c:v>
                </c:pt>
                <c:pt idx="4">
                  <c:v>51.7</c:v>
                </c:pt>
              </c:numCache>
            </c:numRef>
          </c:val>
        </c:ser>
        <c:dLbls>
          <c:showLegendKey val="0"/>
          <c:showVal val="0"/>
          <c:showCatName val="0"/>
          <c:showSerName val="0"/>
          <c:showPercent val="0"/>
          <c:showBubbleSize val="0"/>
        </c:dLbls>
        <c:gapWidth val="150"/>
        <c:axId val="54468992"/>
        <c:axId val="54470528"/>
      </c:barChart>
      <c:catAx>
        <c:axId val="54468992"/>
        <c:scaling>
          <c:orientation val="minMax"/>
        </c:scaling>
        <c:delete val="0"/>
        <c:axPos val="b"/>
        <c:majorTickMark val="out"/>
        <c:minorTickMark val="none"/>
        <c:tickLblPos val="nextTo"/>
        <c:txPr>
          <a:bodyPr/>
          <a:lstStyle/>
          <a:p>
            <a:pPr>
              <a:defRPr sz="2400"/>
            </a:pPr>
            <a:endParaRPr lang="en-US"/>
          </a:p>
        </c:txPr>
        <c:crossAx val="54470528"/>
        <c:crosses val="autoZero"/>
        <c:auto val="1"/>
        <c:lblAlgn val="ctr"/>
        <c:lblOffset val="100"/>
        <c:noMultiLvlLbl val="0"/>
      </c:catAx>
      <c:valAx>
        <c:axId val="54470528"/>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4468992"/>
        <c:crosses val="autoZero"/>
        <c:crossBetween val="between"/>
        <c:majorUnit val="10"/>
      </c:valAx>
    </c:plotArea>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helped'!$H$7</c:f>
              <c:strCache>
                <c:ptCount val="1"/>
                <c:pt idx="0">
                  <c:v>Revisions</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helped'!$H$8:$H$12</c:f>
              <c:numCache>
                <c:formatCode>0.0</c:formatCode>
                <c:ptCount val="5"/>
                <c:pt idx="0">
                  <c:v>0</c:v>
                </c:pt>
                <c:pt idx="1">
                  <c:v>0</c:v>
                </c:pt>
                <c:pt idx="2">
                  <c:v>6.9</c:v>
                </c:pt>
                <c:pt idx="3">
                  <c:v>34.5</c:v>
                </c:pt>
                <c:pt idx="4">
                  <c:v>58.6</c:v>
                </c:pt>
              </c:numCache>
            </c:numRef>
          </c:val>
        </c:ser>
        <c:dLbls>
          <c:showLegendKey val="0"/>
          <c:showVal val="0"/>
          <c:showCatName val="0"/>
          <c:showSerName val="0"/>
          <c:showPercent val="0"/>
          <c:showBubbleSize val="0"/>
        </c:dLbls>
        <c:gapWidth val="150"/>
        <c:axId val="54496256"/>
        <c:axId val="54518528"/>
      </c:barChart>
      <c:catAx>
        <c:axId val="54496256"/>
        <c:scaling>
          <c:orientation val="minMax"/>
        </c:scaling>
        <c:delete val="0"/>
        <c:axPos val="b"/>
        <c:majorTickMark val="out"/>
        <c:minorTickMark val="none"/>
        <c:tickLblPos val="nextTo"/>
        <c:txPr>
          <a:bodyPr/>
          <a:lstStyle/>
          <a:p>
            <a:pPr>
              <a:defRPr sz="2400"/>
            </a:pPr>
            <a:endParaRPr lang="en-US"/>
          </a:p>
        </c:txPr>
        <c:crossAx val="54518528"/>
        <c:crosses val="autoZero"/>
        <c:auto val="1"/>
        <c:lblAlgn val="ctr"/>
        <c:lblOffset val="100"/>
        <c:noMultiLvlLbl val="0"/>
      </c:catAx>
      <c:valAx>
        <c:axId val="54518528"/>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4496256"/>
        <c:crosses val="autoZero"/>
        <c:crossBetween val="between"/>
        <c:majorUnit val="10"/>
      </c:valAx>
    </c:plotArea>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helped'!$I$7</c:f>
              <c:strCache>
                <c:ptCount val="1"/>
                <c:pt idx="0">
                  <c:v>Peer review</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helped'!$I$8:$I$12</c:f>
              <c:numCache>
                <c:formatCode>0.0</c:formatCode>
                <c:ptCount val="5"/>
                <c:pt idx="0">
                  <c:v>6.9</c:v>
                </c:pt>
                <c:pt idx="1">
                  <c:v>10.3</c:v>
                </c:pt>
                <c:pt idx="2">
                  <c:v>31</c:v>
                </c:pt>
                <c:pt idx="3">
                  <c:v>37.9</c:v>
                </c:pt>
                <c:pt idx="4">
                  <c:v>13.8</c:v>
                </c:pt>
              </c:numCache>
            </c:numRef>
          </c:val>
        </c:ser>
        <c:dLbls>
          <c:showLegendKey val="0"/>
          <c:showVal val="0"/>
          <c:showCatName val="0"/>
          <c:showSerName val="0"/>
          <c:showPercent val="0"/>
          <c:showBubbleSize val="0"/>
        </c:dLbls>
        <c:gapWidth val="150"/>
        <c:axId val="53634944"/>
        <c:axId val="53636480"/>
      </c:barChart>
      <c:catAx>
        <c:axId val="53634944"/>
        <c:scaling>
          <c:orientation val="minMax"/>
        </c:scaling>
        <c:delete val="0"/>
        <c:axPos val="b"/>
        <c:majorTickMark val="out"/>
        <c:minorTickMark val="none"/>
        <c:tickLblPos val="nextTo"/>
        <c:txPr>
          <a:bodyPr/>
          <a:lstStyle/>
          <a:p>
            <a:pPr>
              <a:defRPr sz="2400"/>
            </a:pPr>
            <a:endParaRPr lang="en-US"/>
          </a:p>
        </c:txPr>
        <c:crossAx val="53636480"/>
        <c:crosses val="autoZero"/>
        <c:auto val="1"/>
        <c:lblAlgn val="ctr"/>
        <c:lblOffset val="100"/>
        <c:noMultiLvlLbl val="0"/>
      </c:catAx>
      <c:valAx>
        <c:axId val="53636480"/>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3634944"/>
        <c:crosses val="autoZero"/>
        <c:crossBetween val="between"/>
        <c:majorUnit val="10"/>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2400">
              <a:solidFill>
                <a:srgbClr val="7598D9"/>
              </a:solidFill>
            </a:defRPr>
          </a:pPr>
          <a:endParaRPr lang="en-US"/>
        </a:p>
      </c:txPr>
    </c:title>
    <c:autoTitleDeleted val="0"/>
    <c:plotArea>
      <c:layout>
        <c:manualLayout>
          <c:layoutTarget val="inner"/>
          <c:xMode val="edge"/>
          <c:yMode val="edge"/>
          <c:x val="4.80450547946909E-2"/>
          <c:y val="9.3264248704663197E-2"/>
          <c:w val="0.93615715689567203"/>
          <c:h val="0.68428991065236"/>
        </c:manualLayout>
      </c:layout>
      <c:barChart>
        <c:barDir val="col"/>
        <c:grouping val="clustered"/>
        <c:varyColors val="0"/>
        <c:ser>
          <c:idx val="0"/>
          <c:order val="0"/>
          <c:tx>
            <c:strRef>
              <c:f>'what helped'!$J$7</c:f>
              <c:strCache>
                <c:ptCount val="1"/>
                <c:pt idx="0">
                  <c:v>Grading rubric in advance</c:v>
                </c:pt>
              </c:strCache>
            </c:strRef>
          </c:tx>
          <c:invertIfNegative val="0"/>
          <c:dLbls>
            <c:dLbl>
              <c:idx val="0"/>
              <c:dLblPos val="outEnd"/>
              <c:showLegendKey val="0"/>
              <c:showVal val="1"/>
              <c:showCatName val="0"/>
              <c:showSerName val="0"/>
              <c:showPercent val="0"/>
              <c:showBubbleSize val="0"/>
            </c:dLbl>
            <c:dLbl>
              <c:idx val="1"/>
              <c:dLblPos val="outEnd"/>
              <c:showLegendKey val="0"/>
              <c:showVal val="1"/>
              <c:showCatName val="0"/>
              <c:showSerName val="0"/>
              <c:showPercent val="0"/>
              <c:showBubbleSize val="0"/>
            </c:dLbl>
            <c:dLbl>
              <c:idx val="2"/>
              <c:dLblPos val="outEnd"/>
              <c:showLegendKey val="0"/>
              <c:showVal val="1"/>
              <c:showCatName val="0"/>
              <c:showSerName val="0"/>
              <c:showPercent val="0"/>
              <c:showBubbleSize val="0"/>
            </c:dLbl>
            <c:dLbl>
              <c:idx val="3"/>
              <c:dLblPos val="outEnd"/>
              <c:showLegendKey val="0"/>
              <c:showVal val="1"/>
              <c:showCatName val="0"/>
              <c:showSerName val="0"/>
              <c:showPercent val="0"/>
              <c:showBubbleSize val="0"/>
            </c:dLbl>
            <c:dLbl>
              <c:idx val="4"/>
              <c:dLblPos val="outEnd"/>
              <c:showLegendKey val="0"/>
              <c:showVal val="1"/>
              <c:showCatName val="0"/>
              <c:showSerName val="0"/>
              <c:showPercent val="0"/>
              <c:showBubbleSize val="0"/>
            </c:dLbl>
            <c:showLegendKey val="0"/>
            <c:showVal val="0"/>
            <c:showCatName val="0"/>
            <c:showSerName val="0"/>
            <c:showPercent val="0"/>
            <c:showBubbleSize val="0"/>
          </c:dLbls>
          <c:cat>
            <c:strRef>
              <c:f>'what helped'!$C$8:$C$12</c:f>
              <c:strCache>
                <c:ptCount val="5"/>
                <c:pt idx="0">
                  <c:v>Strongly disagree</c:v>
                </c:pt>
                <c:pt idx="1">
                  <c:v>Disagree</c:v>
                </c:pt>
                <c:pt idx="2">
                  <c:v>Neutral</c:v>
                </c:pt>
                <c:pt idx="3">
                  <c:v>Agree</c:v>
                </c:pt>
                <c:pt idx="4">
                  <c:v>Strongly agree</c:v>
                </c:pt>
              </c:strCache>
            </c:strRef>
          </c:cat>
          <c:val>
            <c:numRef>
              <c:f>'what helped'!$J$8:$J$12</c:f>
              <c:numCache>
                <c:formatCode>0.0</c:formatCode>
                <c:ptCount val="5"/>
                <c:pt idx="0">
                  <c:v>6.9</c:v>
                </c:pt>
                <c:pt idx="1">
                  <c:v>27.6</c:v>
                </c:pt>
                <c:pt idx="2">
                  <c:v>27.6</c:v>
                </c:pt>
                <c:pt idx="3">
                  <c:v>37.9</c:v>
                </c:pt>
                <c:pt idx="4">
                  <c:v>27.6</c:v>
                </c:pt>
              </c:numCache>
            </c:numRef>
          </c:val>
        </c:ser>
        <c:dLbls>
          <c:showLegendKey val="0"/>
          <c:showVal val="0"/>
          <c:showCatName val="0"/>
          <c:showSerName val="0"/>
          <c:showPercent val="0"/>
          <c:showBubbleSize val="0"/>
        </c:dLbls>
        <c:gapWidth val="150"/>
        <c:axId val="53674752"/>
        <c:axId val="53676288"/>
      </c:barChart>
      <c:catAx>
        <c:axId val="53674752"/>
        <c:scaling>
          <c:orientation val="minMax"/>
        </c:scaling>
        <c:delete val="0"/>
        <c:axPos val="b"/>
        <c:majorTickMark val="out"/>
        <c:minorTickMark val="none"/>
        <c:tickLblPos val="nextTo"/>
        <c:txPr>
          <a:bodyPr/>
          <a:lstStyle/>
          <a:p>
            <a:pPr>
              <a:defRPr sz="2400"/>
            </a:pPr>
            <a:endParaRPr lang="en-US"/>
          </a:p>
        </c:txPr>
        <c:crossAx val="53676288"/>
        <c:crosses val="autoZero"/>
        <c:auto val="1"/>
        <c:lblAlgn val="ctr"/>
        <c:lblOffset val="100"/>
        <c:noMultiLvlLbl val="0"/>
      </c:catAx>
      <c:valAx>
        <c:axId val="53676288"/>
        <c:scaling>
          <c:orientation val="minMax"/>
          <c:max val="60"/>
        </c:scaling>
        <c:delete val="0"/>
        <c:axPos val="l"/>
        <c:majorGridlines/>
        <c:numFmt formatCode="0.0" sourceLinked="1"/>
        <c:majorTickMark val="out"/>
        <c:minorTickMark val="none"/>
        <c:tickLblPos val="nextTo"/>
        <c:txPr>
          <a:bodyPr/>
          <a:lstStyle/>
          <a:p>
            <a:pPr>
              <a:defRPr sz="1600"/>
            </a:pPr>
            <a:endParaRPr lang="en-US"/>
          </a:p>
        </c:txPr>
        <c:crossAx val="53674752"/>
        <c:crosses val="autoZero"/>
        <c:crossBetween val="between"/>
        <c:majorUnit val="10"/>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83A551D-776D-244C-91B9-775D4D5850DB}" type="datetimeFigureOut">
              <a:rPr lang="en-US" smtClean="0"/>
              <a:pPr/>
              <a:t>5/19/2015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FAE1CD8-ED46-374A-9DB3-E4046D526900}" type="slidenum">
              <a:rPr lang="en-US" smtClean="0"/>
              <a:pPr/>
              <a:t>‹#›</a:t>
            </a:fld>
            <a:endParaRPr lang="en-US"/>
          </a:p>
        </p:txBody>
      </p:sp>
    </p:spTree>
    <p:extLst>
      <p:ext uri="{BB962C8B-B14F-4D97-AF65-F5344CB8AC3E}">
        <p14:creationId xmlns:p14="http://schemas.microsoft.com/office/powerpoint/2010/main" val="283161513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39AFCD-AF8B-EA4F-B697-B6B8179515EE}" type="datetimeFigureOut">
              <a:rPr lang="en-US" smtClean="0"/>
              <a:pPr/>
              <a:t>5/19/2015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8F9EB21-8B6A-874A-927B-376F54E9D360}" type="slidenum">
              <a:rPr lang="en-US" smtClean="0"/>
              <a:pPr/>
              <a:t>‹#›</a:t>
            </a:fld>
            <a:endParaRPr lang="en-US"/>
          </a:p>
        </p:txBody>
      </p:sp>
    </p:spTree>
    <p:extLst>
      <p:ext uri="{BB962C8B-B14F-4D97-AF65-F5344CB8AC3E}">
        <p14:creationId xmlns:p14="http://schemas.microsoft.com/office/powerpoint/2010/main" val="2466937948"/>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600"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19</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20</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23</a:t>
            </a:fld>
            <a:endParaRPr lang="en-US"/>
          </a:p>
        </p:txBody>
      </p:sp>
    </p:spTree>
    <p:extLst>
      <p:ext uri="{BB962C8B-B14F-4D97-AF65-F5344CB8AC3E}">
        <p14:creationId xmlns:p14="http://schemas.microsoft.com/office/powerpoint/2010/main" val="3758815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24</a:t>
            </a:fld>
            <a:endParaRPr lang="en-US"/>
          </a:p>
        </p:txBody>
      </p:sp>
    </p:spTree>
    <p:extLst>
      <p:ext uri="{BB962C8B-B14F-4D97-AF65-F5344CB8AC3E}">
        <p14:creationId xmlns:p14="http://schemas.microsoft.com/office/powerpoint/2010/main" val="37193747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25</a:t>
            </a:fld>
            <a:endParaRPr lang="en-US"/>
          </a:p>
        </p:txBody>
      </p:sp>
    </p:spTree>
    <p:extLst>
      <p:ext uri="{BB962C8B-B14F-4D97-AF65-F5344CB8AC3E}">
        <p14:creationId xmlns:p14="http://schemas.microsoft.com/office/powerpoint/2010/main" val="28574732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68F9EB21-8B6A-874A-927B-376F54E9D360}" type="slidenum">
              <a:rPr lang="en-US" smtClean="0"/>
              <a:pPr/>
              <a:t>26</a:t>
            </a:fld>
            <a:endParaRPr lang="en-US"/>
          </a:p>
        </p:txBody>
      </p:sp>
    </p:spTree>
    <p:extLst>
      <p:ext uri="{BB962C8B-B14F-4D97-AF65-F5344CB8AC3E}">
        <p14:creationId xmlns:p14="http://schemas.microsoft.com/office/powerpoint/2010/main" val="2857473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29</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32</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33</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44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5</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45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8</a:t>
            </a:fld>
            <a:endParaRPr lang="en-US"/>
          </a:p>
        </p:txBody>
      </p:sp>
    </p:spTree>
    <p:extLst>
      <p:ext uri="{BB962C8B-B14F-4D97-AF65-F5344CB8AC3E}">
        <p14:creationId xmlns:p14="http://schemas.microsoft.com/office/powerpoint/2010/main" val="18760360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9</a:t>
            </a:fld>
            <a:endParaRPr lang="en-US"/>
          </a:p>
        </p:txBody>
      </p:sp>
    </p:spTree>
    <p:extLst>
      <p:ext uri="{BB962C8B-B14F-4D97-AF65-F5344CB8AC3E}">
        <p14:creationId xmlns:p14="http://schemas.microsoft.com/office/powerpoint/2010/main" val="26484643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10</a:t>
            </a:fld>
            <a:endParaRPr lang="en-US"/>
          </a:p>
        </p:txBody>
      </p:sp>
    </p:spTree>
    <p:extLst>
      <p:ext uri="{BB962C8B-B14F-4D97-AF65-F5344CB8AC3E}">
        <p14:creationId xmlns:p14="http://schemas.microsoft.com/office/powerpoint/2010/main" val="5138179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8F9EB21-8B6A-874A-927B-376F54E9D360}"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AE4B83D-F5FC-0B4F-9254-8D01B5B20D92}" type="datetime1">
              <a:rPr lang="en-US" smtClean="0"/>
              <a:pPr/>
              <a:t>5/19/2015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4ECB4ABB-7316-504D-B2FD-CB31B716BA8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D7F9523-FDC3-2344-AA7D-9414707C1663}"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4ABB-7316-504D-B2FD-CB31B716BA8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891EB5C-669B-A04A-A8D6-7878EC863FE3}" type="datetime1">
              <a:rPr lang="en-US" smtClean="0"/>
              <a:pPr/>
              <a:t>5/19/2015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CB4ABB-7316-504D-B2FD-CB31B716BA84}"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005A8B"/>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85600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E061FA7-392A-034E-8A6C-BFDFCB359FDE}" type="datetime1">
              <a:rPr lang="en-US" smtClean="0"/>
              <a:pPr/>
              <a:t>5/19/2015</a:t>
            </a:fld>
            <a:endParaRPr lang="en-US"/>
          </a:p>
        </p:txBody>
      </p:sp>
      <p:sp>
        <p:nvSpPr>
          <p:cNvPr id="9" name="Slide Number Placeholder 8"/>
          <p:cNvSpPr>
            <a:spLocks noGrp="1"/>
          </p:cNvSpPr>
          <p:nvPr>
            <p:ph type="sldNum" sz="quarter" idx="15"/>
          </p:nvPr>
        </p:nvSpPr>
        <p:spPr/>
        <p:txBody>
          <a:bodyPr rtlCol="0"/>
          <a:lstStyle/>
          <a:p>
            <a:fld id="{4ECB4ABB-7316-504D-B2FD-CB31B716BA84}"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5B036E3-880D-3E45-9983-8E558940C325}" type="datetime1">
              <a:rPr lang="en-US" smtClean="0"/>
              <a:pPr/>
              <a:t>5/19/2015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4ECB4ABB-7316-504D-B2FD-CB31B716BA8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0C50827-424E-824C-AAAB-D606355CC6A3}" type="datetime1">
              <a:rPr lang="en-US" smtClean="0"/>
              <a:pPr/>
              <a:t>5/19/2015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CB4ABB-7316-504D-B2FD-CB31B716BA84}"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89E4A81-F9CE-914F-81CB-1BD39D810389}" type="datetime1">
              <a:rPr lang="en-US" smtClean="0"/>
              <a:pPr/>
              <a:t>5/19/2015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CB4ABB-7316-504D-B2FD-CB31B716BA84}"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6CD1E49-F3EB-5248-B837-63E3B58BB7A2}" type="datetime1">
              <a:rPr lang="en-US" smtClean="0"/>
              <a:pPr/>
              <a:t>5/19/2015</a:t>
            </a:fld>
            <a:endParaRPr lang="en-US"/>
          </a:p>
        </p:txBody>
      </p:sp>
      <p:sp>
        <p:nvSpPr>
          <p:cNvPr id="7" name="Slide Number Placeholder 6"/>
          <p:cNvSpPr>
            <a:spLocks noGrp="1"/>
          </p:cNvSpPr>
          <p:nvPr>
            <p:ph type="sldNum" sz="quarter" idx="11"/>
          </p:nvPr>
        </p:nvSpPr>
        <p:spPr/>
        <p:txBody>
          <a:bodyPr rtlCol="0"/>
          <a:lstStyle/>
          <a:p>
            <a:fld id="{4ECB4ABB-7316-504D-B2FD-CB31B716BA84}"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577CC48-7571-BF4C-989A-B75B40A57B04}" type="datetime1">
              <a:rPr lang="en-US" smtClean="0"/>
              <a:pPr/>
              <a:t>5/19/2015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CB4ABB-7316-504D-B2FD-CB31B716BA8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D8DD846-3D55-A840-9AAC-12CD5E1E1F07}" type="datetime1">
              <a:rPr lang="en-US" smtClean="0"/>
              <a:pPr/>
              <a:t>5/19/2015</a:t>
            </a:fld>
            <a:endParaRPr lang="en-US"/>
          </a:p>
        </p:txBody>
      </p:sp>
      <p:sp>
        <p:nvSpPr>
          <p:cNvPr id="22" name="Slide Number Placeholder 21"/>
          <p:cNvSpPr>
            <a:spLocks noGrp="1"/>
          </p:cNvSpPr>
          <p:nvPr>
            <p:ph type="sldNum" sz="quarter" idx="15"/>
          </p:nvPr>
        </p:nvSpPr>
        <p:spPr/>
        <p:txBody>
          <a:bodyPr rtlCol="0"/>
          <a:lstStyle/>
          <a:p>
            <a:fld id="{4ECB4ABB-7316-504D-B2FD-CB31B716BA84}"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D49D613-09B5-A448-A524-2DDF49408C68}" type="datetime1">
              <a:rPr lang="en-US" smtClean="0"/>
              <a:pPr/>
              <a:t>5/19/2015</a:t>
            </a:fld>
            <a:endParaRPr lang="en-US"/>
          </a:p>
        </p:txBody>
      </p:sp>
      <p:sp>
        <p:nvSpPr>
          <p:cNvPr id="18" name="Slide Number Placeholder 17"/>
          <p:cNvSpPr>
            <a:spLocks noGrp="1"/>
          </p:cNvSpPr>
          <p:nvPr>
            <p:ph type="sldNum" sz="quarter" idx="11"/>
          </p:nvPr>
        </p:nvSpPr>
        <p:spPr/>
        <p:txBody>
          <a:bodyPr rtlCol="0"/>
          <a:lstStyle/>
          <a:p>
            <a:fld id="{4ECB4ABB-7316-504D-B2FD-CB31B716BA84}"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7138B29-B931-4241-AF5A-32D52B35EB3E}" type="datetime1">
              <a:rPr lang="en-US" smtClean="0"/>
              <a:pPr/>
              <a:t>5/19/2015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ECB4ABB-7316-504D-B2FD-CB31B716BA8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powerpointA_1.png"/>
          <p:cNvPicPr>
            <a:picLocks noChangeAspect="1"/>
          </p:cNvPicPr>
          <p:nvPr/>
        </p:nvPicPr>
        <p:blipFill>
          <a:blip r:embed="rId3" cstate="print">
            <a:extLst>
              <a:ext uri="{28A0092B-C50C-407E-A947-70E740481C1C}">
                <a14:useLocalDpi xmlns:a14="http://schemas.microsoft.com/office/drawing/2010/main" val="0"/>
              </a:ext>
            </a:extLst>
          </a:blip>
          <a:srcRect l="8536" t="12897" b="3706"/>
          <a:stretch>
            <a:fillRect/>
          </a:stretch>
        </p:blipFill>
        <p:spPr bwMode="auto">
          <a:xfrm>
            <a:off x="0" y="0"/>
            <a:ext cx="93726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8" name="Text Placeholder 2"/>
          <p:cNvSpPr>
            <a:spLocks noGrp="1"/>
          </p:cNvSpPr>
          <p:nvPr>
            <p:ph type="body" idx="1"/>
          </p:nvPr>
        </p:nvSpPr>
        <p:spPr bwMode="auto">
          <a:xfrm>
            <a:off x="457200" y="1600200"/>
            <a:ext cx="76962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Tree>
    <p:extLst>
      <p:ext uri="{BB962C8B-B14F-4D97-AF65-F5344CB8AC3E}">
        <p14:creationId xmlns:p14="http://schemas.microsoft.com/office/powerpoint/2010/main" val="1088623323"/>
      </p:ext>
    </p:extLst>
  </p:cSld>
  <p:clrMap bg1="lt1" tx1="dk1" bg2="lt2" tx2="dk2" accent1="accent1" accent2="accent2" accent3="accent3" accent4="accent4" accent5="accent5" accent6="accent6" hlink="hlink" folHlink="folHlink"/>
  <p:sldLayoutIdLst>
    <p:sldLayoutId id="2147483769" r:id="rId1"/>
  </p:sldLayoutIdLst>
  <p:hf hdr="0" ftr="0" dt="0"/>
  <p:txStyles>
    <p:titleStyle>
      <a:lvl1pPr algn="ctr" defTabSz="457200" rtl="0" eaLnBrk="1" fontAlgn="base" hangingPunct="1">
        <a:spcBef>
          <a:spcPct val="0"/>
        </a:spcBef>
        <a:spcAft>
          <a:spcPct val="0"/>
        </a:spcAft>
        <a:defRPr sz="2800" kern="1200">
          <a:solidFill>
            <a:srgbClr val="005A8B"/>
          </a:solidFill>
          <a:latin typeface="Arial Unicode MS"/>
          <a:ea typeface="ＭＳ Ｐゴシック" pitchFamily="-105" charset="-128"/>
          <a:cs typeface="Baskerville"/>
        </a:defRPr>
      </a:lvl1pPr>
      <a:lvl2pPr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cs typeface="Baskerville"/>
        </a:defRPr>
      </a:lvl2pPr>
      <a:lvl3pPr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cs typeface="Baskerville"/>
        </a:defRPr>
      </a:lvl3pPr>
      <a:lvl4pPr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cs typeface="Baskerville"/>
        </a:defRPr>
      </a:lvl4pPr>
      <a:lvl5pPr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cs typeface="Baskerville"/>
        </a:defRPr>
      </a:lvl5pPr>
      <a:lvl6pPr marL="457200"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defRPr>
      </a:lvl6pPr>
      <a:lvl7pPr marL="914400"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defRPr>
      </a:lvl7pPr>
      <a:lvl8pPr marL="1371600"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defRPr>
      </a:lvl8pPr>
      <a:lvl9pPr marL="1828800" algn="ctr" defTabSz="457200" rtl="0" eaLnBrk="1" fontAlgn="base" hangingPunct="1">
        <a:spcBef>
          <a:spcPct val="0"/>
        </a:spcBef>
        <a:spcAft>
          <a:spcPct val="0"/>
        </a:spcAft>
        <a:defRPr sz="2800">
          <a:solidFill>
            <a:srgbClr val="005A8B"/>
          </a:solidFill>
          <a:latin typeface="Arial Unicode MS" pitchFamily="-105" charset="0"/>
          <a:ea typeface="ＭＳ Ｐゴシック" pitchFamily="-105" charset="-128"/>
        </a:defRPr>
      </a:lvl9pPr>
    </p:titleStyle>
    <p:bodyStyle>
      <a:lvl1pPr marL="342900" indent="-342900" algn="l" defTabSz="457200" rtl="0" eaLnBrk="1" fontAlgn="base" hangingPunct="1">
        <a:spcBef>
          <a:spcPct val="20000"/>
        </a:spcBef>
        <a:spcAft>
          <a:spcPct val="0"/>
        </a:spcAft>
        <a:buClr>
          <a:srgbClr val="005A8B"/>
        </a:buClr>
        <a:buFont typeface="Lucida Grande" charset="0"/>
        <a:buChar char="▸"/>
        <a:defRPr sz="2000" kern="1200">
          <a:solidFill>
            <a:srgbClr val="005A8B"/>
          </a:solidFill>
          <a:latin typeface="Arial Unicode MS"/>
          <a:ea typeface="ＭＳ Ｐゴシック" pitchFamily="-105" charset="-128"/>
          <a:cs typeface="ＭＳ Ｐゴシック" pitchFamily="-105" charset="-128"/>
        </a:defRPr>
      </a:lvl1pPr>
      <a:lvl2pPr marL="742950" indent="-285750" algn="l" defTabSz="457200" rtl="0" eaLnBrk="1" fontAlgn="base" hangingPunct="1">
        <a:spcBef>
          <a:spcPct val="20000"/>
        </a:spcBef>
        <a:spcAft>
          <a:spcPct val="0"/>
        </a:spcAft>
        <a:buClr>
          <a:srgbClr val="005A8B"/>
        </a:buClr>
        <a:buFont typeface="Lucida Grande" charset="0"/>
        <a:buChar char="▸"/>
        <a:defRPr kern="1200">
          <a:solidFill>
            <a:srgbClr val="005A8B"/>
          </a:solidFill>
          <a:latin typeface="Arial Unicode MS"/>
          <a:ea typeface="ＭＳ Ｐゴシック" pitchFamily="-105" charset="-128"/>
          <a:cs typeface="+mn-cs"/>
        </a:defRPr>
      </a:lvl2pPr>
      <a:lvl3pPr marL="1143000" indent="-228600" algn="l" defTabSz="457200" rtl="0" eaLnBrk="1" fontAlgn="base" hangingPunct="1">
        <a:spcBef>
          <a:spcPct val="20000"/>
        </a:spcBef>
        <a:spcAft>
          <a:spcPct val="0"/>
        </a:spcAft>
        <a:buClr>
          <a:srgbClr val="005A8B"/>
        </a:buClr>
        <a:buFont typeface="Lucida Grande" charset="0"/>
        <a:buChar char="▸"/>
        <a:defRPr kern="1200">
          <a:solidFill>
            <a:srgbClr val="005A8B"/>
          </a:solidFill>
          <a:latin typeface="Arial Unicode MS"/>
          <a:ea typeface="ＭＳ Ｐゴシック" pitchFamily="-105" charset="-128"/>
          <a:cs typeface="+mn-cs"/>
        </a:defRPr>
      </a:lvl3pPr>
      <a:lvl4pPr marL="1600200" indent="-228600" algn="l" defTabSz="457200" rtl="0" eaLnBrk="1" fontAlgn="base" hangingPunct="1">
        <a:spcBef>
          <a:spcPct val="20000"/>
        </a:spcBef>
        <a:spcAft>
          <a:spcPct val="0"/>
        </a:spcAft>
        <a:buClr>
          <a:srgbClr val="005A8B"/>
        </a:buClr>
        <a:buFont typeface="Lucida Grande" charset="0"/>
        <a:buChar char="▸"/>
        <a:defRPr kern="1200">
          <a:solidFill>
            <a:srgbClr val="005A8B"/>
          </a:solidFill>
          <a:latin typeface="Arial Unicode MS"/>
          <a:ea typeface="ＭＳ Ｐゴシック" pitchFamily="-105" charset="-128"/>
          <a:cs typeface="+mn-cs"/>
        </a:defRPr>
      </a:lvl4pPr>
      <a:lvl5pPr marL="2057400" indent="-228600" algn="l" defTabSz="457200" rtl="0" eaLnBrk="1" fontAlgn="base" hangingPunct="1">
        <a:spcBef>
          <a:spcPct val="20000"/>
        </a:spcBef>
        <a:spcAft>
          <a:spcPct val="0"/>
        </a:spcAft>
        <a:buClr>
          <a:srgbClr val="005A8B"/>
        </a:buClr>
        <a:buFont typeface="Lucida Grande" charset="0"/>
        <a:buChar char="▸"/>
        <a:defRPr kern="1200">
          <a:solidFill>
            <a:srgbClr val="005A8B"/>
          </a:solidFill>
          <a:latin typeface="Arial Unicode MS"/>
          <a:ea typeface="ＭＳ Ｐゴシック" pitchFamily="-10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2853272"/>
            <a:ext cx="6858000" cy="1894362"/>
          </a:xfrm>
        </p:spPr>
        <p:txBody>
          <a:bodyPr>
            <a:normAutofit/>
          </a:bodyPr>
          <a:lstStyle/>
          <a:p>
            <a:r>
              <a:rPr lang="en-US" sz="3200" cap="small" dirty="0">
                <a:solidFill>
                  <a:schemeClr val="accent3"/>
                </a:solidFill>
              </a:rPr>
              <a:t>Learning from our students through learning </a:t>
            </a:r>
            <a:r>
              <a:rPr lang="en-US" sz="3200" cap="small" dirty="0" smtClean="0">
                <a:solidFill>
                  <a:schemeClr val="accent3"/>
                </a:solidFill>
              </a:rPr>
              <a:t>assessments</a:t>
            </a:r>
            <a:endParaRPr lang="en-US" sz="3200" dirty="0">
              <a:solidFill>
                <a:schemeClr val="accent3"/>
              </a:solidFill>
            </a:endParaRPr>
          </a:p>
        </p:txBody>
      </p:sp>
      <p:sp>
        <p:nvSpPr>
          <p:cNvPr id="3" name="Subtitle 2"/>
          <p:cNvSpPr>
            <a:spLocks noGrp="1"/>
          </p:cNvSpPr>
          <p:nvPr>
            <p:ph type="subTitle" idx="1"/>
          </p:nvPr>
        </p:nvSpPr>
        <p:spPr/>
        <p:txBody>
          <a:bodyPr>
            <a:normAutofit fontScale="92500" lnSpcReduction="20000"/>
          </a:bodyPr>
          <a:lstStyle/>
          <a:p>
            <a:r>
              <a:rPr lang="en-US" dirty="0" smtClean="0"/>
              <a:t>Megan Klein Hattori (Sociology)</a:t>
            </a:r>
          </a:p>
          <a:p>
            <a:r>
              <a:rPr lang="en-US" dirty="0" smtClean="0"/>
              <a:t>Mary Moser (Library)</a:t>
            </a:r>
          </a:p>
          <a:p>
            <a:endParaRPr lang="en-US" dirty="0" smtClean="0"/>
          </a:p>
          <a:p>
            <a:r>
              <a:rPr lang="en-US" dirty="0" smtClean="0"/>
              <a:t>2015 Annual University Conference on Teaching, Learning, and Technology</a:t>
            </a:r>
            <a:endParaRPr lang="en-US" dirty="0"/>
          </a:p>
        </p:txBody>
      </p:sp>
      <p:sp>
        <p:nvSpPr>
          <p:cNvPr id="4" name="Slide Number Placeholder 3"/>
          <p:cNvSpPr>
            <a:spLocks noGrp="1"/>
          </p:cNvSpPr>
          <p:nvPr>
            <p:ph type="sldNum" sz="quarter" idx="12"/>
          </p:nvPr>
        </p:nvSpPr>
        <p:spPr/>
        <p:txBody>
          <a:bodyPr/>
          <a:lstStyle/>
          <a:p>
            <a:fld id="{4ECB4ABB-7316-504D-B2FD-CB31B716BA84}" type="slidenum">
              <a:rPr lang="en-US" smtClean="0"/>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Library instruction</a:t>
            </a:r>
            <a:endParaRPr lang="en-US" dirty="0"/>
          </a:p>
        </p:txBody>
      </p:sp>
      <p:sp>
        <p:nvSpPr>
          <p:cNvPr id="3" name="Content Placeholder 2"/>
          <p:cNvSpPr>
            <a:spLocks noGrp="1"/>
          </p:cNvSpPr>
          <p:nvPr>
            <p:ph sz="quarter" idx="1"/>
          </p:nvPr>
        </p:nvSpPr>
        <p:spPr/>
        <p:txBody>
          <a:bodyPr/>
          <a:lstStyle/>
          <a:p>
            <a:pPr marL="0" indent="0" algn="ctr">
              <a:buNone/>
            </a:pPr>
            <a:r>
              <a:rPr lang="en-US" b="1" dirty="0" smtClean="0"/>
              <a:t>Reflect, reflect, reflect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1" y="2336801"/>
            <a:ext cx="8301102" cy="3124200"/>
          </a:xfrm>
          <a:prstGeom prst="rect">
            <a:avLst/>
          </a:prstGeom>
          <a:ln w="63500">
            <a:solidFill>
              <a:schemeClr val="accent1"/>
            </a:solidFill>
          </a:ln>
        </p:spPr>
      </p:pic>
      <p:sp>
        <p:nvSpPr>
          <p:cNvPr id="5" name="Slide Number Placeholder 4"/>
          <p:cNvSpPr>
            <a:spLocks noGrp="1"/>
          </p:cNvSpPr>
          <p:nvPr>
            <p:ph type="sldNum" sz="quarter" idx="15"/>
          </p:nvPr>
        </p:nvSpPr>
        <p:spPr/>
        <p:txBody>
          <a:bodyPr/>
          <a:lstStyle/>
          <a:p>
            <a:fld id="{4ECB4ABB-7316-504D-B2FD-CB31B716BA84}" type="slidenum">
              <a:rPr lang="en-US" smtClean="0"/>
              <a:pPr/>
              <a:t>10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3839"/>
            <a:ext cx="7467600" cy="1143000"/>
          </a:xfrm>
        </p:spPr>
        <p:txBody>
          <a:bodyPr/>
          <a:lstStyle/>
          <a:p>
            <a:r>
              <a:rPr lang="en-US" dirty="0" err="1" smtClean="0"/>
              <a:t>iPads</a:t>
            </a:r>
            <a:r>
              <a:rPr lang="en-US" dirty="0" smtClean="0"/>
              <a:t> in the classroom</a:t>
            </a:r>
            <a:endParaRPr lang="en-US" dirty="0"/>
          </a:p>
        </p:txBody>
      </p:sp>
      <p:sp>
        <p:nvSpPr>
          <p:cNvPr id="3" name="Content Placeholder 2"/>
          <p:cNvSpPr>
            <a:spLocks noGrp="1"/>
          </p:cNvSpPr>
          <p:nvPr>
            <p:ph sz="quarter" idx="1"/>
          </p:nvPr>
        </p:nvSpPr>
        <p:spPr/>
        <p:txBody>
          <a:bodyPr>
            <a:normAutofit/>
          </a:bodyPr>
          <a:lstStyle/>
          <a:p>
            <a:r>
              <a:rPr lang="en-US" dirty="0" smtClean="0"/>
              <a:t>Bringing sociology into the classroom</a:t>
            </a:r>
          </a:p>
          <a:p>
            <a:pPr lvl="1"/>
            <a:r>
              <a:rPr lang="en-US" sz="2400" dirty="0" smtClean="0"/>
              <a:t>Finding peer-reviewed resources before the literature reviews</a:t>
            </a:r>
          </a:p>
          <a:p>
            <a:pPr lvl="1"/>
            <a:r>
              <a:rPr lang="en-US" sz="2400" dirty="0" smtClean="0"/>
              <a:t>Finding peer-reviewed resources during the peer-reviews</a:t>
            </a:r>
          </a:p>
          <a:p>
            <a:pPr lvl="1"/>
            <a:r>
              <a:rPr lang="en-US" sz="2400" dirty="0" smtClean="0"/>
              <a:t>Finding images for an example of content analysis</a:t>
            </a:r>
          </a:p>
        </p:txBody>
      </p:sp>
      <p:sp>
        <p:nvSpPr>
          <p:cNvPr id="4" name="Slide Number Placeholder 3"/>
          <p:cNvSpPr>
            <a:spLocks noGrp="1"/>
          </p:cNvSpPr>
          <p:nvPr>
            <p:ph type="sldNum" sz="quarter" idx="15"/>
          </p:nvPr>
        </p:nvSpPr>
        <p:spPr/>
        <p:txBody>
          <a:bodyPr/>
          <a:lstStyle/>
          <a:p>
            <a:fld id="{4ECB4ABB-7316-504D-B2FD-CB31B716BA84}"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3839"/>
            <a:ext cx="7467600" cy="1143000"/>
          </a:xfrm>
        </p:spPr>
        <p:txBody>
          <a:bodyPr/>
          <a:lstStyle/>
          <a:p>
            <a:r>
              <a:rPr lang="en-US" dirty="0" err="1" smtClean="0"/>
              <a:t>iPads</a:t>
            </a:r>
            <a:r>
              <a:rPr lang="en-US" dirty="0" smtClean="0"/>
              <a:t> in the classroom</a:t>
            </a:r>
            <a:endParaRPr lang="en-US" dirty="0"/>
          </a:p>
        </p:txBody>
      </p:sp>
      <p:sp>
        <p:nvSpPr>
          <p:cNvPr id="3" name="Content Placeholder 2"/>
          <p:cNvSpPr>
            <a:spLocks noGrp="1"/>
          </p:cNvSpPr>
          <p:nvPr>
            <p:ph sz="quarter" idx="1"/>
          </p:nvPr>
        </p:nvSpPr>
        <p:spPr>
          <a:xfrm>
            <a:off x="203201" y="1413937"/>
            <a:ext cx="4787886" cy="4873752"/>
          </a:xfrm>
        </p:spPr>
        <p:txBody>
          <a:bodyPr>
            <a:normAutofit/>
          </a:bodyPr>
          <a:lstStyle/>
          <a:p>
            <a:pPr>
              <a:buNone/>
            </a:pPr>
            <a:r>
              <a:rPr lang="en-US" dirty="0" smtClean="0"/>
              <a:t>Content analysis:</a:t>
            </a:r>
          </a:p>
          <a:p>
            <a:r>
              <a:rPr lang="en-US" dirty="0" smtClean="0"/>
              <a:t>Each student finds one advertisement (for any product) that has humans in it</a:t>
            </a:r>
          </a:p>
          <a:p>
            <a:r>
              <a:rPr lang="en-US" dirty="0" smtClean="0"/>
              <a:t>Describe 5 things you see in the ad</a:t>
            </a:r>
          </a:p>
          <a:p>
            <a:r>
              <a:rPr lang="en-US" dirty="0" smtClean="0"/>
              <a:t>Write “field notes” on the board </a:t>
            </a:r>
          </a:p>
          <a:p>
            <a:r>
              <a:rPr lang="en-US" dirty="0" smtClean="0"/>
              <a:t>Reflect on things we see in multiple ads</a:t>
            </a:r>
          </a:p>
          <a:p>
            <a:r>
              <a:rPr lang="en-US" dirty="0" smtClean="0"/>
              <a:t>Fill out an “Analysis” worksheet</a:t>
            </a:r>
          </a:p>
        </p:txBody>
      </p:sp>
      <p:pic>
        <p:nvPicPr>
          <p:cNvPr id="4" name="Picture 3" descr="IMG_7599.JPG"/>
          <p:cNvPicPr>
            <a:picLocks noChangeAspect="1"/>
          </p:cNvPicPr>
          <p:nvPr/>
        </p:nvPicPr>
        <p:blipFill>
          <a:blip r:embed="rId2"/>
          <a:stretch>
            <a:fillRect/>
          </a:stretch>
        </p:blipFill>
        <p:spPr>
          <a:xfrm rot="5400000">
            <a:off x="4368787" y="1981208"/>
            <a:ext cx="4978400" cy="3733800"/>
          </a:xfrm>
          <a:prstGeom prst="rect">
            <a:avLst/>
          </a:prstGeom>
        </p:spPr>
      </p:pic>
      <p:sp>
        <p:nvSpPr>
          <p:cNvPr id="6" name="Slide Number Placeholder 5"/>
          <p:cNvSpPr>
            <a:spLocks noGrp="1"/>
          </p:cNvSpPr>
          <p:nvPr>
            <p:ph type="sldNum" sz="quarter" idx="15"/>
          </p:nvPr>
        </p:nvSpPr>
        <p:spPr/>
        <p:txBody>
          <a:bodyPr/>
          <a:lstStyle/>
          <a:p>
            <a:fld id="{4ECB4ABB-7316-504D-B2FD-CB31B716BA84}" type="slidenum">
              <a:rPr lang="en-US" smtClean="0"/>
              <a:pPr/>
              <a:t>12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Analysis worksheet</a:t>
            </a:r>
            <a:endParaRPr lang="en-US" dirty="0"/>
          </a:p>
        </p:txBody>
      </p:sp>
      <p:sp>
        <p:nvSpPr>
          <p:cNvPr id="3" name="Content Placeholder 2"/>
          <p:cNvSpPr>
            <a:spLocks noGrp="1"/>
          </p:cNvSpPr>
          <p:nvPr>
            <p:ph sz="quarter" idx="1"/>
          </p:nvPr>
        </p:nvSpPr>
        <p:spPr>
          <a:xfrm>
            <a:off x="254000" y="1600200"/>
            <a:ext cx="8331200" cy="4873752"/>
          </a:xfrm>
        </p:spPr>
        <p:txBody>
          <a:bodyPr>
            <a:normAutofit fontScale="85000" lnSpcReduction="10000"/>
          </a:bodyPr>
          <a:lstStyle/>
          <a:p>
            <a:pPr indent="0">
              <a:buNone/>
            </a:pPr>
            <a:r>
              <a:rPr lang="en-US" i="1" dirty="0" smtClean="0"/>
              <a:t>This worksheet will help you outline your paragraphs. Each paragraph in your Analysis review will consist of one main point from your research. Your paragraph will start with the first sentence identifying one main idea you learned from your research, with the remaining sentences in your paragraph providing evidence or support for this main point by explaining two pieces of evidence. </a:t>
            </a:r>
            <a:endParaRPr lang="en-US" dirty="0" smtClean="0"/>
          </a:p>
          <a:p>
            <a:pPr indent="0" algn="ctr">
              <a:buNone/>
            </a:pPr>
            <a:r>
              <a:rPr lang="en-US" dirty="0" smtClean="0"/>
              <a:t>*******First Main Point*******</a:t>
            </a:r>
          </a:p>
          <a:p>
            <a:pPr indent="0">
              <a:buNone/>
            </a:pPr>
            <a:r>
              <a:rPr lang="en-US" b="1" dirty="0" smtClean="0"/>
              <a:t>(bold this sentence) During my fieldwork, something of sociological interest that I saw a couple times was…</a:t>
            </a:r>
            <a:endParaRPr lang="en-US" dirty="0" smtClean="0"/>
          </a:p>
          <a:p>
            <a:pPr indent="0">
              <a:buNone/>
            </a:pPr>
            <a:r>
              <a:rPr lang="en-US" dirty="0" smtClean="0"/>
              <a:t>______________________________________________________________________________________________________________________</a:t>
            </a:r>
          </a:p>
          <a:p>
            <a:pPr indent="0">
              <a:buNone/>
            </a:pPr>
            <a:r>
              <a:rPr lang="en-US" dirty="0" smtClean="0"/>
              <a:t> </a:t>
            </a:r>
          </a:p>
          <a:p>
            <a:pPr indent="0">
              <a:buNone/>
            </a:pPr>
            <a:r>
              <a:rPr lang="en-US" dirty="0" smtClean="0"/>
              <a:t>Two examples from fieldwork that supports point 1:</a:t>
            </a:r>
          </a:p>
          <a:p>
            <a:pPr indent="0">
              <a:buNone/>
            </a:pPr>
            <a:r>
              <a:rPr lang="en-US" dirty="0" smtClean="0"/>
              <a:t>1) For example, this one time…  (give a specific example)</a:t>
            </a:r>
          </a:p>
          <a:p>
            <a:pPr indent="0">
              <a:buNone/>
            </a:pPr>
            <a:r>
              <a:rPr lang="en-US" dirty="0" smtClean="0"/>
              <a:t>2) For a second example, this one time… (give a specific example)</a:t>
            </a:r>
          </a:p>
        </p:txBody>
      </p:sp>
      <p:sp>
        <p:nvSpPr>
          <p:cNvPr id="5" name="Slide Number Placeholder 4"/>
          <p:cNvSpPr>
            <a:spLocks noGrp="1"/>
          </p:cNvSpPr>
          <p:nvPr>
            <p:ph type="sldNum" sz="quarter" idx="15"/>
          </p:nvPr>
        </p:nvSpPr>
        <p:spPr/>
        <p:txBody>
          <a:bodyPr/>
          <a:lstStyle/>
          <a:p>
            <a:fld id="{4ECB4ABB-7316-504D-B2FD-CB31B716BA8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Writing Worksheets and Grading Rubrics</a:t>
            </a:r>
            <a:endParaRPr lang="en-US" dirty="0"/>
          </a:p>
        </p:txBody>
      </p:sp>
      <p:sp>
        <p:nvSpPr>
          <p:cNvPr id="4" name="Content Placeholder 3"/>
          <p:cNvSpPr>
            <a:spLocks noGrp="1"/>
          </p:cNvSpPr>
          <p:nvPr>
            <p:ph sz="quarter" idx="1"/>
          </p:nvPr>
        </p:nvSpPr>
        <p:spPr>
          <a:xfrm>
            <a:off x="50798" y="1380071"/>
            <a:ext cx="8771467" cy="5257800"/>
          </a:xfrm>
        </p:spPr>
        <p:txBody>
          <a:bodyPr>
            <a:noAutofit/>
          </a:bodyPr>
          <a:lstStyle/>
          <a:p>
            <a:pPr algn="ctr">
              <a:buNone/>
            </a:pPr>
            <a:r>
              <a:rPr lang="en-US" sz="1800" b="1" dirty="0" smtClean="0"/>
              <a:t>Literature Review</a:t>
            </a:r>
            <a:r>
              <a:rPr lang="en-US" sz="1800" dirty="0" smtClean="0"/>
              <a:t> </a:t>
            </a:r>
          </a:p>
          <a:p>
            <a:pPr algn="ctr">
              <a:buNone/>
            </a:pPr>
            <a:r>
              <a:rPr lang="en-US" sz="1800" dirty="0" smtClean="0"/>
              <a:t>************ First main point (1</a:t>
            </a:r>
            <a:r>
              <a:rPr lang="en-US" sz="1800" baseline="30000" dirty="0" smtClean="0"/>
              <a:t>st</a:t>
            </a:r>
            <a:r>
              <a:rPr lang="en-US" sz="1800" dirty="0" smtClean="0"/>
              <a:t> paragraph)************</a:t>
            </a:r>
          </a:p>
          <a:p>
            <a:pPr>
              <a:buNone/>
            </a:pPr>
            <a:r>
              <a:rPr lang="en-US" sz="1800" b="1" i="1" dirty="0" smtClean="0"/>
              <a:t>*** first main point should be why your topic is important WITHIN THE FIELD OF SOCIOLOGY**</a:t>
            </a:r>
          </a:p>
          <a:p>
            <a:pPr>
              <a:buNone/>
            </a:pPr>
            <a:endParaRPr lang="en-US" sz="1800" dirty="0" smtClean="0"/>
          </a:p>
          <a:p>
            <a:pPr indent="0">
              <a:buNone/>
            </a:pPr>
            <a:r>
              <a:rPr lang="en-US" sz="1800" b="1" dirty="0" smtClean="0"/>
              <a:t>(bold the sentence that completes this statement) I read a bunch of readings and many of them talk about how my topic is central to sociology in that… </a:t>
            </a:r>
            <a:endParaRPr lang="en-US" sz="1800" dirty="0" smtClean="0"/>
          </a:p>
          <a:p>
            <a:pPr>
              <a:buNone/>
            </a:pPr>
            <a:r>
              <a:rPr lang="en-US" sz="1800" dirty="0" smtClean="0"/>
              <a:t>___________________________________________________________________________</a:t>
            </a:r>
          </a:p>
          <a:p>
            <a:pPr>
              <a:buNone/>
            </a:pPr>
            <a:r>
              <a:rPr lang="en-US" sz="1800" dirty="0" smtClean="0"/>
              <a:t>___________________________________________________________________________</a:t>
            </a:r>
          </a:p>
          <a:p>
            <a:pPr>
              <a:buNone/>
            </a:pPr>
            <a:r>
              <a:rPr lang="en-US" sz="1800" dirty="0" smtClean="0"/>
              <a:t>Two examples from the </a:t>
            </a:r>
            <a:r>
              <a:rPr lang="en-US" sz="1800" i="1" dirty="0" smtClean="0"/>
              <a:t>peer-reviewed literature </a:t>
            </a:r>
            <a:r>
              <a:rPr lang="en-US" sz="1800" dirty="0" smtClean="0"/>
              <a:t>you’ve read that support point 1: </a:t>
            </a:r>
          </a:p>
          <a:p>
            <a:pPr>
              <a:buNone/>
            </a:pPr>
            <a:r>
              <a:rPr lang="en-US" sz="1800" dirty="0" smtClean="0"/>
              <a:t>1) In one reading, the authors (all authors’ last names and the year of publication in parentheses. If you use quotes, add the page # too) explained…</a:t>
            </a:r>
          </a:p>
          <a:p>
            <a:pPr>
              <a:buNone/>
            </a:pPr>
            <a:r>
              <a:rPr lang="en-US" sz="1800" dirty="0" smtClean="0"/>
              <a:t> </a:t>
            </a:r>
          </a:p>
          <a:p>
            <a:pPr>
              <a:buNone/>
            </a:pPr>
            <a:r>
              <a:rPr lang="en-US" sz="1800" dirty="0" smtClean="0"/>
              <a:t>2) In another reading, those authors (all authors’ last names and the year of publication in parentheses. If you use quotes, add the page # too) explained…</a:t>
            </a:r>
          </a:p>
          <a:p>
            <a:endParaRPr lang="en-US" sz="1800" dirty="0"/>
          </a:p>
        </p:txBody>
      </p:sp>
      <p:sp>
        <p:nvSpPr>
          <p:cNvPr id="7" name="Slide Number Placeholder 6"/>
          <p:cNvSpPr>
            <a:spLocks noGrp="1"/>
          </p:cNvSpPr>
          <p:nvPr>
            <p:ph type="sldNum" sz="quarter" idx="15"/>
          </p:nvPr>
        </p:nvSpPr>
        <p:spPr/>
        <p:txBody>
          <a:bodyPr/>
          <a:lstStyle/>
          <a:p>
            <a:fld id="{4ECB4ABB-7316-504D-B2FD-CB31B716BA8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Writing Worksheets and Grading Rubrics</a:t>
            </a:r>
            <a:endParaRPr lang="en-US" dirty="0"/>
          </a:p>
        </p:txBody>
      </p:sp>
      <p:sp>
        <p:nvSpPr>
          <p:cNvPr id="5" name="Content Placeholder 4"/>
          <p:cNvSpPr>
            <a:spLocks noGrp="1"/>
          </p:cNvSpPr>
          <p:nvPr>
            <p:ph sz="quarter" idx="1"/>
          </p:nvPr>
        </p:nvSpPr>
        <p:spPr/>
        <p:txBody>
          <a:bodyPr>
            <a:normAutofit fontScale="92500" lnSpcReduction="10000"/>
          </a:bodyPr>
          <a:lstStyle/>
          <a:p>
            <a:pPr>
              <a:buNone/>
            </a:pPr>
            <a:r>
              <a:rPr lang="en-US" b="1" dirty="0" smtClean="0"/>
              <a:t>1</a:t>
            </a:r>
            <a:r>
              <a:rPr lang="en-US" b="1" baseline="30000" dirty="0" smtClean="0"/>
              <a:t>st</a:t>
            </a:r>
            <a:r>
              <a:rPr lang="en-US" b="1" dirty="0" smtClean="0"/>
              <a:t> main point from your review of the literature is clearly written in first sentence of paragraph and support for it is convincing (__/5 pts)</a:t>
            </a:r>
            <a:endParaRPr lang="en-US" dirty="0" smtClean="0"/>
          </a:p>
          <a:p>
            <a:pPr algn="ctr">
              <a:buNone/>
            </a:pPr>
            <a:r>
              <a:rPr lang="en-US" b="1" i="1" dirty="0" smtClean="0"/>
              <a:t>*** first main point should be why your topic is important WITHIN THE FIELD OF SOCIOLOGY***</a:t>
            </a:r>
            <a:endParaRPr lang="en-US" dirty="0" smtClean="0"/>
          </a:p>
          <a:p>
            <a:pPr>
              <a:buNone/>
            </a:pPr>
            <a:r>
              <a:rPr lang="en-US" b="1" dirty="0" smtClean="0"/>
              <a:t>First example from your review of the literature that supports point 1 ( ____/ 5 points)</a:t>
            </a:r>
            <a:endParaRPr lang="en-US" dirty="0" smtClean="0"/>
          </a:p>
          <a:p>
            <a:pPr lvl="1">
              <a:buNone/>
            </a:pPr>
            <a:r>
              <a:rPr lang="en-US" i="1" dirty="0" smtClean="0"/>
              <a:t>Clearly and sufficiently described; does provide support for main point of paragraph. </a:t>
            </a:r>
            <a:endParaRPr lang="en-US" dirty="0" smtClean="0"/>
          </a:p>
          <a:p>
            <a:pPr>
              <a:buNone/>
            </a:pPr>
            <a:r>
              <a:rPr lang="en-US" b="1" dirty="0" smtClean="0"/>
              <a:t>Second example from your review of the literature that supports point 1 ( ____/ 5 points)</a:t>
            </a:r>
            <a:endParaRPr lang="en-US" dirty="0" smtClean="0"/>
          </a:p>
          <a:p>
            <a:pPr lvl="1">
              <a:buNone/>
            </a:pPr>
            <a:r>
              <a:rPr lang="en-US" i="1" dirty="0" smtClean="0"/>
              <a:t>Clearly and sufficiently described; does provide support for main point of paragraph. </a:t>
            </a:r>
            <a:endParaRPr lang="en-US" dirty="0" smtClean="0"/>
          </a:p>
        </p:txBody>
      </p:sp>
      <p:sp>
        <p:nvSpPr>
          <p:cNvPr id="7" name="Slide Number Placeholder 6"/>
          <p:cNvSpPr>
            <a:spLocks noGrp="1"/>
          </p:cNvSpPr>
          <p:nvPr>
            <p:ph type="sldNum" sz="quarter" idx="15"/>
          </p:nvPr>
        </p:nvSpPr>
        <p:spPr/>
        <p:txBody>
          <a:bodyPr/>
          <a:lstStyle/>
          <a:p>
            <a:fld id="{4ECB4ABB-7316-504D-B2FD-CB31B716BA8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Parallel writing</a:t>
            </a:r>
            <a:endParaRPr lang="en-US" dirty="0"/>
          </a:p>
        </p:txBody>
      </p:sp>
      <p:sp>
        <p:nvSpPr>
          <p:cNvPr id="3" name="Content Placeholder 2"/>
          <p:cNvSpPr>
            <a:spLocks noGrp="1"/>
          </p:cNvSpPr>
          <p:nvPr>
            <p:ph sz="quarter" idx="1"/>
          </p:nvPr>
        </p:nvSpPr>
        <p:spPr/>
        <p:txBody>
          <a:bodyPr/>
          <a:lstStyle/>
          <a:p>
            <a:r>
              <a:rPr lang="en-US" dirty="0" smtClean="0"/>
              <a:t>A week before students had sections of their papers due I would follow the worksheet and write the section for a paper I was drafting</a:t>
            </a:r>
          </a:p>
          <a:p>
            <a:r>
              <a:rPr lang="en-US" dirty="0" smtClean="0"/>
              <a:t>Use the worksheet and the write-up as an example (typos and all in the first draft)</a:t>
            </a:r>
          </a:p>
          <a:p>
            <a:r>
              <a:rPr lang="en-US" dirty="0" smtClean="0"/>
              <a:t>Talked about the experience (and pain) of writing on a deadline, getting lost in a literature review, and competing demands on my time</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Peer review and revisions</a:t>
            </a:r>
            <a:endParaRPr lang="en-US" dirty="0"/>
          </a:p>
        </p:txBody>
      </p:sp>
      <p:sp>
        <p:nvSpPr>
          <p:cNvPr id="3" name="Content Placeholder 2"/>
          <p:cNvSpPr>
            <a:spLocks noGrp="1"/>
          </p:cNvSpPr>
          <p:nvPr>
            <p:ph sz="quarter" idx="1"/>
          </p:nvPr>
        </p:nvSpPr>
        <p:spPr/>
        <p:txBody>
          <a:bodyPr/>
          <a:lstStyle/>
          <a:p>
            <a:r>
              <a:rPr lang="en-US" dirty="0" smtClean="0"/>
              <a:t>Used the grading rubrics that were tied to the writing worksheets</a:t>
            </a:r>
          </a:p>
          <a:p>
            <a:r>
              <a:rPr lang="en-US" dirty="0" smtClean="0"/>
              <a:t>Students struggled with providing constructive criticism instead of simply editing</a:t>
            </a:r>
          </a:p>
        </p:txBody>
      </p:sp>
      <p:sp>
        <p:nvSpPr>
          <p:cNvPr id="4" name="Slide Number Placeholder 3"/>
          <p:cNvSpPr>
            <a:spLocks noGrp="1"/>
          </p:cNvSpPr>
          <p:nvPr>
            <p:ph type="sldNum" sz="quarter" idx="15"/>
          </p:nvPr>
        </p:nvSpPr>
        <p:spPr/>
        <p:txBody>
          <a:bodyPr/>
          <a:lstStyle/>
          <a:p>
            <a:fld id="{4ECB4ABB-7316-504D-B2FD-CB31B716BA84}"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Layers of assessment</a:t>
            </a:r>
            <a:endParaRPr lang="en-US" dirty="0"/>
          </a:p>
        </p:txBody>
      </p:sp>
      <p:sp>
        <p:nvSpPr>
          <p:cNvPr id="3" name="Content Placeholder 2"/>
          <p:cNvSpPr>
            <a:spLocks noGrp="1"/>
          </p:cNvSpPr>
          <p:nvPr>
            <p:ph sz="quarter" idx="1"/>
          </p:nvPr>
        </p:nvSpPr>
        <p:spPr/>
        <p:txBody>
          <a:bodyPr/>
          <a:lstStyle/>
          <a:p>
            <a:r>
              <a:rPr lang="en-US" dirty="0" smtClean="0"/>
              <a:t>First paper/last paper</a:t>
            </a:r>
          </a:p>
          <a:p>
            <a:r>
              <a:rPr lang="en-US" dirty="0" smtClean="0"/>
              <a:t>Sociology department learning assessment</a:t>
            </a:r>
          </a:p>
          <a:p>
            <a:r>
              <a:rPr lang="en-US" dirty="0" smtClean="0"/>
              <a:t>Students’ self-evaluations</a:t>
            </a:r>
          </a:p>
        </p:txBody>
      </p:sp>
      <p:sp>
        <p:nvSpPr>
          <p:cNvPr id="4" name="Slide Number Placeholder 3"/>
          <p:cNvSpPr>
            <a:spLocks noGrp="1"/>
          </p:cNvSpPr>
          <p:nvPr>
            <p:ph type="sldNum" sz="quarter" idx="15"/>
          </p:nvPr>
        </p:nvSpPr>
        <p:spPr/>
        <p:txBody>
          <a:bodyPr/>
          <a:lstStyle/>
          <a:p>
            <a:fld id="{4ECB4ABB-7316-504D-B2FD-CB31B716BA84}"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look at first paper/last paper</a:t>
            </a:r>
            <a:endParaRPr lang="en-US"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19</a:t>
            </a:fld>
            <a:endParaRPr lang="en-US"/>
          </a:p>
        </p:txBody>
      </p:sp>
      <p:pic>
        <p:nvPicPr>
          <p:cNvPr id="7" name="Content Placeholder 6" descr="FullSizeRender.jpg"/>
          <p:cNvPicPr>
            <a:picLocks noGrp="1" noChangeAspect="1"/>
          </p:cNvPicPr>
          <p:nvPr>
            <p:ph sz="quarter" idx="1"/>
          </p:nvPr>
        </p:nvPicPr>
        <p:blipFill>
          <a:blip r:embed="rId3"/>
          <a:srcRect l="-17156" r="-17156"/>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52908"/>
            <a:ext cx="8229600" cy="1143000"/>
          </a:xfrm>
        </p:spPr>
        <p:txBody>
          <a:bodyPr>
            <a:normAutofit/>
          </a:bodyPr>
          <a:lstStyle/>
          <a:p>
            <a:r>
              <a:rPr lang="en-US" dirty="0" smtClean="0"/>
              <a:t>Welcome and introductions</a:t>
            </a:r>
            <a:endParaRPr lang="en-US" dirty="0"/>
          </a:p>
        </p:txBody>
      </p:sp>
      <p:sp>
        <p:nvSpPr>
          <p:cNvPr id="3" name="Slide Number Placeholder 2"/>
          <p:cNvSpPr>
            <a:spLocks noGrp="1"/>
          </p:cNvSpPr>
          <p:nvPr>
            <p:ph type="sldNum" sz="quarter" idx="15"/>
          </p:nvPr>
        </p:nvSpPr>
        <p:spPr/>
        <p:txBody>
          <a:bodyPr/>
          <a:lstStyle/>
          <a:p>
            <a:fld id="{4ECB4ABB-7316-504D-B2FD-CB31B716BA84}" type="slidenum">
              <a:rPr lang="en-US" smtClean="0"/>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 look at first paper/last paper</a:t>
            </a:r>
            <a:endParaRPr lang="en-US" dirty="0"/>
          </a:p>
        </p:txBody>
      </p:sp>
      <p:pic>
        <p:nvPicPr>
          <p:cNvPr id="5" name="Content Placeholder 4" descr="FullSizeRender_1.jpg"/>
          <p:cNvPicPr>
            <a:picLocks noGrp="1" noChangeAspect="1"/>
          </p:cNvPicPr>
          <p:nvPr>
            <p:ph sz="quarter" idx="1"/>
          </p:nvPr>
        </p:nvPicPr>
        <p:blipFill>
          <a:blip r:embed="rId3"/>
          <a:srcRect l="-34392" r="-34392" b="35753"/>
          <a:stretch>
            <a:fillRect/>
          </a:stretch>
        </p:blipFill>
        <p:spPr>
          <a:xfrm>
            <a:off x="-1150328" y="1730905"/>
            <a:ext cx="11460120" cy="4805362"/>
          </a:xfrm>
        </p:spPr>
      </p:pic>
      <p:sp>
        <p:nvSpPr>
          <p:cNvPr id="4" name="Slide Number Placeholder 3"/>
          <p:cNvSpPr>
            <a:spLocks noGrp="1"/>
          </p:cNvSpPr>
          <p:nvPr>
            <p:ph type="sldNum" sz="quarter" idx="15"/>
          </p:nvPr>
        </p:nvSpPr>
        <p:spPr/>
        <p:txBody>
          <a:bodyPr/>
          <a:lstStyle/>
          <a:p>
            <a:fld id="{4ECB4ABB-7316-504D-B2FD-CB31B716BA84}"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95104"/>
            <a:ext cx="8229600" cy="1143000"/>
          </a:xfrm>
        </p:spPr>
        <p:txBody>
          <a:bodyPr>
            <a:noAutofit/>
          </a:bodyPr>
          <a:lstStyle/>
          <a:p>
            <a:r>
              <a:rPr lang="en-US" sz="5400" dirty="0" smtClean="0"/>
              <a:t>Findings from Sociology Department’s assessment</a:t>
            </a:r>
            <a:br>
              <a:rPr lang="en-US" sz="5400" dirty="0" smtClean="0"/>
            </a:br>
            <a:r>
              <a:rPr lang="en-US" sz="5400" dirty="0" smtClean="0"/>
              <a:t>(for 470)</a:t>
            </a:r>
            <a:endParaRPr lang="en-US" sz="5400"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from Sociology department’s assessments </a:t>
            </a:r>
            <a:endParaRPr lang="en-US" dirty="0"/>
          </a:p>
        </p:txBody>
      </p:sp>
      <p:sp>
        <p:nvSpPr>
          <p:cNvPr id="3" name="Content Placeholder 2"/>
          <p:cNvSpPr>
            <a:spLocks noGrp="1"/>
          </p:cNvSpPr>
          <p:nvPr>
            <p:ph sz="quarter" idx="1"/>
          </p:nvPr>
        </p:nvSpPr>
        <p:spPr/>
        <p:txBody>
          <a:bodyPr>
            <a:normAutofit/>
          </a:bodyPr>
          <a:lstStyle/>
          <a:p>
            <a:pPr>
              <a:spcAft>
                <a:spcPts val="600"/>
              </a:spcAft>
            </a:pPr>
            <a:r>
              <a:rPr lang="en-US" dirty="0" smtClean="0"/>
              <a:t>15-question pre- and post-test</a:t>
            </a:r>
          </a:p>
          <a:p>
            <a:pPr>
              <a:spcAft>
                <a:spcPts val="600"/>
              </a:spcAft>
            </a:pPr>
            <a:r>
              <a:rPr lang="en-US" dirty="0" smtClean="0"/>
              <a:t>Given at the beginning and end of semester</a:t>
            </a:r>
          </a:p>
          <a:p>
            <a:pPr>
              <a:spcAft>
                <a:spcPts val="600"/>
              </a:spcAft>
            </a:pPr>
            <a:r>
              <a:rPr lang="en-US" dirty="0" smtClean="0"/>
              <a:t>Concepts measured:</a:t>
            </a:r>
          </a:p>
          <a:p>
            <a:pPr lvl="1">
              <a:spcAft>
                <a:spcPts val="600"/>
              </a:spcAft>
            </a:pPr>
            <a:r>
              <a:rPr lang="en-US" sz="2400" dirty="0" smtClean="0"/>
              <a:t>Reading citations</a:t>
            </a:r>
          </a:p>
          <a:p>
            <a:pPr lvl="1">
              <a:spcAft>
                <a:spcPts val="600"/>
              </a:spcAft>
            </a:pPr>
            <a:r>
              <a:rPr lang="en-US" sz="2400" dirty="0" smtClean="0"/>
              <a:t>Identifying scholarly/popular sources</a:t>
            </a:r>
          </a:p>
          <a:p>
            <a:pPr lvl="1">
              <a:spcAft>
                <a:spcPts val="600"/>
              </a:spcAft>
            </a:pPr>
            <a:r>
              <a:rPr lang="en-US" sz="2400" dirty="0" smtClean="0"/>
              <a:t>Citing sources quoted in another source</a:t>
            </a:r>
          </a:p>
          <a:p>
            <a:pPr lvl="1">
              <a:spcAft>
                <a:spcPts val="600"/>
              </a:spcAft>
            </a:pPr>
            <a:r>
              <a:rPr lang="en-US" sz="2400" dirty="0" smtClean="0"/>
              <a:t>Efficient research strategies</a:t>
            </a:r>
          </a:p>
          <a:p>
            <a:pPr lvl="1">
              <a:spcAft>
                <a:spcPts val="600"/>
              </a:spcAft>
            </a:pPr>
            <a:r>
              <a:rPr lang="en-US" sz="2400" dirty="0" smtClean="0"/>
              <a:t>Identifying when a citation is needed</a:t>
            </a:r>
          </a:p>
          <a:p>
            <a:pPr lvl="1">
              <a:spcAft>
                <a:spcPts val="600"/>
              </a:spcAft>
            </a:pPr>
            <a:r>
              <a:rPr lang="en-US" sz="2400" dirty="0" smtClean="0"/>
              <a:t>Identifying appropriate paraphrasing </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from Sociology department’s assessments </a:t>
            </a:r>
            <a:endParaRPr lang="en-US" dirty="0"/>
          </a:p>
        </p:txBody>
      </p:sp>
      <p:sp>
        <p:nvSpPr>
          <p:cNvPr id="3" name="Content Placeholder 2"/>
          <p:cNvSpPr>
            <a:spLocks noGrp="1"/>
          </p:cNvSpPr>
          <p:nvPr>
            <p:ph sz="quarter" idx="1"/>
          </p:nvPr>
        </p:nvSpPr>
        <p:spPr>
          <a:xfrm>
            <a:off x="457200" y="1600200"/>
            <a:ext cx="8229600" cy="4873752"/>
          </a:xfrm>
        </p:spPr>
        <p:txBody>
          <a:bodyPr/>
          <a:lstStyle/>
          <a:p>
            <a:pPr marL="0" indent="0" algn="ctr">
              <a:buNone/>
            </a:pPr>
            <a:endParaRPr lang="en-US" sz="2200" b="1" dirty="0" smtClean="0"/>
          </a:p>
          <a:p>
            <a:pPr marL="0" indent="0" algn="ctr">
              <a:buNone/>
            </a:pPr>
            <a:endParaRPr lang="en-US" sz="2200" b="1" dirty="0"/>
          </a:p>
          <a:p>
            <a:pPr marL="0" indent="0" algn="ctr">
              <a:buNone/>
            </a:pPr>
            <a:r>
              <a:rPr lang="en-US" sz="2200" b="1" dirty="0" smtClean="0"/>
              <a:t>Sociology </a:t>
            </a:r>
            <a:r>
              <a:rPr lang="en-US" sz="2200" b="1" dirty="0"/>
              <a:t>Learning Assessment Results  (SOCIOL 470)</a:t>
            </a:r>
          </a:p>
          <a:p>
            <a:endParaRPr lang="en-US" dirty="0"/>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5324" y="3073400"/>
            <a:ext cx="7567021" cy="1587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Slide Number Placeholder 4"/>
          <p:cNvSpPr>
            <a:spLocks noGrp="1"/>
          </p:cNvSpPr>
          <p:nvPr>
            <p:ph type="sldNum" sz="quarter" idx="15"/>
          </p:nvPr>
        </p:nvSpPr>
        <p:spPr/>
        <p:txBody>
          <a:bodyPr/>
          <a:lstStyle/>
          <a:p>
            <a:fld id="{4ECB4ABB-7316-504D-B2FD-CB31B716BA84}" type="slidenum">
              <a:rPr lang="en-US" smtClean="0"/>
              <a:pPr/>
              <a:t>23</a:t>
            </a:fld>
            <a:endParaRPr lang="en-US"/>
          </a:p>
        </p:txBody>
      </p:sp>
    </p:spTree>
    <p:extLst>
      <p:ext uri="{BB962C8B-B14F-4D97-AF65-F5344CB8AC3E}">
        <p14:creationId xmlns:p14="http://schemas.microsoft.com/office/powerpoint/2010/main" val="100327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from Sociology department’s assessments </a:t>
            </a:r>
            <a:endParaRPr lang="en-US" dirty="0"/>
          </a:p>
        </p:txBody>
      </p:sp>
      <p:sp>
        <p:nvSpPr>
          <p:cNvPr id="3" name="Content Placeholder 2"/>
          <p:cNvSpPr>
            <a:spLocks noGrp="1"/>
          </p:cNvSpPr>
          <p:nvPr>
            <p:ph sz="quarter" idx="1"/>
          </p:nvPr>
        </p:nvSpPr>
        <p:spPr/>
        <p:txBody>
          <a:bodyPr>
            <a:normAutofit/>
          </a:bodyPr>
          <a:lstStyle/>
          <a:p>
            <a:pPr>
              <a:spcAft>
                <a:spcPts val="600"/>
              </a:spcAft>
            </a:pPr>
            <a:r>
              <a:rPr lang="en-US" dirty="0" smtClean="0"/>
              <a:t>What students can do easily:</a:t>
            </a:r>
          </a:p>
          <a:p>
            <a:pPr lvl="1">
              <a:spcAft>
                <a:spcPts val="600"/>
              </a:spcAft>
            </a:pPr>
            <a:r>
              <a:rPr lang="en-US" sz="2400" dirty="0"/>
              <a:t>Define </a:t>
            </a:r>
            <a:r>
              <a:rPr lang="en-US" sz="2400" i="1" dirty="0"/>
              <a:t>paraphrase</a:t>
            </a:r>
            <a:r>
              <a:rPr lang="en-US" sz="2400" dirty="0"/>
              <a:t> and </a:t>
            </a:r>
            <a:r>
              <a:rPr lang="en-US" sz="2400" i="1" dirty="0"/>
              <a:t>plagiarism</a:t>
            </a:r>
          </a:p>
          <a:p>
            <a:pPr lvl="1">
              <a:spcAft>
                <a:spcPts val="600"/>
              </a:spcAft>
            </a:pPr>
            <a:r>
              <a:rPr lang="en-US" sz="2400" dirty="0" smtClean="0"/>
              <a:t>Identify when citations are needed</a:t>
            </a:r>
          </a:p>
          <a:p>
            <a:pPr lvl="1">
              <a:spcAft>
                <a:spcPts val="600"/>
              </a:spcAft>
            </a:pPr>
            <a:r>
              <a:rPr lang="en-US" sz="2400" dirty="0"/>
              <a:t>Determine what types of sources are appropriate to use for research (e.g. Google vs. databases)</a:t>
            </a:r>
          </a:p>
          <a:p>
            <a:pPr lvl="1">
              <a:spcAft>
                <a:spcPts val="600"/>
              </a:spcAft>
            </a:pPr>
            <a:r>
              <a:rPr lang="en-US" sz="2400" dirty="0" smtClean="0"/>
              <a:t>Select effective keywords for a database search </a:t>
            </a:r>
          </a:p>
          <a:p>
            <a:pPr lvl="1">
              <a:spcAft>
                <a:spcPts val="600"/>
              </a:spcAft>
            </a:pPr>
            <a:r>
              <a:rPr lang="en-US" sz="2400" dirty="0" smtClean="0"/>
              <a:t>Explain the value of peer-reviewed sources  </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24</a:t>
            </a:fld>
            <a:endParaRPr lang="en-US"/>
          </a:p>
        </p:txBody>
      </p:sp>
    </p:spTree>
    <p:extLst>
      <p:ext uri="{BB962C8B-B14F-4D97-AF65-F5344CB8AC3E}">
        <p14:creationId xmlns:p14="http://schemas.microsoft.com/office/powerpoint/2010/main" val="3818054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from Sociology department’s assessments </a:t>
            </a:r>
            <a:endParaRPr lang="en-US" dirty="0"/>
          </a:p>
        </p:txBody>
      </p:sp>
      <p:sp>
        <p:nvSpPr>
          <p:cNvPr id="3" name="Content Placeholder 2"/>
          <p:cNvSpPr>
            <a:spLocks noGrp="1"/>
          </p:cNvSpPr>
          <p:nvPr>
            <p:ph sz="quarter" idx="1"/>
          </p:nvPr>
        </p:nvSpPr>
        <p:spPr/>
        <p:txBody>
          <a:bodyPr>
            <a:normAutofit/>
          </a:bodyPr>
          <a:lstStyle/>
          <a:p>
            <a:pPr>
              <a:spcAft>
                <a:spcPts val="600"/>
              </a:spcAft>
            </a:pPr>
            <a:r>
              <a:rPr lang="en-US" dirty="0" smtClean="0"/>
              <a:t>What challenges students:</a:t>
            </a:r>
          </a:p>
          <a:p>
            <a:pPr lvl="1">
              <a:spcAft>
                <a:spcPts val="600"/>
              </a:spcAft>
            </a:pPr>
            <a:r>
              <a:rPr lang="en-US" sz="2400" dirty="0" smtClean="0"/>
              <a:t>Identifying </a:t>
            </a:r>
            <a:r>
              <a:rPr lang="en-US" sz="2400" dirty="0"/>
              <a:t>peer-reviewed sources from a </a:t>
            </a:r>
            <a:r>
              <a:rPr lang="en-US" sz="2400" dirty="0" smtClean="0"/>
              <a:t>citation</a:t>
            </a:r>
            <a:endParaRPr lang="en-US" sz="2400" dirty="0"/>
          </a:p>
          <a:p>
            <a:pPr lvl="1">
              <a:spcAft>
                <a:spcPts val="600"/>
              </a:spcAft>
            </a:pPr>
            <a:r>
              <a:rPr lang="en-US" sz="2400" dirty="0" smtClean="0"/>
              <a:t>Citing </a:t>
            </a:r>
            <a:r>
              <a:rPr lang="en-US" sz="2400" dirty="0"/>
              <a:t>sources quoted in another source</a:t>
            </a:r>
          </a:p>
          <a:p>
            <a:pPr lvl="1">
              <a:spcAft>
                <a:spcPts val="600"/>
              </a:spcAft>
            </a:pPr>
            <a:r>
              <a:rPr lang="en-US" sz="2400" dirty="0" smtClean="0"/>
              <a:t>Writing </a:t>
            </a:r>
            <a:r>
              <a:rPr lang="en-US" sz="2400" dirty="0"/>
              <a:t>and identifying complete </a:t>
            </a:r>
            <a:r>
              <a:rPr lang="en-US" sz="2400" dirty="0" smtClean="0"/>
              <a:t>citations</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25</a:t>
            </a:fld>
            <a:endParaRPr lang="en-US"/>
          </a:p>
        </p:txBody>
      </p:sp>
    </p:spTree>
    <p:extLst>
      <p:ext uri="{BB962C8B-B14F-4D97-AF65-F5344CB8AC3E}">
        <p14:creationId xmlns:p14="http://schemas.microsoft.com/office/powerpoint/2010/main" val="3267088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Findings from Sociology department’s assessments </a:t>
            </a:r>
            <a:endParaRPr lang="en-US" dirty="0"/>
          </a:p>
        </p:txBody>
      </p:sp>
      <p:sp>
        <p:nvSpPr>
          <p:cNvPr id="3" name="Content Placeholder 2"/>
          <p:cNvSpPr>
            <a:spLocks noGrp="1"/>
          </p:cNvSpPr>
          <p:nvPr>
            <p:ph sz="quarter" idx="1"/>
          </p:nvPr>
        </p:nvSpPr>
        <p:spPr/>
        <p:txBody>
          <a:bodyPr>
            <a:noAutofit/>
          </a:bodyPr>
          <a:lstStyle/>
          <a:p>
            <a:pPr>
              <a:spcAft>
                <a:spcPts val="600"/>
              </a:spcAft>
            </a:pPr>
            <a:r>
              <a:rPr lang="en-US" dirty="0" smtClean="0"/>
              <a:t>Some caveats:</a:t>
            </a:r>
          </a:p>
          <a:p>
            <a:pPr lvl="1">
              <a:spcAft>
                <a:spcPts val="600"/>
              </a:spcAft>
            </a:pPr>
            <a:r>
              <a:rPr lang="en-US" sz="2400" dirty="0" smtClean="0"/>
              <a:t>Students were graded on completion of the post-test, but not on their actual score. End-of-semester brain melt may be at play here.</a:t>
            </a:r>
          </a:p>
          <a:p>
            <a:pPr lvl="1">
              <a:spcAft>
                <a:spcPts val="600"/>
              </a:spcAft>
            </a:pPr>
            <a:r>
              <a:rPr lang="en-US" sz="2400" dirty="0" smtClean="0"/>
              <a:t>The library instruction sessions were more closely aligned with the goals of the research paper assignment than they were with the Sociology Learning Assessment instruments </a:t>
            </a:r>
          </a:p>
          <a:p>
            <a:pPr lvl="1">
              <a:spcAft>
                <a:spcPts val="600"/>
              </a:spcAft>
            </a:pPr>
            <a:r>
              <a:rPr lang="en-US" sz="2400" dirty="0" smtClean="0"/>
              <a:t>Were improvements noticed by the professor in the overall quality of sources used in the research papers and consistency of citation formatting?</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26</a:t>
            </a:fld>
            <a:endParaRPr lang="en-US"/>
          </a:p>
        </p:txBody>
      </p:sp>
    </p:spTree>
    <p:extLst>
      <p:ext uri="{BB962C8B-B14F-4D97-AF65-F5344CB8AC3E}">
        <p14:creationId xmlns:p14="http://schemas.microsoft.com/office/powerpoint/2010/main" val="4286280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9124"/>
            <a:ext cx="8229600" cy="1143000"/>
          </a:xfrm>
        </p:spPr>
        <p:txBody>
          <a:bodyPr>
            <a:noAutofit/>
          </a:bodyPr>
          <a:lstStyle/>
          <a:p>
            <a:r>
              <a:rPr lang="en-US" sz="6000" dirty="0" smtClean="0"/>
              <a:t>Findings from students’ self-evaluations</a:t>
            </a:r>
            <a:endParaRPr lang="en-US" sz="6000" dirty="0"/>
          </a:p>
        </p:txBody>
      </p:sp>
      <p:sp>
        <p:nvSpPr>
          <p:cNvPr id="3" name="Slide Number Placeholder 2"/>
          <p:cNvSpPr>
            <a:spLocks noGrp="1"/>
          </p:cNvSpPr>
          <p:nvPr>
            <p:ph type="sldNum" sz="quarter" idx="15"/>
          </p:nvPr>
        </p:nvSpPr>
        <p:spPr/>
        <p:txBody>
          <a:bodyPr/>
          <a:lstStyle/>
          <a:p>
            <a:fld id="{4ECB4ABB-7316-504D-B2FD-CB31B716BA84}"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a:t>
            </a:r>
            <a:endParaRPr lang="en-US" dirty="0"/>
          </a:p>
        </p:txBody>
      </p:sp>
      <p:sp>
        <p:nvSpPr>
          <p:cNvPr id="3" name="Content Placeholder 2"/>
          <p:cNvSpPr>
            <a:spLocks noGrp="1"/>
          </p:cNvSpPr>
          <p:nvPr>
            <p:ph sz="quarter" idx="1"/>
          </p:nvPr>
        </p:nvSpPr>
        <p:spPr>
          <a:xfrm>
            <a:off x="457200" y="1397004"/>
            <a:ext cx="8229600" cy="5257800"/>
          </a:xfrm>
        </p:spPr>
        <p:txBody>
          <a:bodyPr>
            <a:noAutofit/>
          </a:bodyPr>
          <a:lstStyle/>
          <a:p>
            <a:r>
              <a:rPr lang="en-US" sz="2000" dirty="0" smtClean="0"/>
              <a:t>Participation voluntary, during class</a:t>
            </a:r>
          </a:p>
          <a:p>
            <a:r>
              <a:rPr lang="en-US" sz="2000" dirty="0" smtClean="0"/>
              <a:t>Graduate course (11)</a:t>
            </a:r>
          </a:p>
          <a:p>
            <a:pPr lvl="1"/>
            <a:r>
              <a:rPr lang="en-US" sz="2000" dirty="0" smtClean="0"/>
              <a:t>Beginning of semester self-evaluation of sociological skills</a:t>
            </a:r>
          </a:p>
          <a:p>
            <a:pPr lvl="1"/>
            <a:r>
              <a:rPr lang="en-US" sz="2000" dirty="0" smtClean="0"/>
              <a:t>End of semester self-evaluation of sociological skills</a:t>
            </a:r>
          </a:p>
          <a:p>
            <a:pPr lvl="1"/>
            <a:r>
              <a:rPr lang="en-US" sz="2000" dirty="0" smtClean="0"/>
              <a:t>End of semester reflection of where skills were at beginning of semester </a:t>
            </a:r>
          </a:p>
          <a:p>
            <a:r>
              <a:rPr lang="en-US" sz="2000" dirty="0" smtClean="0"/>
              <a:t>Senior seminar (19)</a:t>
            </a:r>
          </a:p>
          <a:p>
            <a:pPr lvl="1"/>
            <a:r>
              <a:rPr lang="en-US" sz="2000" dirty="0" smtClean="0"/>
              <a:t>Beginning of semester self-evaluation of sociological skills (reviewed but data not entered)</a:t>
            </a:r>
          </a:p>
          <a:p>
            <a:pPr lvl="1"/>
            <a:r>
              <a:rPr lang="en-US" sz="2000" dirty="0" smtClean="0"/>
              <a:t>End of semester self-evaluation of sociological skills</a:t>
            </a:r>
          </a:p>
          <a:p>
            <a:pPr lvl="1"/>
            <a:r>
              <a:rPr lang="en-US" sz="2000" dirty="0" smtClean="0"/>
              <a:t>End of semester reflection of where skills were at beginning of semester </a:t>
            </a:r>
          </a:p>
          <a:p>
            <a:pPr lvl="1"/>
            <a:r>
              <a:rPr lang="en-US" sz="2000" dirty="0" smtClean="0"/>
              <a:t>*issues with inconsistencies on </a:t>
            </a:r>
            <a:r>
              <a:rPr lang="en-US" sz="2000" dirty="0"/>
              <a:t>4</a:t>
            </a:r>
            <a:r>
              <a:rPr lang="en-US" sz="2000" dirty="0" smtClean="0"/>
              <a:t> assessments</a:t>
            </a:r>
          </a:p>
          <a:p>
            <a:r>
              <a:rPr lang="en-US" sz="2000" dirty="0" smtClean="0"/>
              <a:t>3 measures for grad students, 2 for undergrads</a:t>
            </a:r>
          </a:p>
          <a:p>
            <a:r>
              <a:rPr lang="en-US" sz="2000" dirty="0" smtClean="0"/>
              <a:t>All analysis conducted in SPSS</a:t>
            </a:r>
          </a:p>
          <a:p>
            <a:pPr lvl="1"/>
            <a:endParaRPr lang="en-US" sz="2000" dirty="0"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a:t>
            </a:r>
            <a:endParaRPr lang="en-US" dirty="0"/>
          </a:p>
        </p:txBody>
      </p:sp>
      <p:sp>
        <p:nvSpPr>
          <p:cNvPr id="3" name="Content Placeholder 2"/>
          <p:cNvSpPr>
            <a:spLocks noGrp="1"/>
          </p:cNvSpPr>
          <p:nvPr>
            <p:ph sz="quarter" idx="1"/>
          </p:nvPr>
        </p:nvSpPr>
        <p:spPr>
          <a:xfrm>
            <a:off x="457200" y="1549401"/>
            <a:ext cx="8281416" cy="4873752"/>
          </a:xfrm>
        </p:spPr>
        <p:txBody>
          <a:bodyPr>
            <a:normAutofit fontScale="92500" lnSpcReduction="20000"/>
          </a:bodyPr>
          <a:lstStyle/>
          <a:p>
            <a:pPr>
              <a:buNone/>
            </a:pPr>
            <a:r>
              <a:rPr lang="en-US" b="1" dirty="0" smtClean="0"/>
              <a:t>Please circle the extent to which you agree or disagree with the following statements:</a:t>
            </a:r>
            <a:r>
              <a:rPr lang="en-US" dirty="0" smtClean="0"/>
              <a:t> (5-pt scale)</a:t>
            </a:r>
          </a:p>
          <a:p>
            <a:pPr marL="457200" indent="-457200">
              <a:buFont typeface="+mj-lt"/>
              <a:buAutoNum type="arabicPeriod"/>
            </a:pPr>
            <a:r>
              <a:rPr lang="en-US" dirty="0" smtClean="0"/>
              <a:t>I can find appropriate peer-reviewed resources.</a:t>
            </a:r>
          </a:p>
          <a:p>
            <a:pPr marL="457200" indent="-457200">
              <a:buFont typeface="+mj-lt"/>
              <a:buAutoNum type="arabicPeriod"/>
            </a:pPr>
            <a:r>
              <a:rPr lang="en-US" dirty="0" smtClean="0"/>
              <a:t>I can communicate ideas effectively in writing.</a:t>
            </a:r>
          </a:p>
          <a:p>
            <a:pPr marL="457200" indent="-457200">
              <a:buFont typeface="+mj-lt"/>
              <a:buAutoNum type="arabicPeriod"/>
            </a:pPr>
            <a:r>
              <a:rPr lang="en-US" dirty="0" smtClean="0"/>
              <a:t>I do not know how to write a literature review. (R)</a:t>
            </a:r>
          </a:p>
          <a:p>
            <a:pPr marL="457200" indent="-457200">
              <a:buFont typeface="+mj-lt"/>
              <a:buAutoNum type="arabicPeriod"/>
            </a:pPr>
            <a:r>
              <a:rPr lang="en-US" dirty="0" smtClean="0"/>
              <a:t>I can cite sources using a standard format (examples: APA, MLA).</a:t>
            </a:r>
          </a:p>
          <a:p>
            <a:pPr marL="457200" indent="-457200">
              <a:buFont typeface="+mj-lt"/>
              <a:buAutoNum type="arabicPeriod"/>
            </a:pPr>
            <a:r>
              <a:rPr lang="en-US" dirty="0" smtClean="0"/>
              <a:t>I can design the methods of a research project.</a:t>
            </a:r>
          </a:p>
          <a:p>
            <a:pPr marL="457200" indent="-457200">
              <a:buFont typeface="+mj-lt"/>
              <a:buAutoNum type="arabicPeriod"/>
            </a:pPr>
            <a:r>
              <a:rPr lang="en-US" dirty="0" smtClean="0"/>
              <a:t>I cannot analyze data for a research project. (R) </a:t>
            </a:r>
          </a:p>
          <a:p>
            <a:pPr marL="457200" indent="-457200">
              <a:buFont typeface="+mj-lt"/>
              <a:buAutoNum type="arabicPeriod"/>
            </a:pPr>
            <a:r>
              <a:rPr lang="en-US" dirty="0" smtClean="0"/>
              <a:t>I can draw conclusions based on data from a research project.</a:t>
            </a:r>
          </a:p>
          <a:p>
            <a:pPr marL="457200" indent="-457200">
              <a:buFont typeface="+mj-lt"/>
              <a:buAutoNum type="arabicPeriod"/>
            </a:pPr>
            <a:r>
              <a:rPr lang="en-US" dirty="0" smtClean="0"/>
              <a:t>I am not always 100% certain how to avoid plagiarism. (R)</a:t>
            </a:r>
          </a:p>
          <a:p>
            <a:pPr marL="457200" indent="-457200">
              <a:buFont typeface="+mj-lt"/>
              <a:buAutoNum type="arabicPeriod"/>
            </a:pPr>
            <a:r>
              <a:rPr lang="en-US" dirty="0" smtClean="0"/>
              <a:t>I can provide constructive feedback to a classmate on his or her paper. </a:t>
            </a:r>
          </a:p>
          <a:p>
            <a:endParaRPr lang="en-US" dirty="0" err="1" smtClean="0"/>
          </a:p>
        </p:txBody>
      </p:sp>
      <p:sp>
        <p:nvSpPr>
          <p:cNvPr id="4" name="Slide Number Placeholder 3"/>
          <p:cNvSpPr>
            <a:spLocks noGrp="1"/>
          </p:cNvSpPr>
          <p:nvPr>
            <p:ph type="sldNum" sz="quarter" idx="15"/>
          </p:nvPr>
        </p:nvSpPr>
        <p:spPr/>
        <p:txBody>
          <a:bodyPr/>
          <a:lstStyle/>
          <a:p>
            <a:fld id="{4ECB4ABB-7316-504D-B2FD-CB31B716BA84}"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49173"/>
            <a:ext cx="8229600" cy="1143000"/>
          </a:xfrm>
        </p:spPr>
        <p:txBody>
          <a:bodyPr>
            <a:normAutofit fontScale="90000"/>
          </a:bodyPr>
          <a:lstStyle/>
          <a:p>
            <a:r>
              <a:rPr lang="en-US" dirty="0" smtClean="0"/>
              <a:t>how do you assess learning in your courses?</a:t>
            </a:r>
            <a:br>
              <a:rPr lang="en-US" dirty="0" smtClean="0"/>
            </a:br>
            <a:r>
              <a:rPr lang="en-US" dirty="0" smtClean="0"/>
              <a:t>(think-pair-share)</a:t>
            </a:r>
            <a:endParaRPr lang="en-US" dirty="0"/>
          </a:p>
        </p:txBody>
      </p:sp>
      <p:sp>
        <p:nvSpPr>
          <p:cNvPr id="3" name="Slide Number Placeholder 2"/>
          <p:cNvSpPr>
            <a:spLocks noGrp="1"/>
          </p:cNvSpPr>
          <p:nvPr>
            <p:ph type="sldNum" sz="quarter" idx="15"/>
          </p:nvPr>
        </p:nvSpPr>
        <p:spPr/>
        <p:txBody>
          <a:bodyPr/>
          <a:lstStyle/>
          <a:p>
            <a:fld id="{4ECB4ABB-7316-504D-B2FD-CB31B716BA84}" type="slidenum">
              <a:rPr lang="en-US" smtClean="0"/>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Questionnaire</a:t>
            </a:r>
            <a:endParaRPr lang="en-US" dirty="0"/>
          </a:p>
        </p:txBody>
      </p:sp>
      <p:sp>
        <p:nvSpPr>
          <p:cNvPr id="3" name="Content Placeholder 2"/>
          <p:cNvSpPr>
            <a:spLocks noGrp="1"/>
          </p:cNvSpPr>
          <p:nvPr>
            <p:ph sz="quarter" idx="1"/>
          </p:nvPr>
        </p:nvSpPr>
        <p:spPr>
          <a:xfrm>
            <a:off x="203200" y="1498602"/>
            <a:ext cx="8535416" cy="5257800"/>
          </a:xfrm>
        </p:spPr>
        <p:txBody>
          <a:bodyPr>
            <a:noAutofit/>
          </a:bodyPr>
          <a:lstStyle/>
          <a:p>
            <a:pPr>
              <a:buNone/>
            </a:pPr>
            <a:r>
              <a:rPr lang="en-US" sz="2000" b="1" dirty="0" smtClean="0"/>
              <a:t>Now I would like for you to think about the process for writing your final paper. Please tell me the extent to which you agree or disagree with the following statements:</a:t>
            </a:r>
            <a:endParaRPr lang="en-US" sz="2000" dirty="0" smtClean="0"/>
          </a:p>
          <a:p>
            <a:pPr marL="457200" indent="-457200">
              <a:buFont typeface="+mj-lt"/>
              <a:buAutoNum type="arabicPeriod"/>
            </a:pPr>
            <a:r>
              <a:rPr lang="en-US" sz="2000" dirty="0" smtClean="0"/>
              <a:t>Sessions with the librarians improved my final paper. 	</a:t>
            </a:r>
          </a:p>
          <a:p>
            <a:pPr marL="457200" indent="-457200">
              <a:buFont typeface="+mj-lt"/>
              <a:buAutoNum type="arabicPeriod"/>
            </a:pPr>
            <a:r>
              <a:rPr lang="en-US" sz="2000" dirty="0" smtClean="0"/>
              <a:t>Having access to the </a:t>
            </a:r>
            <a:r>
              <a:rPr lang="en-US" sz="2000" dirty="0" err="1" smtClean="0"/>
              <a:t>iPads</a:t>
            </a:r>
            <a:r>
              <a:rPr lang="en-US" sz="2000" dirty="0" smtClean="0"/>
              <a:t> to work on papers in class improved my final paper.</a:t>
            </a:r>
          </a:p>
          <a:p>
            <a:pPr marL="457200" indent="-457200">
              <a:buFont typeface="+mj-lt"/>
              <a:buAutoNum type="arabicPeriod"/>
            </a:pPr>
            <a:r>
              <a:rPr lang="en-US" sz="2000" dirty="0" smtClean="0"/>
              <a:t>I learned from the worksheets on how to write each section of the paper.</a:t>
            </a:r>
          </a:p>
          <a:p>
            <a:pPr marL="457200" indent="-457200">
              <a:buFont typeface="+mj-lt"/>
              <a:buAutoNum type="arabicPeriod"/>
            </a:pPr>
            <a:r>
              <a:rPr lang="en-US" sz="2000" dirty="0" smtClean="0"/>
              <a:t>Parallel writing improved my final paper.</a:t>
            </a:r>
          </a:p>
          <a:p>
            <a:pPr marL="457200" indent="-457200">
              <a:buFont typeface="+mj-lt"/>
              <a:buAutoNum type="arabicPeriod"/>
            </a:pPr>
            <a:r>
              <a:rPr lang="en-US" sz="2000" dirty="0" smtClean="0"/>
              <a:t>I did not learn from making revisions to my final paper. (R) </a:t>
            </a:r>
          </a:p>
          <a:p>
            <a:pPr marL="457200" indent="-457200">
              <a:buFont typeface="+mj-lt"/>
              <a:buAutoNum type="arabicPeriod"/>
            </a:pPr>
            <a:r>
              <a:rPr lang="en-US" sz="2000" dirty="0" smtClean="0"/>
              <a:t>In-class peer review of my paper did not improve my final paper. (R)</a:t>
            </a:r>
          </a:p>
          <a:p>
            <a:pPr marL="457200" indent="-457200">
              <a:buFont typeface="+mj-lt"/>
              <a:buAutoNum type="arabicPeriod"/>
            </a:pPr>
            <a:r>
              <a:rPr lang="en-US" sz="2000" dirty="0" smtClean="0"/>
              <a:t>I learned from having the grading rubric in advance.</a:t>
            </a:r>
          </a:p>
          <a:p>
            <a:pPr marL="457200" indent="-457200">
              <a:buFont typeface="+mj-lt"/>
              <a:buAutoNum type="arabicPeriod"/>
            </a:pPr>
            <a:r>
              <a:rPr lang="en-US" sz="2000" dirty="0" smtClean="0"/>
              <a:t>Professor’s comments on drafts of my paper did not improve my final paper. (R) </a:t>
            </a:r>
            <a:endParaRPr lang="en-US" sz="2000"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0746" y="2523062"/>
            <a:ext cx="7467600" cy="1591734"/>
          </a:xfrm>
        </p:spPr>
        <p:txBody>
          <a:bodyPr>
            <a:normAutofit/>
          </a:bodyPr>
          <a:lstStyle/>
          <a:p>
            <a:r>
              <a:rPr lang="en-US" dirty="0" smtClean="0"/>
              <a:t>How did students feel their skills changed?  (at post-test)</a:t>
            </a:r>
            <a:endParaRPr lang="en-US"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482600" y="1100665"/>
          <a:ext cx="8178800" cy="5858933"/>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5"/>
          <p:cNvSpPr/>
          <p:nvPr/>
        </p:nvSpPr>
        <p:spPr>
          <a:xfrm>
            <a:off x="0" y="-36723"/>
            <a:ext cx="9144000" cy="1077218"/>
          </a:xfrm>
          <a:prstGeom prst="rect">
            <a:avLst/>
          </a:prstGeom>
        </p:spPr>
        <p:txBody>
          <a:bodyPr wrap="square">
            <a:spAutoFit/>
          </a:bodyPr>
          <a:lstStyle/>
          <a:p>
            <a:pPr algn="ctr"/>
            <a:r>
              <a:rPr lang="en-US" sz="3200" dirty="0" smtClean="0"/>
              <a:t>Self-assessment improvements for skills explicitly targeted: reflection </a:t>
            </a:r>
            <a:r>
              <a:rPr lang="en-US" sz="3200" dirty="0" err="1" smtClean="0"/>
              <a:t>vs</a:t>
            </a:r>
            <a:r>
              <a:rPr lang="en-US" sz="3200" smtClean="0"/>
              <a:t> final</a:t>
            </a:r>
            <a:endParaRPr lang="en-US" sz="3200"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32</a:t>
            </a:fld>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p:nvPr/>
        </p:nvGraphicFramePr>
        <p:xfrm>
          <a:off x="304800" y="1032934"/>
          <a:ext cx="8534400" cy="5825066"/>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16933" y="-2857"/>
            <a:ext cx="9144000" cy="1077218"/>
          </a:xfrm>
          <a:prstGeom prst="rect">
            <a:avLst/>
          </a:prstGeom>
        </p:spPr>
        <p:txBody>
          <a:bodyPr wrap="square">
            <a:spAutoFit/>
          </a:bodyPr>
          <a:lstStyle/>
          <a:p>
            <a:pPr algn="ctr"/>
            <a:r>
              <a:rPr lang="en-US" sz="3200" dirty="0" smtClean="0"/>
              <a:t>Self-assessment improvements for skills not explicitly targeted: reflection </a:t>
            </a:r>
            <a:r>
              <a:rPr lang="en-US" sz="3200" dirty="0" err="1" smtClean="0"/>
              <a:t>vs</a:t>
            </a:r>
            <a:r>
              <a:rPr lang="en-US" sz="3200" dirty="0" smtClean="0"/>
              <a:t> final</a:t>
            </a:r>
            <a:endParaRPr lang="en-US" sz="3200" dirty="0"/>
          </a:p>
        </p:txBody>
      </p:sp>
      <p:sp>
        <p:nvSpPr>
          <p:cNvPr id="6" name="Slide Number Placeholder 5"/>
          <p:cNvSpPr>
            <a:spLocks noGrp="1"/>
          </p:cNvSpPr>
          <p:nvPr>
            <p:ph type="sldNum" sz="quarter" idx="15"/>
          </p:nvPr>
        </p:nvSpPr>
        <p:spPr/>
        <p:txBody>
          <a:bodyPr/>
          <a:lstStyle/>
          <a:p>
            <a:fld id="{4ECB4ABB-7316-504D-B2FD-CB31B716BA84}"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Overestimation or underestimation?</a:t>
            </a:r>
            <a:endParaRPr lang="en-US" dirty="0"/>
          </a:p>
        </p:txBody>
      </p:sp>
      <p:sp>
        <p:nvSpPr>
          <p:cNvPr id="3" name="Content Placeholder 2"/>
          <p:cNvSpPr>
            <a:spLocks noGrp="1"/>
          </p:cNvSpPr>
          <p:nvPr>
            <p:ph sz="quarter" idx="1"/>
          </p:nvPr>
        </p:nvSpPr>
        <p:spPr>
          <a:xfrm>
            <a:off x="457199" y="1600200"/>
            <a:ext cx="7941733" cy="4873752"/>
          </a:xfrm>
        </p:spPr>
        <p:txBody>
          <a:bodyPr>
            <a:noAutofit/>
          </a:bodyPr>
          <a:lstStyle/>
          <a:p>
            <a:r>
              <a:rPr lang="en-US" sz="2300" dirty="0" smtClean="0"/>
              <a:t>Data from grad students suggests that students either:</a:t>
            </a:r>
          </a:p>
          <a:p>
            <a:pPr lvl="1"/>
            <a:r>
              <a:rPr lang="en-US" sz="2300" dirty="0" smtClean="0"/>
              <a:t>Overestimated their skills at the beginning of the semester or</a:t>
            </a:r>
          </a:p>
          <a:p>
            <a:pPr lvl="1"/>
            <a:r>
              <a:rPr lang="en-US" sz="2300" dirty="0" smtClean="0"/>
              <a:t>Overestimated the amount of change in their skills when reflecting on their pre-course skills.</a:t>
            </a:r>
          </a:p>
          <a:p>
            <a:pPr lvl="2"/>
            <a:r>
              <a:rPr lang="en-US" sz="2300" dirty="0" smtClean="0"/>
              <a:t>Papers suggest that they overestimated their skills</a:t>
            </a:r>
          </a:p>
          <a:p>
            <a:pPr lvl="2"/>
            <a:r>
              <a:rPr lang="en-US" sz="2300" dirty="0" smtClean="0"/>
              <a:t>But: “While on the other side it seems like I was at the same level as I came in at, I am not. At the beginning of the semester I </a:t>
            </a:r>
            <a:r>
              <a:rPr lang="en-US" sz="2300" u="sng" dirty="0" smtClean="0"/>
              <a:t>thought </a:t>
            </a:r>
            <a:r>
              <a:rPr lang="en-US" sz="2300" dirty="0" smtClean="0"/>
              <a:t>I knew, but after taking this class I realize that I did not know at the beginning. Thank you” -Grad student</a:t>
            </a:r>
          </a:p>
        </p:txBody>
      </p:sp>
      <p:sp>
        <p:nvSpPr>
          <p:cNvPr id="4" name="Slide Number Placeholder 3"/>
          <p:cNvSpPr>
            <a:spLocks noGrp="1"/>
          </p:cNvSpPr>
          <p:nvPr>
            <p:ph type="sldNum" sz="quarter" idx="15"/>
          </p:nvPr>
        </p:nvSpPr>
        <p:spPr/>
        <p:txBody>
          <a:bodyPr/>
          <a:lstStyle/>
          <a:p>
            <a:fld id="{4ECB4ABB-7316-504D-B2FD-CB31B716BA84}" type="slidenum">
              <a:rPr lang="en-US" smtClean="0"/>
              <a:pPr/>
              <a:t>34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0746" y="2523062"/>
            <a:ext cx="7467600" cy="1591734"/>
          </a:xfrm>
        </p:spPr>
        <p:txBody>
          <a:bodyPr>
            <a:normAutofit/>
          </a:bodyPr>
          <a:lstStyle/>
          <a:p>
            <a:r>
              <a:rPr lang="en-US" dirty="0" smtClean="0"/>
              <a:t>There were improvements. What helped?</a:t>
            </a:r>
            <a:endParaRPr lang="en-US"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5" name="Chart 4"/>
          <p:cNvGraphicFramePr/>
          <p:nvPr/>
        </p:nvGraphicFramePr>
        <p:xfrm>
          <a:off x="552450" y="1722432"/>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5"/>
          </p:nvPr>
        </p:nvSpPr>
        <p:spPr/>
        <p:txBody>
          <a:bodyPr/>
          <a:lstStyle/>
          <a:p>
            <a:fld id="{4ECB4ABB-7316-504D-B2FD-CB31B716BA84}"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4" name="Chart 3"/>
          <p:cNvGraphicFramePr/>
          <p:nvPr/>
        </p:nvGraphicFramePr>
        <p:xfrm>
          <a:off x="552450" y="1604421"/>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5"/>
          </p:nvPr>
        </p:nvSpPr>
        <p:spPr/>
        <p:txBody>
          <a:bodyPr/>
          <a:lstStyle/>
          <a:p>
            <a:fld id="{4ECB4ABB-7316-504D-B2FD-CB31B716BA84}"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4" name="Chart 3"/>
          <p:cNvGraphicFramePr/>
          <p:nvPr/>
        </p:nvGraphicFramePr>
        <p:xfrm>
          <a:off x="552450" y="1417638"/>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15"/>
          </p:nvPr>
        </p:nvSpPr>
        <p:spPr/>
        <p:txBody>
          <a:bodyPr/>
          <a:lstStyle/>
          <a:p>
            <a:fld id="{4ECB4ABB-7316-504D-B2FD-CB31B716BA84}"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3" name="Chart 2"/>
          <p:cNvGraphicFramePr/>
          <p:nvPr/>
        </p:nvGraphicFramePr>
        <p:xfrm>
          <a:off x="552450" y="1417638"/>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5"/>
          </p:nvPr>
        </p:nvSpPr>
        <p:spPr/>
        <p:txBody>
          <a:bodyPr/>
          <a:lstStyle/>
          <a:p>
            <a:fld id="{4ECB4ABB-7316-504D-B2FD-CB31B716BA84}"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1498"/>
            <a:ext cx="8229600" cy="1143000"/>
          </a:xfrm>
        </p:spPr>
        <p:txBody>
          <a:bodyPr/>
          <a:lstStyle/>
          <a:p>
            <a:r>
              <a:rPr lang="en-US" dirty="0" smtClean="0"/>
              <a:t>Pedagogy assessed </a:t>
            </a:r>
            <a:endParaRPr lang="en-US" dirty="0"/>
          </a:p>
        </p:txBody>
      </p:sp>
      <p:sp>
        <p:nvSpPr>
          <p:cNvPr id="3" name="Slide Number Placeholder 2"/>
          <p:cNvSpPr>
            <a:spLocks noGrp="1"/>
          </p:cNvSpPr>
          <p:nvPr>
            <p:ph type="sldNum" sz="quarter" idx="15"/>
          </p:nvPr>
        </p:nvSpPr>
        <p:spPr/>
        <p:txBody>
          <a:bodyPr/>
          <a:lstStyle/>
          <a:p>
            <a:fld id="{4ECB4ABB-7316-504D-B2FD-CB31B716BA84}" type="slidenum">
              <a:rPr lang="en-US" smtClean="0"/>
              <a:pPr/>
              <a:t>4</a:t>
            </a:fld>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3" name="Chart 2"/>
          <p:cNvGraphicFramePr/>
          <p:nvPr/>
        </p:nvGraphicFramePr>
        <p:xfrm>
          <a:off x="552450" y="1417638"/>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5"/>
          </p:nvPr>
        </p:nvSpPr>
        <p:spPr/>
        <p:txBody>
          <a:bodyPr/>
          <a:lstStyle/>
          <a:p>
            <a:fld id="{4ECB4ABB-7316-504D-B2FD-CB31B716BA84}"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3" name="Chart 2"/>
          <p:cNvGraphicFramePr/>
          <p:nvPr/>
        </p:nvGraphicFramePr>
        <p:xfrm>
          <a:off x="552450" y="1417638"/>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5"/>
          </p:nvPr>
        </p:nvSpPr>
        <p:spPr/>
        <p:txBody>
          <a:bodyPr/>
          <a:lstStyle/>
          <a:p>
            <a:fld id="{4ECB4ABB-7316-504D-B2FD-CB31B716BA84}"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3" name="Chart 2"/>
          <p:cNvGraphicFramePr/>
          <p:nvPr/>
        </p:nvGraphicFramePr>
        <p:xfrm>
          <a:off x="552450" y="1435091"/>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5"/>
          </p:nvPr>
        </p:nvSpPr>
        <p:spPr/>
        <p:txBody>
          <a:bodyPr/>
          <a:lstStyle/>
          <a:p>
            <a:fld id="{4ECB4ABB-7316-504D-B2FD-CB31B716BA84}"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students say improved their final paper</a:t>
            </a:r>
            <a:endParaRPr lang="en-US" dirty="0"/>
          </a:p>
        </p:txBody>
      </p:sp>
      <p:graphicFrame>
        <p:nvGraphicFramePr>
          <p:cNvPr id="3" name="Chart 2"/>
          <p:cNvGraphicFramePr/>
          <p:nvPr/>
        </p:nvGraphicFramePr>
        <p:xfrm>
          <a:off x="552450" y="1417638"/>
          <a:ext cx="8039100" cy="49022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5"/>
          </p:nvPr>
        </p:nvSpPr>
        <p:spPr/>
        <p:txBody>
          <a:bodyPr/>
          <a:lstStyle/>
          <a:p>
            <a:fld id="{4ECB4ABB-7316-504D-B2FD-CB31B716BA84}" type="slidenum">
              <a:rPr lang="en-US" smtClean="0"/>
              <a:pPr/>
              <a:t>43</a:t>
            </a:fld>
            <a:endParaRPr 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7"/>
            <a:ext cx="8229600" cy="1537229"/>
          </a:xfrm>
        </p:spPr>
        <p:txBody>
          <a:bodyPr>
            <a:normAutofit/>
          </a:bodyPr>
          <a:lstStyle/>
          <a:p>
            <a:r>
              <a:rPr lang="en-US" dirty="0" smtClean="0"/>
              <a:t>which of these do students feel helped the most in terms of producing a high quality final paper?</a:t>
            </a:r>
            <a:endParaRPr lang="en-US" dirty="0"/>
          </a:p>
        </p:txBody>
      </p:sp>
      <p:sp>
        <p:nvSpPr>
          <p:cNvPr id="3" name="Content Placeholder 2"/>
          <p:cNvSpPr>
            <a:spLocks noGrp="1"/>
          </p:cNvSpPr>
          <p:nvPr>
            <p:ph sz="quarter" idx="1"/>
          </p:nvPr>
        </p:nvSpPr>
        <p:spPr>
          <a:xfrm>
            <a:off x="457200" y="2336800"/>
            <a:ext cx="8229600" cy="3789363"/>
          </a:xfrm>
        </p:spPr>
        <p:txBody>
          <a:bodyPr/>
          <a:lstStyle/>
          <a:p>
            <a:pPr>
              <a:buNone/>
            </a:pPr>
            <a:r>
              <a:rPr lang="en-US" dirty="0" smtClean="0"/>
              <a:t>Items ranked the highest:</a:t>
            </a:r>
          </a:p>
          <a:p>
            <a:r>
              <a:rPr lang="en-US" dirty="0" smtClean="0"/>
              <a:t>58.6% said worksheets</a:t>
            </a:r>
          </a:p>
          <a:p>
            <a:r>
              <a:rPr lang="en-US" dirty="0" smtClean="0"/>
              <a:t>34.5% said professor’s comments on drafts</a:t>
            </a:r>
          </a:p>
          <a:p>
            <a:r>
              <a:rPr lang="en-US" dirty="0" smtClean="0"/>
              <a:t>24.1% said revisions</a:t>
            </a:r>
          </a:p>
          <a:p>
            <a:pPr>
              <a:buNone/>
            </a:pPr>
            <a:endParaRPr lang="en-US" dirty="0" smtClean="0"/>
          </a:p>
        </p:txBody>
      </p:sp>
      <p:sp>
        <p:nvSpPr>
          <p:cNvPr id="4" name="TextBox 3"/>
          <p:cNvSpPr txBox="1"/>
          <p:nvPr/>
        </p:nvSpPr>
        <p:spPr>
          <a:xfrm>
            <a:off x="457200" y="6126163"/>
            <a:ext cx="8229600" cy="369332"/>
          </a:xfrm>
          <a:prstGeom prst="rect">
            <a:avLst/>
          </a:prstGeom>
          <a:noFill/>
        </p:spPr>
        <p:txBody>
          <a:bodyPr wrap="square" rtlCol="0">
            <a:spAutoFit/>
          </a:bodyPr>
          <a:lstStyle/>
          <a:p>
            <a:r>
              <a:rPr lang="en-US" dirty="0" smtClean="0"/>
              <a:t>* Students were allowed to rank ties at all levels</a:t>
            </a:r>
            <a:endParaRPr lang="en-US" dirty="0"/>
          </a:p>
        </p:txBody>
      </p:sp>
      <p:sp>
        <p:nvSpPr>
          <p:cNvPr id="6" name="Slide Number Placeholder 5"/>
          <p:cNvSpPr>
            <a:spLocks noGrp="1"/>
          </p:cNvSpPr>
          <p:nvPr>
            <p:ph type="sldNum" sz="quarter" idx="15"/>
          </p:nvPr>
        </p:nvSpPr>
        <p:spPr/>
        <p:txBody>
          <a:bodyPr/>
          <a:lstStyle/>
          <a:p>
            <a:fld id="{4ECB4ABB-7316-504D-B2FD-CB31B716BA84}" type="slidenum">
              <a:rPr lang="en-US" smtClean="0"/>
              <a:pPr/>
              <a:t>44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sz="quarter" idx="1"/>
          </p:nvPr>
        </p:nvSpPr>
        <p:spPr>
          <a:xfrm>
            <a:off x="457200" y="1600200"/>
            <a:ext cx="8229600" cy="4969933"/>
          </a:xfrm>
        </p:spPr>
        <p:txBody>
          <a:bodyPr>
            <a:normAutofit/>
          </a:bodyPr>
          <a:lstStyle/>
          <a:p>
            <a:r>
              <a:rPr lang="en-US" sz="2000" dirty="0" smtClean="0"/>
              <a:t>Students’ skills improved in all areas, with dramatic improvements in literature reviews</a:t>
            </a:r>
          </a:p>
          <a:p>
            <a:r>
              <a:rPr lang="en-US" sz="2000" dirty="0" smtClean="0"/>
              <a:t>All enhancements had at least 15% of students agreeing that it improved their final paper</a:t>
            </a:r>
          </a:p>
          <a:p>
            <a:r>
              <a:rPr lang="en-US" sz="2000" dirty="0" smtClean="0"/>
              <a:t>Value of enhancements from earlier in the semester, such as library sessions and analysis example with the </a:t>
            </a:r>
            <a:r>
              <a:rPr lang="en-US" sz="2000" dirty="0" err="1" smtClean="0"/>
              <a:t>iPads</a:t>
            </a:r>
            <a:r>
              <a:rPr lang="en-US" sz="2000" dirty="0" smtClean="0"/>
              <a:t>, may be forgotten later in the semester</a:t>
            </a:r>
          </a:p>
          <a:p>
            <a:r>
              <a:rPr lang="en-US" sz="2000" dirty="0" smtClean="0"/>
              <a:t>Many enhancements worked together </a:t>
            </a:r>
          </a:p>
          <a:p>
            <a:pPr lvl="1"/>
            <a:r>
              <a:rPr lang="en-US" sz="2000" dirty="0" err="1" smtClean="0"/>
              <a:t>iPads</a:t>
            </a:r>
            <a:r>
              <a:rPr lang="en-US" sz="2000" dirty="0" smtClean="0"/>
              <a:t> with a worksheet to learn how to do content analysis</a:t>
            </a:r>
          </a:p>
          <a:p>
            <a:pPr lvl="1"/>
            <a:r>
              <a:rPr lang="en-US" sz="2000" dirty="0" smtClean="0"/>
              <a:t>Worksheets with parallel writing as example of how I filled them out</a:t>
            </a:r>
          </a:p>
          <a:p>
            <a:r>
              <a:rPr lang="en-US" sz="2000" dirty="0" smtClean="0"/>
              <a:t>Suspect that the value of the </a:t>
            </a:r>
            <a:r>
              <a:rPr lang="en-US" sz="2000" dirty="0" err="1" smtClean="0"/>
              <a:t>iPads</a:t>
            </a:r>
            <a:r>
              <a:rPr lang="en-US" sz="2000" dirty="0" smtClean="0"/>
              <a:t> differs on student income– many brought laptops in the classroom</a:t>
            </a:r>
          </a:p>
        </p:txBody>
      </p:sp>
      <p:sp>
        <p:nvSpPr>
          <p:cNvPr id="5" name="Slide Number Placeholder 4"/>
          <p:cNvSpPr>
            <a:spLocks noGrp="1"/>
          </p:cNvSpPr>
          <p:nvPr>
            <p:ph type="sldNum" sz="quarter" idx="15"/>
          </p:nvPr>
        </p:nvSpPr>
        <p:spPr/>
        <p:txBody>
          <a:bodyPr/>
          <a:lstStyle/>
          <a:p>
            <a:fld id="{4ECB4ABB-7316-504D-B2FD-CB31B716BA84}" type="slidenum">
              <a:rPr lang="en-US" smtClean="0"/>
              <a:pPr/>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Continued</a:t>
            </a:r>
            <a:endParaRPr lang="en-US" dirty="0"/>
          </a:p>
        </p:txBody>
      </p:sp>
      <p:sp>
        <p:nvSpPr>
          <p:cNvPr id="3" name="Content Placeholder 2"/>
          <p:cNvSpPr>
            <a:spLocks noGrp="1"/>
          </p:cNvSpPr>
          <p:nvPr>
            <p:ph sz="quarter" idx="1"/>
          </p:nvPr>
        </p:nvSpPr>
        <p:spPr>
          <a:xfrm>
            <a:off x="457200" y="1600200"/>
            <a:ext cx="8229600" cy="4969933"/>
          </a:xfrm>
        </p:spPr>
        <p:txBody>
          <a:bodyPr>
            <a:normAutofit/>
          </a:bodyPr>
          <a:lstStyle/>
          <a:p>
            <a:r>
              <a:rPr lang="en-US" dirty="0" smtClean="0"/>
              <a:t>Don’t make major program changes based on only one source of data</a:t>
            </a:r>
          </a:p>
          <a:p>
            <a:r>
              <a:rPr lang="en-US" dirty="0" smtClean="0"/>
              <a:t>Think about what type of data is going to give you the best measure for what you’re trying to learn about your students</a:t>
            </a:r>
          </a:p>
          <a:p>
            <a:r>
              <a:rPr lang="en-US" dirty="0" smtClean="0"/>
              <a:t>Try using multiple assessment methods to triangulate your findings</a:t>
            </a:r>
          </a:p>
          <a:p>
            <a:r>
              <a:rPr lang="en-US" dirty="0" smtClean="0"/>
              <a:t>A “library visit” alone is not enough to help students reach higher levels of Bloom’s taxonomy in the research arena. How can we do “</a:t>
            </a:r>
            <a:r>
              <a:rPr lang="en-US" i="1" dirty="0" smtClean="0"/>
              <a:t>information literacy across the curriculum</a:t>
            </a:r>
            <a:r>
              <a:rPr lang="en-US" dirty="0" smtClean="0"/>
              <a:t>” and embed low-stakes practice opportunities in courses?</a:t>
            </a:r>
          </a:p>
        </p:txBody>
      </p:sp>
      <p:sp>
        <p:nvSpPr>
          <p:cNvPr id="4" name="Slide Number Placeholder 3"/>
          <p:cNvSpPr>
            <a:spLocks noGrp="1"/>
          </p:cNvSpPr>
          <p:nvPr>
            <p:ph type="sldNum" sz="quarter" idx="15"/>
          </p:nvPr>
        </p:nvSpPr>
        <p:spPr/>
        <p:txBody>
          <a:bodyPr/>
          <a:lstStyle/>
          <a:p>
            <a:fld id="{4ECB4ABB-7316-504D-B2FD-CB31B716BA84}" type="slidenum">
              <a:rPr lang="en-US" smtClean="0"/>
              <a:pPr/>
              <a:t>46</a:t>
            </a:fld>
            <a:endParaRPr lang="en-US"/>
          </a:p>
        </p:txBody>
      </p:sp>
    </p:spTree>
    <p:extLst>
      <p:ext uri="{BB962C8B-B14F-4D97-AF65-F5344CB8AC3E}">
        <p14:creationId xmlns:p14="http://schemas.microsoft.com/office/powerpoint/2010/main" val="1221034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a:t>
            </a:r>
            <a:endParaRPr lang="en-US" dirty="0"/>
          </a:p>
        </p:txBody>
      </p:sp>
      <p:sp>
        <p:nvSpPr>
          <p:cNvPr id="3" name="Content Placeholder 2"/>
          <p:cNvSpPr>
            <a:spLocks noGrp="1"/>
          </p:cNvSpPr>
          <p:nvPr>
            <p:ph sz="quarter" idx="1"/>
          </p:nvPr>
        </p:nvSpPr>
        <p:spPr/>
        <p:txBody>
          <a:bodyPr>
            <a:normAutofit fontScale="92500" lnSpcReduction="10000"/>
          </a:bodyPr>
          <a:lstStyle/>
          <a:p>
            <a:pPr lvl="1"/>
            <a:r>
              <a:rPr lang="en-US" sz="2400" dirty="0"/>
              <a:t>What assumptions do we make about student knowledge and skills, especially in upper-level courses?</a:t>
            </a:r>
          </a:p>
          <a:p>
            <a:pPr lvl="1"/>
            <a:r>
              <a:rPr lang="en-US" sz="2400" dirty="0"/>
              <a:t>How do student confidence levels in their ability to complete a task affect their ability to complete that task?</a:t>
            </a:r>
          </a:p>
          <a:p>
            <a:pPr lvl="1"/>
            <a:r>
              <a:rPr lang="en-US" sz="2400" dirty="0"/>
              <a:t>What is our role as educators in teaching self-confidence, empowerment, and autonomy in addition to teaching course content?</a:t>
            </a:r>
          </a:p>
          <a:p>
            <a:pPr lvl="1"/>
            <a:r>
              <a:rPr lang="en-US" sz="2400" dirty="0"/>
              <a:t>What can different types of assessment (formative, summative, qualitative, quantitative, direct, indirect, etc.) tell us about what and how our students learn? Is one type or form of assessment better than another?</a:t>
            </a:r>
          </a:p>
          <a:p>
            <a:endParaRPr lang="en-US"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47</a:t>
            </a:fld>
            <a:endParaRPr lang="en-US"/>
          </a:p>
        </p:txBody>
      </p:sp>
    </p:spTree>
    <p:extLst>
      <p:ext uri="{BB962C8B-B14F-4D97-AF65-F5344CB8AC3E}">
        <p14:creationId xmlns:p14="http://schemas.microsoft.com/office/powerpoint/2010/main" val="25530141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0" y="0"/>
            <a:ext cx="8991600" cy="2743200"/>
          </a:xfrm>
          <a:prstGeom prst="rect">
            <a:avLst/>
          </a:prstGeom>
          <a:noFill/>
          <a:ln w="9525">
            <a:noFill/>
            <a:miter lim="800000"/>
            <a:headEnd/>
            <a:tailEnd/>
          </a:ln>
        </p:spPr>
        <p:txBody>
          <a:bodyPr anchor="ctr"/>
          <a:lstStyle/>
          <a:p>
            <a:pPr algn="ctr">
              <a:lnSpc>
                <a:spcPts val="6300"/>
              </a:lnSpc>
              <a:defRPr/>
            </a:pPr>
            <a:r>
              <a:rPr lang="en-US" sz="7200" b="1" dirty="0">
                <a:latin typeface="+mj-lt"/>
                <a:ea typeface="ＭＳ Ｐゴシック" pitchFamily="-109" charset="-128"/>
                <a:cs typeface="Baskerville"/>
              </a:rPr>
              <a:t>Give us Feedback </a:t>
            </a:r>
          </a:p>
          <a:p>
            <a:pPr algn="ctr">
              <a:lnSpc>
                <a:spcPts val="6300"/>
              </a:lnSpc>
              <a:defRPr/>
            </a:pPr>
            <a:r>
              <a:rPr lang="en-US" sz="7200" b="1" dirty="0">
                <a:latin typeface="+mj-lt"/>
                <a:ea typeface="ＭＳ Ｐゴシック" pitchFamily="-109" charset="-128"/>
                <a:cs typeface="Baskerville"/>
              </a:rPr>
              <a:t>about this Session!</a:t>
            </a:r>
          </a:p>
          <a:p>
            <a:pPr algn="ctr">
              <a:spcBef>
                <a:spcPct val="20000"/>
              </a:spcBef>
              <a:buClr>
                <a:srgbClr val="005A8B"/>
              </a:buClr>
              <a:defRPr/>
            </a:pPr>
            <a:r>
              <a:rPr lang="en-US" sz="2800" b="1" u="sng" kern="1600" spc="130" dirty="0">
                <a:latin typeface="+mj-lt"/>
                <a:ea typeface="ＭＳ Ｐゴシック" charset="0"/>
                <a:cs typeface="ＭＳ Ｐゴシック" charset="0"/>
              </a:rPr>
              <a:t>http://</a:t>
            </a:r>
            <a:r>
              <a:rPr lang="en-US" sz="4000" b="1" u="sng" kern="1600" spc="130" dirty="0" err="1">
                <a:latin typeface="+mj-lt"/>
                <a:ea typeface="ＭＳ Ｐゴシック" charset="0"/>
                <a:cs typeface="ＭＳ Ｐゴシック" charset="0"/>
              </a:rPr>
              <a:t>umb.li</a:t>
            </a:r>
            <a:r>
              <a:rPr lang="en-US" sz="4000" b="1" u="sng" kern="1600" spc="130" dirty="0">
                <a:latin typeface="+mj-lt"/>
                <a:ea typeface="ＭＳ Ｐゴシック" charset="0"/>
                <a:cs typeface="ＭＳ Ｐゴシック" charset="0"/>
              </a:rPr>
              <a:t>/UCTLT</a:t>
            </a:r>
            <a:r>
              <a:rPr lang="en-US" sz="1100" b="1" u="sng" kern="1600" spc="130" dirty="0">
                <a:latin typeface="+mj-lt"/>
                <a:ea typeface="ＭＳ Ｐゴシック" charset="0"/>
                <a:cs typeface="ＭＳ Ｐゴシック" charset="0"/>
              </a:rPr>
              <a:t> </a:t>
            </a:r>
            <a:r>
              <a:rPr lang="en-US" sz="4000" b="1" u="sng" kern="1600" spc="130" dirty="0">
                <a:latin typeface="+mj-lt"/>
                <a:ea typeface="ＭＳ Ｐゴシック" charset="0"/>
                <a:cs typeface="ＭＳ Ｐゴシック" charset="0"/>
              </a:rPr>
              <a:t>feedback</a:t>
            </a:r>
          </a:p>
        </p:txBody>
      </p:sp>
      <p:sp>
        <p:nvSpPr>
          <p:cNvPr id="8" name="Subtitle 2"/>
          <p:cNvSpPr txBox="1">
            <a:spLocks/>
          </p:cNvSpPr>
          <p:nvPr/>
        </p:nvSpPr>
        <p:spPr bwMode="auto">
          <a:xfrm>
            <a:off x="3854450" y="2971800"/>
            <a:ext cx="4451350" cy="2520950"/>
          </a:xfrm>
          <a:prstGeom prst="rect">
            <a:avLst/>
          </a:prstGeom>
          <a:noFill/>
          <a:ln w="9525">
            <a:noFill/>
            <a:miter lim="800000"/>
            <a:headEnd/>
            <a:tailEnd/>
          </a:ln>
        </p:spPr>
        <p:txBody>
          <a:bodyPr/>
          <a:lstStyle/>
          <a:p>
            <a:pPr algn="ctr">
              <a:lnSpc>
                <a:spcPts val="3460"/>
              </a:lnSpc>
              <a:spcBef>
                <a:spcPts val="0"/>
              </a:spcBef>
              <a:buClr>
                <a:srgbClr val="005A8B"/>
              </a:buClr>
              <a:defRPr/>
            </a:pPr>
            <a:r>
              <a:rPr lang="en-US" sz="3200" b="1" i="1" dirty="0">
                <a:latin typeface="+mn-lt"/>
                <a:ea typeface="ＭＳ Ｐゴシック" pitchFamily="-109" charset="-128"/>
                <a:cs typeface="ＭＳ Ｐゴシック" pitchFamily="-109" charset="-128"/>
              </a:rPr>
              <a:t>Are you excited about what you learned today?</a:t>
            </a:r>
          </a:p>
          <a:p>
            <a:pPr algn="ctr">
              <a:spcBef>
                <a:spcPts val="0"/>
              </a:spcBef>
              <a:buClr>
                <a:srgbClr val="005A8B"/>
              </a:buClr>
              <a:defRPr/>
            </a:pPr>
            <a:r>
              <a:rPr lang="en-US" sz="2000" dirty="0">
                <a:latin typeface="Arial" charset="0"/>
                <a:ea typeface="ＭＳ Ｐゴシック" pitchFamily="-109" charset="-128"/>
                <a:cs typeface="ＭＳ Ｐゴシック" pitchFamily="-109" charset="-128"/>
              </a:rPr>
              <a:t> </a:t>
            </a:r>
          </a:p>
          <a:p>
            <a:pPr algn="ctr">
              <a:lnSpc>
                <a:spcPts val="3460"/>
              </a:lnSpc>
              <a:spcBef>
                <a:spcPts val="0"/>
              </a:spcBef>
              <a:buClr>
                <a:srgbClr val="005A8B"/>
              </a:buClr>
              <a:defRPr/>
            </a:pPr>
            <a:r>
              <a:rPr lang="en-US" sz="3200" b="1" i="1" dirty="0">
                <a:latin typeface="+mn-lt"/>
                <a:ea typeface="ＭＳ Ｐゴシック" pitchFamily="-109" charset="-128"/>
                <a:cs typeface="ＭＳ Ｐゴシック" pitchFamily="-109" charset="-128"/>
              </a:rPr>
              <a:t>Do you have ideas </a:t>
            </a:r>
            <a:br>
              <a:rPr lang="en-US" sz="3200" b="1" i="1" dirty="0">
                <a:latin typeface="+mn-lt"/>
                <a:ea typeface="ＭＳ Ｐゴシック" pitchFamily="-109" charset="-128"/>
                <a:cs typeface="ＭＳ Ｐゴシック" pitchFamily="-109" charset="-128"/>
              </a:rPr>
            </a:br>
            <a:r>
              <a:rPr lang="en-US" sz="3200" b="1" i="1" dirty="0">
                <a:latin typeface="+mn-lt"/>
                <a:ea typeface="ＭＳ Ｐゴシック" pitchFamily="-109" charset="-128"/>
                <a:cs typeface="ＭＳ Ｐゴシック" pitchFamily="-109" charset="-128"/>
              </a:rPr>
              <a:t>for improvements?</a:t>
            </a:r>
          </a:p>
          <a:p>
            <a:pPr algn="ctr">
              <a:spcBef>
                <a:spcPts val="0"/>
              </a:spcBef>
              <a:buClr>
                <a:srgbClr val="005A8B"/>
              </a:buClr>
              <a:defRPr/>
            </a:pPr>
            <a:r>
              <a:rPr lang="en-US" sz="1200" dirty="0">
                <a:latin typeface="Arial" charset="0"/>
                <a:ea typeface="ＭＳ Ｐゴシック" pitchFamily="-109" charset="-128"/>
                <a:cs typeface="ＭＳ Ｐゴシック" pitchFamily="-109" charset="-128"/>
              </a:rPr>
              <a:t> </a:t>
            </a:r>
          </a:p>
          <a:p>
            <a:pPr algn="ctr">
              <a:spcBef>
                <a:spcPts val="0"/>
              </a:spcBef>
              <a:buClr>
                <a:srgbClr val="005A8B"/>
              </a:buClr>
              <a:defRPr/>
            </a:pPr>
            <a:endParaRPr lang="en-US" sz="1200" dirty="0">
              <a:latin typeface="+mn-lt"/>
              <a:ea typeface="ＭＳ Ｐゴシック" pitchFamily="-109" charset="-128"/>
              <a:cs typeface="ＭＳ Ｐゴシック" pitchFamily="-109" charset="-128"/>
            </a:endParaRPr>
          </a:p>
          <a:p>
            <a:pPr algn="ctr">
              <a:spcBef>
                <a:spcPts val="0"/>
              </a:spcBef>
              <a:buClr>
                <a:srgbClr val="005A8B"/>
              </a:buClr>
              <a:defRPr/>
            </a:pPr>
            <a:r>
              <a:rPr lang="en-US" sz="2000" dirty="0">
                <a:latin typeface="+mn-lt"/>
                <a:ea typeface="ＭＳ Ｐゴシック" pitchFamily="-109" charset="-128"/>
                <a:cs typeface="ＭＳ Ｐゴシック" pitchFamily="-109" charset="-128"/>
              </a:rPr>
              <a:t>Share your thoughts about this session with conference organizers and help </a:t>
            </a:r>
            <a:br>
              <a:rPr lang="en-US" sz="2000" dirty="0">
                <a:latin typeface="+mn-lt"/>
                <a:ea typeface="ＭＳ Ｐゴシック" pitchFamily="-109" charset="-128"/>
                <a:cs typeface="ＭＳ Ｐゴシック" pitchFamily="-109" charset="-128"/>
              </a:rPr>
            </a:br>
            <a:r>
              <a:rPr lang="en-US" sz="2000" dirty="0">
                <a:latin typeface="+mn-lt"/>
                <a:ea typeface="ＭＳ Ｐゴシック" pitchFamily="-109" charset="-128"/>
                <a:cs typeface="ＭＳ Ｐゴシック" pitchFamily="-109" charset="-128"/>
              </a:rPr>
              <a:t>us understand what works best </a:t>
            </a:r>
            <a:br>
              <a:rPr lang="en-US" sz="2000" dirty="0">
                <a:latin typeface="+mn-lt"/>
                <a:ea typeface="ＭＳ Ｐゴシック" pitchFamily="-109" charset="-128"/>
                <a:cs typeface="ＭＳ Ｐゴシック" pitchFamily="-109" charset="-128"/>
              </a:rPr>
            </a:br>
            <a:r>
              <a:rPr lang="en-US" sz="2000" dirty="0">
                <a:latin typeface="+mn-lt"/>
                <a:ea typeface="ＭＳ Ｐゴシック" pitchFamily="-109" charset="-128"/>
                <a:cs typeface="ＭＳ Ｐゴシック" pitchFamily="-109" charset="-128"/>
              </a:rPr>
              <a:t>for the future! </a:t>
            </a:r>
          </a:p>
        </p:txBody>
      </p:sp>
      <p:pic>
        <p:nvPicPr>
          <p:cNvPr id="3076" name="Picture 6"/>
          <p:cNvPicPr>
            <a:picLocks noChangeAspect="1"/>
          </p:cNvPicPr>
          <p:nvPr/>
        </p:nvPicPr>
        <p:blipFill>
          <a:blip r:embed="rId2">
            <a:extLst>
              <a:ext uri="{28A0092B-C50C-407E-A947-70E740481C1C}">
                <a14:useLocalDpi xmlns:a14="http://schemas.microsoft.com/office/drawing/2010/main" val="0"/>
              </a:ext>
            </a:extLst>
          </a:blip>
          <a:srcRect l="9633" t="9633" r="9633" b="9633"/>
          <a:stretch>
            <a:fillRect/>
          </a:stretch>
        </p:blipFill>
        <p:spPr bwMode="auto">
          <a:xfrm>
            <a:off x="107950" y="2971800"/>
            <a:ext cx="374650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Courses</a:t>
            </a:r>
            <a:endParaRPr lang="en-US" dirty="0"/>
          </a:p>
        </p:txBody>
      </p:sp>
      <p:sp>
        <p:nvSpPr>
          <p:cNvPr id="3" name="Content Placeholder 2"/>
          <p:cNvSpPr>
            <a:spLocks noGrp="1"/>
          </p:cNvSpPr>
          <p:nvPr>
            <p:ph sz="quarter" idx="1"/>
          </p:nvPr>
        </p:nvSpPr>
        <p:spPr>
          <a:xfrm>
            <a:off x="457200" y="1600200"/>
            <a:ext cx="8229600" cy="4902200"/>
          </a:xfrm>
        </p:spPr>
        <p:txBody>
          <a:bodyPr>
            <a:normAutofit/>
          </a:bodyPr>
          <a:lstStyle/>
          <a:p>
            <a:r>
              <a:rPr lang="en-US" dirty="0" smtClean="0"/>
              <a:t>Senior seminar</a:t>
            </a:r>
          </a:p>
          <a:p>
            <a:r>
              <a:rPr lang="en-US" dirty="0" smtClean="0"/>
              <a:t>Graduate seminar (with some seniors)</a:t>
            </a:r>
          </a:p>
          <a:p>
            <a:endParaRPr lang="en-US" dirty="0" smtClean="0"/>
          </a:p>
          <a:p>
            <a:pPr>
              <a:buNone/>
            </a:pPr>
            <a:r>
              <a:rPr lang="en-US" dirty="0" smtClean="0"/>
              <a:t>Learning goals on the syllabus: </a:t>
            </a:r>
          </a:p>
          <a:p>
            <a:r>
              <a:rPr lang="en-US" dirty="0" smtClean="0"/>
              <a:t>By </a:t>
            </a:r>
            <a:r>
              <a:rPr lang="en-US" dirty="0"/>
              <a:t>the end of the semester you should be able to:</a:t>
            </a:r>
            <a:endParaRPr lang="en-US" dirty="0" smtClean="0"/>
          </a:p>
          <a:p>
            <a:pPr marL="514350" indent="-514350">
              <a:buFont typeface="+mj-lt"/>
              <a:buAutoNum type="arabicPeriod"/>
            </a:pPr>
            <a:r>
              <a:rPr lang="en-US" dirty="0" smtClean="0"/>
              <a:t>…</a:t>
            </a:r>
          </a:p>
          <a:p>
            <a:pPr marL="514350" indent="-514350">
              <a:buFont typeface="+mj-lt"/>
              <a:buAutoNum type="arabicPeriod"/>
            </a:pPr>
            <a:r>
              <a:rPr lang="en-US" dirty="0" smtClean="0"/>
              <a:t>…</a:t>
            </a:r>
          </a:p>
          <a:p>
            <a:pPr marL="514350" indent="-514350">
              <a:buFont typeface="+mj-lt"/>
              <a:buAutoNum type="arabicPeriod"/>
            </a:pPr>
            <a:r>
              <a:rPr lang="en-US" dirty="0"/>
              <a:t>Design, conduct, and analyze a research project or proposal related to the sociology of gender and sexuality.</a:t>
            </a:r>
          </a:p>
          <a:p>
            <a:endParaRPr lang="en-US" dirty="0"/>
          </a:p>
        </p:txBody>
      </p:sp>
      <p:sp>
        <p:nvSpPr>
          <p:cNvPr id="4" name="Slide Number Placeholder 3"/>
          <p:cNvSpPr>
            <a:spLocks noGrp="1"/>
          </p:cNvSpPr>
          <p:nvPr>
            <p:ph type="sldNum" sz="quarter" idx="15"/>
          </p:nvPr>
        </p:nvSpPr>
        <p:spPr/>
        <p:txBody>
          <a:bodyPr/>
          <a:lstStyle/>
          <a:p>
            <a:fld id="{4ECB4ABB-7316-504D-B2FD-CB31B716BA84}"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Pedagogical enhancements </a:t>
            </a:r>
            <a:endParaRPr lang="en-US" dirty="0"/>
          </a:p>
        </p:txBody>
      </p:sp>
      <p:sp>
        <p:nvSpPr>
          <p:cNvPr id="3" name="Content Placeholder 2"/>
          <p:cNvSpPr>
            <a:spLocks noGrp="1"/>
          </p:cNvSpPr>
          <p:nvPr>
            <p:ph sz="quarter" idx="1"/>
          </p:nvPr>
        </p:nvSpPr>
        <p:spPr>
          <a:xfrm>
            <a:off x="2729350" y="1600200"/>
            <a:ext cx="5957449" cy="4525963"/>
          </a:xfrm>
        </p:spPr>
        <p:txBody>
          <a:bodyPr>
            <a:normAutofit/>
          </a:bodyPr>
          <a:lstStyle/>
          <a:p>
            <a:r>
              <a:rPr lang="en-US" sz="2800" dirty="0" smtClean="0"/>
              <a:t>Library instruction</a:t>
            </a:r>
          </a:p>
          <a:p>
            <a:r>
              <a:rPr lang="en-US" sz="2800" dirty="0" err="1" smtClean="0"/>
              <a:t>iPads</a:t>
            </a:r>
            <a:r>
              <a:rPr lang="en-US" sz="2800" dirty="0" smtClean="0"/>
              <a:t> in the classroom</a:t>
            </a:r>
          </a:p>
          <a:p>
            <a:r>
              <a:rPr lang="en-US" sz="2800" dirty="0" smtClean="0"/>
              <a:t>Writing worksheets </a:t>
            </a:r>
          </a:p>
          <a:p>
            <a:r>
              <a:rPr lang="en-US" sz="2800" dirty="0" smtClean="0"/>
              <a:t>Grading rubrics</a:t>
            </a:r>
          </a:p>
          <a:p>
            <a:r>
              <a:rPr lang="en-US" sz="2800" dirty="0" smtClean="0"/>
              <a:t>Parallel writing</a:t>
            </a:r>
          </a:p>
          <a:p>
            <a:r>
              <a:rPr lang="en-US" sz="2800" dirty="0" smtClean="0"/>
              <a:t>Peer-review and revisions</a:t>
            </a:r>
          </a:p>
        </p:txBody>
      </p:sp>
      <p:sp>
        <p:nvSpPr>
          <p:cNvPr id="9" name="Slide Number Placeholder 8"/>
          <p:cNvSpPr>
            <a:spLocks noGrp="1"/>
          </p:cNvSpPr>
          <p:nvPr>
            <p:ph type="sldNum" sz="quarter" idx="15"/>
          </p:nvPr>
        </p:nvSpPr>
        <p:spPr/>
        <p:txBody>
          <a:bodyPr/>
          <a:lstStyle/>
          <a:p>
            <a:fld id="{4ECB4ABB-7316-504D-B2FD-CB31B716BA84}"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dirty="0" smtClean="0"/>
              <a:t>Pedagogical enhancements </a:t>
            </a:r>
            <a:endParaRPr lang="en-US" dirty="0"/>
          </a:p>
        </p:txBody>
      </p:sp>
      <p:sp>
        <p:nvSpPr>
          <p:cNvPr id="3" name="Content Placeholder 2"/>
          <p:cNvSpPr>
            <a:spLocks noGrp="1"/>
          </p:cNvSpPr>
          <p:nvPr>
            <p:ph sz="quarter" idx="1"/>
          </p:nvPr>
        </p:nvSpPr>
        <p:spPr>
          <a:xfrm>
            <a:off x="2729350" y="1600200"/>
            <a:ext cx="6414650" cy="4525963"/>
          </a:xfrm>
        </p:spPr>
        <p:txBody>
          <a:bodyPr>
            <a:normAutofit/>
          </a:bodyPr>
          <a:lstStyle/>
          <a:p>
            <a:r>
              <a:rPr lang="en-US" sz="2800" dirty="0" smtClean="0">
                <a:solidFill>
                  <a:srgbClr val="FF0000"/>
                </a:solidFill>
              </a:rPr>
              <a:t>Library instruction</a:t>
            </a:r>
          </a:p>
          <a:p>
            <a:r>
              <a:rPr lang="en-US" sz="2800" dirty="0" err="1" smtClean="0"/>
              <a:t>iPads</a:t>
            </a:r>
            <a:r>
              <a:rPr lang="en-US" sz="2800" dirty="0" smtClean="0"/>
              <a:t> in the classroom</a:t>
            </a:r>
          </a:p>
          <a:p>
            <a:r>
              <a:rPr lang="en-US" sz="2800" dirty="0" smtClean="0">
                <a:solidFill>
                  <a:srgbClr val="FF0000"/>
                </a:solidFill>
              </a:rPr>
              <a:t>Writing worksheets </a:t>
            </a:r>
          </a:p>
          <a:p>
            <a:r>
              <a:rPr lang="en-US" sz="2800" dirty="0" smtClean="0"/>
              <a:t>Grading rubrics</a:t>
            </a:r>
          </a:p>
          <a:p>
            <a:r>
              <a:rPr lang="en-US" sz="2800" dirty="0" smtClean="0">
                <a:solidFill>
                  <a:srgbClr val="FF0000"/>
                </a:solidFill>
              </a:rPr>
              <a:t>Parallel writing</a:t>
            </a:r>
          </a:p>
          <a:p>
            <a:r>
              <a:rPr lang="en-US" sz="2800" dirty="0" smtClean="0"/>
              <a:t>Peer-review and revisions</a:t>
            </a:r>
          </a:p>
        </p:txBody>
      </p:sp>
      <p:sp>
        <p:nvSpPr>
          <p:cNvPr id="4" name="TextBox 3"/>
          <p:cNvSpPr txBox="1"/>
          <p:nvPr/>
        </p:nvSpPr>
        <p:spPr>
          <a:xfrm>
            <a:off x="316543" y="2121248"/>
            <a:ext cx="2497472" cy="1938992"/>
          </a:xfrm>
          <a:prstGeom prst="rect">
            <a:avLst/>
          </a:prstGeom>
          <a:noFill/>
        </p:spPr>
        <p:txBody>
          <a:bodyPr wrap="square" rtlCol="0">
            <a:spAutoFit/>
          </a:bodyPr>
          <a:lstStyle/>
          <a:p>
            <a:pPr algn="ctr"/>
            <a:r>
              <a:rPr lang="en-US" sz="2400" i="1" dirty="0" smtClean="0">
                <a:solidFill>
                  <a:srgbClr val="FF0000"/>
                </a:solidFill>
                <a:cs typeface="Bradley Hand Bold"/>
              </a:rPr>
              <a:t>Wildly popular with students </a:t>
            </a:r>
          </a:p>
          <a:p>
            <a:pPr algn="ctr"/>
            <a:r>
              <a:rPr lang="en-US" sz="2400" i="1" dirty="0" smtClean="0">
                <a:solidFill>
                  <a:srgbClr val="FF0000"/>
                </a:solidFill>
                <a:cs typeface="Bradley Hand Bold"/>
              </a:rPr>
              <a:t>(who were stressed about their papers)</a:t>
            </a:r>
            <a:endParaRPr lang="en-US" sz="2400" i="1" dirty="0">
              <a:solidFill>
                <a:srgbClr val="FF0000"/>
              </a:solidFill>
              <a:cs typeface="Bradley Hand Bold"/>
            </a:endParaRPr>
          </a:p>
        </p:txBody>
      </p:sp>
      <p:sp>
        <p:nvSpPr>
          <p:cNvPr id="9" name="Slide Number Placeholder 8"/>
          <p:cNvSpPr>
            <a:spLocks noGrp="1"/>
          </p:cNvSpPr>
          <p:nvPr>
            <p:ph type="sldNum" sz="quarter" idx="15"/>
          </p:nvPr>
        </p:nvSpPr>
        <p:spPr/>
        <p:txBody>
          <a:bodyPr/>
          <a:lstStyle/>
          <a:p>
            <a:fld id="{4ECB4ABB-7316-504D-B2FD-CB31B716BA84}"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Library instruction</a:t>
            </a:r>
            <a:endParaRPr lang="en-US" dirty="0"/>
          </a:p>
        </p:txBody>
      </p:sp>
      <p:sp>
        <p:nvSpPr>
          <p:cNvPr id="3" name="Content Placeholder 2"/>
          <p:cNvSpPr>
            <a:spLocks noGrp="1"/>
          </p:cNvSpPr>
          <p:nvPr>
            <p:ph sz="quarter" idx="1"/>
          </p:nvPr>
        </p:nvSpPr>
        <p:spPr/>
        <p:txBody>
          <a:bodyPr/>
          <a:lstStyle/>
          <a:p>
            <a:pPr>
              <a:spcAft>
                <a:spcPts val="1200"/>
              </a:spcAft>
            </a:pPr>
            <a:r>
              <a:rPr lang="en-US" b="1" dirty="0"/>
              <a:t>Students will be able to…</a:t>
            </a:r>
          </a:p>
          <a:p>
            <a:pPr lvl="1">
              <a:spcAft>
                <a:spcPts val="1200"/>
              </a:spcAft>
            </a:pPr>
            <a:r>
              <a:rPr lang="en-US" dirty="0"/>
              <a:t>Describe the research process</a:t>
            </a:r>
          </a:p>
          <a:p>
            <a:pPr lvl="1">
              <a:spcAft>
                <a:spcPts val="1200"/>
              </a:spcAft>
            </a:pPr>
            <a:r>
              <a:rPr lang="en-US" dirty="0"/>
              <a:t>Articulate the value of a literature review</a:t>
            </a:r>
          </a:p>
          <a:p>
            <a:pPr lvl="1">
              <a:spcAft>
                <a:spcPts val="1200"/>
              </a:spcAft>
            </a:pPr>
            <a:r>
              <a:rPr lang="en-US" dirty="0"/>
              <a:t>Differentiate between empirical research and review articles</a:t>
            </a:r>
          </a:p>
          <a:p>
            <a:pPr lvl="1">
              <a:spcAft>
                <a:spcPts val="1200"/>
              </a:spcAft>
            </a:pPr>
            <a:r>
              <a:rPr lang="en-US" dirty="0"/>
              <a:t>Identify keywords, synonyms, and search terms</a:t>
            </a:r>
          </a:p>
          <a:p>
            <a:pPr lvl="1">
              <a:spcAft>
                <a:spcPts val="1200"/>
              </a:spcAft>
            </a:pPr>
            <a:r>
              <a:rPr lang="en-US" dirty="0"/>
              <a:t>Search a variety of databases and resources</a:t>
            </a:r>
          </a:p>
          <a:p>
            <a:pPr lvl="1">
              <a:spcAft>
                <a:spcPts val="1200"/>
              </a:spcAft>
            </a:pPr>
            <a:r>
              <a:rPr lang="en-US" dirty="0"/>
              <a:t>Locate related resources through forward and backward citation tracking</a:t>
            </a:r>
          </a:p>
          <a:p>
            <a:pPr marL="0" indent="0">
              <a:buNone/>
            </a:pPr>
            <a:endParaRPr lang="en-US" dirty="0" err="1" smtClean="0"/>
          </a:p>
        </p:txBody>
      </p:sp>
      <p:sp>
        <p:nvSpPr>
          <p:cNvPr id="13" name="Rectangle 12"/>
          <p:cNvSpPr/>
          <p:nvPr/>
        </p:nvSpPr>
        <p:spPr>
          <a:xfrm>
            <a:off x="838200" y="2209800"/>
            <a:ext cx="7086600" cy="1905000"/>
          </a:xfrm>
          <a:prstGeom prst="rect">
            <a:avLst/>
          </a:prstGeom>
          <a:solidFill>
            <a:srgbClr val="00B0F0">
              <a:alpha val="25000"/>
            </a:srgbClr>
          </a:solidFill>
          <a:ln w="635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rot="16200000">
            <a:off x="-1528762" y="3974814"/>
            <a:ext cx="4114802" cy="584775"/>
          </a:xfrm>
          <a:prstGeom prst="rect">
            <a:avLst/>
          </a:prstGeom>
          <a:solidFill>
            <a:srgbClr val="00B0F0">
              <a:alpha val="25000"/>
            </a:srgbClr>
          </a:solidFill>
          <a:ln w="63500">
            <a:solidFill>
              <a:srgbClr val="00B0F0"/>
            </a:solidFill>
          </a:ln>
        </p:spPr>
        <p:txBody>
          <a:bodyPr wrap="square" rtlCol="0">
            <a:spAutoFit/>
          </a:bodyPr>
          <a:lstStyle/>
          <a:p>
            <a:pPr algn="ctr"/>
            <a:r>
              <a:rPr lang="en-US" sz="3200" b="1" dirty="0" smtClean="0"/>
              <a:t>Knowledge-Based</a:t>
            </a:r>
            <a:endParaRPr lang="en-US" sz="3200" b="1" dirty="0"/>
          </a:p>
        </p:txBody>
      </p:sp>
      <p:sp>
        <p:nvSpPr>
          <p:cNvPr id="15" name="Rectangle 14"/>
          <p:cNvSpPr/>
          <p:nvPr/>
        </p:nvSpPr>
        <p:spPr>
          <a:xfrm>
            <a:off x="838200" y="4140201"/>
            <a:ext cx="7086600" cy="1933575"/>
          </a:xfrm>
          <a:prstGeom prst="rect">
            <a:avLst/>
          </a:prstGeom>
          <a:solidFill>
            <a:srgbClr val="00B050">
              <a:alpha val="25000"/>
            </a:srgbClr>
          </a:solidFill>
          <a:ln w="635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rot="5400000">
            <a:off x="6724937" y="4301839"/>
            <a:ext cx="2984501" cy="584775"/>
          </a:xfrm>
          <a:prstGeom prst="rect">
            <a:avLst/>
          </a:prstGeom>
          <a:solidFill>
            <a:srgbClr val="00B050">
              <a:alpha val="25000"/>
            </a:srgbClr>
          </a:solidFill>
          <a:ln w="63500">
            <a:solidFill>
              <a:srgbClr val="00B050"/>
            </a:solidFill>
          </a:ln>
        </p:spPr>
        <p:txBody>
          <a:bodyPr wrap="square" rtlCol="0">
            <a:spAutoFit/>
          </a:bodyPr>
          <a:lstStyle/>
          <a:p>
            <a:pPr algn="ctr"/>
            <a:r>
              <a:rPr lang="en-US" sz="3200" b="1" dirty="0" smtClean="0"/>
              <a:t>Skills-Based</a:t>
            </a:r>
            <a:endParaRPr lang="en-US" sz="3200" b="1" dirty="0"/>
          </a:p>
        </p:txBody>
      </p:sp>
      <p:sp>
        <p:nvSpPr>
          <p:cNvPr id="8" name="Slide Number Placeholder 7"/>
          <p:cNvSpPr>
            <a:spLocks noGrp="1"/>
          </p:cNvSpPr>
          <p:nvPr>
            <p:ph type="sldNum" sz="quarter" idx="15"/>
          </p:nvPr>
        </p:nvSpPr>
        <p:spPr/>
        <p:txBody>
          <a:bodyPr/>
          <a:lstStyle/>
          <a:p>
            <a:fld id="{4ECB4ABB-7316-504D-B2FD-CB31B716BA84}" type="slidenum">
              <a:rPr lang="en-US" smtClean="0"/>
              <a:pPr/>
              <a:t>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Library instruction</a:t>
            </a:r>
            <a:endParaRPr lang="en-US" dirty="0"/>
          </a:p>
        </p:txBody>
      </p:sp>
      <p:sp>
        <p:nvSpPr>
          <p:cNvPr id="3" name="Content Placeholder 2"/>
          <p:cNvSpPr>
            <a:spLocks noGrp="1"/>
          </p:cNvSpPr>
          <p:nvPr>
            <p:ph sz="quarter" idx="1"/>
          </p:nvPr>
        </p:nvSpPr>
        <p:spPr/>
        <p:txBody>
          <a:bodyPr/>
          <a:lstStyle/>
          <a:p>
            <a:pPr marL="0" indent="0" algn="ctr">
              <a:buNone/>
            </a:pPr>
            <a:r>
              <a:rPr lang="en-US" b="1" dirty="0" smtClean="0"/>
              <a:t>Scaffold, scaffold, scaffold</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298700"/>
            <a:ext cx="7876334" cy="3276600"/>
          </a:xfrm>
          <a:prstGeom prst="rect">
            <a:avLst/>
          </a:prstGeom>
          <a:ln w="63500">
            <a:solidFill>
              <a:schemeClr val="accent1"/>
            </a:solidFill>
          </a:ln>
        </p:spPr>
      </p:pic>
      <p:sp>
        <p:nvSpPr>
          <p:cNvPr id="5" name="Slide Number Placeholder 4"/>
          <p:cNvSpPr>
            <a:spLocks noGrp="1"/>
          </p:cNvSpPr>
          <p:nvPr>
            <p:ph type="sldNum" sz="quarter" idx="15"/>
          </p:nvPr>
        </p:nvSpPr>
        <p:spPr/>
        <p:txBody>
          <a:bodyPr/>
          <a:lstStyle/>
          <a:p>
            <a:fld id="{4ECB4ABB-7316-504D-B2FD-CB31B716BA84}" type="slidenum">
              <a:rPr lang="en-US" smtClean="0"/>
              <a:pPr/>
              <a:t>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pt4179.t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Oriel.thmx</Template>
  <TotalTime>2853</TotalTime>
  <Words>1834</Words>
  <Application>Microsoft Office PowerPoint</Application>
  <PresentationFormat>On-screen Show (4:3)</PresentationFormat>
  <Paragraphs>293</Paragraphs>
  <Slides>48</Slides>
  <Notes>20</Notes>
  <HiddenSlides>0</HiddenSlides>
  <MMClips>0</MMClips>
  <ScaleCrop>false</ScaleCrop>
  <HeadingPairs>
    <vt:vector size="4" baseType="variant">
      <vt:variant>
        <vt:lpstr>Theme</vt:lpstr>
      </vt:variant>
      <vt:variant>
        <vt:i4>2</vt:i4>
      </vt:variant>
      <vt:variant>
        <vt:lpstr>Slide Titles</vt:lpstr>
      </vt:variant>
      <vt:variant>
        <vt:i4>48</vt:i4>
      </vt:variant>
    </vt:vector>
  </HeadingPairs>
  <TitlesOfParts>
    <vt:vector size="50" baseType="lpstr">
      <vt:lpstr>Oriel</vt:lpstr>
      <vt:lpstr>ppt4179.tmp</vt:lpstr>
      <vt:lpstr>Learning from our students through learning assessments</vt:lpstr>
      <vt:lpstr>Welcome and introductions</vt:lpstr>
      <vt:lpstr>how do you assess learning in your courses? (think-pair-share)</vt:lpstr>
      <vt:lpstr>Pedagogy assessed </vt:lpstr>
      <vt:lpstr>Courses</vt:lpstr>
      <vt:lpstr>Pedagogical enhancements </vt:lpstr>
      <vt:lpstr>Pedagogical enhancements </vt:lpstr>
      <vt:lpstr>Library instruction</vt:lpstr>
      <vt:lpstr>Library instruction</vt:lpstr>
      <vt:lpstr>Library instruction</vt:lpstr>
      <vt:lpstr>iPads in the classroom</vt:lpstr>
      <vt:lpstr>iPads in the classroom</vt:lpstr>
      <vt:lpstr>Analysis worksheet</vt:lpstr>
      <vt:lpstr>Writing Worksheets and Grading Rubrics</vt:lpstr>
      <vt:lpstr>Writing Worksheets and Grading Rubrics</vt:lpstr>
      <vt:lpstr>Parallel writing</vt:lpstr>
      <vt:lpstr>Peer review and revisions</vt:lpstr>
      <vt:lpstr>Layers of assessment</vt:lpstr>
      <vt:lpstr>A look at first paper/last paper</vt:lpstr>
      <vt:lpstr>A look at first paper/last paper</vt:lpstr>
      <vt:lpstr>Findings from Sociology Department’s assessment (for 470)</vt:lpstr>
      <vt:lpstr>Findings from Sociology department’s assessments </vt:lpstr>
      <vt:lpstr>Findings from Sociology department’s assessments </vt:lpstr>
      <vt:lpstr>Findings from Sociology department’s assessments </vt:lpstr>
      <vt:lpstr>Findings from Sociology department’s assessments </vt:lpstr>
      <vt:lpstr>Findings from Sociology department’s assessments </vt:lpstr>
      <vt:lpstr>Findings from students’ self-evaluations</vt:lpstr>
      <vt:lpstr>Data</vt:lpstr>
      <vt:lpstr>Questionnaire</vt:lpstr>
      <vt:lpstr>Questionnaire</vt:lpstr>
      <vt:lpstr>How did students feel their skills changed?  (at post-test)</vt:lpstr>
      <vt:lpstr>PowerPoint Presentation</vt:lpstr>
      <vt:lpstr>PowerPoint Presentation</vt:lpstr>
      <vt:lpstr>Overestimation or underestimation?</vt:lpstr>
      <vt:lpstr>There were improvements. What helped?</vt:lpstr>
      <vt:lpstr>What students say improved their final paper</vt:lpstr>
      <vt:lpstr>What students say improved their final paper</vt:lpstr>
      <vt:lpstr>What students say improved their final paper</vt:lpstr>
      <vt:lpstr>What students say improved their final paper</vt:lpstr>
      <vt:lpstr>What students say improved their final paper</vt:lpstr>
      <vt:lpstr>What students say improved their final paper</vt:lpstr>
      <vt:lpstr>What students say improved their final paper</vt:lpstr>
      <vt:lpstr>What students say improved their final paper</vt:lpstr>
      <vt:lpstr>which of these do students feel helped the most in terms of producing a high quality final paper?</vt:lpstr>
      <vt:lpstr>Conclusions</vt:lpstr>
      <vt:lpstr>Conclusions, Continued</vt:lpstr>
      <vt:lpstr>Discussion</vt:lpstr>
      <vt:lpstr>PowerPoint Presentation</vt:lpstr>
    </vt:vector>
  </TitlesOfParts>
  <Company>brown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from our students through learning assessments</dc:title>
  <dc:creator>Megan Hatori</dc:creator>
  <cp:lastModifiedBy>Mary T Moser</cp:lastModifiedBy>
  <cp:revision>51</cp:revision>
  <dcterms:created xsi:type="dcterms:W3CDTF">2015-05-18T18:33:20Z</dcterms:created>
  <dcterms:modified xsi:type="dcterms:W3CDTF">2015-05-19T15:06:10Z</dcterms:modified>
</cp:coreProperties>
</file>