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handoutMasterIdLst>
    <p:handoutMasterId r:id="rId20"/>
  </p:handoutMasterIdLst>
  <p:sldIdLst>
    <p:sldId id="256" r:id="rId2"/>
    <p:sldId id="257" r:id="rId3"/>
    <p:sldId id="258" r:id="rId4"/>
    <p:sldId id="260" r:id="rId5"/>
    <p:sldId id="269" r:id="rId6"/>
    <p:sldId id="268" r:id="rId7"/>
    <p:sldId id="263" r:id="rId8"/>
    <p:sldId id="267" r:id="rId9"/>
    <p:sldId id="270" r:id="rId10"/>
    <p:sldId id="271" r:id="rId11"/>
    <p:sldId id="262" r:id="rId12"/>
    <p:sldId id="272" r:id="rId13"/>
    <p:sldId id="265" r:id="rId14"/>
    <p:sldId id="264" r:id="rId15"/>
    <p:sldId id="259" r:id="rId16"/>
    <p:sldId id="261" r:id="rId17"/>
    <p:sldId id="26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0" autoAdjust="0"/>
    <p:restoredTop sz="94605" autoAdjust="0"/>
  </p:normalViewPr>
  <p:slideViewPr>
    <p:cSldViewPr snapToGrid="0" snapToObjects="1">
      <p:cViewPr>
        <p:scale>
          <a:sx n="107" d="100"/>
          <a:sy n="107" d="100"/>
        </p:scale>
        <p:origin x="-8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5748A1-BB27-294E-8247-7595F1464D1A}" type="doc">
      <dgm:prSet loTypeId="urn:microsoft.com/office/officeart/2005/8/layout/cycle3" loCatId="" qsTypeId="urn:microsoft.com/office/officeart/2005/8/quickstyle/simple4" qsCatId="simple" csTypeId="urn:microsoft.com/office/officeart/2005/8/colors/accent1_2" csCatId="accent1" phldr="1"/>
      <dgm:spPr/>
      <dgm:t>
        <a:bodyPr/>
        <a:lstStyle/>
        <a:p>
          <a:endParaRPr lang="en-US"/>
        </a:p>
      </dgm:t>
    </dgm:pt>
    <dgm:pt modelId="{BF4BFC2A-CF56-7C48-8FCE-8B13985CE305}">
      <dgm:prSet phldrT="[Text]"/>
      <dgm:spPr/>
      <dgm:t>
        <a:bodyPr/>
        <a:lstStyle/>
        <a:p>
          <a:r>
            <a:rPr lang="en-US" dirty="0" smtClean="0"/>
            <a:t>This is what we do.</a:t>
          </a:r>
          <a:endParaRPr lang="en-US" dirty="0"/>
        </a:p>
      </dgm:t>
    </dgm:pt>
    <dgm:pt modelId="{527DD74A-C261-9042-8141-EFA2DCDEB16D}" type="parTrans" cxnId="{A97AEA26-6F41-7541-BDA8-64068762BC15}">
      <dgm:prSet/>
      <dgm:spPr/>
      <dgm:t>
        <a:bodyPr/>
        <a:lstStyle/>
        <a:p>
          <a:endParaRPr lang="en-US"/>
        </a:p>
      </dgm:t>
    </dgm:pt>
    <dgm:pt modelId="{675EC4A1-7DA4-874B-9FA0-A94BDA98CEB1}" type="sibTrans" cxnId="{A97AEA26-6F41-7541-BDA8-64068762BC15}">
      <dgm:prSet/>
      <dgm:spPr/>
      <dgm:t>
        <a:bodyPr/>
        <a:lstStyle/>
        <a:p>
          <a:endParaRPr lang="en-US"/>
        </a:p>
      </dgm:t>
    </dgm:pt>
    <dgm:pt modelId="{5A8745AD-3F55-1344-94E9-D049DC2B071B}">
      <dgm:prSet phldrT="[Text]"/>
      <dgm:spPr/>
      <dgm:t>
        <a:bodyPr/>
        <a:lstStyle/>
        <a:p>
          <a:r>
            <a:rPr lang="en-US" dirty="0" smtClean="0"/>
            <a:t>Wait, this isn’t working…</a:t>
          </a:r>
          <a:endParaRPr lang="en-US" dirty="0"/>
        </a:p>
      </dgm:t>
    </dgm:pt>
    <dgm:pt modelId="{2F1C7A1C-2E76-834B-A872-DF198C4F65B8}" type="parTrans" cxnId="{3306FDCF-AF93-3D46-AEE9-62753C1A1521}">
      <dgm:prSet/>
      <dgm:spPr/>
      <dgm:t>
        <a:bodyPr/>
        <a:lstStyle/>
        <a:p>
          <a:endParaRPr lang="en-US"/>
        </a:p>
      </dgm:t>
    </dgm:pt>
    <dgm:pt modelId="{3647B1FF-A0A3-BA49-A88A-ADA921C55B21}" type="sibTrans" cxnId="{3306FDCF-AF93-3D46-AEE9-62753C1A1521}">
      <dgm:prSet/>
      <dgm:spPr/>
      <dgm:t>
        <a:bodyPr/>
        <a:lstStyle/>
        <a:p>
          <a:endParaRPr lang="en-US"/>
        </a:p>
      </dgm:t>
    </dgm:pt>
    <dgm:pt modelId="{01D780C0-AC55-F143-A88E-68DDFC174531}">
      <dgm:prSet phldrT="[Text]"/>
      <dgm:spPr/>
      <dgm:t>
        <a:bodyPr/>
        <a:lstStyle/>
        <a:p>
          <a:r>
            <a:rPr lang="en-US" dirty="0" smtClean="0"/>
            <a:t>I’ve got an idea—let’s try it!</a:t>
          </a:r>
          <a:endParaRPr lang="en-US" dirty="0"/>
        </a:p>
      </dgm:t>
    </dgm:pt>
    <dgm:pt modelId="{C918EFF0-FF98-3642-A285-3923B5C31D47}" type="parTrans" cxnId="{0F148792-55CE-124D-9CD2-8A7762F0C098}">
      <dgm:prSet/>
      <dgm:spPr/>
      <dgm:t>
        <a:bodyPr/>
        <a:lstStyle/>
        <a:p>
          <a:endParaRPr lang="en-US"/>
        </a:p>
      </dgm:t>
    </dgm:pt>
    <dgm:pt modelId="{ABFA8254-7EDB-B54F-A901-56E0B8B240AC}" type="sibTrans" cxnId="{0F148792-55CE-124D-9CD2-8A7762F0C098}">
      <dgm:prSet/>
      <dgm:spPr/>
      <dgm:t>
        <a:bodyPr/>
        <a:lstStyle/>
        <a:p>
          <a:endParaRPr lang="en-US"/>
        </a:p>
      </dgm:t>
    </dgm:pt>
    <dgm:pt modelId="{1ECFAF54-A4ED-B843-BE8B-74FEB86540A2}">
      <dgm:prSet phldrT="[Text]"/>
      <dgm:spPr/>
      <dgm:t>
        <a:bodyPr/>
        <a:lstStyle/>
        <a:p>
          <a:r>
            <a:rPr lang="en-US" dirty="0" smtClean="0"/>
            <a:t>Hey, this works!</a:t>
          </a:r>
        </a:p>
      </dgm:t>
    </dgm:pt>
    <dgm:pt modelId="{8A34CDDA-146A-4A43-AD21-4CF7EEAC2575}" type="parTrans" cxnId="{16DE3F04-236C-C046-895C-C788F79646E6}">
      <dgm:prSet/>
      <dgm:spPr/>
      <dgm:t>
        <a:bodyPr/>
        <a:lstStyle/>
        <a:p>
          <a:endParaRPr lang="en-US"/>
        </a:p>
      </dgm:t>
    </dgm:pt>
    <dgm:pt modelId="{7C5A18C8-162F-BD40-8D89-A33934045FE3}" type="sibTrans" cxnId="{16DE3F04-236C-C046-895C-C788F79646E6}">
      <dgm:prSet/>
      <dgm:spPr/>
      <dgm:t>
        <a:bodyPr/>
        <a:lstStyle/>
        <a:p>
          <a:endParaRPr lang="en-US"/>
        </a:p>
      </dgm:t>
    </dgm:pt>
    <dgm:pt modelId="{F8BDB1D7-597F-9543-AE79-B1360C1A1B8E}" type="pres">
      <dgm:prSet presAssocID="{5F5748A1-BB27-294E-8247-7595F1464D1A}" presName="Name0" presStyleCnt="0">
        <dgm:presLayoutVars>
          <dgm:dir/>
          <dgm:resizeHandles val="exact"/>
        </dgm:presLayoutVars>
      </dgm:prSet>
      <dgm:spPr/>
      <dgm:t>
        <a:bodyPr/>
        <a:lstStyle/>
        <a:p>
          <a:endParaRPr lang="en-US"/>
        </a:p>
      </dgm:t>
    </dgm:pt>
    <dgm:pt modelId="{255F567E-9858-8246-98ED-51A6B9DC6F56}" type="pres">
      <dgm:prSet presAssocID="{5F5748A1-BB27-294E-8247-7595F1464D1A}" presName="cycle" presStyleCnt="0"/>
      <dgm:spPr/>
    </dgm:pt>
    <dgm:pt modelId="{459880DD-71B1-034C-BB5D-31CF62441B92}" type="pres">
      <dgm:prSet presAssocID="{BF4BFC2A-CF56-7C48-8FCE-8B13985CE305}" presName="nodeFirstNode" presStyleLbl="node1" presStyleIdx="0" presStyleCnt="4">
        <dgm:presLayoutVars>
          <dgm:bulletEnabled val="1"/>
        </dgm:presLayoutVars>
      </dgm:prSet>
      <dgm:spPr/>
      <dgm:t>
        <a:bodyPr/>
        <a:lstStyle/>
        <a:p>
          <a:endParaRPr lang="en-US"/>
        </a:p>
      </dgm:t>
    </dgm:pt>
    <dgm:pt modelId="{857F4460-F7F5-D344-B960-F276947CD0A9}" type="pres">
      <dgm:prSet presAssocID="{675EC4A1-7DA4-874B-9FA0-A94BDA98CEB1}" presName="sibTransFirstNode" presStyleLbl="bgShp" presStyleIdx="0" presStyleCnt="1"/>
      <dgm:spPr/>
      <dgm:t>
        <a:bodyPr/>
        <a:lstStyle/>
        <a:p>
          <a:endParaRPr lang="en-US"/>
        </a:p>
      </dgm:t>
    </dgm:pt>
    <dgm:pt modelId="{4A8310CE-7ED2-BD4F-BA80-0533BF0DEF17}" type="pres">
      <dgm:prSet presAssocID="{5A8745AD-3F55-1344-94E9-D049DC2B071B}" presName="nodeFollowingNodes" presStyleLbl="node1" presStyleIdx="1" presStyleCnt="4">
        <dgm:presLayoutVars>
          <dgm:bulletEnabled val="1"/>
        </dgm:presLayoutVars>
      </dgm:prSet>
      <dgm:spPr/>
      <dgm:t>
        <a:bodyPr/>
        <a:lstStyle/>
        <a:p>
          <a:endParaRPr lang="en-US"/>
        </a:p>
      </dgm:t>
    </dgm:pt>
    <dgm:pt modelId="{6F0BF6EA-8346-1544-9D3B-BB4DE1BCFE2D}" type="pres">
      <dgm:prSet presAssocID="{01D780C0-AC55-F143-A88E-68DDFC174531}" presName="nodeFollowingNodes" presStyleLbl="node1" presStyleIdx="2" presStyleCnt="4">
        <dgm:presLayoutVars>
          <dgm:bulletEnabled val="1"/>
        </dgm:presLayoutVars>
      </dgm:prSet>
      <dgm:spPr/>
      <dgm:t>
        <a:bodyPr/>
        <a:lstStyle/>
        <a:p>
          <a:endParaRPr lang="en-US"/>
        </a:p>
      </dgm:t>
    </dgm:pt>
    <dgm:pt modelId="{ECDDD454-11C4-F044-9EC4-6AB16CA2DA33}" type="pres">
      <dgm:prSet presAssocID="{1ECFAF54-A4ED-B843-BE8B-74FEB86540A2}" presName="nodeFollowingNodes" presStyleLbl="node1" presStyleIdx="3" presStyleCnt="4">
        <dgm:presLayoutVars>
          <dgm:bulletEnabled val="1"/>
        </dgm:presLayoutVars>
      </dgm:prSet>
      <dgm:spPr/>
      <dgm:t>
        <a:bodyPr/>
        <a:lstStyle/>
        <a:p>
          <a:endParaRPr lang="en-US"/>
        </a:p>
      </dgm:t>
    </dgm:pt>
  </dgm:ptLst>
  <dgm:cxnLst>
    <dgm:cxn modelId="{E55A5581-05FD-EB42-9AAD-F704DA983E61}" type="presOf" srcId="{BF4BFC2A-CF56-7C48-8FCE-8B13985CE305}" destId="{459880DD-71B1-034C-BB5D-31CF62441B92}" srcOrd="0" destOrd="0" presId="urn:microsoft.com/office/officeart/2005/8/layout/cycle3"/>
    <dgm:cxn modelId="{E335C023-1FA9-B94F-81C7-DF6294454983}" type="presOf" srcId="{5A8745AD-3F55-1344-94E9-D049DC2B071B}" destId="{4A8310CE-7ED2-BD4F-BA80-0533BF0DEF17}" srcOrd="0" destOrd="0" presId="urn:microsoft.com/office/officeart/2005/8/layout/cycle3"/>
    <dgm:cxn modelId="{0F148792-55CE-124D-9CD2-8A7762F0C098}" srcId="{5F5748A1-BB27-294E-8247-7595F1464D1A}" destId="{01D780C0-AC55-F143-A88E-68DDFC174531}" srcOrd="2" destOrd="0" parTransId="{C918EFF0-FF98-3642-A285-3923B5C31D47}" sibTransId="{ABFA8254-7EDB-B54F-A901-56E0B8B240AC}"/>
    <dgm:cxn modelId="{B2859190-9C02-4646-B67B-B1F8DC0A96E1}" type="presOf" srcId="{5F5748A1-BB27-294E-8247-7595F1464D1A}" destId="{F8BDB1D7-597F-9543-AE79-B1360C1A1B8E}" srcOrd="0" destOrd="0" presId="urn:microsoft.com/office/officeart/2005/8/layout/cycle3"/>
    <dgm:cxn modelId="{2D959B4E-C58C-704D-B004-ACF196E3456A}" type="presOf" srcId="{1ECFAF54-A4ED-B843-BE8B-74FEB86540A2}" destId="{ECDDD454-11C4-F044-9EC4-6AB16CA2DA33}" srcOrd="0" destOrd="0" presId="urn:microsoft.com/office/officeart/2005/8/layout/cycle3"/>
    <dgm:cxn modelId="{39214D3B-0D12-4946-86D5-C3FB2196BC44}" type="presOf" srcId="{01D780C0-AC55-F143-A88E-68DDFC174531}" destId="{6F0BF6EA-8346-1544-9D3B-BB4DE1BCFE2D}" srcOrd="0" destOrd="0" presId="urn:microsoft.com/office/officeart/2005/8/layout/cycle3"/>
    <dgm:cxn modelId="{A97AEA26-6F41-7541-BDA8-64068762BC15}" srcId="{5F5748A1-BB27-294E-8247-7595F1464D1A}" destId="{BF4BFC2A-CF56-7C48-8FCE-8B13985CE305}" srcOrd="0" destOrd="0" parTransId="{527DD74A-C261-9042-8141-EFA2DCDEB16D}" sibTransId="{675EC4A1-7DA4-874B-9FA0-A94BDA98CEB1}"/>
    <dgm:cxn modelId="{16DE3F04-236C-C046-895C-C788F79646E6}" srcId="{5F5748A1-BB27-294E-8247-7595F1464D1A}" destId="{1ECFAF54-A4ED-B843-BE8B-74FEB86540A2}" srcOrd="3" destOrd="0" parTransId="{8A34CDDA-146A-4A43-AD21-4CF7EEAC2575}" sibTransId="{7C5A18C8-162F-BD40-8D89-A33934045FE3}"/>
    <dgm:cxn modelId="{B7372633-8233-304E-AECD-A3FDA6628266}" type="presOf" srcId="{675EC4A1-7DA4-874B-9FA0-A94BDA98CEB1}" destId="{857F4460-F7F5-D344-B960-F276947CD0A9}" srcOrd="0" destOrd="0" presId="urn:microsoft.com/office/officeart/2005/8/layout/cycle3"/>
    <dgm:cxn modelId="{3306FDCF-AF93-3D46-AEE9-62753C1A1521}" srcId="{5F5748A1-BB27-294E-8247-7595F1464D1A}" destId="{5A8745AD-3F55-1344-94E9-D049DC2B071B}" srcOrd="1" destOrd="0" parTransId="{2F1C7A1C-2E76-834B-A872-DF198C4F65B8}" sibTransId="{3647B1FF-A0A3-BA49-A88A-ADA921C55B21}"/>
    <dgm:cxn modelId="{15454598-D89C-D643-8042-9DA0E7FB8E9B}" type="presParOf" srcId="{F8BDB1D7-597F-9543-AE79-B1360C1A1B8E}" destId="{255F567E-9858-8246-98ED-51A6B9DC6F56}" srcOrd="0" destOrd="0" presId="urn:microsoft.com/office/officeart/2005/8/layout/cycle3"/>
    <dgm:cxn modelId="{86735A7D-C39F-3F44-9D74-3676F62E1265}" type="presParOf" srcId="{255F567E-9858-8246-98ED-51A6B9DC6F56}" destId="{459880DD-71B1-034C-BB5D-31CF62441B92}" srcOrd="0" destOrd="0" presId="urn:microsoft.com/office/officeart/2005/8/layout/cycle3"/>
    <dgm:cxn modelId="{6E5FA0F2-7692-2046-9859-D64C9974D26B}" type="presParOf" srcId="{255F567E-9858-8246-98ED-51A6B9DC6F56}" destId="{857F4460-F7F5-D344-B960-F276947CD0A9}" srcOrd="1" destOrd="0" presId="urn:microsoft.com/office/officeart/2005/8/layout/cycle3"/>
    <dgm:cxn modelId="{C19C168E-28F4-D645-AB6F-982A3F71A58D}" type="presParOf" srcId="{255F567E-9858-8246-98ED-51A6B9DC6F56}" destId="{4A8310CE-7ED2-BD4F-BA80-0533BF0DEF17}" srcOrd="2" destOrd="0" presId="urn:microsoft.com/office/officeart/2005/8/layout/cycle3"/>
    <dgm:cxn modelId="{F65F7971-83BB-2E4F-8285-E059BE2595A4}" type="presParOf" srcId="{255F567E-9858-8246-98ED-51A6B9DC6F56}" destId="{6F0BF6EA-8346-1544-9D3B-BB4DE1BCFE2D}" srcOrd="3" destOrd="0" presId="urn:microsoft.com/office/officeart/2005/8/layout/cycle3"/>
    <dgm:cxn modelId="{26660BCE-3E95-5544-BACF-1B769D29CBBD}" type="presParOf" srcId="{255F567E-9858-8246-98ED-51A6B9DC6F56}" destId="{ECDDD454-11C4-F044-9EC4-6AB16CA2DA33}" srcOrd="4"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5922B50-5889-5449-941A-9D9510C13D8D}" type="datetimeFigureOut">
              <a:rPr lang="en-US" smtClean="0"/>
              <a:t>07/11/13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7EB219B-399A-ED49-B3D2-CA208BF76EFF}" type="slidenum">
              <a:rPr lang="en-US" smtClean="0"/>
              <a:t>‹#›</a:t>
            </a:fld>
            <a:endParaRPr lang="en-US"/>
          </a:p>
        </p:txBody>
      </p:sp>
    </p:spTree>
    <p:extLst>
      <p:ext uri="{BB962C8B-B14F-4D97-AF65-F5344CB8AC3E}">
        <p14:creationId xmlns:p14="http://schemas.microsoft.com/office/powerpoint/2010/main" val="64854903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19B4EA-4CDA-BB45-ADF6-9C7348E7A8FA}" type="datetimeFigureOut">
              <a:rPr lang="en-US" smtClean="0"/>
              <a:t>07/11/13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B66B15-A834-E440-8945-98D8CB7A6809}" type="slidenum">
              <a:rPr lang="en-US" smtClean="0"/>
              <a:t>‹#›</a:t>
            </a:fld>
            <a:endParaRPr lang="en-US"/>
          </a:p>
        </p:txBody>
      </p:sp>
    </p:spTree>
    <p:extLst>
      <p:ext uri="{BB962C8B-B14F-4D97-AF65-F5344CB8AC3E}">
        <p14:creationId xmlns:p14="http://schemas.microsoft.com/office/powerpoint/2010/main" val="135632362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Steve:  set context as </a:t>
            </a:r>
            <a:r>
              <a:rPr lang="en-US" dirty="0" err="1" smtClean="0"/>
              <a:t>Rhet</a:t>
            </a:r>
            <a:r>
              <a:rPr lang="en-US" dirty="0" smtClean="0"/>
              <a:t> admin.  Why this presentation at this moment. </a:t>
            </a:r>
          </a:p>
          <a:p>
            <a:pPr marL="0" indent="0">
              <a:buNone/>
            </a:pPr>
            <a:r>
              <a:rPr lang="en-US" dirty="0" smtClean="0"/>
              <a:t>We should be open to ideas that come from others—faculty, librarians.  This idea came from “below.” </a:t>
            </a:r>
          </a:p>
          <a:p>
            <a:pPr marL="0" indent="0">
              <a:buNone/>
            </a:pPr>
            <a:r>
              <a:rPr lang="en-US" dirty="0" smtClean="0"/>
              <a:t>Students used to think of library instruction as critical;  students now may think they know how to search and don’t need librarians.</a:t>
            </a:r>
          </a:p>
          <a:p>
            <a:pPr marL="0" indent="0">
              <a:buNone/>
            </a:pPr>
            <a:r>
              <a:rPr lang="en-US" dirty="0" smtClean="0"/>
              <a:t>Change in libraries/library instruction--Images of past and present libraries</a:t>
            </a:r>
          </a:p>
          <a:p>
            <a:pPr marL="0" indent="0">
              <a:buNone/>
            </a:pPr>
            <a:r>
              <a:rPr lang="en-US" dirty="0" smtClean="0"/>
              <a:t>Harvard’s</a:t>
            </a:r>
            <a:r>
              <a:rPr lang="en-US" baseline="0" dirty="0" smtClean="0"/>
              <a:t> “</a:t>
            </a:r>
            <a:r>
              <a:rPr lang="en-US" baseline="0" dirty="0" err="1" smtClean="0"/>
              <a:t>Labrary</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C1B66B15-A834-E440-8945-98D8CB7A6809}" type="slidenum">
              <a:rPr lang="en-US" smtClean="0"/>
              <a:t>2</a:t>
            </a:fld>
            <a:endParaRPr lang="en-US"/>
          </a:p>
        </p:txBody>
      </p:sp>
    </p:spTree>
    <p:extLst>
      <p:ext uri="{BB962C8B-B14F-4D97-AF65-F5344CB8AC3E}">
        <p14:creationId xmlns:p14="http://schemas.microsoft.com/office/powerpoint/2010/main" val="39012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Faculty—traditional view is of librarians as service people who come in and “do their thing”</a:t>
            </a:r>
          </a:p>
          <a:p>
            <a:r>
              <a:rPr lang="en-US" dirty="0" smtClean="0"/>
              <a:t>Students– (sorry, Steve, I didn’t write what you said about students here)</a:t>
            </a:r>
          </a:p>
          <a:p>
            <a:r>
              <a:rPr lang="en-US" dirty="0" smtClean="0"/>
              <a:t>Librarians—need to be teachers</a:t>
            </a:r>
          </a:p>
          <a:p>
            <a:r>
              <a:rPr lang="en-US" dirty="0" smtClean="0"/>
              <a:t>Okay and</a:t>
            </a:r>
            <a:r>
              <a:rPr lang="en-US" baseline="0" dirty="0" smtClean="0"/>
              <a:t> even healthy to be dissatisfied with the status quo</a:t>
            </a:r>
            <a:endParaRPr lang="en-US" dirty="0"/>
          </a:p>
        </p:txBody>
      </p:sp>
      <p:sp>
        <p:nvSpPr>
          <p:cNvPr id="4" name="Slide Number Placeholder 3"/>
          <p:cNvSpPr>
            <a:spLocks noGrp="1"/>
          </p:cNvSpPr>
          <p:nvPr>
            <p:ph type="sldNum" sz="quarter" idx="10"/>
          </p:nvPr>
        </p:nvSpPr>
        <p:spPr/>
        <p:txBody>
          <a:bodyPr/>
          <a:lstStyle/>
          <a:p>
            <a:fld id="{C1B66B15-A834-E440-8945-98D8CB7A6809}" type="slidenum">
              <a:rPr lang="en-US" smtClean="0"/>
              <a:t>3</a:t>
            </a:fld>
            <a:endParaRPr lang="en-US"/>
          </a:p>
        </p:txBody>
      </p:sp>
    </p:spTree>
    <p:extLst>
      <p:ext uri="{BB962C8B-B14F-4D97-AF65-F5344CB8AC3E}">
        <p14:creationId xmlns:p14="http://schemas.microsoft.com/office/powerpoint/2010/main" val="36476638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Mary and I collaborate—show student responses to “new way” of doing this.</a:t>
            </a:r>
          </a:p>
          <a:p>
            <a:r>
              <a:rPr lang="en-US" dirty="0" smtClean="0"/>
              <a:t>What were Mary and I’s objectives?</a:t>
            </a:r>
          </a:p>
          <a:p>
            <a:r>
              <a:rPr lang="en-US" dirty="0" smtClean="0"/>
              <a:t>Did we achieve them?</a:t>
            </a:r>
          </a:p>
          <a:p>
            <a:r>
              <a:rPr lang="en-US" dirty="0" smtClean="0"/>
              <a:t>Use images of Mary and students and screen shots from student assessment letters (may want to use some as handouts, too)</a:t>
            </a:r>
          </a:p>
          <a:p>
            <a:r>
              <a:rPr lang="en-US" dirty="0" smtClean="0"/>
              <a:t>Our collaboration from both perspectives—narratives</a:t>
            </a:r>
          </a:p>
          <a:p>
            <a:r>
              <a:rPr lang="en-US" dirty="0" smtClean="0"/>
              <a:t>Bullet points—map out</a:t>
            </a:r>
          </a:p>
          <a:p>
            <a:endParaRPr lang="en-US" dirty="0"/>
          </a:p>
        </p:txBody>
      </p:sp>
      <p:sp>
        <p:nvSpPr>
          <p:cNvPr id="4" name="Slide Number Placeholder 3"/>
          <p:cNvSpPr>
            <a:spLocks noGrp="1"/>
          </p:cNvSpPr>
          <p:nvPr>
            <p:ph type="sldNum" sz="quarter" idx="10"/>
          </p:nvPr>
        </p:nvSpPr>
        <p:spPr/>
        <p:txBody>
          <a:bodyPr/>
          <a:lstStyle/>
          <a:p>
            <a:fld id="{C1B66B15-A834-E440-8945-98D8CB7A6809}" type="slidenum">
              <a:rPr lang="en-US" smtClean="0"/>
              <a:t>4</a:t>
            </a:fld>
            <a:endParaRPr lang="en-US"/>
          </a:p>
        </p:txBody>
      </p:sp>
    </p:spTree>
    <p:extLst>
      <p:ext uri="{BB962C8B-B14F-4D97-AF65-F5344CB8AC3E}">
        <p14:creationId xmlns:p14="http://schemas.microsoft.com/office/powerpoint/2010/main" val="2317969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Library as</a:t>
            </a:r>
            <a:r>
              <a:rPr lang="en-US" baseline="0" dirty="0" smtClean="0"/>
              <a:t> more than a physical space.  Harken back to slide about dynamic nature of libraries.  Emphasizing to students that </a:t>
            </a:r>
            <a:r>
              <a:rPr lang="en-US" baseline="0" dirty="0" err="1" smtClean="0"/>
              <a:t>google</a:t>
            </a:r>
            <a:r>
              <a:rPr lang="en-US" baseline="0" dirty="0" smtClean="0"/>
              <a:t> isn’t everything—librarians are </a:t>
            </a:r>
            <a:r>
              <a:rPr lang="en-US" baseline="0" smtClean="0"/>
              <a:t>professionals with </a:t>
            </a:r>
            <a:r>
              <a:rPr lang="en-US" baseline="0" dirty="0" smtClean="0"/>
              <a:t>skills that faculty and students do not have.</a:t>
            </a:r>
            <a:endParaRPr lang="en-US" dirty="0"/>
          </a:p>
        </p:txBody>
      </p:sp>
      <p:sp>
        <p:nvSpPr>
          <p:cNvPr id="4" name="Slide Number Placeholder 3"/>
          <p:cNvSpPr>
            <a:spLocks noGrp="1"/>
          </p:cNvSpPr>
          <p:nvPr>
            <p:ph type="sldNum" sz="quarter" idx="10"/>
          </p:nvPr>
        </p:nvSpPr>
        <p:spPr/>
        <p:txBody>
          <a:bodyPr/>
          <a:lstStyle/>
          <a:p>
            <a:fld id="{C1B66B15-A834-E440-8945-98D8CB7A6809}" type="slidenum">
              <a:rPr lang="en-US" smtClean="0"/>
              <a:t>6</a:t>
            </a:fld>
            <a:endParaRPr lang="en-US"/>
          </a:p>
        </p:txBody>
      </p:sp>
    </p:spTree>
    <p:extLst>
      <p:ext uri="{BB962C8B-B14F-4D97-AF65-F5344CB8AC3E}">
        <p14:creationId xmlns:p14="http://schemas.microsoft.com/office/powerpoint/2010/main" val="6888855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Other</a:t>
            </a:r>
            <a:r>
              <a:rPr lang="en-US" baseline="0" dirty="0" smtClean="0"/>
              <a:t> related words:  partnership, communication.  </a:t>
            </a:r>
          </a:p>
          <a:p>
            <a:r>
              <a:rPr lang="en-US" baseline="0" dirty="0" smtClean="0"/>
              <a:t>This slide should actually have some of the emails that </a:t>
            </a:r>
            <a:r>
              <a:rPr lang="en-US" baseline="0" dirty="0" err="1" smtClean="0"/>
              <a:t>mary</a:t>
            </a:r>
            <a:r>
              <a:rPr lang="en-US" baseline="0" dirty="0" smtClean="0"/>
              <a:t> and I sent before working together.  Save this photo for another slide.</a:t>
            </a:r>
            <a:endParaRPr lang="en-US" dirty="0"/>
          </a:p>
        </p:txBody>
      </p:sp>
      <p:sp>
        <p:nvSpPr>
          <p:cNvPr id="4" name="Slide Number Placeholder 3"/>
          <p:cNvSpPr>
            <a:spLocks noGrp="1"/>
          </p:cNvSpPr>
          <p:nvPr>
            <p:ph type="sldNum" sz="quarter" idx="10"/>
          </p:nvPr>
        </p:nvSpPr>
        <p:spPr/>
        <p:txBody>
          <a:bodyPr/>
          <a:lstStyle/>
          <a:p>
            <a:fld id="{C1B66B15-A834-E440-8945-98D8CB7A6809}" type="slidenum">
              <a:rPr lang="en-US" smtClean="0"/>
              <a:t>7</a:t>
            </a:fld>
            <a:endParaRPr lang="en-US"/>
          </a:p>
        </p:txBody>
      </p:sp>
    </p:spTree>
    <p:extLst>
      <p:ext uri="{BB962C8B-B14F-4D97-AF65-F5344CB8AC3E}">
        <p14:creationId xmlns:p14="http://schemas.microsoft.com/office/powerpoint/2010/main" val="31246087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B66B15-A834-E440-8945-98D8CB7A6809}" type="slidenum">
              <a:rPr lang="en-US" smtClean="0"/>
              <a:t>9</a:t>
            </a:fld>
            <a:endParaRPr lang="en-US"/>
          </a:p>
        </p:txBody>
      </p:sp>
    </p:spTree>
    <p:extLst>
      <p:ext uri="{BB962C8B-B14F-4D97-AF65-F5344CB8AC3E}">
        <p14:creationId xmlns:p14="http://schemas.microsoft.com/office/powerpoint/2010/main" val="16548042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Making mistakes in front of students</a:t>
            </a:r>
          </a:p>
          <a:p>
            <a:r>
              <a:rPr lang="en-US" dirty="0" smtClean="0"/>
              <a:t>Willingness</a:t>
            </a:r>
            <a:r>
              <a:rPr lang="en-US" baseline="0" dirty="0" smtClean="0"/>
              <a:t> to allow multitasking in class</a:t>
            </a:r>
          </a:p>
          <a:p>
            <a:r>
              <a:rPr lang="en-US" baseline="0" dirty="0" smtClean="0"/>
              <a:t>No need to “own” the conversation</a:t>
            </a:r>
          </a:p>
          <a:p>
            <a:endParaRPr lang="en-US" dirty="0"/>
          </a:p>
        </p:txBody>
      </p:sp>
      <p:sp>
        <p:nvSpPr>
          <p:cNvPr id="4" name="Slide Number Placeholder 3"/>
          <p:cNvSpPr>
            <a:spLocks noGrp="1"/>
          </p:cNvSpPr>
          <p:nvPr>
            <p:ph type="sldNum" sz="quarter" idx="10"/>
          </p:nvPr>
        </p:nvSpPr>
        <p:spPr/>
        <p:txBody>
          <a:bodyPr/>
          <a:lstStyle/>
          <a:p>
            <a:fld id="{C1B66B15-A834-E440-8945-98D8CB7A6809}" type="slidenum">
              <a:rPr lang="en-US" smtClean="0"/>
              <a:t>10</a:t>
            </a:fld>
            <a:endParaRPr lang="en-US"/>
          </a:p>
        </p:txBody>
      </p:sp>
    </p:spTree>
    <p:extLst>
      <p:ext uri="{BB962C8B-B14F-4D97-AF65-F5344CB8AC3E}">
        <p14:creationId xmlns:p14="http://schemas.microsoft.com/office/powerpoint/2010/main" val="2993223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model of library instruction—want</a:t>
            </a:r>
            <a:r>
              <a:rPr lang="en-US" baseline="0" dirty="0" smtClean="0"/>
              <a:t> to caution audience members to never become complacent.  A reminder that this takes work and maintenance.</a:t>
            </a:r>
            <a:endParaRPr lang="en-US" dirty="0"/>
          </a:p>
        </p:txBody>
      </p:sp>
      <p:sp>
        <p:nvSpPr>
          <p:cNvPr id="4" name="Slide Number Placeholder 3"/>
          <p:cNvSpPr>
            <a:spLocks noGrp="1"/>
          </p:cNvSpPr>
          <p:nvPr>
            <p:ph type="sldNum" sz="quarter" idx="10"/>
          </p:nvPr>
        </p:nvSpPr>
        <p:spPr/>
        <p:txBody>
          <a:bodyPr/>
          <a:lstStyle/>
          <a:p>
            <a:fld id="{C1B66B15-A834-E440-8945-98D8CB7A6809}" type="slidenum">
              <a:rPr lang="en-US" smtClean="0"/>
              <a:t>13</a:t>
            </a:fld>
            <a:endParaRPr lang="en-US"/>
          </a:p>
        </p:txBody>
      </p:sp>
    </p:spTree>
    <p:extLst>
      <p:ext uri="{BB962C8B-B14F-4D97-AF65-F5344CB8AC3E}">
        <p14:creationId xmlns:p14="http://schemas.microsoft.com/office/powerpoint/2010/main" val="13448357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1918447"/>
            <a:ext cx="7583488" cy="1470025"/>
          </a:xfrm>
        </p:spPr>
        <p:txBody>
          <a:bodyPr anchor="b" anchorCtr="0"/>
          <a:lstStyle/>
          <a:p>
            <a:r>
              <a:rPr lang="en-US" smtClean="0"/>
              <a:t>Click to edit Master title style</a:t>
            </a:r>
            <a:endParaRPr/>
          </a:p>
        </p:txBody>
      </p:sp>
      <p:sp>
        <p:nvSpPr>
          <p:cNvPr id="3" name="Subtitle 2"/>
          <p:cNvSpPr>
            <a:spLocks noGrp="1"/>
          </p:cNvSpPr>
          <p:nvPr>
            <p:ph type="subTitle" idx="1"/>
          </p:nvPr>
        </p:nvSpPr>
        <p:spPr>
          <a:xfrm>
            <a:off x="779463" y="3478306"/>
            <a:ext cx="7583487" cy="1752600"/>
          </a:xfrm>
        </p:spPr>
        <p:txBody>
          <a:bodyPr>
            <a:normAutofit/>
          </a:bodyPr>
          <a:lstStyle>
            <a:lvl1pPr marL="0" indent="0" algn="ctr">
              <a:spcBef>
                <a:spcPts val="6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4DEE1CDC-A566-7C4B-A620-D63952B59BB6}" type="datetime1">
              <a:rPr lang="en-US" smtClean="0"/>
              <a:t>07/11/13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pic>
        <p:nvPicPr>
          <p:cNvPr id="9" name="Picture 8"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
        <p:nvSpPr>
          <p:cNvPr id="2" name="Title 1"/>
          <p:cNvSpPr>
            <a:spLocks noGrp="1"/>
          </p:cNvSpPr>
          <p:nvPr>
            <p:ph type="title"/>
          </p:nvPr>
        </p:nvSpPr>
        <p:spPr>
          <a:xfrm>
            <a:off x="301752" y="274320"/>
            <a:ext cx="3959352" cy="1691640"/>
          </a:xfrm>
        </p:spPr>
        <p:txBody>
          <a:bodyPr vert="horz" lIns="91440" tIns="45720" rIns="91440" bIns="45720" rtlCol="0" anchor="b" anchorCtr="0">
            <a:noAutofit/>
          </a:bodyPr>
          <a:lstStyle>
            <a:lvl1pPr marL="0" algn="ctr" defTabSz="914400" rtl="0" eaLnBrk="1" latinLnBrk="0" hangingPunct="1">
              <a:spcBef>
                <a:spcPct val="0"/>
              </a:spcBef>
              <a:buNone/>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64608" y="264907"/>
            <a:ext cx="3959352" cy="6328186"/>
          </a:xfrm>
          <a:solidFill>
            <a:schemeClr val="tx1">
              <a:lumMod val="50000"/>
            </a:schemeClr>
          </a:solidFill>
          <a:effectLst>
            <a:outerShdw blurRad="50800" dir="2700000" algn="tl" rotWithShape="0">
              <a:schemeClr val="tx1">
                <a:alpha val="40000"/>
              </a:scheme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301752" y="1970801"/>
            <a:ext cx="3959352" cy="3200400"/>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a:lnSpc>
                <a:spcPct val="110000"/>
              </a:lnSpc>
              <a:spcBef>
                <a:spcPts val="6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Font typeface="Calisto MT" pitchFamily="18" charset="0"/>
              <a:buNone/>
            </a:pPr>
            <a:r>
              <a:rPr lang="en-US" smtClean="0"/>
              <a:t>Click to edit Master text styles</a:t>
            </a:r>
          </a:p>
        </p:txBody>
      </p:sp>
      <p:sp>
        <p:nvSpPr>
          <p:cNvPr id="5" name="Date Placeholder 4"/>
          <p:cNvSpPr>
            <a:spLocks noGrp="1"/>
          </p:cNvSpPr>
          <p:nvPr>
            <p:ph type="dt" sz="half" idx="10"/>
          </p:nvPr>
        </p:nvSpPr>
        <p:spPr>
          <a:xfrm>
            <a:off x="2670048" y="6356350"/>
            <a:ext cx="162763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786905D9-CCA7-F545-883E-6CCCA05334B4}" type="datetime1">
              <a:rPr lang="en-US" smtClean="0"/>
              <a:t>07/11/13</a:t>
            </a:fld>
            <a:endParaRPr lang="en-US"/>
          </a:p>
        </p:txBody>
      </p:sp>
      <p:sp>
        <p:nvSpPr>
          <p:cNvPr id="6" name="Footer Placeholder 5"/>
          <p:cNvSpPr>
            <a:spLocks noGrp="1"/>
          </p:cNvSpPr>
          <p:nvPr>
            <p:ph type="ftr" sz="quarter" idx="11"/>
          </p:nvPr>
        </p:nvSpPr>
        <p:spPr>
          <a:xfrm>
            <a:off x="242047" y="6356350"/>
            <a:ext cx="1892808"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38129"/>
            <a:ext cx="758952" cy="57607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74C7E049-B585-4EE6-96C0-EEB30EAA14F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Title 1"/>
          <p:cNvSpPr>
            <a:spLocks noGrp="1"/>
          </p:cNvSpPr>
          <p:nvPr>
            <p:ph type="title"/>
          </p:nvPr>
        </p:nvSpPr>
        <p:spPr>
          <a:xfrm>
            <a:off x="762000" y="4038600"/>
            <a:ext cx="7620000" cy="990600"/>
          </a:xfrm>
        </p:spPr>
        <p:txBody>
          <a:bodyPr vert="horz" lIns="91440" tIns="45720" rIns="91440" bIns="45720" rtlCol="0" anchor="b" anchorCtr="0">
            <a:normAutofit/>
          </a:bodyPr>
          <a:lstStyle>
            <a:lvl1pPr algn="ctr">
              <a:defRPr sz="3600" kern="1200">
                <a:solidFill>
                  <a:schemeClr val="bg2"/>
                </a:solidFill>
                <a:effectLst>
                  <a:outerShdw blurRad="63500" dir="2700000" algn="tl" rotWithShape="0">
                    <a:schemeClr val="tx1">
                      <a:alpha val="40000"/>
                    </a:schemeClr>
                  </a:outerShdw>
                </a:effectLst>
                <a:latin typeface="+mj-lt"/>
                <a:ea typeface="+mn-ea"/>
                <a:cs typeface="+mn-cs"/>
              </a:defRPr>
            </a:lvl1pPr>
          </a:lstStyle>
          <a:p>
            <a:pPr marL="0" lvl="0" indent="0" algn="l" defTabSz="914400" rtl="0" eaLnBrk="1" latinLnBrk="0" hangingPunct="1">
              <a:spcBef>
                <a:spcPts val="2000"/>
              </a:spcBef>
              <a:buFont typeface="Calisto MT" pitchFamily="18" charset="0"/>
              <a:buNone/>
            </a:pPr>
            <a:r>
              <a:rPr lang="en-US" smtClean="0"/>
              <a:t>Click to edit Master title style</a:t>
            </a:r>
            <a:endParaRPr/>
          </a:p>
        </p:txBody>
      </p:sp>
      <p:sp>
        <p:nvSpPr>
          <p:cNvPr id="3" name="Picture Placeholder 2"/>
          <p:cNvSpPr>
            <a:spLocks noGrp="1"/>
          </p:cNvSpPr>
          <p:nvPr>
            <p:ph type="pic" idx="1"/>
          </p:nvPr>
        </p:nvSpPr>
        <p:spPr>
          <a:xfrm>
            <a:off x="342900" y="265176"/>
            <a:ext cx="8458200" cy="3697224"/>
          </a:xfrm>
          <a:solidFill>
            <a:schemeClr val="tx1">
              <a:lumMod val="50000"/>
            </a:schemeClr>
          </a:solidFill>
          <a:effectLst>
            <a:outerShdw blurRad="50800" dir="2700000" algn="tl" rotWithShape="0">
              <a:schemeClr val="tx1">
                <a:alpha val="40000"/>
              </a:schemeClr>
            </a:outerShdw>
          </a:effectLst>
        </p:spPr>
        <p:txBody>
          <a:bodyPr vert="horz" lIns="91440" tIns="45720" rIns="91440" bIns="45720" rtlCol="0">
            <a:normAutofit/>
          </a:bodyPr>
          <a:lstStyle>
            <a:lvl1pPr marL="0" indent="0" algn="ctr" defTabSz="914400" rtl="0" eaLnBrk="1" latinLnBrk="0" hangingPunct="1">
              <a:spcBef>
                <a:spcPts val="2000"/>
              </a:spcBef>
              <a:buFont typeface="Calisto MT" pitchFamily="18" charset="0"/>
              <a:buNone/>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762000" y="5042647"/>
            <a:ext cx="7620000" cy="1129553"/>
          </a:xfrm>
        </p:spPr>
        <p:txBody>
          <a:bodyPr>
            <a:normAutofit/>
          </a:bodyPr>
          <a:lstStyle>
            <a:lvl1pPr marL="0" indent="0" algn="ctr">
              <a:lnSpc>
                <a:spcPct val="110000"/>
              </a:lnSpc>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170C0B-29E8-E341-B78B-87A19E9D4818}" type="datetime1">
              <a:rPr lang="en-US" smtClean="0"/>
              <a:t>07/11/13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C7E049-B585-4EE6-96C0-EEB30EAA14FD}"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BB263E59-BADA-AC49-B90B-41344234A52E}" type="datetime1">
              <a:rPr lang="en-US" smtClean="0"/>
              <a:t>07/11/13</a:t>
            </a:fld>
            <a:endParaRPr lang="en-US"/>
          </a:p>
        </p:txBody>
      </p:sp>
      <p:sp>
        <p:nvSpPr>
          <p:cNvPr id="4" name="Footer Placeholder 3"/>
          <p:cNvSpPr>
            <a:spLocks noGrp="1"/>
          </p:cNvSpPr>
          <p:nvPr>
            <p:ph type="ftr" sz="quarter" idx="11"/>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endParaRPr lang="en-US"/>
          </a:p>
        </p:txBody>
      </p:sp>
      <p:sp>
        <p:nvSpPr>
          <p:cNvPr id="5" name="Slide Number Placeholder 4"/>
          <p:cNvSpPr>
            <a:spLocks noGrp="1"/>
          </p:cNvSpPr>
          <p:nvPr>
            <p:ph type="sldNum" sz="quarter" idx="12"/>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74C7E049-B585-4EE6-96C0-EEB30EAA14FD}"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8" name="Picture 7"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3FF60ED5-9DBA-8841-961A-C47425F045FC}" type="datetime1">
              <a:rPr lang="en-US" smtClean="0"/>
              <a:t>07/11/13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Overlay-FullBackground.jpg"/>
          <p:cNvPicPr>
            <a:picLocks noChangeAspect="1"/>
          </p:cNvPicPr>
          <p:nvPr/>
        </p:nvPicPr>
        <p:blipFill>
          <a:blip r:embed="rId2"/>
          <a:srcRect r="14719"/>
          <a:stretch>
            <a:fillRect/>
          </a:stretch>
        </p:blipFill>
        <p:spPr>
          <a:xfrm>
            <a:off x="0" y="4482"/>
            <a:ext cx="7798112" cy="6858000"/>
          </a:xfrm>
          <a:prstGeom prst="rect">
            <a:avLst/>
          </a:prstGeom>
          <a:noFill/>
          <a:ln>
            <a:noFill/>
          </a:ln>
        </p:spPr>
      </p:pic>
      <p:sp>
        <p:nvSpPr>
          <p:cNvPr id="2" name="Vertical Title 1"/>
          <p:cNvSpPr>
            <a:spLocks noGrp="1"/>
          </p:cNvSpPr>
          <p:nvPr>
            <p:ph type="title" orient="vert"/>
          </p:nvPr>
        </p:nvSpPr>
        <p:spPr>
          <a:xfrm>
            <a:off x="7848600" y="457200"/>
            <a:ext cx="1219200" cy="5668963"/>
          </a:xfrm>
        </p:spPr>
        <p:txBody>
          <a:bodyPr vert="eaVert">
            <a:normAutofit/>
          </a:bodyPr>
          <a:lstStyle/>
          <a:p>
            <a:r>
              <a:rPr lang="en-US" smtClean="0"/>
              <a:t>Click to edit Master title style</a:t>
            </a:r>
            <a:endParaRPr/>
          </a:p>
        </p:txBody>
      </p:sp>
      <p:sp>
        <p:nvSpPr>
          <p:cNvPr id="3" name="Vertical Text Placeholder 2"/>
          <p:cNvSpPr>
            <a:spLocks noGrp="1"/>
          </p:cNvSpPr>
          <p:nvPr>
            <p:ph type="body" orient="vert" idx="1"/>
          </p:nvPr>
        </p:nvSpPr>
        <p:spPr>
          <a:xfrm>
            <a:off x="779462" y="457200"/>
            <a:ext cx="6383337" cy="56689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7924800" y="6356350"/>
            <a:ext cx="1066800"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7D1E3442-AAA5-114E-8BBA-1C2914C51CA4}" type="datetime1">
              <a:rPr lang="en-US" smtClean="0"/>
              <a:t>07/11/13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a:t>
            </a:fld>
            <a:endParaRPr lang="en-US"/>
          </a:p>
        </p:txBody>
      </p:sp>
      <p:pic>
        <p:nvPicPr>
          <p:cNvPr id="10" name="Picture 9" descr="overlay-ruleShadow.png"/>
          <p:cNvPicPr>
            <a:picLocks noChangeAspect="1"/>
          </p:cNvPicPr>
          <p:nvPr/>
        </p:nvPicPr>
        <p:blipFill>
          <a:blip r:embed="rId3"/>
          <a:srcRect r="25031"/>
          <a:stretch>
            <a:fillRect/>
          </a:stretch>
        </p:blipFill>
        <p:spPr>
          <a:xfrm rot="5400000" flipH="1">
            <a:off x="4421262" y="3365075"/>
            <a:ext cx="6855164" cy="12501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7" name="Picture 6"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70FB15B-1C7F-9649-ADC1-18EF079EE21C}" type="datetime1">
              <a:rPr lang="en-US" smtClean="0"/>
              <a:t>07/11/13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789081"/>
            <a:ext cx="7583488" cy="1470025"/>
          </a:xfrm>
        </p:spPr>
        <p:txBody>
          <a:bodyPr anchor="ctr" anchorCtr="0"/>
          <a:lstStyle/>
          <a:p>
            <a:r>
              <a:rPr lang="en-US" smtClean="0"/>
              <a:t>Click to edit Master title style</a:t>
            </a:r>
            <a:endParaRPr/>
          </a:p>
        </p:txBody>
      </p:sp>
      <p:sp>
        <p:nvSpPr>
          <p:cNvPr id="3" name="Subtitle 2"/>
          <p:cNvSpPr>
            <a:spLocks noGrp="1"/>
          </p:cNvSpPr>
          <p:nvPr>
            <p:ph type="subTitle" idx="1"/>
          </p:nvPr>
        </p:nvSpPr>
        <p:spPr>
          <a:xfrm>
            <a:off x="779463" y="4724400"/>
            <a:ext cx="7583487" cy="1385047"/>
          </a:xfrm>
        </p:spPr>
        <p:txBody>
          <a:bodyPr anchor="ctr" anchorCtr="0">
            <a:normAutofit/>
          </a:bodyPr>
          <a:lstStyle>
            <a:lvl1pPr marL="0" indent="0" algn="ctr">
              <a:spcBef>
                <a:spcPts val="3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3DDB5375-5423-E040-A143-295B4DF459EA}" type="datetime1">
              <a:rPr lang="en-US" smtClean="0"/>
              <a:t>07/11/13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
        <p:nvSpPr>
          <p:cNvPr id="10" name="Picture Placeholder 9"/>
          <p:cNvSpPr>
            <a:spLocks noGrp="1"/>
          </p:cNvSpPr>
          <p:nvPr>
            <p:ph type="pic" sz="quarter" idx="13"/>
          </p:nvPr>
        </p:nvSpPr>
        <p:spPr>
          <a:xfrm>
            <a:off x="3677371" y="2564085"/>
            <a:ext cx="1789259" cy="1729830"/>
          </a:xfrm>
          <a:prstGeom prst="ellipse">
            <a:avLst/>
          </a:prstGeom>
          <a:noFill/>
          <a:ln w="127000">
            <a:solidFill>
              <a:schemeClr val="tx2"/>
            </a:solidFill>
          </a:ln>
          <a:effectLst>
            <a:innerShdw blurRad="101600" dist="76200" dir="13500000">
              <a:prstClr val="black">
                <a:alpha val="57000"/>
              </a:prstClr>
            </a:innerShdw>
          </a:effectLst>
        </p:spPr>
        <p:txBody>
          <a:bodyPr>
            <a:normAutofit/>
          </a:bodyPr>
          <a:lstStyle>
            <a:lvl1pPr marL="0" indent="0" algn="ctr">
              <a:buNone/>
              <a:defRPr sz="1600">
                <a:solidFill>
                  <a:schemeClr val="tx1"/>
                </a:solidFill>
              </a:defRPr>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4446984"/>
            <a:ext cx="9144000" cy="125016"/>
          </a:xfrm>
          <a:prstGeom prst="rect">
            <a:avLst/>
          </a:prstGeom>
        </p:spPr>
      </p:pic>
      <p:pic>
        <p:nvPicPr>
          <p:cNvPr id="7" name="Picture 6" descr="Overlay-FullBackground.jpg"/>
          <p:cNvPicPr>
            <a:picLocks noChangeAspect="1"/>
          </p:cNvPicPr>
          <p:nvPr/>
        </p:nvPicPr>
        <p:blipFill>
          <a:blip r:embed="rId3"/>
          <a:srcRect t="66667"/>
          <a:stretch>
            <a:fillRect/>
          </a:stretch>
        </p:blipFill>
        <p:spPr>
          <a:xfrm>
            <a:off x="0" y="4572000"/>
            <a:ext cx="9144000" cy="2286000"/>
          </a:xfrm>
          <a:prstGeom prst="rect">
            <a:avLst/>
          </a:prstGeom>
        </p:spPr>
      </p:pic>
      <p:sp>
        <p:nvSpPr>
          <p:cNvPr id="2" name="Title 1"/>
          <p:cNvSpPr>
            <a:spLocks noGrp="1"/>
          </p:cNvSpPr>
          <p:nvPr>
            <p:ph type="title"/>
          </p:nvPr>
        </p:nvSpPr>
        <p:spPr>
          <a:xfrm>
            <a:off x="779463" y="2971800"/>
            <a:ext cx="7583487"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79463" y="4724400"/>
            <a:ext cx="7583487" cy="1398494"/>
          </a:xfrm>
        </p:spPr>
        <p:txBody>
          <a:bodyPr vert="horz" lIns="91440" tIns="45720" rIns="91440" bIns="45720" rtlCol="0">
            <a:normAutofit/>
          </a:bodyPr>
          <a:lstStyle>
            <a:lvl1pPr marL="0" indent="0" algn="ctr" defTabSz="914400" rtl="0" eaLnBrk="1" latinLnBrk="0" hangingPunct="1">
              <a:spcBef>
                <a:spcPts val="300"/>
              </a:spcBef>
              <a:buFont typeface="Calisto MT" pitchFamily="18" charset="0"/>
              <a:buNone/>
              <a:defRPr sz="18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5F61D1-E3F4-E44B-BB52-58A4447C9F5F}" type="datetime1">
              <a:rPr lang="en-US" smtClean="0"/>
              <a:t>07/11/13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1" name="Picture 10"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p>
            <a:r>
              <a:rPr lang="en-US" smtClean="0"/>
              <a:t>Click to edit Master title style</a:t>
            </a:r>
            <a:endParaRPr/>
          </a:p>
        </p:txBody>
      </p:sp>
      <p:sp>
        <p:nvSpPr>
          <p:cNvPr id="3" name="Content Placeholder 2"/>
          <p:cNvSpPr>
            <a:spLocks noGrp="1"/>
          </p:cNvSpPr>
          <p:nvPr>
            <p:ph sz="half" idx="1"/>
          </p:nvPr>
        </p:nvSpPr>
        <p:spPr>
          <a:xfrm>
            <a:off x="779463"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96791"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7748211F-58CA-3148-B79B-E6B0904273EC}" type="datetime1">
              <a:rPr lang="en-US" smtClean="0"/>
              <a:t>07/11/13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C7E049-B585-4EE6-96C0-EEB30EAA14F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3" name="Picture 12"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96791"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96791"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190D5484-7D5D-B34D-8209-1FC8FFF51A8A}" type="datetime1">
              <a:rPr lang="en-US" smtClean="0"/>
              <a:t>07/11/13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C7E049-B585-4EE6-96C0-EEB30EAA14F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B03C4AC-5475-6045-8810-4DC2FFA99C63}" type="datetime1">
              <a:rPr lang="en-US" smtClean="0"/>
              <a:t>07/11/13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C7E049-B585-4EE6-96C0-EEB30EAA14FD}" type="slidenum">
              <a:rPr lang="en-US" smtClean="0"/>
              <a:t>‹#›</a:t>
            </a:fld>
            <a:endParaRPr lang="en-US"/>
          </a:p>
        </p:txBody>
      </p:sp>
      <p:pic>
        <p:nvPicPr>
          <p:cNvPr id="10" name="Picture 9" descr="Overlay-FullBackground.jpg"/>
          <p:cNvPicPr>
            <a:picLocks noChangeAspect="1"/>
          </p:cNvPicPr>
          <p:nvPr/>
        </p:nvPicPr>
        <p:blipFill>
          <a:blip r:embed="rId3"/>
          <a:srcRect t="21046"/>
          <a:stretch>
            <a:fillRect/>
          </a:stretch>
        </p:blipFill>
        <p:spPr>
          <a:xfrm>
            <a:off x="0" y="1447800"/>
            <a:ext cx="9144000" cy="54146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Date Placeholder 1"/>
          <p:cNvSpPr>
            <a:spLocks noGrp="1"/>
          </p:cNvSpPr>
          <p:nvPr>
            <p:ph type="dt" sz="half" idx="10"/>
          </p:nvPr>
        </p:nvSpPr>
        <p:spPr/>
        <p:txBody>
          <a:bodyPr/>
          <a:lstStyle/>
          <a:p>
            <a:fld id="{9DC6EB16-347A-954D-ABCC-6E393B02DA98}" type="datetime1">
              <a:rPr lang="en-US" smtClean="0"/>
              <a:t>07/11/13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C7E049-B585-4EE6-96C0-EEB30EAA14F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sp>
        <p:nvSpPr>
          <p:cNvPr id="2" name="Title 1"/>
          <p:cNvSpPr>
            <a:spLocks noGrp="1"/>
          </p:cNvSpPr>
          <p:nvPr>
            <p:ph type="title"/>
          </p:nvPr>
        </p:nvSpPr>
        <p:spPr>
          <a:xfrm>
            <a:off x="301752" y="273049"/>
            <a:ext cx="3962400" cy="1690221"/>
          </a:xfrm>
        </p:spPr>
        <p:txBody>
          <a:bodyPr vert="horz" lIns="91440" tIns="45720" rIns="91440" bIns="45720" rtlCol="0" anchor="b" anchorCtr="0">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4866401" y="273050"/>
            <a:ext cx="3959352" cy="585311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01752" y="1975104"/>
            <a:ext cx="3962400" cy="3200401"/>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defTabSz="914400" rtl="0" eaLnBrk="1" latinLnBrk="0" hangingPunct="1">
              <a:lnSpc>
                <a:spcPct val="110000"/>
              </a:lnSpc>
              <a:spcBef>
                <a:spcPts val="6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667000" y="6356350"/>
            <a:ext cx="162261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0AA3CCD7-2CA5-9644-896C-2133B6A341B7}" type="datetime1">
              <a:rPr lang="en-US" smtClean="0"/>
              <a:t>07/11/13</a:t>
            </a:fld>
            <a:endParaRPr lang="en-US"/>
          </a:p>
        </p:txBody>
      </p:sp>
      <p:sp>
        <p:nvSpPr>
          <p:cNvPr id="6" name="Footer Placeholder 5"/>
          <p:cNvSpPr>
            <a:spLocks noGrp="1"/>
          </p:cNvSpPr>
          <p:nvPr>
            <p:ph type="ftr" sz="quarter" idx="11"/>
          </p:nvPr>
        </p:nvSpPr>
        <p:spPr>
          <a:xfrm>
            <a:off x="242047" y="6356350"/>
            <a:ext cx="1891553"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48338"/>
            <a:ext cx="762000" cy="57626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74C7E049-B585-4EE6-96C0-EEB30EAA14FD}" type="slidenum">
              <a:rPr lang="en-US" smtClean="0"/>
              <a:t>‹#›</a:t>
            </a:fld>
            <a:endParaRPr lang="en-US"/>
          </a:p>
        </p:txBody>
      </p:sp>
      <p:pic>
        <p:nvPicPr>
          <p:cNvPr id="10" name="Picture 9"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62753"/>
            <a:ext cx="7583488" cy="1283167"/>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8" cy="4297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32494" y="6356350"/>
            <a:ext cx="2133600" cy="365125"/>
          </a:xfrm>
          <a:prstGeom prst="rect">
            <a:avLst/>
          </a:prstGeom>
        </p:spPr>
        <p:txBody>
          <a:bodyPr vert="horz" lIns="91440" tIns="45720" rIns="91440" bIns="45720" rtlCol="0" anchor="ctr"/>
          <a:lstStyle>
            <a:lvl1pPr algn="r">
              <a:defRPr sz="1200">
                <a:solidFill>
                  <a:schemeClr val="bg2"/>
                </a:solidFill>
                <a:effectLst>
                  <a:outerShdw blurRad="63500" dir="2700000" algn="tl" rotWithShape="0">
                    <a:schemeClr val="tx1">
                      <a:alpha val="40000"/>
                    </a:schemeClr>
                  </a:outerShdw>
                </a:effectLst>
              </a:defRPr>
            </a:lvl1pPr>
          </a:lstStyle>
          <a:p>
            <a:fld id="{B8200936-3201-E74B-B254-61BCC79F8BA5}" type="datetime1">
              <a:rPr lang="en-US" smtClean="0"/>
              <a:t>07/11/13</a:t>
            </a:fld>
            <a:endParaRPr lang="en-US"/>
          </a:p>
        </p:txBody>
      </p:sp>
      <p:sp>
        <p:nvSpPr>
          <p:cNvPr id="5" name="Footer Placeholder 4"/>
          <p:cNvSpPr>
            <a:spLocks noGrp="1"/>
          </p:cNvSpPr>
          <p:nvPr>
            <p:ph type="ftr" sz="quarter" idx="3"/>
          </p:nvPr>
        </p:nvSpPr>
        <p:spPr>
          <a:xfrm>
            <a:off x="242047" y="6356350"/>
            <a:ext cx="2895600" cy="365125"/>
          </a:xfrm>
          <a:prstGeom prst="rect">
            <a:avLst/>
          </a:prstGeom>
        </p:spPr>
        <p:txBody>
          <a:bodyPr vert="horz" lIns="91440" tIns="45720" rIns="91440" bIns="45720" rtlCol="0" anchor="ctr"/>
          <a:lstStyle>
            <a:lvl1pPr algn="l">
              <a:defRPr sz="1200">
                <a:solidFill>
                  <a:schemeClr val="bg2"/>
                </a:solidFill>
                <a:effectLst>
                  <a:outerShdw blurRad="63500" dir="2700000" algn="tl" rotWithShape="0">
                    <a:schemeClr val="tx1">
                      <a:alpha val="40000"/>
                    </a:schemeClr>
                  </a:outerShdw>
                </a:effectLst>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bg2"/>
                </a:solidFill>
                <a:effectLst>
                  <a:outerShdw blurRad="63500" dir="2700000" algn="tl" rotWithShape="0">
                    <a:schemeClr val="tx1">
                      <a:alpha val="40000"/>
                    </a:schemeClr>
                  </a:outerShdw>
                </a:effectLst>
              </a:defRPr>
            </a:lvl1pPr>
          </a:lstStyle>
          <a:p>
            <a:fld id="{74C7E049-B585-4EE6-96C0-EEB30EAA14FD}"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sldNum="0" hdr="0" dt="0"/>
  <p:txStyles>
    <p:title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p:titleStyle>
    <p:bodyStyle>
      <a:lvl1pPr marL="282575" indent="-282575" algn="l" defTabSz="914400" rtl="0" eaLnBrk="1" latinLnBrk="0" hangingPunct="1">
        <a:spcBef>
          <a:spcPts val="2000"/>
        </a:spcBef>
        <a:buFont typeface="Calisto MT" pitchFamily="18" charset="0"/>
        <a:buChar char="•"/>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577850" indent="-295275" algn="l" defTabSz="914400" rtl="0" eaLnBrk="1" latinLnBrk="0" hangingPunct="1">
        <a:spcBef>
          <a:spcPts val="600"/>
        </a:spcBef>
        <a:buClr>
          <a:schemeClr val="bg2">
            <a:lumMod val="60000"/>
            <a:lumOff val="40000"/>
          </a:schemeClr>
        </a:buClr>
        <a:buFont typeface="Calisto MT" pitchFamily="18" charset="0"/>
        <a:buChar char="•"/>
        <a:defRPr sz="2200" kern="1200">
          <a:solidFill>
            <a:schemeClr val="bg2"/>
          </a:solidFill>
          <a:effectLst>
            <a:outerShdw blurRad="63500" dir="2700000" algn="tl" rotWithShape="0">
              <a:schemeClr val="tx1">
                <a:alpha val="40000"/>
              </a:schemeClr>
            </a:outerShdw>
          </a:effectLst>
          <a:latin typeface="+mn-lt"/>
          <a:ea typeface="+mn-ea"/>
          <a:cs typeface="+mn-cs"/>
        </a:defRPr>
      </a:lvl2pPr>
      <a:lvl3pPr marL="860425" indent="-282575" algn="l" defTabSz="914400" rtl="0" eaLnBrk="1" latinLnBrk="0" hangingPunct="1">
        <a:spcBef>
          <a:spcPts val="600"/>
        </a:spcBef>
        <a:buFont typeface="Calisto MT" pitchFamily="18" charset="0"/>
        <a:buChar char="•"/>
        <a:defRPr sz="2000" kern="1200">
          <a:solidFill>
            <a:schemeClr val="bg2"/>
          </a:solidFill>
          <a:effectLst>
            <a:outerShdw blurRad="63500" dir="2700000" algn="tl" rotWithShape="0">
              <a:schemeClr val="tx1">
                <a:alpha val="40000"/>
              </a:schemeClr>
            </a:outerShdw>
          </a:effectLst>
          <a:latin typeface="+mn-lt"/>
          <a:ea typeface="+mn-ea"/>
          <a:cs typeface="+mn-cs"/>
        </a:defRPr>
      </a:lvl3pPr>
      <a:lvl4pPr marL="1143000" indent="-282575" algn="l" defTabSz="914400" rtl="0" eaLnBrk="1" latinLnBrk="0" hangingPunct="1">
        <a:spcBef>
          <a:spcPts val="600"/>
        </a:spcBef>
        <a:buClr>
          <a:schemeClr val="bg2">
            <a:lumMod val="60000"/>
            <a:lumOff val="40000"/>
          </a:schemeClr>
        </a:buClr>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4pPr>
      <a:lvl5pPr marL="1425575" indent="-282575" algn="l" defTabSz="914400" rtl="0" eaLnBrk="1" latinLnBrk="0" hangingPunct="1">
        <a:spcBef>
          <a:spcPts val="600"/>
        </a:spcBef>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5pPr>
      <a:lvl6pPr marL="1711325" indent="-280988"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6pPr>
      <a:lvl7pPr marL="2000250" indent="-280988" algn="l" defTabSz="914400" rtl="0" eaLnBrk="1" latinLnBrk="0" hangingPunct="1">
        <a:spcBef>
          <a:spcPct val="20000"/>
        </a:spcBef>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7pPr>
      <a:lvl8pPr marL="2290763" indent="-280988"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bg2"/>
          </a:solidFill>
          <a:effectLst>
            <a:outerShdw blurRad="63500" dir="2700000" algn="tl" rotWithShape="0">
              <a:schemeClr val="tx1">
                <a:alpha val="40000"/>
              </a:schemeClr>
            </a:outerShdw>
          </a:effectLst>
          <a:latin typeface="+mn-lt"/>
          <a:ea typeface="+mn-ea"/>
          <a:cs typeface="+mn-cs"/>
        </a:defRPr>
      </a:lvl8pPr>
      <a:lvl9pPr marL="2571750" indent="-280988" algn="l" defTabSz="914400" rtl="0" eaLnBrk="1" latinLnBrk="0" hangingPunct="1">
        <a:spcBef>
          <a:spcPct val="20000"/>
        </a:spcBef>
        <a:buFont typeface="Arial" pitchFamily="34" charset="0"/>
        <a:buChar char="•"/>
        <a:defRPr lang="en-US" sz="1800" kern="1200" dirty="0">
          <a:solidFill>
            <a:schemeClr val="bg2"/>
          </a:solidFill>
          <a:effectLst>
            <a:outerShdw blurRad="63500" dir="2700000" algn="tl" rotWithShape="0">
              <a:schemeClr val="tx1">
                <a:alpha val="40000"/>
              </a:scheme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2.jpe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librarytestkitchen.org/labrary/"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RE-IMAGINING TRADITIONAL LIBRARY INSTRUCTION</a:t>
            </a:r>
            <a:endParaRPr lang="en-US" dirty="0"/>
          </a:p>
        </p:txBody>
      </p:sp>
      <p:sp>
        <p:nvSpPr>
          <p:cNvPr id="3" name="Subtitle 2"/>
          <p:cNvSpPr>
            <a:spLocks noGrp="1"/>
          </p:cNvSpPr>
          <p:nvPr>
            <p:ph type="subTitle" idx="1"/>
          </p:nvPr>
        </p:nvSpPr>
        <p:spPr/>
        <p:txBody>
          <a:bodyPr>
            <a:normAutofit/>
          </a:bodyPr>
          <a:lstStyle/>
          <a:p>
            <a:r>
              <a:rPr lang="en-US" dirty="0" smtClean="0"/>
              <a:t>STEVE BAUER, DIRECTOR OF THE RHETORIC PROGRAM</a:t>
            </a:r>
          </a:p>
          <a:p>
            <a:r>
              <a:rPr lang="en-US" dirty="0" smtClean="0"/>
              <a:t>MARY MOSER, LEAD INSTRUCTIONAL SERVICES LIBRARIAN</a:t>
            </a:r>
          </a:p>
          <a:p>
            <a:r>
              <a:rPr lang="en-US" dirty="0" smtClean="0"/>
              <a:t>KERRY ROURKE, RHETORIC FACULTY MEMBER AND DIRECTOR OF THE WRITING CENTER</a:t>
            </a:r>
          </a:p>
          <a:p>
            <a:endParaRPr lang="en-US" dirty="0"/>
          </a:p>
        </p:txBody>
      </p:sp>
      <p:sp>
        <p:nvSpPr>
          <p:cNvPr id="4" name="Footer Placeholder 3"/>
          <p:cNvSpPr>
            <a:spLocks noGrp="1"/>
          </p:cNvSpPr>
          <p:nvPr>
            <p:ph type="ftr" sz="quarter" idx="11"/>
          </p:nvPr>
        </p:nvSpPr>
        <p:spPr>
          <a:xfrm>
            <a:off x="242046" y="5230906"/>
            <a:ext cx="8901953" cy="1490569"/>
          </a:xfrm>
        </p:spPr>
        <p:txBody>
          <a:bodyPr/>
          <a:lstStyle/>
          <a:p>
            <a:endParaRPr lang="en-US" dirty="0"/>
          </a:p>
        </p:txBody>
      </p:sp>
      <p:pic>
        <p:nvPicPr>
          <p:cNvPr id="6" name="Picture 5"/>
          <p:cNvPicPr>
            <a:picLocks noChangeAspect="1"/>
          </p:cNvPicPr>
          <p:nvPr/>
        </p:nvPicPr>
        <p:blipFill>
          <a:blip r:embed="rId2"/>
          <a:stretch>
            <a:fillRect/>
          </a:stretch>
        </p:blipFill>
        <p:spPr>
          <a:xfrm>
            <a:off x="3173611" y="5362575"/>
            <a:ext cx="2679700" cy="1358900"/>
          </a:xfrm>
          <a:prstGeom prst="rect">
            <a:avLst/>
          </a:prstGeom>
        </p:spPr>
      </p:pic>
    </p:spTree>
    <p:extLst>
      <p:ext uri="{BB962C8B-B14F-4D97-AF65-F5344CB8AC3E}">
        <p14:creationId xmlns:p14="http://schemas.microsoft.com/office/powerpoint/2010/main" val="4111343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Bravery/Chaos/messiness</a:t>
            </a:r>
            <a:endParaRPr lang="en-US" dirty="0"/>
          </a:p>
        </p:txBody>
      </p:sp>
      <p:pic>
        <p:nvPicPr>
          <p:cNvPr id="5" name="Content Placeholder 4" descr="IMG_1590.JPG"/>
          <p:cNvPicPr>
            <a:picLocks noGrp="1" noChangeAspect="1"/>
          </p:cNvPicPr>
          <p:nvPr>
            <p:ph idx="1"/>
          </p:nvPr>
        </p:nvPicPr>
        <p:blipFill>
          <a:blip r:embed="rId3" cstate="email">
            <a:extLst>
              <a:ext uri="{28A0092B-C50C-407E-A947-70E740481C1C}">
                <a14:useLocalDpi xmlns:a14="http://schemas.microsoft.com/office/drawing/2010/main" val="0"/>
              </a:ext>
            </a:extLst>
          </a:blip>
          <a:srcRect t="12222" b="12222"/>
          <a:stretch>
            <a:fillRect/>
          </a:stretch>
        </p:blipFill>
        <p:spPr>
          <a:ln w="38100" cmpd="sng">
            <a:solidFill>
              <a:schemeClr val="tx1"/>
            </a:solidFill>
          </a:ln>
        </p:spPr>
      </p:pic>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2186620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Empowering students</a:t>
            </a:r>
            <a:endParaRPr lang="en-US" dirty="0"/>
          </a:p>
        </p:txBody>
      </p:sp>
      <p:pic>
        <p:nvPicPr>
          <p:cNvPr id="5" name="Content Placeholder 4" descr="CWPA Rhetoric Letters 1.pdf"/>
          <p:cNvPicPr>
            <a:picLocks noGrp="1" noChangeAspect="1"/>
          </p:cNvPicPr>
          <p:nvPr>
            <p:ph idx="1"/>
          </p:nvPr>
        </p:nvPicPr>
        <p:blipFill>
          <a:blip r:embed="rId2" cstate="email">
            <a:extLst>
              <a:ext uri="{28A0092B-C50C-407E-A947-70E740481C1C}">
                <a14:useLocalDpi xmlns:a14="http://schemas.microsoft.com/office/drawing/2010/main" val="0"/>
              </a:ext>
            </a:extLst>
          </a:blip>
          <a:srcRect t="28106" b="28106"/>
          <a:stretch>
            <a:fillRect/>
          </a:stretch>
        </p:blipFill>
        <p:spPr>
          <a:ln w="38100" cmpd="sng">
            <a:solidFill>
              <a:schemeClr val="bg1"/>
            </a:solidFill>
          </a:ln>
        </p:spPr>
      </p:pic>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5381392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Revealing our authentic selves</a:t>
            </a:r>
            <a:endParaRPr lang="en-US" dirty="0"/>
          </a:p>
        </p:txBody>
      </p:sp>
      <p:pic>
        <p:nvPicPr>
          <p:cNvPr id="5" name="Content Placeholder 4" descr="IMG_1841.JPG"/>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50799" t="22099" r="12753" b="12222"/>
          <a:stretch/>
        </p:blipFill>
        <p:spPr>
          <a:xfrm>
            <a:off x="6215529" y="1598705"/>
            <a:ext cx="2764117" cy="3735575"/>
          </a:xfrm>
        </p:spPr>
      </p:pic>
      <p:sp>
        <p:nvSpPr>
          <p:cNvPr id="4" name="Footer Placeholder 3"/>
          <p:cNvSpPr>
            <a:spLocks noGrp="1"/>
          </p:cNvSpPr>
          <p:nvPr>
            <p:ph type="ftr" sz="quarter" idx="11"/>
          </p:nvPr>
        </p:nvSpPr>
        <p:spPr/>
        <p:txBody>
          <a:bodyPr/>
          <a:lstStyle/>
          <a:p>
            <a:endParaRPr lang="en-US"/>
          </a:p>
        </p:txBody>
      </p:sp>
      <p:pic>
        <p:nvPicPr>
          <p:cNvPr id="6" name="Picture 5" descr="IMG_0266.JPG"/>
          <p:cNvPicPr>
            <a:picLocks noChangeAspect="1"/>
          </p:cNvPicPr>
          <p:nvPr/>
        </p:nvPicPr>
        <p:blipFill rotWithShape="1">
          <a:blip r:embed="rId3" cstate="email">
            <a:extLst>
              <a:ext uri="{BEBA8EAE-BF5A-486C-A8C5-ECC9F3942E4B}">
                <a14:imgProps xmlns:a14="http://schemas.microsoft.com/office/drawing/2010/main">
                  <a14:imgLayer r:embed="rId4">
                    <a14:imgEffect>
                      <a14:backgroundRemoval t="25879" b="100000" l="44182" r="73864"/>
                    </a14:imgEffect>
                  </a14:imgLayer>
                </a14:imgProps>
              </a:ext>
              <a:ext uri="{28A0092B-C50C-407E-A947-70E740481C1C}">
                <a14:useLocalDpi xmlns:a14="http://schemas.microsoft.com/office/drawing/2010/main" val="0"/>
              </a:ext>
            </a:extLst>
          </a:blip>
          <a:srcRect/>
          <a:stretch/>
        </p:blipFill>
        <p:spPr>
          <a:xfrm>
            <a:off x="-805768" y="-516776"/>
            <a:ext cx="8853865" cy="6640398"/>
          </a:xfrm>
          <a:prstGeom prst="rect">
            <a:avLst/>
          </a:prstGeom>
        </p:spPr>
      </p:pic>
      <p:pic>
        <p:nvPicPr>
          <p:cNvPr id="7" name="Picture 6" descr="IMG_0026.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42047" y="1931351"/>
            <a:ext cx="2464645" cy="3286193"/>
          </a:xfrm>
          <a:prstGeom prst="rect">
            <a:avLst/>
          </a:prstGeom>
        </p:spPr>
      </p:pic>
    </p:spTree>
    <p:extLst>
      <p:ext uri="{BB962C8B-B14F-4D97-AF65-F5344CB8AC3E}">
        <p14:creationId xmlns:p14="http://schemas.microsoft.com/office/powerpoint/2010/main" val="30422061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 the cycle!</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53528249"/>
              </p:ext>
            </p:extLst>
          </p:nvPr>
        </p:nvGraphicFramePr>
        <p:xfrm>
          <a:off x="779463" y="1828800"/>
          <a:ext cx="7583488" cy="4297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2318402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SEE WHAT IT MIGHT LOOK LIKE</a:t>
            </a:r>
            <a:endParaRPr lang="en-US" dirty="0"/>
          </a:p>
        </p:txBody>
      </p:sp>
      <p:sp>
        <p:nvSpPr>
          <p:cNvPr id="3" name="Content Placeholder 2"/>
          <p:cNvSpPr>
            <a:spLocks noGrp="1"/>
          </p:cNvSpPr>
          <p:nvPr>
            <p:ph idx="1"/>
          </p:nvPr>
        </p:nvSpPr>
        <p:spPr/>
        <p:txBody>
          <a:bodyPr/>
          <a:lstStyle/>
          <a:p>
            <a:r>
              <a:rPr lang="en-US" dirty="0" smtClean="0"/>
              <a:t>TELL US A TOPIC THAT YOU ARE INTERESTED IN RIGHT NOW</a:t>
            </a:r>
          </a:p>
          <a:p>
            <a:r>
              <a:rPr lang="en-US" dirty="0" smtClean="0"/>
              <a:t>FRAME IT AS A QUESTION</a:t>
            </a:r>
          </a:p>
          <a:p>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469044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library survey—finding out what we need</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We surveyed our </a:t>
            </a:r>
            <a:r>
              <a:rPr lang="en-US" dirty="0" err="1" smtClean="0"/>
              <a:t>Rhet</a:t>
            </a:r>
            <a:r>
              <a:rPr lang="en-US" dirty="0" smtClean="0"/>
              <a:t> faculty (3 of us collaborated)</a:t>
            </a:r>
          </a:p>
          <a:p>
            <a:r>
              <a:rPr lang="en-US" dirty="0" smtClean="0"/>
              <a:t>All faculty think that it is critical to do library sessions</a:t>
            </a:r>
            <a:endParaRPr lang="en-US" dirty="0"/>
          </a:p>
          <a:p>
            <a:r>
              <a:rPr lang="en-US" dirty="0" smtClean="0"/>
              <a:t>All faculty ranked “what is important to teach” differently</a:t>
            </a:r>
          </a:p>
          <a:p>
            <a:r>
              <a:rPr lang="en-US" dirty="0" smtClean="0"/>
              <a:t>Excerpts/screen shots—need to decide which ones.</a:t>
            </a:r>
          </a:p>
          <a:p>
            <a:r>
              <a:rPr lang="en-US" dirty="0" smtClean="0"/>
              <a:t>Faculty think current library instruction is effective—we disagree;  it can be better (note that Ellen </a:t>
            </a:r>
            <a:r>
              <a:rPr lang="en-US" dirty="0" err="1" smtClean="0"/>
              <a:t>Argyros</a:t>
            </a:r>
            <a:r>
              <a:rPr lang="en-US" dirty="0" smtClean="0"/>
              <a:t>’ response rated the session as very effective but also conceded that students, when quizzed, didn’t understand what </a:t>
            </a:r>
            <a:r>
              <a:rPr lang="en-US" dirty="0" err="1" smtClean="0"/>
              <a:t>WorldCat</a:t>
            </a:r>
            <a:r>
              <a:rPr lang="en-US" dirty="0" smtClean="0"/>
              <a:t> was)</a:t>
            </a:r>
          </a:p>
          <a:p>
            <a:r>
              <a:rPr lang="en-US" dirty="0" smtClean="0"/>
              <a:t>Having time to correct papers in the back of the classroom doesn’t make it an effective session (free work day!)</a:t>
            </a:r>
          </a:p>
          <a:p>
            <a:endParaRPr lang="en-US" dirty="0"/>
          </a:p>
          <a:p>
            <a:endParaRPr lang="en-US" dirty="0" smtClean="0"/>
          </a:p>
          <a:p>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8720414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Steve sets up Q&amp;A</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Conclusion—proposal questions</a:t>
            </a:r>
          </a:p>
          <a:p>
            <a:r>
              <a:rPr lang="en-US" dirty="0" smtClean="0"/>
              <a:t>What fresh possibilities do you see in how faculty, students and librarians can disturb preconceived ideas about research, libraries, and the work of knowledge creation?</a:t>
            </a:r>
          </a:p>
          <a:p>
            <a:r>
              <a:rPr lang="en-US" dirty="0" smtClean="0"/>
              <a:t>How do you talk about the librarian to your students?  Is he/she a “guest lecturer”?  Applause (implies “other”).  Queering the language.</a:t>
            </a:r>
            <a:endParaRPr lang="en-US" dirty="0"/>
          </a:p>
          <a:p>
            <a:r>
              <a:rPr lang="en-US" dirty="0" smtClean="0"/>
              <a:t>We should be open to ideas that come from others—faculty, librarians.  This idea came from “below.”  What great ideas are there that we don’t even know about?  What great ideas can we get from our students (surveying, assessing)?</a:t>
            </a:r>
            <a:endParaRPr lang="en-US" dirty="0"/>
          </a:p>
          <a:p>
            <a:r>
              <a:rPr lang="en-US" dirty="0" smtClean="0"/>
              <a:t>How do we identify our domains and responsibilities.  Challenge the “that’s the librarian’s job.”  Giving up control of teaching.</a:t>
            </a:r>
          </a:p>
          <a:p>
            <a:endParaRPr lang="en-US" dirty="0"/>
          </a:p>
          <a:p>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8235427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Workbook</a:t>
            </a:r>
            <a:endParaRPr lang="en-US" dirty="0"/>
          </a:p>
        </p:txBody>
      </p:sp>
      <p:sp>
        <p:nvSpPr>
          <p:cNvPr id="3" name="Content Placeholder 2"/>
          <p:cNvSpPr>
            <a:spLocks noGrp="1"/>
          </p:cNvSpPr>
          <p:nvPr>
            <p:ph idx="1"/>
          </p:nvPr>
        </p:nvSpPr>
        <p:spPr/>
        <p:txBody>
          <a:bodyPr/>
          <a:lstStyle/>
          <a:p>
            <a:r>
              <a:rPr lang="en-US" dirty="0" smtClean="0"/>
              <a:t>What it is and how to </a:t>
            </a:r>
            <a:r>
              <a:rPr lang="en-US" smtClean="0"/>
              <a:t>use it.</a:t>
            </a:r>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900722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change?</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What words or images come to your mind when you hear the words “Library” or “Librarian”?</a:t>
            </a:r>
          </a:p>
          <a:p>
            <a:pPr marL="0" indent="0">
              <a:buNone/>
            </a:pPr>
            <a:endParaRPr lang="en-US" dirty="0"/>
          </a:p>
          <a:p>
            <a:pPr marL="0" indent="0">
              <a:buNone/>
            </a:pPr>
            <a:r>
              <a:rPr lang="en-US" dirty="0"/>
              <a:t>Libraries are changing dramatically!</a:t>
            </a:r>
          </a:p>
          <a:p>
            <a:pPr marL="0" indent="0">
              <a:buNone/>
            </a:pPr>
            <a:endParaRPr lang="en-US" dirty="0"/>
          </a:p>
          <a:p>
            <a:pPr marL="0" indent="0">
              <a:buNone/>
            </a:pPr>
            <a:r>
              <a:rPr lang="en-US" dirty="0" smtClean="0">
                <a:hlinkClick r:id="rId3"/>
              </a:rPr>
              <a:t>Harvard’s Labrary</a:t>
            </a:r>
            <a:r>
              <a:rPr lang="en-US" dirty="0" smtClean="0"/>
              <a:t> (no, that’s not a typo)</a:t>
            </a:r>
          </a:p>
        </p:txBody>
      </p:sp>
      <p:sp>
        <p:nvSpPr>
          <p:cNvPr id="4" name="Footer Placeholder 3"/>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788658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62753"/>
            <a:ext cx="7583488" cy="2124751"/>
          </a:xfrm>
        </p:spPr>
        <p:txBody>
          <a:bodyPr/>
          <a:lstStyle/>
          <a:p>
            <a:r>
              <a:rPr lang="en-US" dirty="0" smtClean="0"/>
              <a:t>We all need to improve and embrace opportunity</a:t>
            </a:r>
            <a:endParaRPr lang="en-US" dirty="0"/>
          </a:p>
        </p:txBody>
      </p:sp>
      <p:sp>
        <p:nvSpPr>
          <p:cNvPr id="3" name="Content Placeholder 2"/>
          <p:cNvSpPr>
            <a:spLocks noGrp="1"/>
          </p:cNvSpPr>
          <p:nvPr>
            <p:ph idx="1"/>
          </p:nvPr>
        </p:nvSpPr>
        <p:spPr>
          <a:xfrm>
            <a:off x="779463" y="2540327"/>
            <a:ext cx="7583488" cy="3585836"/>
          </a:xfrm>
        </p:spPr>
        <p:txBody>
          <a:bodyPr>
            <a:normAutofit lnSpcReduction="10000"/>
          </a:bodyPr>
          <a:lstStyle/>
          <a:p>
            <a:r>
              <a:rPr lang="en-US" dirty="0" smtClean="0"/>
              <a:t>Faculty</a:t>
            </a:r>
          </a:p>
          <a:p>
            <a:r>
              <a:rPr lang="en-US" dirty="0" smtClean="0"/>
              <a:t>Students</a:t>
            </a:r>
          </a:p>
          <a:p>
            <a:r>
              <a:rPr lang="en-US" dirty="0" smtClean="0"/>
              <a:t>Librarians</a:t>
            </a:r>
          </a:p>
          <a:p>
            <a:pPr marL="0" indent="0" algn="ctr">
              <a:buNone/>
            </a:pPr>
            <a:endParaRPr lang="en-US" dirty="0" smtClean="0"/>
          </a:p>
          <a:p>
            <a:pPr marL="0" indent="0" algn="ctr">
              <a:buNone/>
            </a:pPr>
            <a:r>
              <a:rPr lang="en-US" dirty="0" smtClean="0"/>
              <a:t>All of us may think we have separate domains, but we need to re-imagine our domains as we think about knowledge production.</a:t>
            </a:r>
          </a:p>
          <a:p>
            <a:endParaRPr lang="en-US" dirty="0"/>
          </a:p>
          <a:p>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1900000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WORKED FOR US</a:t>
            </a:r>
            <a:endParaRPr lang="en-US" dirty="0"/>
          </a:p>
        </p:txBody>
      </p:sp>
      <p:sp>
        <p:nvSpPr>
          <p:cNvPr id="3" name="Content Placeholder 2"/>
          <p:cNvSpPr>
            <a:spLocks noGrp="1"/>
          </p:cNvSpPr>
          <p:nvPr>
            <p:ph idx="1"/>
          </p:nvPr>
        </p:nvSpPr>
        <p:spPr>
          <a:xfrm>
            <a:off x="779463" y="1550666"/>
            <a:ext cx="7583488" cy="4805684"/>
          </a:xfrm>
        </p:spPr>
        <p:txBody>
          <a:bodyPr>
            <a:normAutofit/>
          </a:bodyPr>
          <a:lstStyle/>
          <a:p>
            <a:r>
              <a:rPr lang="en-US" sz="1200" dirty="0"/>
              <a:t>Recognizing and expressing dissatisfaction with the status quo</a:t>
            </a:r>
          </a:p>
          <a:p>
            <a:r>
              <a:rPr lang="en-US" sz="1200" dirty="0" smtClean="0"/>
              <a:t>Establishing  and communicating that the Library matters</a:t>
            </a:r>
          </a:p>
          <a:p>
            <a:r>
              <a:rPr lang="en-US" sz="1200" dirty="0" smtClean="0"/>
              <a:t>Collaborating </a:t>
            </a:r>
          </a:p>
          <a:p>
            <a:r>
              <a:rPr lang="en-US" sz="1200" dirty="0" smtClean="0"/>
              <a:t>Modeling professionalism</a:t>
            </a:r>
          </a:p>
          <a:p>
            <a:r>
              <a:rPr lang="en-US" sz="1200" dirty="0" smtClean="0"/>
              <a:t>Being </a:t>
            </a:r>
            <a:r>
              <a:rPr lang="en-US" sz="1200" dirty="0"/>
              <a:t>b</a:t>
            </a:r>
            <a:r>
              <a:rPr lang="en-US" sz="1200" dirty="0" smtClean="0"/>
              <a:t>rave! Embracing chaos and messiness</a:t>
            </a:r>
            <a:endParaRPr lang="en-US" sz="1200" dirty="0"/>
          </a:p>
          <a:p>
            <a:r>
              <a:rPr lang="en-US" sz="1200" dirty="0" smtClean="0"/>
              <a:t>Empowering students to be scholars</a:t>
            </a:r>
          </a:p>
          <a:p>
            <a:r>
              <a:rPr lang="en-US" sz="1200" dirty="0" smtClean="0"/>
              <a:t>Revealing our authentic selves</a:t>
            </a:r>
          </a:p>
          <a:p>
            <a:r>
              <a:rPr lang="en-US" sz="1200" dirty="0" smtClean="0"/>
              <a:t>Recognizing that it takes work and maintenance</a:t>
            </a:r>
          </a:p>
          <a:p>
            <a:r>
              <a:rPr lang="en-US" sz="1200" dirty="0" smtClean="0"/>
              <a:t>Continuously assessing!</a:t>
            </a:r>
          </a:p>
          <a:p>
            <a:endParaRPr lang="en-US" sz="1200" dirty="0" smtClean="0"/>
          </a:p>
          <a:p>
            <a:endParaRPr lang="en-US" sz="1800" dirty="0" smtClean="0"/>
          </a:p>
          <a:p>
            <a:endParaRPr lang="en-US" sz="1800" dirty="0" smtClean="0"/>
          </a:p>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TextBox 4"/>
          <p:cNvSpPr txBox="1"/>
          <p:nvPr/>
        </p:nvSpPr>
        <p:spPr>
          <a:xfrm>
            <a:off x="897593" y="5264389"/>
            <a:ext cx="7214653" cy="861774"/>
          </a:xfrm>
          <a:prstGeom prst="rect">
            <a:avLst/>
          </a:prstGeom>
          <a:noFill/>
        </p:spPr>
        <p:txBody>
          <a:bodyPr wrap="square" rtlCol="0">
            <a:spAutoFit/>
          </a:bodyPr>
          <a:lstStyle/>
          <a:p>
            <a:r>
              <a:rPr lang="en-US" sz="1000" dirty="0" smtClean="0"/>
              <a:t>PUT MAIN IDEAS HERE:  BRAVERY, COMFORT WITH CHAOS, ETC.  Need to make these parallel.</a:t>
            </a:r>
          </a:p>
          <a:p>
            <a:endParaRPr lang="en-US" sz="1000" dirty="0"/>
          </a:p>
          <a:p>
            <a:r>
              <a:rPr lang="en-US" sz="1000" dirty="0" smtClean="0"/>
              <a:t>SLIDES THAT FOLLOW CAN EACH ADDRESS THESE WITH AN IMAGE</a:t>
            </a:r>
          </a:p>
          <a:p>
            <a:endParaRPr lang="en-US" sz="1000" dirty="0"/>
          </a:p>
          <a:p>
            <a:r>
              <a:rPr lang="en-US" sz="1000" dirty="0" smtClean="0"/>
              <a:t>THIS SLIDE IS PREVIEW SLIDE</a:t>
            </a:r>
            <a:endParaRPr lang="en-US" sz="1000" dirty="0"/>
          </a:p>
        </p:txBody>
      </p:sp>
    </p:spTree>
    <p:extLst>
      <p:ext uri="{BB962C8B-B14F-4D97-AF65-F5344CB8AC3E}">
        <p14:creationId xmlns:p14="http://schemas.microsoft.com/office/powerpoint/2010/main" val="21880505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Dissatisfaction with the status quo</a:t>
            </a:r>
            <a:endParaRPr lang="en-US" dirty="0"/>
          </a:p>
        </p:txBody>
      </p:sp>
      <p:pic>
        <p:nvPicPr>
          <p:cNvPr id="5" name="Content Placeholder 4" descr="lecture-hall.jpg"/>
          <p:cNvPicPr>
            <a:picLocks noGrp="1" noChangeAspect="1"/>
          </p:cNvPicPr>
          <p:nvPr>
            <p:ph idx="1"/>
          </p:nvPr>
        </p:nvPicPr>
        <p:blipFill>
          <a:blip r:embed="rId2">
            <a:extLst>
              <a:ext uri="{28A0092B-C50C-407E-A947-70E740481C1C}">
                <a14:useLocalDpi xmlns:a14="http://schemas.microsoft.com/office/drawing/2010/main" val="0"/>
              </a:ext>
            </a:extLst>
          </a:blip>
          <a:srcRect l="14410" r="14410"/>
          <a:stretch>
            <a:fillRect/>
          </a:stretch>
        </p:blipFill>
        <p:spPr>
          <a:ln>
            <a:solidFill>
              <a:schemeClr val="tx1"/>
            </a:solidFill>
          </a:ln>
        </p:spPr>
      </p:pic>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075845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ESTABLISHING THAT THE LIBRARY MATTERS</a:t>
            </a:r>
            <a:endParaRPr lang="en-US" dirty="0"/>
          </a:p>
        </p:txBody>
      </p:sp>
      <p:pic>
        <p:nvPicPr>
          <p:cNvPr id="5" name="Content Placeholder 4" descr="Screen Shot 2013-07-08 at 2.43.40 PM.png"/>
          <p:cNvPicPr>
            <a:picLocks noGrp="1" noChangeAspect="1"/>
          </p:cNvPicPr>
          <p:nvPr>
            <p:ph idx="1"/>
          </p:nvPr>
        </p:nvPicPr>
        <p:blipFill>
          <a:blip r:embed="rId3">
            <a:extLst>
              <a:ext uri="{28A0092B-C50C-407E-A947-70E740481C1C}">
                <a14:useLocalDpi xmlns:a14="http://schemas.microsoft.com/office/drawing/2010/main" val="0"/>
              </a:ext>
            </a:extLst>
          </a:blip>
          <a:srcRect t="-59896" b="-59896"/>
          <a:stretch>
            <a:fillRect/>
          </a:stretch>
        </p:blipFill>
        <p:spPr>
          <a:xfrm>
            <a:off x="779463" y="1828800"/>
            <a:ext cx="7583487" cy="4297363"/>
          </a:xfrm>
        </p:spPr>
      </p:pic>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84955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COLLABORATION!</a:t>
            </a:r>
            <a:endParaRPr lang="en-US" dirty="0"/>
          </a:p>
        </p:txBody>
      </p:sp>
      <p:sp>
        <p:nvSpPr>
          <p:cNvPr id="4" name="Footer Placeholder 3"/>
          <p:cNvSpPr>
            <a:spLocks noGrp="1"/>
          </p:cNvSpPr>
          <p:nvPr>
            <p:ph type="ftr" sz="quarter" idx="11"/>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algn="ctr"/>
            <a:r>
              <a:rPr lang="en-US" sz="3600" dirty="0" smtClean="0"/>
              <a:t>Mary and Kerry emailed and met throughout the process:</a:t>
            </a:r>
          </a:p>
          <a:p>
            <a:r>
              <a:rPr lang="en-US" dirty="0" smtClean="0"/>
              <a:t>Kerry to Mary before we met: “</a:t>
            </a:r>
            <a:r>
              <a:rPr lang="en-US" b="1" dirty="0" smtClean="0">
                <a:effectLst/>
              </a:rPr>
              <a:t>What </a:t>
            </a:r>
            <a:r>
              <a:rPr lang="en-US" b="1" dirty="0">
                <a:effectLst/>
              </a:rPr>
              <a:t>has not worked in past library sessions</a:t>
            </a:r>
            <a:r>
              <a:rPr lang="en-US" dirty="0">
                <a:effectLst/>
              </a:rPr>
              <a:t>:  lots of talking at students, low student involvement, prefab modes of instruction, too much time on scholarly vs. non-scholarly (I can cover that in class</a:t>
            </a:r>
            <a:r>
              <a:rPr lang="en-US" dirty="0" smtClean="0">
                <a:effectLst/>
              </a:rPr>
              <a:t>)”;</a:t>
            </a:r>
          </a:p>
          <a:p>
            <a:r>
              <a:rPr lang="en-US" dirty="0" smtClean="0">
                <a:effectLst/>
              </a:rPr>
              <a:t>Kerry to </a:t>
            </a:r>
            <a:r>
              <a:rPr lang="en-US" dirty="0">
                <a:effectLst/>
              </a:rPr>
              <a:t>M</a:t>
            </a:r>
            <a:r>
              <a:rPr lang="en-US" dirty="0" smtClean="0">
                <a:effectLst/>
              </a:rPr>
              <a:t>ary in our first face-to-face meeting: “</a:t>
            </a:r>
            <a:r>
              <a:rPr lang="en-US" dirty="0">
                <a:effectLst/>
              </a:rPr>
              <a:t>“Are you okay if I jump in and ask a question?  What about if I have to correct you in front of students?” </a:t>
            </a:r>
            <a:r>
              <a:rPr lang="en-US" dirty="0" smtClean="0">
                <a:effectLst/>
              </a:rPr>
              <a:t>“</a:t>
            </a:r>
          </a:p>
          <a:p>
            <a:r>
              <a:rPr lang="en-US" dirty="0" smtClean="0">
                <a:effectLst/>
              </a:rPr>
              <a:t>Mary to Kerry after first meeting, before in-class session with students: “Here’s </a:t>
            </a:r>
            <a:r>
              <a:rPr lang="en-US" dirty="0">
                <a:effectLst/>
              </a:rPr>
              <a:t>a blog post (written by a librarian) that talks through concept mapping (sometimes called knowledge mapping or mind mapping) as a process for knowledge management. It gives some examples and links to some resources. We can talk more about this at our meeting. This is just a bit of additional reading…for all your free time, and only if you’re interested!!</a:t>
            </a:r>
            <a:r>
              <a:rPr lang="en-US" dirty="0" smtClean="0">
                <a:effectLst/>
              </a:rPr>
              <a:t>!</a:t>
            </a:r>
            <a:endParaRPr lang="en-US" dirty="0">
              <a:effectLst/>
            </a:endParaRPr>
          </a:p>
        </p:txBody>
      </p:sp>
    </p:spTree>
    <p:extLst>
      <p:ext uri="{BB962C8B-B14F-4D97-AF65-F5344CB8AC3E}">
        <p14:creationId xmlns:p14="http://schemas.microsoft.com/office/powerpoint/2010/main" val="22713582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collaboration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a:effectLst/>
              </a:rPr>
              <a:t>Mary to Kerry after in-class session: “I’ve attached their feedback from today’s session. I always think it’s interesting to see what resonated with them, what didn’t, and what questions they still have. I’ll follow up individually with the ones who indicated they’d like additional help. In the meantime, however, if there’s anything else I can help with, don’t hesitate to ask! With other sections, I’ve started to work with them on the nuts and bolts of actually integrating sources into a paper, so I’m happy to do that for you and your students (or anything else about citing sources)—though I have a feeling you have that well in hand!</a:t>
            </a:r>
            <a:r>
              <a:rPr lang="en-US" dirty="0" smtClean="0">
                <a:effectLst/>
              </a:rPr>
              <a:t>”</a:t>
            </a:r>
            <a:endParaRPr lang="en-US" dirty="0" smtClean="0"/>
          </a:p>
          <a:p>
            <a:r>
              <a:rPr lang="en-US" dirty="0" smtClean="0"/>
              <a:t>Kerry to Mary after in-class session: “</a:t>
            </a:r>
            <a:r>
              <a:rPr lang="en-US" dirty="0">
                <a:effectLst/>
              </a:rPr>
              <a:t>Thanks for teaching me a few tricks yesterday!  Just when I think I have that library thing down...but it is so important for the students to see me learning, too, so it worked out well.  As I said, I really want them to understand that librarians are professionals with valuable information to teach them, and I think you </a:t>
            </a:r>
            <a:r>
              <a:rPr lang="en-US" dirty="0" err="1">
                <a:effectLst/>
              </a:rPr>
              <a:t>modelled</a:t>
            </a:r>
            <a:r>
              <a:rPr lang="en-US" dirty="0">
                <a:effectLst/>
              </a:rPr>
              <a:t> that exquisitely </a:t>
            </a:r>
            <a:r>
              <a:rPr lang="en-US" dirty="0" smtClean="0">
                <a:effectLst/>
              </a:rPr>
              <a:t>yesterday.”</a:t>
            </a:r>
          </a:p>
          <a:p>
            <a:endParaRPr lang="en-US" dirty="0">
              <a:effectLst/>
            </a:endParaRPr>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580578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professionalism</a:t>
            </a:r>
            <a:endParaRPr lang="en-US" dirty="0"/>
          </a:p>
        </p:txBody>
      </p:sp>
      <p:sp>
        <p:nvSpPr>
          <p:cNvPr id="3" name="Content Placeholder 2"/>
          <p:cNvSpPr>
            <a:spLocks noGrp="1"/>
          </p:cNvSpPr>
          <p:nvPr>
            <p:ph idx="1"/>
          </p:nvPr>
        </p:nvSpPr>
        <p:spPr/>
        <p:txBody>
          <a:bodyPr/>
          <a:lstStyle/>
          <a:p>
            <a:r>
              <a:rPr lang="en-US" dirty="0" smtClean="0"/>
              <a:t>I think we could cut this slide—I feel like it is covered elsewhere and doesn’t need its own slide</a:t>
            </a:r>
            <a:endParaRPr lang="en-US" dirty="0"/>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7140230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ecedent">
  <a:themeElements>
    <a:clrScheme name="Precedent">
      <a:dk1>
        <a:srgbClr val="921F07"/>
      </a:dk1>
      <a:lt1>
        <a:sysClr val="window" lastClr="FFFFFF"/>
      </a:lt1>
      <a:dk2>
        <a:srgbClr val="333333"/>
      </a:dk2>
      <a:lt2>
        <a:srgbClr val="E5E5D3"/>
      </a:lt2>
      <a:accent1>
        <a:srgbClr val="993232"/>
      </a:accent1>
      <a:accent2>
        <a:srgbClr val="9B6C34"/>
      </a:accent2>
      <a:accent3>
        <a:srgbClr val="736C5D"/>
      </a:accent3>
      <a:accent4>
        <a:srgbClr val="C9972B"/>
      </a:accent4>
      <a:accent5>
        <a:srgbClr val="C95F2B"/>
      </a:accent5>
      <a:accent6>
        <a:srgbClr val="8F7A05"/>
      </a:accent6>
      <a:hlink>
        <a:srgbClr val="933926"/>
      </a:hlink>
      <a:folHlink>
        <a:srgbClr val="916019"/>
      </a:folHlink>
    </a:clrScheme>
    <a:fontScheme name="Precedent">
      <a:majorFont>
        <a:latin typeface="Perpetua Titling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Precedent">
      <a:fillStyleLst>
        <a:solidFill>
          <a:schemeClr val="phClr"/>
        </a:solidFill>
        <a:gradFill rotWithShape="1">
          <a:gsLst>
            <a:gs pos="0">
              <a:schemeClr val="phClr">
                <a:tint val="100000"/>
                <a:shade val="90000"/>
                <a:satMod val="135000"/>
              </a:schemeClr>
            </a:gs>
            <a:gs pos="100000">
              <a:schemeClr val="phClr">
                <a:tint val="100000"/>
                <a:shade val="30000"/>
                <a:satMod val="135000"/>
              </a:schemeClr>
            </a:gs>
          </a:gsLst>
          <a:path path="circle">
            <a:fillToRect l="70000" t="10000" b="70000"/>
          </a:path>
        </a:gradFill>
        <a:blipFill rotWithShape="1">
          <a:blip xmlns:r="http://schemas.openxmlformats.org/officeDocument/2006/relationships" r:embed="rId1">
            <a:duotone>
              <a:schemeClr val="phClr">
                <a:shade val="10000"/>
                <a:satMod val="135000"/>
              </a:schemeClr>
              <a:schemeClr val="phClr">
                <a:satMod val="150000"/>
                <a:lumMod val="110000"/>
              </a:schemeClr>
            </a:duotone>
          </a:blip>
          <a:stretch/>
        </a:blip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a:effectStyle>
        <a:effectStyle>
          <a:effectLst>
            <a:innerShdw blurRad="127000" dist="38100" dir="13200000">
              <a:srgbClr val="000000">
                <a:alpha val="75000"/>
              </a:srgbClr>
            </a:innerShdw>
            <a:outerShdw blurRad="38100" dist="12700" dir="1800000" sx="101000" sy="101000" rotWithShape="0">
              <a:srgbClr val="000000">
                <a:alpha val="40000"/>
              </a:srgbClr>
            </a:outerShdw>
            <a:reflection blurRad="127000" stA="25000" endPos="30000" dist="12700" dir="5400000" sy="-100000" rotWithShape="0"/>
          </a:effectLst>
          <a:scene3d>
            <a:camera prst="orthographicFront">
              <a:rot lat="0" lon="0" rev="0"/>
            </a:camera>
            <a:lightRig rig="twoPt" dir="t">
              <a:rot lat="0" lon="0" rev="1200000"/>
            </a:lightRig>
          </a:scene3d>
          <a:sp3d>
            <a:bevelT w="0" h="0"/>
          </a:sp3d>
        </a:effectStyle>
      </a:effectStyleLst>
      <a:bgFillStyleLst>
        <a:solidFill>
          <a:schemeClr val="phClr"/>
        </a:solidFill>
        <a:gradFill rotWithShape="1">
          <a:gsLst>
            <a:gs pos="0">
              <a:schemeClr val="phClr">
                <a:tint val="100000"/>
                <a:shade val="90000"/>
                <a:satMod val="135000"/>
              </a:schemeClr>
            </a:gs>
            <a:gs pos="100000">
              <a:schemeClr val="phClr">
                <a:shade val="30000"/>
                <a:satMod val="150000"/>
              </a:schemeClr>
            </a:gs>
          </a:gsLst>
          <a:path path="circle">
            <a:fillToRect t="10000" r="70000" b="70000"/>
          </a:path>
        </a:gradFill>
        <a:blipFill rotWithShape="1">
          <a:blip xmlns:r="http://schemas.openxmlformats.org/officeDocument/2006/relationships" r:embed="rId2">
            <a:duotone>
              <a:schemeClr val="phClr">
                <a:shade val="10000"/>
                <a:satMod val="130000"/>
                <a:lumMod val="80000"/>
              </a:schemeClr>
              <a:schemeClr val="phClr">
                <a:satMod val="15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Precedent.thmx</Template>
  <TotalTime>226</TotalTime>
  <Words>1157</Words>
  <Application>Microsoft Office PowerPoint</Application>
  <PresentationFormat>On-screen Show (4:3)</PresentationFormat>
  <Paragraphs>102</Paragraphs>
  <Slides>17</Slides>
  <Notes>8</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Precedent</vt:lpstr>
      <vt:lpstr>RE-IMAGINING TRADITIONAL LIBRARY INSTRUCTION</vt:lpstr>
      <vt:lpstr>Why change?</vt:lpstr>
      <vt:lpstr>We all need to improve and embrace opportunity</vt:lpstr>
      <vt:lpstr>What WORKED FOR US</vt:lpstr>
      <vt:lpstr>Dissatisfaction with the status quo</vt:lpstr>
      <vt:lpstr>ESTABLISHING THAT THE LIBRARY MATTERS</vt:lpstr>
      <vt:lpstr>COLLABORATION!</vt:lpstr>
      <vt:lpstr>More collaboration</vt:lpstr>
      <vt:lpstr>Modeling professionalism</vt:lpstr>
      <vt:lpstr>Bravery/Chaos/messiness</vt:lpstr>
      <vt:lpstr>Empowering students</vt:lpstr>
      <vt:lpstr>Revealing our authentic selves</vt:lpstr>
      <vt:lpstr>Break the cycle!</vt:lpstr>
      <vt:lpstr>LET’S SEE WHAT IT MIGHT LOOK LIKE</vt:lpstr>
      <vt:lpstr>The library survey—finding out what we need</vt:lpstr>
      <vt:lpstr>Steve sets up Q&amp;A</vt:lpstr>
      <vt:lpstr>Workbook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Kerry Rourke</dc:creator>
  <cp:lastModifiedBy>Windows User</cp:lastModifiedBy>
  <cp:revision>29</cp:revision>
  <dcterms:created xsi:type="dcterms:W3CDTF">2013-06-04T16:29:00Z</dcterms:created>
  <dcterms:modified xsi:type="dcterms:W3CDTF">2013-07-11T18:17:32Z</dcterms:modified>
</cp:coreProperties>
</file>