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4" r:id="rId4"/>
    <p:sldId id="285" r:id="rId5"/>
    <p:sldId id="258" r:id="rId6"/>
    <p:sldId id="259" r:id="rId7"/>
    <p:sldId id="260" r:id="rId8"/>
    <p:sldId id="261" r:id="rId9"/>
    <p:sldId id="262" r:id="rId10"/>
    <p:sldId id="271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8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6FCF9-4592-41AA-8A9A-8B8EB45F53ED}" type="datetimeFigureOut">
              <a:rPr lang="es-MX" smtClean="0"/>
              <a:pPr/>
              <a:t>04/06/2019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4CA80-E909-430E-A478-4C46F5BFE4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mailto:gabrielmartinezmedrano@gmail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>
            <a:normAutofit/>
          </a:bodyPr>
          <a:lstStyle/>
          <a:p>
            <a:r>
              <a:rPr lang="es-MX" dirty="0" smtClean="0"/>
              <a:t>Los Procesos Colectivos en el Anteproyecto de Reforma de la Ley de Defensa del Consumidor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s-MX" sz="2800" dirty="0" smtClean="0">
                <a:solidFill>
                  <a:schemeClr val="tx1"/>
                </a:solidFill>
              </a:rPr>
              <a:t>Instituto de Derecho del Consumidor CPACF</a:t>
            </a:r>
          </a:p>
          <a:p>
            <a:r>
              <a:rPr lang="es-MX" sz="2800" dirty="0" smtClean="0">
                <a:solidFill>
                  <a:schemeClr val="tx1"/>
                </a:solidFill>
              </a:rPr>
              <a:t>Gabriel </a:t>
            </a:r>
            <a:r>
              <a:rPr lang="es-MX" sz="2800" dirty="0" err="1" smtClean="0">
                <a:solidFill>
                  <a:schemeClr val="tx1"/>
                </a:solidFill>
              </a:rPr>
              <a:t>Martinez</a:t>
            </a:r>
            <a:r>
              <a:rPr lang="es-MX" sz="2800" dirty="0" smtClean="0">
                <a:solidFill>
                  <a:schemeClr val="tx1"/>
                </a:solidFill>
              </a:rPr>
              <a:t> Medrano</a:t>
            </a:r>
          </a:p>
          <a:p>
            <a:r>
              <a:rPr lang="es-MX" sz="2800" dirty="0" smtClean="0">
                <a:solidFill>
                  <a:schemeClr val="tx1"/>
                </a:solidFill>
              </a:rPr>
              <a:t>5/6/2019</a:t>
            </a:r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Para evaluar los requisitos adicionales debemos dividir las acciones colectivas según el OBJETO procesal (art 175)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2276872"/>
            <a:ext cx="8003232" cy="3849291"/>
          </a:xfrm>
        </p:spPr>
        <p:txBody>
          <a:bodyPr>
            <a:normAutofit fontScale="92500"/>
          </a:bodyPr>
          <a:lstStyle/>
          <a:p>
            <a:r>
              <a:rPr lang="es-MX" dirty="0" smtClean="0"/>
              <a:t>1 Prevención: evitar la afectación futura o evitar la continuidad de una afectación actual (acción de cesación y de prohibición de reemprender). </a:t>
            </a:r>
          </a:p>
          <a:p>
            <a:r>
              <a:rPr lang="es-MX" dirty="0" smtClean="0"/>
              <a:t>2 Reparación de daños ya producidos</a:t>
            </a:r>
          </a:p>
          <a:p>
            <a:r>
              <a:rPr lang="es-MX" dirty="0" smtClean="0"/>
              <a:t>3 Restitución de sumas ilícitamente percibidas</a:t>
            </a:r>
          </a:p>
          <a:p>
            <a:r>
              <a:rPr lang="es-MX" dirty="0" smtClean="0"/>
              <a:t>(posibilidad de acumular los objetos en un mismo proceso).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772400" cy="1470025"/>
          </a:xfrm>
        </p:spPr>
        <p:txBody>
          <a:bodyPr/>
          <a:lstStyle/>
          <a:p>
            <a:r>
              <a:rPr lang="es-MX" dirty="0" smtClean="0"/>
              <a:t>Presupuestos específicos para acciones de daños homogéneos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400800" cy="446449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Además de los Presupuestos comunes: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1.Eficiencia del juzgamiento concentrado “o” grave dificultad para constituir el litisconsorcio.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2. Predominio de cuestiones comunes (fácticas “o” jurídicas) sobre las cuestiones individuales. </a:t>
            </a:r>
          </a:p>
          <a:p>
            <a:pPr algn="l"/>
            <a:endParaRPr lang="es-MX" dirty="0">
              <a:solidFill>
                <a:schemeClr val="tx1"/>
              </a:solidFill>
            </a:endParaRPr>
          </a:p>
          <a:p>
            <a:pPr algn="l"/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es-MX" dirty="0" smtClean="0"/>
              <a:t>CERTIFICACIÓN DE LA REPRESENTACIÓN ADECUADA. 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7448872" cy="300188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Solo en acciones promovidas por sujetos de derecho privado (afectado, asociaciones). </a:t>
            </a:r>
          </a:p>
          <a:p>
            <a:pPr marL="514350" indent="-514350"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Evaluación “previa”: previa a que?</a:t>
            </a:r>
          </a:p>
          <a:p>
            <a:pPr marL="514350" indent="-514350"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Que evalúa?:  aptitudes suficientes para garantizar la correcta defensa de los intereses colectivos.</a:t>
            </a:r>
          </a:p>
          <a:p>
            <a:pPr marL="514350" indent="-514350"/>
            <a:endParaRPr lang="es-MX" sz="2000" dirty="0" smtClean="0">
              <a:solidFill>
                <a:schemeClr val="tx1"/>
              </a:solidFill>
            </a:endParaRPr>
          </a:p>
          <a:p>
            <a:pPr marL="514350" indent="-514350"/>
            <a:r>
              <a:rPr lang="es-MX" sz="2000" dirty="0" smtClean="0">
                <a:solidFill>
                  <a:schemeClr val="tx1"/>
                </a:solidFill>
              </a:rPr>
              <a:t>PARÁMETROS PARA MEDIR LA APTITUD </a:t>
            </a:r>
          </a:p>
          <a:p>
            <a:pPr marL="514350" indent="-514350"/>
            <a:endParaRPr lang="es-MX" sz="2000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251520" y="1916832"/>
            <a:ext cx="87033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Atención: no se “Certifica la Clase” (EEUU) sino solo la “representación adecuada”</a:t>
            </a:r>
            <a:endParaRPr lang="es-MX" sz="2000" dirty="0"/>
          </a:p>
        </p:txBody>
      </p:sp>
      <p:sp>
        <p:nvSpPr>
          <p:cNvPr id="6" name="5 Flecha abajo"/>
          <p:cNvSpPr/>
          <p:nvPr/>
        </p:nvSpPr>
        <p:spPr>
          <a:xfrm>
            <a:off x="4355976" y="53012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470025"/>
          </a:xfrm>
        </p:spPr>
        <p:txBody>
          <a:bodyPr/>
          <a:lstStyle/>
          <a:p>
            <a:r>
              <a:rPr lang="es-MX" dirty="0" smtClean="0"/>
              <a:t>Que mira el Juez para decidir si hay representación adecuada?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1772816"/>
            <a:ext cx="6400800" cy="417646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Quien es el representante: la parte (afectado, Asociación) o el Abogado?</a:t>
            </a:r>
          </a:p>
          <a:p>
            <a:pPr marL="514350" indent="-514350"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Experiencia y antecedentes para la protección de este tipo de intereses: ¿Qué pasa con los afectados por un daño masivo, que es la primera vez que sufren este daño? (de donde sacan la experiencia?)</a:t>
            </a:r>
          </a:p>
          <a:p>
            <a:pPr marL="514350" indent="-514350"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Coincidencia entre los intereses de los miembros del grupo, categoría o clase y el objeto de la demanda (subclases= art 175 in fine).</a:t>
            </a:r>
          </a:p>
          <a:p>
            <a:pPr marL="514350" indent="-514350"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Ausencia de conflicto de intereses entre: representante y: a) </a:t>
            </a:r>
            <a:r>
              <a:rPr lang="es-MX" sz="2400" dirty="0" err="1" smtClean="0">
                <a:solidFill>
                  <a:schemeClr val="tx1"/>
                </a:solidFill>
              </a:rPr>
              <a:t>demas</a:t>
            </a:r>
            <a:r>
              <a:rPr lang="es-MX" sz="2400" dirty="0" smtClean="0">
                <a:solidFill>
                  <a:schemeClr val="tx1"/>
                </a:solidFill>
              </a:rPr>
              <a:t> miembros de la clase b) derechos en juego. </a:t>
            </a:r>
          </a:p>
          <a:p>
            <a:pPr marL="514350" indent="-514350">
              <a:buAutoNum type="arabicPeriod"/>
            </a:pPr>
            <a:endParaRPr lang="es-MX" dirty="0"/>
          </a:p>
          <a:p>
            <a:pPr marL="514350" indent="-514350">
              <a:buAutoNum type="arabicPeriod"/>
            </a:pPr>
            <a:endParaRPr lang="es-MX" dirty="0" smtClean="0"/>
          </a:p>
          <a:p>
            <a:pPr marL="514350" indent="-514350">
              <a:buAutoNum type="arabicPeriod"/>
            </a:pPr>
            <a:endParaRPr lang="es-MX" dirty="0" smtClean="0"/>
          </a:p>
          <a:p>
            <a:pPr marL="514350" indent="-514350">
              <a:buAutoNum type="arabicPeriod"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Momento en que se valora la representación adecuada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“Evaluación previa”? Cuando.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R.A. se debe mantener durante todo el proceso, incluso en la etapa de transacción.  Ver art. 181 in fine (sustitución del legitimado).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Tipo de trámite o proceso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Difusos: amparo colectivo.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Para todos:  </a:t>
            </a:r>
            <a:r>
              <a:rPr lang="es-MX" dirty="0" err="1" smtClean="0">
                <a:solidFill>
                  <a:schemeClr val="tx1"/>
                </a:solidFill>
              </a:rPr>
              <a:t>via</a:t>
            </a:r>
            <a:r>
              <a:rPr lang="es-MX" dirty="0" smtClean="0">
                <a:solidFill>
                  <a:schemeClr val="tx1"/>
                </a:solidFill>
              </a:rPr>
              <a:t> procesal mas adecuada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Armonizar con </a:t>
            </a:r>
            <a:r>
              <a:rPr lang="es-MX" dirty="0" err="1" smtClean="0">
                <a:solidFill>
                  <a:schemeClr val="tx1"/>
                </a:solidFill>
              </a:rPr>
              <a:t>Cod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Civ</a:t>
            </a:r>
            <a:r>
              <a:rPr lang="es-MX" dirty="0" smtClean="0">
                <a:solidFill>
                  <a:schemeClr val="tx1"/>
                </a:solidFill>
              </a:rPr>
              <a:t> y </a:t>
            </a:r>
            <a:r>
              <a:rPr lang="es-MX" dirty="0" err="1" smtClean="0">
                <a:solidFill>
                  <a:schemeClr val="tx1"/>
                </a:solidFill>
              </a:rPr>
              <a:t>Com</a:t>
            </a:r>
            <a:r>
              <a:rPr lang="es-MX" dirty="0" smtClean="0">
                <a:solidFill>
                  <a:schemeClr val="tx1"/>
                </a:solidFill>
              </a:rPr>
              <a:t> (prevención del daño)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Subsidiariamente: CPCC de la jurisdicción y/o ley de amparo según el caso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s-MX" dirty="0" smtClean="0"/>
              <a:t>NOTIFICACIÓN PÚBLICA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1268760"/>
            <a:ext cx="6400800" cy="4104456"/>
          </a:xfrm>
        </p:spPr>
        <p:txBody>
          <a:bodyPr>
            <a:normAutofit fontScale="625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Asegurar de la mejor manera posible el efectivo conocimiento de los integrantes de la clase.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(Esto puede transformarse en una barrera para el progreso de la acción colectiva. Cuidado con los “lobos con piel de corderos”)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Peligro: requerir al legitimado activo que cuente con los “medios” para la notificación. Implica “ahogo financiero del representante”.  Viola el principio de gratuidad del art. 171.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Proyecto de notificación pública.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Criterio actual: gratuidad, uso de internet, redes sociales, paginas web. Colaboración del demandado (ej. </a:t>
            </a:r>
            <a:r>
              <a:rPr lang="es-MX" dirty="0" err="1" smtClean="0">
                <a:solidFill>
                  <a:schemeClr val="tx1"/>
                </a:solidFill>
              </a:rPr>
              <a:t>Envio</a:t>
            </a:r>
            <a:r>
              <a:rPr lang="es-MX" dirty="0" smtClean="0">
                <a:solidFill>
                  <a:schemeClr val="tx1"/>
                </a:solidFill>
              </a:rPr>
              <a:t> de la notificación en la carta de la factura)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Acá está el TAPÓN para evitar las acciones de clase. Ya ocurrió en EEUU. </a:t>
            </a:r>
          </a:p>
          <a:p>
            <a:endParaRPr lang="es-MX" dirty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“Lobos con piel de cordero”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El mecanismo riguroso y oneroso de notificación no se condice con el efecto de la cosa juzgada del art. 178. Los corderos argumentan que quieren proteger al consumidor que se litigue sin su conocimiento y los lobos se ríen de que con tanto requisito se frenan las acciones colectivas en su contra.  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/>
          <a:lstStyle/>
          <a:p>
            <a:r>
              <a:rPr lang="es-MX" dirty="0" smtClean="0"/>
              <a:t>Acumulación de acciones 176. 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1700808"/>
            <a:ext cx="6400800" cy="4248472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Proceso con “mismo objeto”. Que pasa con la unificación? Requiere identidad de demandados?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Ante el “primero que notificó la existencia del proceso colectivo” 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Ahora: primero que inscribe la acción en el registro. 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es-MX" dirty="0" smtClean="0"/>
              <a:t>PRUEBA (OMISIÓN)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19672" y="1772816"/>
            <a:ext cx="6400800" cy="3816424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Ninguna referencia hay a “cargas probatorias dinámicas” imprescindibles en este tipo de procesos donde el proveedor tiene centralizada la información. </a:t>
            </a:r>
            <a:r>
              <a:rPr lang="es-MX" dirty="0" smtClean="0">
                <a:solidFill>
                  <a:schemeClr val="tx1"/>
                </a:solidFill>
              </a:rPr>
              <a:t> Esta previsto para las acciones individuales en el art. 167 del Anteproyecto. 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Se evidencia un desbalanceo de los intereses tenidos en cuenta al momento de redactar el </a:t>
            </a:r>
            <a:r>
              <a:rPr lang="es-MX" dirty="0" smtClean="0">
                <a:solidFill>
                  <a:schemeClr val="tx1"/>
                </a:solidFill>
              </a:rPr>
              <a:t>Anteproyecto. </a:t>
            </a:r>
            <a:endParaRPr lang="es-MX" dirty="0" smtClean="0">
              <a:solidFill>
                <a:schemeClr val="tx1"/>
              </a:solidFill>
            </a:endParaRP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3155950"/>
          </a:xfrm>
        </p:spPr>
        <p:txBody>
          <a:bodyPr>
            <a:noAutofit/>
          </a:bodyPr>
          <a:lstStyle/>
          <a:p>
            <a:r>
              <a:rPr lang="es-MX" sz="4400" dirty="0" smtClean="0"/>
              <a:t>De que se trata esto? </a:t>
            </a:r>
            <a:endParaRPr lang="es-MX" sz="44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 smtClean="0"/>
              <a:t>Litigar representando a alguien que: </a:t>
            </a:r>
          </a:p>
          <a:p>
            <a:r>
              <a:rPr lang="es-MX" dirty="0" smtClean="0"/>
              <a:t>A) no me dio poder. </a:t>
            </a:r>
          </a:p>
          <a:p>
            <a:r>
              <a:rPr lang="es-MX" dirty="0" smtClean="0"/>
              <a:t>B) en el 99,99% no se presenta en el proceso. </a:t>
            </a:r>
          </a:p>
          <a:p>
            <a:r>
              <a:rPr lang="es-MX" dirty="0" smtClean="0"/>
              <a:t>C) tal vez ni siquiera sepa que integra una clase.</a:t>
            </a:r>
          </a:p>
          <a:p>
            <a:r>
              <a:rPr lang="es-MX" dirty="0" smtClean="0"/>
              <a:t>Se los llama AUSENTES. </a:t>
            </a:r>
          </a:p>
          <a:p>
            <a:r>
              <a:rPr lang="es-MX" dirty="0" smtClean="0"/>
              <a:t>Hay que protegerlos. La ética del abogado debe tener un estándar altísimo para representar a quien ni siquiera sabe que es parte de un conflicto.  (existen controles: p.ej. El Programa de Protección de los Consumidores de la Procuración </a:t>
            </a:r>
            <a:r>
              <a:rPr lang="es-MX" dirty="0" err="1" smtClean="0"/>
              <a:t>Gral</a:t>
            </a:r>
            <a:r>
              <a:rPr lang="es-MX" dirty="0" smtClean="0"/>
              <a:t> de la Nación). 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>
          <a:xfrm>
            <a:off x="323528" y="332656"/>
            <a:ext cx="3008313" cy="4691063"/>
          </a:xfrm>
        </p:spPr>
        <p:txBody>
          <a:bodyPr/>
          <a:lstStyle/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es-MX" dirty="0" smtClean="0"/>
              <a:t>Sentencia. Efectos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608512"/>
          </a:xfrm>
        </p:spPr>
        <p:txBody>
          <a:bodyPr>
            <a:normAutofit fontScale="775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Art 175.  difusos: reposición / indemnización (destino).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Art 177 2°parr: Efectos cosa juzgada. </a:t>
            </a:r>
            <a:r>
              <a:rPr lang="es-MX" dirty="0" err="1" smtClean="0">
                <a:solidFill>
                  <a:schemeClr val="tx1"/>
                </a:solidFill>
              </a:rPr>
              <a:t>Opt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out</a:t>
            </a:r>
            <a:r>
              <a:rPr lang="es-MX" dirty="0" smtClean="0">
                <a:solidFill>
                  <a:schemeClr val="tx1"/>
                </a:solidFill>
              </a:rPr>
              <a:t> (90 </a:t>
            </a:r>
            <a:r>
              <a:rPr lang="es-MX" dirty="0" err="1" smtClean="0">
                <a:solidFill>
                  <a:schemeClr val="tx1"/>
                </a:solidFill>
              </a:rPr>
              <a:t>dias</a:t>
            </a:r>
            <a:r>
              <a:rPr lang="es-MX" dirty="0" smtClean="0">
                <a:solidFill>
                  <a:schemeClr val="tx1"/>
                </a:solidFill>
              </a:rPr>
              <a:t> de notificación).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Art 178 alcances: 1° </a:t>
            </a:r>
            <a:r>
              <a:rPr lang="es-MX" dirty="0" err="1" smtClean="0">
                <a:solidFill>
                  <a:schemeClr val="tx1"/>
                </a:solidFill>
              </a:rPr>
              <a:t>parrafo</a:t>
            </a:r>
            <a:r>
              <a:rPr lang="es-MX" dirty="0" smtClean="0">
                <a:solidFill>
                  <a:schemeClr val="tx1"/>
                </a:solidFill>
              </a:rPr>
              <a:t>: </a:t>
            </a:r>
            <a:r>
              <a:rPr lang="es-MX" dirty="0" err="1" smtClean="0">
                <a:solidFill>
                  <a:schemeClr val="tx1"/>
                </a:solidFill>
              </a:rPr>
              <a:t>erga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omnes</a:t>
            </a:r>
            <a:r>
              <a:rPr lang="es-MX" dirty="0" smtClean="0">
                <a:solidFill>
                  <a:schemeClr val="tx1"/>
                </a:solidFill>
              </a:rPr>
              <a:t> (salvo rechazo de la pretensión “</a:t>
            </a:r>
            <a:r>
              <a:rPr lang="es-MX" dirty="0" err="1" smtClean="0">
                <a:solidFill>
                  <a:schemeClr val="tx1"/>
                </a:solidFill>
              </a:rPr>
              <a:t>secundum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eventum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litis</a:t>
            </a:r>
            <a:r>
              <a:rPr lang="es-MX" dirty="0" smtClean="0">
                <a:solidFill>
                  <a:schemeClr val="tx1"/>
                </a:solidFill>
              </a:rPr>
              <a:t>”).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2°parrafo: acciones individuales cuando el consumidor hizo </a:t>
            </a:r>
            <a:r>
              <a:rPr lang="es-MX" dirty="0" err="1" smtClean="0">
                <a:solidFill>
                  <a:schemeClr val="tx1"/>
                </a:solidFill>
              </a:rPr>
              <a:t>opt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out</a:t>
            </a:r>
            <a:r>
              <a:rPr lang="es-MX" dirty="0" smtClean="0">
                <a:solidFill>
                  <a:schemeClr val="tx1"/>
                </a:solidFill>
              </a:rPr>
              <a:t> no afectado por sentencia colectiva.  Cosa Juzgada colectiva no afecta acciones individuales.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3°parrafo: </a:t>
            </a:r>
            <a:r>
              <a:rPr lang="es-MX" dirty="0" err="1" smtClean="0">
                <a:solidFill>
                  <a:schemeClr val="tx1"/>
                </a:solidFill>
              </a:rPr>
              <a:t>secundum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probationem</a:t>
            </a:r>
            <a:r>
              <a:rPr lang="es-MX" dirty="0" smtClean="0">
                <a:solidFill>
                  <a:schemeClr val="tx1"/>
                </a:solidFill>
              </a:rPr>
              <a:t> (para nueva acción colectiva). </a:t>
            </a:r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772400" cy="1152128"/>
          </a:xfrm>
        </p:spPr>
        <p:txBody>
          <a:bodyPr/>
          <a:lstStyle/>
          <a:p>
            <a:r>
              <a:rPr lang="es-MX" dirty="0" smtClean="0"/>
              <a:t>Sentencia: contenido Art. 179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4298032"/>
          </a:xfrm>
        </p:spPr>
        <p:txBody>
          <a:bodyPr>
            <a:normAutofit fontScale="92500" lnSpcReduction="10000"/>
          </a:bodyPr>
          <a:lstStyle/>
          <a:p>
            <a:r>
              <a:rPr lang="es-MX" dirty="0" err="1" smtClean="0">
                <a:solidFill>
                  <a:schemeClr val="tx1"/>
                </a:solidFill>
              </a:rPr>
              <a:t>Ppio</a:t>
            </a:r>
            <a:r>
              <a:rPr lang="es-MX" dirty="0" smtClean="0">
                <a:solidFill>
                  <a:schemeClr val="tx1"/>
                </a:solidFill>
              </a:rPr>
              <a:t> general: sentencia que declare la existencia o no del derecho de la Clase.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Cuestión patrimonial:  establece pautas para la reparación o el procedimiento para su determinación (reparación plena).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Condena genérica: en caso de daños o restitución de sumas de dinero (crítica en este último supuesto). 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es-MX" dirty="0" smtClean="0"/>
              <a:t>Liquidación individual de la sentencia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793976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Vía incidental ante mismo tribunal (problema: grandes distancias geográficas).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Damnificado debe acreditar: su daño personal, cuantificado individualmente.  (Acciones </a:t>
            </a:r>
            <a:r>
              <a:rPr lang="es-MX" dirty="0" err="1" smtClean="0">
                <a:solidFill>
                  <a:schemeClr val="tx1"/>
                </a:solidFill>
              </a:rPr>
              <a:t>downstream</a:t>
            </a:r>
            <a:r>
              <a:rPr lang="es-MX" dirty="0" smtClean="0">
                <a:solidFill>
                  <a:schemeClr val="tx1"/>
                </a:solidFill>
              </a:rPr>
              <a:t>). 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/>
          <a:lstStyle/>
          <a:p>
            <a:r>
              <a:rPr lang="es-MX" dirty="0" smtClean="0"/>
              <a:t>Restitución sumas de dinero. 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Debe el juez cuantificarlo en la sentencia (acciones </a:t>
            </a:r>
            <a:r>
              <a:rPr lang="es-MX" dirty="0" err="1" smtClean="0">
                <a:solidFill>
                  <a:schemeClr val="tx1"/>
                </a:solidFill>
              </a:rPr>
              <a:t>upstream</a:t>
            </a:r>
            <a:r>
              <a:rPr lang="es-MX" dirty="0" smtClean="0">
                <a:solidFill>
                  <a:schemeClr val="tx1"/>
                </a:solidFill>
              </a:rPr>
              <a:t>).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Restitución por los mismos medios (ej. Acreditación en cuenta).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Imposibilidad: sistema que permita acceder  a la reparación.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Imposibilidad de individualizar a los consumidores: fluid </a:t>
            </a:r>
            <a:r>
              <a:rPr lang="es-MX" dirty="0" err="1" smtClean="0">
                <a:solidFill>
                  <a:schemeClr val="tx1"/>
                </a:solidFill>
              </a:rPr>
              <a:t>recovery</a:t>
            </a:r>
            <a:r>
              <a:rPr lang="es-MX" dirty="0" smtClean="0">
                <a:solidFill>
                  <a:schemeClr val="tx1"/>
                </a:solidFill>
              </a:rPr>
              <a:t> o </a:t>
            </a:r>
            <a:r>
              <a:rPr lang="es-MX" dirty="0" err="1" smtClean="0">
                <a:solidFill>
                  <a:schemeClr val="tx1"/>
                </a:solidFill>
              </a:rPr>
              <a:t>cypres</a:t>
            </a:r>
            <a:r>
              <a:rPr lang="es-MX" dirty="0" smtClean="0">
                <a:solidFill>
                  <a:schemeClr val="tx1"/>
                </a:solidFill>
              </a:rPr>
              <a:t>. 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/>
          <a:lstStyle/>
          <a:p>
            <a:r>
              <a:rPr lang="es-MX" dirty="0" smtClean="0"/>
              <a:t>Destino de las indemnizaciones. Art 180. </a:t>
            </a:r>
            <a:r>
              <a:rPr lang="es-MX" dirty="0" err="1" smtClean="0"/>
              <a:t>Dchos</a:t>
            </a:r>
            <a:r>
              <a:rPr lang="es-MX" dirty="0" smtClean="0"/>
              <a:t> </a:t>
            </a:r>
            <a:r>
              <a:rPr lang="es-MX" dirty="0" err="1" smtClean="0"/>
              <a:t>homogeneos</a:t>
            </a:r>
            <a:r>
              <a:rPr lang="es-MX" dirty="0" smtClean="0"/>
              <a:t>. 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1700808"/>
            <a:ext cx="6400800" cy="4896544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Regla general: a los consumidores directa o indirectamente. </a:t>
            </a:r>
          </a:p>
          <a:p>
            <a:r>
              <a:rPr lang="es-MX" dirty="0" err="1" smtClean="0">
                <a:solidFill>
                  <a:schemeClr val="tx1"/>
                </a:solidFill>
              </a:rPr>
              <a:t>Excepcion</a:t>
            </a:r>
            <a:r>
              <a:rPr lang="es-MX" dirty="0" smtClean="0">
                <a:solidFill>
                  <a:schemeClr val="tx1"/>
                </a:solidFill>
              </a:rPr>
              <a:t>: cuando se trate de atender el aspecto común del interés afectado  o la existencia de un daño progresivo. Creación de un fondo de reparación (</a:t>
            </a:r>
            <a:r>
              <a:rPr lang="es-MX" dirty="0" err="1" smtClean="0">
                <a:solidFill>
                  <a:schemeClr val="tx1"/>
                </a:solidFill>
              </a:rPr>
              <a:t>administracion</a:t>
            </a:r>
            <a:r>
              <a:rPr lang="es-MX" dirty="0" smtClean="0">
                <a:solidFill>
                  <a:schemeClr val="tx1"/>
                </a:solidFill>
              </a:rPr>
              <a:t> todos o algunos de los legitimados activos).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/>
          <a:lstStyle/>
          <a:p>
            <a:r>
              <a:rPr lang="es-MX" dirty="0" smtClean="0"/>
              <a:t>Destino de las indemnizaciones. Art 180. Derechos difusos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3937992"/>
          </a:xfrm>
        </p:spPr>
        <p:txBody>
          <a:bodyPr>
            <a:normAutofit fontScale="925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Indemnización: va a un Fondo especial que tendrá por objeto directo la protección de los consumidores. Los afectados y las Asociaciones de Consumidores participarán en su administración y gestión.  (si el Fondo es “especial” se entiende que es para “ese” juicio solamente). 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/>
          <a:lstStyle/>
          <a:p>
            <a:r>
              <a:rPr lang="es-MX" dirty="0" smtClean="0"/>
              <a:t>Sentencias reparación de daños. Remanente. 180 </a:t>
            </a:r>
            <a:r>
              <a:rPr lang="es-MX" dirty="0" err="1" smtClean="0"/>
              <a:t>ult</a:t>
            </a:r>
            <a:r>
              <a:rPr lang="es-MX" dirty="0" smtClean="0"/>
              <a:t> </a:t>
            </a:r>
            <a:r>
              <a:rPr lang="es-MX" dirty="0" err="1" smtClean="0"/>
              <a:t>parrafo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1988840"/>
            <a:ext cx="6400800" cy="4248472"/>
          </a:xfrm>
        </p:spPr>
        <p:txBody>
          <a:bodyPr>
            <a:normAutofit fontScale="700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Dos años desde la notificación respectiva (cual?: no se prevé).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Sumas de dinero que no fueron liquidadas individualmente. Remanente se destinará a un fondo público.  (problema: si la liquidación es individual, el remanente nunca se liquidó. Quien, cuando lo hace?)</a:t>
            </a:r>
          </a:p>
          <a:p>
            <a:r>
              <a:rPr lang="es-MX" dirty="0" err="1" smtClean="0">
                <a:solidFill>
                  <a:schemeClr val="tx1"/>
                </a:solidFill>
              </a:rPr>
              <a:t>Administracion</a:t>
            </a:r>
            <a:r>
              <a:rPr lang="es-MX" dirty="0" smtClean="0">
                <a:solidFill>
                  <a:schemeClr val="tx1"/>
                </a:solidFill>
              </a:rPr>
              <a:t> del Fondo: autoridad de aplicación o Defensor del Pueblo. Este sería un Fondo general para todos los procesos. Destino: promover los procesos sobre bienes colectivos. (es decir que el dinero sale de juicios “</a:t>
            </a:r>
            <a:r>
              <a:rPr lang="es-MX" dirty="0" err="1" smtClean="0">
                <a:solidFill>
                  <a:schemeClr val="tx1"/>
                </a:solidFill>
              </a:rPr>
              <a:t>homogeneos</a:t>
            </a:r>
            <a:r>
              <a:rPr lang="es-MX" dirty="0" smtClean="0">
                <a:solidFill>
                  <a:schemeClr val="tx1"/>
                </a:solidFill>
              </a:rPr>
              <a:t>” y se usa para juicios “difusos”). Sería una “expropiación” a los consumidores?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/>
          <a:lstStyle/>
          <a:p>
            <a:r>
              <a:rPr lang="es-MX" dirty="0" smtClean="0"/>
              <a:t>Transacción. Art. 181. 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1556792"/>
            <a:ext cx="6400800" cy="4680520"/>
          </a:xfrm>
        </p:spPr>
        <p:txBody>
          <a:bodyPr>
            <a:normAutofit lnSpcReduction="1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Principio de transparencia: audiencias públicas a criterio del Juez. (costos de la notificación o publicación?)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Procedimiento igual al actual: vista al MPF (Programa de Consumidores, trabajan muy bien).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Posibilidad de apartarse (60 días) desde la inscripción de la transacción en el Registro de Procesos de la CSJN. 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/>
          <a:lstStyle/>
          <a:p>
            <a:r>
              <a:rPr lang="es-MX" dirty="0" smtClean="0"/>
              <a:t>Audiencias publicas. Art 182. (discrecionales del Juez)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19672" y="2060848"/>
            <a:ext cx="6400800" cy="4248472"/>
          </a:xfrm>
        </p:spPr>
        <p:txBody>
          <a:bodyPr>
            <a:noAutofit/>
          </a:bodyPr>
          <a:lstStyle/>
          <a:p>
            <a:r>
              <a:rPr lang="es-MX" dirty="0" smtClean="0"/>
              <a:t>No se prevé quien corre con los </a:t>
            </a:r>
            <a:r>
              <a:rPr lang="es-MX" dirty="0" smtClean="0">
                <a:solidFill>
                  <a:schemeClr val="tx1"/>
                </a:solidFill>
              </a:rPr>
              <a:t>gastos de publicidad de la misma.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Finalidad: 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Informativa.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 Probatoria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Evaluar la representación durante la transacción. 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Muchas gracias. 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  <a:hlinkClick r:id="rId2"/>
              </a:rPr>
              <a:t>gabrielmartinezmedrano@gmail.com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@</a:t>
            </a:r>
            <a:r>
              <a:rPr lang="es-MX" dirty="0" err="1" smtClean="0">
                <a:solidFill>
                  <a:schemeClr val="tx1"/>
                </a:solidFill>
              </a:rPr>
              <a:t>gabotokayak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452094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/>
              <a:t>PARA QUE SIRVEN LAS ACCIONES COLECTIVAS DE CONSUMIDORES?</a:t>
            </a:r>
            <a:br>
              <a:rPr lang="es-MX" sz="2800" dirty="0" smtClean="0"/>
            </a:b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>3</a:t>
            </a:r>
            <a:br>
              <a:rPr lang="es-MX" sz="2800" dirty="0" smtClean="0"/>
            </a:br>
            <a:r>
              <a:rPr lang="es-MX" sz="2800" dirty="0" smtClean="0"/>
              <a:t>OBJETIVOS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1. Hacer efectivos los derechos de los consumidores.</a:t>
            </a:r>
          </a:p>
          <a:p>
            <a:pPr algn="just"/>
            <a:r>
              <a:rPr lang="es-MX" dirty="0" smtClean="0"/>
              <a:t>2. Obtener la restitución de las ganancias ilícitamente percibidas por el proveedor</a:t>
            </a:r>
          </a:p>
          <a:p>
            <a:pPr algn="just"/>
            <a:r>
              <a:rPr lang="es-MX" dirty="0" smtClean="0"/>
              <a:t>3. disuadir al demandado de la comisión de futuras infracciones.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73050"/>
            <a:ext cx="8219256" cy="5853113"/>
          </a:xfrm>
        </p:spPr>
        <p:txBody>
          <a:bodyPr>
            <a:normAutofit/>
          </a:bodyPr>
          <a:lstStyle/>
          <a:p>
            <a:pPr algn="just"/>
            <a:r>
              <a:rPr lang="es-MX" sz="4000" i="1" dirty="0" smtClean="0">
                <a:latin typeface="Constantia" pitchFamily="18" charset="0"/>
                <a:cs typeface="Aharoni" pitchFamily="2" charset="-79"/>
              </a:rPr>
              <a:t>En una sociedad grande e impersonal, las acciones colectivas son la última barricada de protección del consumidor contra los fraudes que causan pequeños daños a grandes grupos de personas. </a:t>
            </a:r>
            <a:r>
              <a:rPr lang="es-MX" sz="4000" dirty="0" smtClean="0">
                <a:latin typeface="Constantia" pitchFamily="18" charset="0"/>
                <a:cs typeface="Aharoni" pitchFamily="2" charset="-79"/>
              </a:rPr>
              <a:t>(Corte de Apelaciones de California, 3r Circuito). </a:t>
            </a:r>
            <a:endParaRPr lang="es-MX" sz="4000" dirty="0">
              <a:latin typeface="Constantia" pitchFamily="18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23528" y="1844824"/>
            <a:ext cx="3008313" cy="2507878"/>
          </a:xfrm>
        </p:spPr>
        <p:txBody>
          <a:bodyPr>
            <a:noAutofit/>
          </a:bodyPr>
          <a:lstStyle/>
          <a:p>
            <a:pPr algn="ctr"/>
            <a:r>
              <a:rPr lang="es-MX" sz="3600" dirty="0" smtClean="0"/>
              <a:t>Derechos de incidencia colectiva</a:t>
            </a:r>
            <a:endParaRPr lang="es-MX" sz="3600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3563888" y="260648"/>
            <a:ext cx="5111750" cy="5853113"/>
          </a:xfrm>
        </p:spPr>
        <p:txBody>
          <a:bodyPr/>
          <a:lstStyle/>
          <a:p>
            <a:endParaRPr lang="es-MX" dirty="0" smtClean="0"/>
          </a:p>
          <a:p>
            <a:r>
              <a:rPr lang="es-MX" dirty="0" smtClean="0"/>
              <a:t>Derechos difusos / indivisibles / sobre bienes colectivos (“lo que es de todos ¿no es de </a:t>
            </a:r>
            <a:r>
              <a:rPr lang="es-MX" smtClean="0"/>
              <a:t>nadie?”)</a:t>
            </a:r>
            <a:endParaRPr lang="es-MX" dirty="0" smtClean="0"/>
          </a:p>
          <a:p>
            <a:r>
              <a:rPr lang="es-MX" dirty="0" smtClean="0"/>
              <a:t>Derechos individuales </a:t>
            </a:r>
            <a:r>
              <a:rPr lang="es-MX" dirty="0" err="1" smtClean="0"/>
              <a:t>homogeneos</a:t>
            </a:r>
            <a:r>
              <a:rPr lang="es-MX" dirty="0" smtClean="0"/>
              <a:t> (“a todos un poquito y en forma similar”)</a:t>
            </a:r>
            <a:endParaRPr lang="es-MX" dirty="0"/>
          </a:p>
        </p:txBody>
      </p:sp>
      <p:sp>
        <p:nvSpPr>
          <p:cNvPr id="10" name="9 Marcador de texto"/>
          <p:cNvSpPr>
            <a:spLocks noGrp="1"/>
          </p:cNvSpPr>
          <p:nvPr>
            <p:ph type="body" sz="half" idx="2"/>
          </p:nvPr>
        </p:nvSpPr>
        <p:spPr>
          <a:xfrm>
            <a:off x="323528" y="5373216"/>
            <a:ext cx="3008313" cy="1224136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pPr algn="ctr"/>
            <a:r>
              <a:rPr lang="es-MX" sz="1800" dirty="0" smtClean="0"/>
              <a:t>Diferencias procesales según cada tipo de derecho</a:t>
            </a:r>
            <a:endParaRPr lang="es-MX" sz="1800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11" name="10 Abrir llave"/>
          <p:cNvSpPr/>
          <p:nvPr/>
        </p:nvSpPr>
        <p:spPr>
          <a:xfrm>
            <a:off x="3563888" y="836712"/>
            <a:ext cx="144016" cy="482453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abajo"/>
          <p:cNvSpPr/>
          <p:nvPr/>
        </p:nvSpPr>
        <p:spPr>
          <a:xfrm>
            <a:off x="1763688" y="44371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Legitimación activa (171)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Difusos</a:t>
            </a:r>
          </a:p>
          <a:p>
            <a:r>
              <a:rPr lang="es-MX" dirty="0" smtClean="0"/>
              <a:t>Afectados	“interés razonable”</a:t>
            </a:r>
          </a:p>
          <a:p>
            <a:r>
              <a:rPr lang="es-MX" dirty="0" err="1" smtClean="0"/>
              <a:t>Def</a:t>
            </a:r>
            <a:r>
              <a:rPr lang="es-MX" dirty="0" smtClean="0"/>
              <a:t> del Pueblo N,P (excluye Municipal)</a:t>
            </a:r>
          </a:p>
          <a:p>
            <a:r>
              <a:rPr lang="es-MX" dirty="0" err="1" smtClean="0"/>
              <a:t>Asoc</a:t>
            </a:r>
            <a:r>
              <a:rPr lang="es-MX" dirty="0" smtClean="0"/>
              <a:t> de consumidores</a:t>
            </a:r>
          </a:p>
          <a:p>
            <a:r>
              <a:rPr lang="es-MX" dirty="0" err="1" smtClean="0"/>
              <a:t>Minist</a:t>
            </a:r>
            <a:r>
              <a:rPr lang="es-MX" dirty="0" smtClean="0"/>
              <a:t> Publico (Fiscal y defensa)</a:t>
            </a:r>
          </a:p>
          <a:p>
            <a:r>
              <a:rPr lang="es-MX" dirty="0" smtClean="0"/>
              <a:t>Autoridad de aplicación nacional y locales. 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s-MX" dirty="0" err="1" smtClean="0"/>
              <a:t>Homogeneos</a:t>
            </a:r>
            <a:endParaRPr lang="es-MX" dirty="0" smtClean="0"/>
          </a:p>
          <a:p>
            <a:r>
              <a:rPr lang="es-MX" dirty="0" smtClean="0"/>
              <a:t>1. Afectado (</a:t>
            </a:r>
            <a:r>
              <a:rPr lang="es-MX" dirty="0" err="1" smtClean="0"/>
              <a:t>class</a:t>
            </a:r>
            <a:r>
              <a:rPr lang="es-MX" dirty="0" smtClean="0"/>
              <a:t> </a:t>
            </a:r>
            <a:r>
              <a:rPr lang="es-MX" dirty="0" err="1" smtClean="0"/>
              <a:t>action</a:t>
            </a:r>
            <a:r>
              <a:rPr lang="es-MX" dirty="0" smtClean="0"/>
              <a:t>) “</a:t>
            </a:r>
            <a:r>
              <a:rPr lang="es-MX" dirty="0" err="1" smtClean="0"/>
              <a:t>interes</a:t>
            </a:r>
            <a:r>
              <a:rPr lang="es-MX" dirty="0" smtClean="0"/>
              <a:t> razonable”</a:t>
            </a:r>
          </a:p>
          <a:p>
            <a:r>
              <a:rPr lang="es-MX" dirty="0" smtClean="0"/>
              <a:t>2 Defensor del Pueblo Nacionales y Municipales</a:t>
            </a:r>
          </a:p>
          <a:p>
            <a:r>
              <a:rPr lang="es-MX" dirty="0" smtClean="0"/>
              <a:t>3 Asociaciones de consumidores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Art 172. Beneficio de Justicia Gratuita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No se lo define. CSJN, incluye tasas y costas. Jurisprudencia no es pacífica en Tribunales inferiores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Debería aplicarse el art. 168 del Anteproyecto (para acciones individuales de consumo). Criterio amplio de Justicia Gratuita. No se entiende – o mejor dicho si se entiende – porqué se omitió de la regulación de la acción colectiva.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Mediación (no es obligatoria) art 173.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Prevé mediación ante “autoridades de aplicación de la Ley”.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Acuerdo: requiere homologación judicial (procedimiento especial)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Presupuestos admisibilidad (general para toda acción colectiva) (art 172)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2060848"/>
            <a:ext cx="6400800" cy="4104456"/>
          </a:xfrm>
        </p:spPr>
        <p:txBody>
          <a:bodyPr>
            <a:normAutofit lnSpcReduction="10000"/>
          </a:bodyPr>
          <a:lstStyle/>
          <a:p>
            <a:pPr marL="514350" indent="-514350" algn="just">
              <a:buAutoNum type="arabicPeriod"/>
            </a:pPr>
            <a:r>
              <a:rPr lang="es-MX" dirty="0" err="1" smtClean="0">
                <a:solidFill>
                  <a:schemeClr val="tx1"/>
                </a:solidFill>
              </a:rPr>
              <a:t>Nro</a:t>
            </a:r>
            <a:r>
              <a:rPr lang="es-MX" dirty="0" smtClean="0">
                <a:solidFill>
                  <a:schemeClr val="tx1"/>
                </a:solidFill>
              </a:rPr>
              <a:t> razonable de interesados que dificulte la sustanciación individual de las pretensiones. </a:t>
            </a:r>
          </a:p>
          <a:p>
            <a:pPr marL="514350" indent="-514350" algn="just"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Intereses comunes a todos los integrantes de la clase</a:t>
            </a:r>
          </a:p>
          <a:p>
            <a:pPr marL="514350" indent="-514350" algn="just"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Argumentos comunes</a:t>
            </a:r>
          </a:p>
          <a:p>
            <a:pPr marL="514350" indent="-514350" algn="just"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Representación adecuada. Certificación (art 174).</a:t>
            </a:r>
          </a:p>
          <a:p>
            <a:pPr marL="514350" indent="-514350" algn="just">
              <a:buAutoNum type="arabicPeriod"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1673</Words>
  <Application>Microsoft Office PowerPoint</Application>
  <PresentationFormat>Presentación en pantalla (4:3)</PresentationFormat>
  <Paragraphs>132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Tema de Office</vt:lpstr>
      <vt:lpstr>Los Procesos Colectivos en el Anteproyecto de Reforma de la Ley de Defensa del Consumidor</vt:lpstr>
      <vt:lpstr>De que se trata esto? </vt:lpstr>
      <vt:lpstr>PARA QUE SIRVEN LAS ACCIONES COLECTIVAS DE CONSUMIDORES?   3 OBJETIVOS</vt:lpstr>
      <vt:lpstr>Diapositiva 4</vt:lpstr>
      <vt:lpstr>Derechos de incidencia colectiva</vt:lpstr>
      <vt:lpstr>Legitimación activa (171)</vt:lpstr>
      <vt:lpstr>Art 172. Beneficio de Justicia Gratuita</vt:lpstr>
      <vt:lpstr>Mediación (no es obligatoria) art 173.</vt:lpstr>
      <vt:lpstr>Presupuestos admisibilidad (general para toda acción colectiva) (art 172)</vt:lpstr>
      <vt:lpstr>Para evaluar los requisitos adicionales debemos dividir las acciones colectivas según el OBJETO procesal (art 175)</vt:lpstr>
      <vt:lpstr>Presupuestos específicos para acciones de daños homogéneos</vt:lpstr>
      <vt:lpstr>CERTIFICACIÓN DE LA REPRESENTACIÓN ADECUADA. </vt:lpstr>
      <vt:lpstr>Que mira el Juez para decidir si hay representación adecuada?</vt:lpstr>
      <vt:lpstr>Momento en que se valora la representación adecuada</vt:lpstr>
      <vt:lpstr>Tipo de trámite o proceso</vt:lpstr>
      <vt:lpstr>NOTIFICACIÓN PÚBLICA </vt:lpstr>
      <vt:lpstr>“Lobos con piel de cordero”</vt:lpstr>
      <vt:lpstr>Acumulación de acciones 176. </vt:lpstr>
      <vt:lpstr>PRUEBA (OMISIÓN)</vt:lpstr>
      <vt:lpstr>Sentencia. Efectos </vt:lpstr>
      <vt:lpstr>Sentencia: contenido Art. 179</vt:lpstr>
      <vt:lpstr>Liquidación individual de la sentencia</vt:lpstr>
      <vt:lpstr>Restitución sumas de dinero. </vt:lpstr>
      <vt:lpstr>Destino de las indemnizaciones. Art 180. Dchos homogeneos. </vt:lpstr>
      <vt:lpstr>Destino de las indemnizaciones. Art 180. Derechos difusos</vt:lpstr>
      <vt:lpstr>Sentencias reparación de daños. Remanente. 180 ult parrafo</vt:lpstr>
      <vt:lpstr>Transacción. Art. 181. </vt:lpstr>
      <vt:lpstr>Audiencias publicas. Art 182. (discrecionales del Juez)</vt:lpstr>
      <vt:lpstr>Muchas gracias.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Procesos Colectivos en el Anteproyecto de Reforma de la Ley de Defensa del Consumidor</dc:title>
  <dc:creator>martinezmedrano@outlook.com</dc:creator>
  <cp:lastModifiedBy>Gabriel MM</cp:lastModifiedBy>
  <cp:revision>57</cp:revision>
  <dcterms:created xsi:type="dcterms:W3CDTF">2019-06-01T13:13:02Z</dcterms:created>
  <dcterms:modified xsi:type="dcterms:W3CDTF">2019-06-04T23:07:56Z</dcterms:modified>
</cp:coreProperties>
</file>