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handoutMasterIdLst>
    <p:handoutMasterId r:id="rId40"/>
  </p:handoutMasterIdLst>
  <p:sldIdLst>
    <p:sldId id="256" r:id="rId2"/>
    <p:sldId id="277" r:id="rId3"/>
    <p:sldId id="278" r:id="rId4"/>
    <p:sldId id="279" r:id="rId5"/>
    <p:sldId id="280" r:id="rId6"/>
    <p:sldId id="257" r:id="rId7"/>
    <p:sldId id="259" r:id="rId8"/>
    <p:sldId id="260" r:id="rId9"/>
    <p:sldId id="263" r:id="rId10"/>
    <p:sldId id="261" r:id="rId11"/>
    <p:sldId id="262" r:id="rId12"/>
    <p:sldId id="264" r:id="rId13"/>
    <p:sldId id="265" r:id="rId14"/>
    <p:sldId id="266" r:id="rId15"/>
    <p:sldId id="268" r:id="rId16"/>
    <p:sldId id="270" r:id="rId17"/>
    <p:sldId id="271" r:id="rId18"/>
    <p:sldId id="272" r:id="rId19"/>
    <p:sldId id="274" r:id="rId20"/>
    <p:sldId id="281" r:id="rId21"/>
    <p:sldId id="282" r:id="rId22"/>
    <p:sldId id="283" r:id="rId23"/>
    <p:sldId id="284" r:id="rId24"/>
    <p:sldId id="286" r:id="rId25"/>
    <p:sldId id="288" r:id="rId26"/>
    <p:sldId id="287" r:id="rId27"/>
    <p:sldId id="289" r:id="rId28"/>
    <p:sldId id="305" r:id="rId29"/>
    <p:sldId id="291" r:id="rId30"/>
    <p:sldId id="306" r:id="rId31"/>
    <p:sldId id="292" r:id="rId32"/>
    <p:sldId id="294" r:id="rId33"/>
    <p:sldId id="295" r:id="rId34"/>
    <p:sldId id="296" r:id="rId35"/>
    <p:sldId id="298" r:id="rId36"/>
    <p:sldId id="299" r:id="rId37"/>
    <p:sldId id="300" r:id="rId38"/>
    <p:sldId id="307" r:id="rId39"/>
  </p:sldIdLst>
  <p:sldSz cx="9144000" cy="5143500" type="screen16x9"/>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32"/>
    <p:restoredTop sz="94626"/>
  </p:normalViewPr>
  <p:slideViewPr>
    <p:cSldViewPr snapToGrid="0" snapToObjects="1">
      <p:cViewPr varScale="1">
        <p:scale>
          <a:sx n="204" d="100"/>
          <a:sy n="204" d="100"/>
        </p:scale>
        <p:origin x="200" y="9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635AC23-4310-CE47-AD98-EABADC50ADF8}"/>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225EBED0-96DD-1942-8268-020D83A756B4}"/>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FEB72A98-B272-644D-A982-C1AF0C63042C}" type="datetimeFigureOut">
              <a:rPr lang="en-US" smtClean="0"/>
              <a:t>6/3/19</a:t>
            </a:fld>
            <a:endParaRPr lang="en-US"/>
          </a:p>
        </p:txBody>
      </p:sp>
      <p:sp>
        <p:nvSpPr>
          <p:cNvPr id="4" name="Footer Placeholder 3">
            <a:extLst>
              <a:ext uri="{FF2B5EF4-FFF2-40B4-BE49-F238E27FC236}">
                <a16:creationId xmlns:a16="http://schemas.microsoft.com/office/drawing/2014/main" id="{0648F8E8-9C2F-6446-831F-74967073E4B0}"/>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2528275-A166-404C-A260-F1A5D9D64C7D}"/>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40110AC5-746F-C840-9B66-C108E9E1FF39}" type="slidenum">
              <a:rPr lang="en-US" smtClean="0"/>
              <a:t>‹#›</a:t>
            </a:fld>
            <a:endParaRPr lang="en-US"/>
          </a:p>
        </p:txBody>
      </p:sp>
    </p:spTree>
    <p:extLst>
      <p:ext uri="{BB962C8B-B14F-4D97-AF65-F5344CB8AC3E}">
        <p14:creationId xmlns:p14="http://schemas.microsoft.com/office/powerpoint/2010/main" val="313019626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a:xfrm>
            <a:off x="628650" y="4874138"/>
            <a:ext cx="2057400" cy="273844"/>
          </a:xfrm>
        </p:spPr>
        <p:txBody>
          <a:bodyPr/>
          <a:lstStyle/>
          <a:p>
            <a:fld id="{02989721-2E5E-A74E-BDA4-3350CBAAF42E}" type="datetimeFigureOut">
              <a:rPr lang="en-US" smtClean="0"/>
              <a:t>6/3/19</a:t>
            </a:fld>
            <a:endParaRPr lang="en-US"/>
          </a:p>
        </p:txBody>
      </p:sp>
      <p:sp>
        <p:nvSpPr>
          <p:cNvPr id="5" name="Footer Placeholder 4"/>
          <p:cNvSpPr>
            <a:spLocks noGrp="1"/>
          </p:cNvSpPr>
          <p:nvPr>
            <p:ph type="ftr" sz="quarter" idx="11"/>
          </p:nvPr>
        </p:nvSpPr>
        <p:spPr>
          <a:xfrm>
            <a:off x="3028950" y="4874138"/>
            <a:ext cx="3086100" cy="273844"/>
          </a:xfrm>
        </p:spPr>
        <p:txBody>
          <a:bodyPr/>
          <a:lstStyle/>
          <a:p>
            <a:endParaRPr lang="en-US"/>
          </a:p>
        </p:txBody>
      </p:sp>
      <p:sp>
        <p:nvSpPr>
          <p:cNvPr id="6" name="Slide Number Placeholder 5"/>
          <p:cNvSpPr>
            <a:spLocks noGrp="1"/>
          </p:cNvSpPr>
          <p:nvPr>
            <p:ph type="sldNum" sz="quarter" idx="12"/>
          </p:nvPr>
        </p:nvSpPr>
        <p:spPr>
          <a:xfrm>
            <a:off x="6457950" y="4874138"/>
            <a:ext cx="2057400" cy="273844"/>
          </a:xfrm>
        </p:spPr>
        <p:txBody>
          <a:bodyPr/>
          <a:lstStyle/>
          <a:p>
            <a:fld id="{F40EFFAF-D776-0E4A-B23C-093906A319D0}" type="slidenum">
              <a:rPr lang="en-US" smtClean="0"/>
              <a:t>‹#›</a:t>
            </a:fld>
            <a:endParaRPr lang="en-US"/>
          </a:p>
        </p:txBody>
      </p:sp>
    </p:spTree>
    <p:extLst>
      <p:ext uri="{BB962C8B-B14F-4D97-AF65-F5344CB8AC3E}">
        <p14:creationId xmlns:p14="http://schemas.microsoft.com/office/powerpoint/2010/main" val="2156704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2989721-2E5E-A74E-BDA4-3350CBAAF42E}" type="datetimeFigureOut">
              <a:rPr lang="en-US" smtClean="0"/>
              <a:t>6/3/19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0EFFAF-D776-0E4A-B23C-093906A319D0}" type="slidenum">
              <a:rPr lang="en-US" smtClean="0"/>
              <a:t>‹#›</a:t>
            </a:fld>
            <a:endParaRPr lang="en-US"/>
          </a:p>
        </p:txBody>
      </p:sp>
    </p:spTree>
    <p:extLst>
      <p:ext uri="{BB962C8B-B14F-4D97-AF65-F5344CB8AC3E}">
        <p14:creationId xmlns:p14="http://schemas.microsoft.com/office/powerpoint/2010/main" val="23146411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2989721-2E5E-A74E-BDA4-3350CBAAF42E}" type="datetimeFigureOut">
              <a:rPr lang="en-US" smtClean="0"/>
              <a:t>6/3/19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0EFFAF-D776-0E4A-B23C-093906A319D0}" type="slidenum">
              <a:rPr lang="en-US" smtClean="0"/>
              <a:t>‹#›</a:t>
            </a:fld>
            <a:endParaRPr lang="en-US"/>
          </a:p>
        </p:txBody>
      </p:sp>
    </p:spTree>
    <p:extLst>
      <p:ext uri="{BB962C8B-B14F-4D97-AF65-F5344CB8AC3E}">
        <p14:creationId xmlns:p14="http://schemas.microsoft.com/office/powerpoint/2010/main" val="934404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2989721-2E5E-A74E-BDA4-3350CBAAF42E}" type="datetimeFigureOut">
              <a:rPr lang="en-US" smtClean="0"/>
              <a:t>6/3/19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0EFFAF-D776-0E4A-B23C-093906A319D0}" type="slidenum">
              <a:rPr lang="en-US" smtClean="0"/>
              <a:t>‹#›</a:t>
            </a:fld>
            <a:endParaRPr lang="en-US"/>
          </a:p>
        </p:txBody>
      </p:sp>
    </p:spTree>
    <p:extLst>
      <p:ext uri="{BB962C8B-B14F-4D97-AF65-F5344CB8AC3E}">
        <p14:creationId xmlns:p14="http://schemas.microsoft.com/office/powerpoint/2010/main" val="2523822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2989721-2E5E-A74E-BDA4-3350CBAAF42E}" type="datetimeFigureOut">
              <a:rPr lang="en-US" smtClean="0"/>
              <a:t>6/3/19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0EFFAF-D776-0E4A-B23C-093906A319D0}" type="slidenum">
              <a:rPr lang="en-US" smtClean="0"/>
              <a:t>‹#›</a:t>
            </a:fld>
            <a:endParaRPr lang="en-US"/>
          </a:p>
        </p:txBody>
      </p:sp>
    </p:spTree>
    <p:extLst>
      <p:ext uri="{BB962C8B-B14F-4D97-AF65-F5344CB8AC3E}">
        <p14:creationId xmlns:p14="http://schemas.microsoft.com/office/powerpoint/2010/main" val="28988440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2989721-2E5E-A74E-BDA4-3350CBAAF42E}" type="datetimeFigureOut">
              <a:rPr lang="en-US" smtClean="0"/>
              <a:t>6/3/19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0EFFAF-D776-0E4A-B23C-093906A319D0}" type="slidenum">
              <a:rPr lang="en-US" smtClean="0"/>
              <a:t>‹#›</a:t>
            </a:fld>
            <a:endParaRPr lang="en-US"/>
          </a:p>
        </p:txBody>
      </p:sp>
    </p:spTree>
    <p:extLst>
      <p:ext uri="{BB962C8B-B14F-4D97-AF65-F5344CB8AC3E}">
        <p14:creationId xmlns:p14="http://schemas.microsoft.com/office/powerpoint/2010/main" val="1864669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989721-2E5E-A74E-BDA4-3350CBAAF42E}" type="datetimeFigureOut">
              <a:rPr lang="en-US" smtClean="0"/>
              <a:t>6/3/19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0EFFAF-D776-0E4A-B23C-093906A319D0}" type="slidenum">
              <a:rPr lang="en-US" smtClean="0"/>
              <a:t>‹#›</a:t>
            </a:fld>
            <a:endParaRPr lang="en-US"/>
          </a:p>
        </p:txBody>
      </p:sp>
    </p:spTree>
    <p:extLst>
      <p:ext uri="{BB962C8B-B14F-4D97-AF65-F5344CB8AC3E}">
        <p14:creationId xmlns:p14="http://schemas.microsoft.com/office/powerpoint/2010/main" val="21813236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2989721-2E5E-A74E-BDA4-3350CBAAF42E}" type="datetimeFigureOut">
              <a:rPr lang="en-US" smtClean="0"/>
              <a:t>6/3/19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0EFFAF-D776-0E4A-B23C-093906A319D0}" type="slidenum">
              <a:rPr lang="en-US" smtClean="0"/>
              <a:t>‹#›</a:t>
            </a:fld>
            <a:endParaRPr lang="en-US"/>
          </a:p>
        </p:txBody>
      </p:sp>
    </p:spTree>
    <p:extLst>
      <p:ext uri="{BB962C8B-B14F-4D97-AF65-F5344CB8AC3E}">
        <p14:creationId xmlns:p14="http://schemas.microsoft.com/office/powerpoint/2010/main" val="26533266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989721-2E5E-A74E-BDA4-3350CBAAF42E}" type="datetimeFigureOut">
              <a:rPr lang="en-US" smtClean="0"/>
              <a:t>6/3/19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0EFFAF-D776-0E4A-B23C-093906A319D0}" type="slidenum">
              <a:rPr lang="en-US" smtClean="0"/>
              <a:t>‹#›</a:t>
            </a:fld>
            <a:endParaRPr lang="en-US"/>
          </a:p>
        </p:txBody>
      </p:sp>
    </p:spTree>
    <p:extLst>
      <p:ext uri="{BB962C8B-B14F-4D97-AF65-F5344CB8AC3E}">
        <p14:creationId xmlns:p14="http://schemas.microsoft.com/office/powerpoint/2010/main" val="1983971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02989721-2E5E-A74E-BDA4-3350CBAAF42E}" type="datetimeFigureOut">
              <a:rPr lang="en-US" smtClean="0"/>
              <a:t>6/3/19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0EFFAF-D776-0E4A-B23C-093906A319D0}" type="slidenum">
              <a:rPr lang="en-US" smtClean="0"/>
              <a:t>‹#›</a:t>
            </a:fld>
            <a:endParaRPr lang="en-US"/>
          </a:p>
        </p:txBody>
      </p:sp>
    </p:spTree>
    <p:extLst>
      <p:ext uri="{BB962C8B-B14F-4D97-AF65-F5344CB8AC3E}">
        <p14:creationId xmlns:p14="http://schemas.microsoft.com/office/powerpoint/2010/main" val="2065882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02989721-2E5E-A74E-BDA4-3350CBAAF42E}" type="datetimeFigureOut">
              <a:rPr lang="en-US" smtClean="0"/>
              <a:t>6/3/19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0EFFAF-D776-0E4A-B23C-093906A319D0}" type="slidenum">
              <a:rPr lang="en-US" smtClean="0"/>
              <a:t>‹#›</a:t>
            </a:fld>
            <a:endParaRPr lang="en-US"/>
          </a:p>
        </p:txBody>
      </p:sp>
    </p:spTree>
    <p:extLst>
      <p:ext uri="{BB962C8B-B14F-4D97-AF65-F5344CB8AC3E}">
        <p14:creationId xmlns:p14="http://schemas.microsoft.com/office/powerpoint/2010/main" val="2491588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02989721-2E5E-A74E-BDA4-3350CBAAF42E}" type="datetimeFigureOut">
              <a:rPr lang="en-US" smtClean="0"/>
              <a:t>6/3/19</a:t>
            </a:fld>
            <a:endParaRPr 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F40EFFAF-D776-0E4A-B23C-093906A319D0}" type="slidenum">
              <a:rPr lang="en-US" smtClean="0"/>
              <a:t>‹#›</a:t>
            </a:fld>
            <a:endParaRPr lang="en-US"/>
          </a:p>
        </p:txBody>
      </p:sp>
    </p:spTree>
    <p:extLst>
      <p:ext uri="{BB962C8B-B14F-4D97-AF65-F5344CB8AC3E}">
        <p14:creationId xmlns:p14="http://schemas.microsoft.com/office/powerpoint/2010/main" val="35434242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8B57CF-B9B9-EF4E-9E54-ADDE6D43E23E}"/>
              </a:ext>
            </a:extLst>
          </p:cNvPr>
          <p:cNvSpPr>
            <a:spLocks noGrp="1"/>
          </p:cNvSpPr>
          <p:nvPr>
            <p:ph type="ctrTitle"/>
          </p:nvPr>
        </p:nvSpPr>
        <p:spPr/>
        <p:txBody>
          <a:bodyPr/>
          <a:lstStyle/>
          <a:p>
            <a:r>
              <a:rPr lang="en-US" dirty="0" err="1"/>
              <a:t>LibQUAL</a:t>
            </a:r>
            <a:r>
              <a:rPr lang="en-US" dirty="0"/>
              <a:t>+ 2019</a:t>
            </a:r>
          </a:p>
        </p:txBody>
      </p:sp>
      <p:sp>
        <p:nvSpPr>
          <p:cNvPr id="3" name="Subtitle 2">
            <a:extLst>
              <a:ext uri="{FF2B5EF4-FFF2-40B4-BE49-F238E27FC236}">
                <a16:creationId xmlns:a16="http://schemas.microsoft.com/office/drawing/2014/main" id="{8A35E92A-F551-B44B-B0E0-013059FA3283}"/>
              </a:ext>
            </a:extLst>
          </p:cNvPr>
          <p:cNvSpPr>
            <a:spLocks noGrp="1"/>
          </p:cNvSpPr>
          <p:nvPr>
            <p:ph type="subTitle" idx="1"/>
          </p:nvPr>
        </p:nvSpPr>
        <p:spPr/>
        <p:txBody>
          <a:bodyPr/>
          <a:lstStyle/>
          <a:p>
            <a:r>
              <a:rPr lang="en-US" dirty="0"/>
              <a:t>Internal Presentation of Findings</a:t>
            </a:r>
          </a:p>
        </p:txBody>
      </p:sp>
    </p:spTree>
    <p:extLst>
      <p:ext uri="{BB962C8B-B14F-4D97-AF65-F5344CB8AC3E}">
        <p14:creationId xmlns:p14="http://schemas.microsoft.com/office/powerpoint/2010/main" val="4220959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834B2BD8-20FC-7041-870E-8234EB6DFA0C}"/>
              </a:ext>
            </a:extLst>
          </p:cNvPr>
          <p:cNvPicPr>
            <a:picLocks noGrp="1" noChangeAspect="1"/>
          </p:cNvPicPr>
          <p:nvPr>
            <p:ph idx="1"/>
          </p:nvPr>
        </p:nvPicPr>
        <p:blipFill>
          <a:blip r:embed="rId2"/>
          <a:stretch>
            <a:fillRect/>
          </a:stretch>
        </p:blipFill>
        <p:spPr>
          <a:xfrm>
            <a:off x="4014063" y="514068"/>
            <a:ext cx="4052374" cy="3546562"/>
          </a:xfrm>
        </p:spPr>
      </p:pic>
      <p:pic>
        <p:nvPicPr>
          <p:cNvPr id="8" name="Picture 7">
            <a:extLst>
              <a:ext uri="{FF2B5EF4-FFF2-40B4-BE49-F238E27FC236}">
                <a16:creationId xmlns:a16="http://schemas.microsoft.com/office/drawing/2014/main" id="{35699E15-1A0E-A64B-9025-792C9361CF8A}"/>
              </a:ext>
            </a:extLst>
          </p:cNvPr>
          <p:cNvPicPr>
            <a:picLocks noChangeAspect="1"/>
          </p:cNvPicPr>
          <p:nvPr/>
        </p:nvPicPr>
        <p:blipFill>
          <a:blip r:embed="rId3"/>
          <a:stretch>
            <a:fillRect/>
          </a:stretch>
        </p:blipFill>
        <p:spPr>
          <a:xfrm>
            <a:off x="403059" y="1030565"/>
            <a:ext cx="2921571" cy="2813029"/>
          </a:xfrm>
          <a:prstGeom prst="rect">
            <a:avLst/>
          </a:prstGeom>
        </p:spPr>
      </p:pic>
      <p:sp>
        <p:nvSpPr>
          <p:cNvPr id="6" name="TextBox 5">
            <a:extLst>
              <a:ext uri="{FF2B5EF4-FFF2-40B4-BE49-F238E27FC236}">
                <a16:creationId xmlns:a16="http://schemas.microsoft.com/office/drawing/2014/main" id="{29B50CC6-9333-D34D-8AA4-732106BD05C2}"/>
              </a:ext>
            </a:extLst>
          </p:cNvPr>
          <p:cNvSpPr txBox="1"/>
          <p:nvPr/>
        </p:nvSpPr>
        <p:spPr>
          <a:xfrm>
            <a:off x="2783478" y="3366540"/>
            <a:ext cx="2591711" cy="954107"/>
          </a:xfrm>
          <a:prstGeom prst="rect">
            <a:avLst/>
          </a:prstGeom>
          <a:noFill/>
        </p:spPr>
        <p:txBody>
          <a:bodyPr wrap="square" rtlCol="0">
            <a:spAutoFit/>
          </a:bodyPr>
          <a:lstStyle/>
          <a:p>
            <a:r>
              <a:rPr lang="en-US" sz="1400" dirty="0"/>
              <a:t>Generally, the libraries performed favorably in nearly all areas: Information control, Service, and Library as a Place</a:t>
            </a:r>
          </a:p>
        </p:txBody>
      </p:sp>
      <p:sp>
        <p:nvSpPr>
          <p:cNvPr id="2" name="Title 1">
            <a:extLst>
              <a:ext uri="{FF2B5EF4-FFF2-40B4-BE49-F238E27FC236}">
                <a16:creationId xmlns:a16="http://schemas.microsoft.com/office/drawing/2014/main" id="{5DEACFD3-B2E0-F54F-B185-E639B0420D06}"/>
              </a:ext>
            </a:extLst>
          </p:cNvPr>
          <p:cNvSpPr>
            <a:spLocks noGrp="1"/>
          </p:cNvSpPr>
          <p:nvPr>
            <p:ph type="title"/>
          </p:nvPr>
        </p:nvSpPr>
        <p:spPr>
          <a:xfrm>
            <a:off x="334181" y="305735"/>
            <a:ext cx="4137079" cy="994172"/>
          </a:xfrm>
        </p:spPr>
        <p:txBody>
          <a:bodyPr>
            <a:normAutofit fontScale="90000"/>
          </a:bodyPr>
          <a:lstStyle/>
          <a:p>
            <a:r>
              <a:rPr lang="en-US" dirty="0"/>
              <a:t>Core Question Summary</a:t>
            </a:r>
          </a:p>
        </p:txBody>
      </p:sp>
    </p:spTree>
    <p:extLst>
      <p:ext uri="{BB962C8B-B14F-4D97-AF65-F5344CB8AC3E}">
        <p14:creationId xmlns:p14="http://schemas.microsoft.com/office/powerpoint/2010/main" val="34175291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9B0CE1-2CAC-C447-BD36-AF964F7A319B}"/>
              </a:ext>
            </a:extLst>
          </p:cNvPr>
          <p:cNvSpPr>
            <a:spLocks noGrp="1"/>
          </p:cNvSpPr>
          <p:nvPr>
            <p:ph type="title"/>
          </p:nvPr>
        </p:nvSpPr>
        <p:spPr/>
        <p:txBody>
          <a:bodyPr/>
          <a:lstStyle/>
          <a:p>
            <a:r>
              <a:rPr lang="en-US" dirty="0"/>
              <a:t>Optional Questions Summary</a:t>
            </a:r>
          </a:p>
        </p:txBody>
      </p:sp>
      <p:sp>
        <p:nvSpPr>
          <p:cNvPr id="3" name="Content Placeholder 2">
            <a:extLst>
              <a:ext uri="{FF2B5EF4-FFF2-40B4-BE49-F238E27FC236}">
                <a16:creationId xmlns:a16="http://schemas.microsoft.com/office/drawing/2014/main" id="{B1FB3AE0-13FD-CB46-A46A-4F840063A787}"/>
              </a:ext>
            </a:extLst>
          </p:cNvPr>
          <p:cNvSpPr>
            <a:spLocks noGrp="1"/>
          </p:cNvSpPr>
          <p:nvPr>
            <p:ph idx="1"/>
          </p:nvPr>
        </p:nvSpPr>
        <p:spPr>
          <a:xfrm>
            <a:off x="628649" y="1369219"/>
            <a:ext cx="2951461" cy="3263504"/>
          </a:xfrm>
        </p:spPr>
        <p:txBody>
          <a:bodyPr>
            <a:normAutofit fontScale="92500" lnSpcReduction="10000"/>
          </a:bodyPr>
          <a:lstStyle/>
          <a:p>
            <a:r>
              <a:rPr lang="en-US" dirty="0"/>
              <a:t>The KSU Libraries were allowed 5 optional questions</a:t>
            </a:r>
          </a:p>
          <a:p>
            <a:r>
              <a:rPr lang="en-US" dirty="0"/>
              <a:t>Accessibility to electrical outlets showed the most desired for improvement, followed by equipment not available in departments</a:t>
            </a:r>
          </a:p>
          <a:p>
            <a:r>
              <a:rPr lang="en-US" dirty="0"/>
              <a:t>Comfortable furniture and library signage scored the highest</a:t>
            </a:r>
          </a:p>
        </p:txBody>
      </p:sp>
      <p:pic>
        <p:nvPicPr>
          <p:cNvPr id="5" name="Picture 4">
            <a:extLst>
              <a:ext uri="{FF2B5EF4-FFF2-40B4-BE49-F238E27FC236}">
                <a16:creationId xmlns:a16="http://schemas.microsoft.com/office/drawing/2014/main" id="{E86F3827-76D8-1B4A-85A5-AE15E5B00243}"/>
              </a:ext>
            </a:extLst>
          </p:cNvPr>
          <p:cNvPicPr>
            <a:picLocks noChangeAspect="1"/>
          </p:cNvPicPr>
          <p:nvPr/>
        </p:nvPicPr>
        <p:blipFill>
          <a:blip r:embed="rId2"/>
          <a:stretch>
            <a:fillRect/>
          </a:stretch>
        </p:blipFill>
        <p:spPr>
          <a:xfrm>
            <a:off x="3580111" y="1787831"/>
            <a:ext cx="5098942" cy="1567838"/>
          </a:xfrm>
          <a:prstGeom prst="rect">
            <a:avLst/>
          </a:prstGeom>
        </p:spPr>
      </p:pic>
      <p:sp>
        <p:nvSpPr>
          <p:cNvPr id="6" name="TextBox 5">
            <a:extLst>
              <a:ext uri="{FF2B5EF4-FFF2-40B4-BE49-F238E27FC236}">
                <a16:creationId xmlns:a16="http://schemas.microsoft.com/office/drawing/2014/main" id="{37C00BB9-A6AB-A946-AFF3-EB6FD588E559}"/>
              </a:ext>
            </a:extLst>
          </p:cNvPr>
          <p:cNvSpPr txBox="1"/>
          <p:nvPr/>
        </p:nvSpPr>
        <p:spPr>
          <a:xfrm>
            <a:off x="4688237" y="3355669"/>
            <a:ext cx="2239505" cy="646331"/>
          </a:xfrm>
          <a:prstGeom prst="rect">
            <a:avLst/>
          </a:prstGeom>
          <a:noFill/>
        </p:spPr>
        <p:txBody>
          <a:bodyPr wrap="square" rtlCol="0">
            <a:spAutoFit/>
          </a:bodyPr>
          <a:lstStyle/>
          <a:p>
            <a:r>
              <a:rPr lang="en-US" sz="1200" dirty="0"/>
              <a:t>Note of interest: The adequate hours of service had an adequacy mean of .53</a:t>
            </a:r>
          </a:p>
        </p:txBody>
      </p:sp>
      <p:sp>
        <p:nvSpPr>
          <p:cNvPr id="7" name="Oval 6">
            <a:extLst>
              <a:ext uri="{FF2B5EF4-FFF2-40B4-BE49-F238E27FC236}">
                <a16:creationId xmlns:a16="http://schemas.microsoft.com/office/drawing/2014/main" id="{C3EBA609-9F6E-9945-A020-C1F4C42F2900}"/>
              </a:ext>
            </a:extLst>
          </p:cNvPr>
          <p:cNvSpPr/>
          <p:nvPr/>
        </p:nvSpPr>
        <p:spPr>
          <a:xfrm>
            <a:off x="7258692" y="2424701"/>
            <a:ext cx="405829" cy="184935"/>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7846607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96ABE-D739-984D-B98E-CD7459904CA6}"/>
              </a:ext>
            </a:extLst>
          </p:cNvPr>
          <p:cNvSpPr>
            <a:spLocks noGrp="1"/>
          </p:cNvSpPr>
          <p:nvPr>
            <p:ph type="title"/>
          </p:nvPr>
        </p:nvSpPr>
        <p:spPr/>
        <p:txBody>
          <a:bodyPr/>
          <a:lstStyle/>
          <a:p>
            <a:r>
              <a:rPr lang="en-US" dirty="0"/>
              <a:t>Undergraduate Students</a:t>
            </a:r>
          </a:p>
        </p:txBody>
      </p:sp>
      <p:sp>
        <p:nvSpPr>
          <p:cNvPr id="3" name="Text Placeholder 2">
            <a:extLst>
              <a:ext uri="{FF2B5EF4-FFF2-40B4-BE49-F238E27FC236}">
                <a16:creationId xmlns:a16="http://schemas.microsoft.com/office/drawing/2014/main" id="{93851247-2C1F-294E-A2E4-699035F1E789}"/>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968953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E615E-3A59-514C-8342-4C480BDBCDAD}"/>
              </a:ext>
            </a:extLst>
          </p:cNvPr>
          <p:cNvSpPr>
            <a:spLocks noGrp="1"/>
          </p:cNvSpPr>
          <p:nvPr>
            <p:ph type="title"/>
          </p:nvPr>
        </p:nvSpPr>
        <p:spPr/>
        <p:txBody>
          <a:bodyPr/>
          <a:lstStyle/>
          <a:p>
            <a:r>
              <a:rPr lang="en-US" dirty="0"/>
              <a:t>Satisfaction</a:t>
            </a:r>
          </a:p>
        </p:txBody>
      </p:sp>
      <p:pic>
        <p:nvPicPr>
          <p:cNvPr id="5" name="Content Placeholder 4">
            <a:extLst>
              <a:ext uri="{FF2B5EF4-FFF2-40B4-BE49-F238E27FC236}">
                <a16:creationId xmlns:a16="http://schemas.microsoft.com/office/drawing/2014/main" id="{D217A65D-D3E5-054C-B322-FDAC094259F8}"/>
              </a:ext>
            </a:extLst>
          </p:cNvPr>
          <p:cNvPicPr>
            <a:picLocks noGrp="1" noChangeAspect="1"/>
          </p:cNvPicPr>
          <p:nvPr>
            <p:ph idx="1"/>
          </p:nvPr>
        </p:nvPicPr>
        <p:blipFill>
          <a:blip r:embed="rId2"/>
          <a:stretch>
            <a:fillRect/>
          </a:stretch>
        </p:blipFill>
        <p:spPr>
          <a:xfrm>
            <a:off x="4771621" y="649342"/>
            <a:ext cx="3743729" cy="3262312"/>
          </a:xfrm>
        </p:spPr>
      </p:pic>
      <p:pic>
        <p:nvPicPr>
          <p:cNvPr id="7" name="Picture 6">
            <a:extLst>
              <a:ext uri="{FF2B5EF4-FFF2-40B4-BE49-F238E27FC236}">
                <a16:creationId xmlns:a16="http://schemas.microsoft.com/office/drawing/2014/main" id="{57DC787C-9C81-D64C-845C-3FA3343B5E9B}"/>
              </a:ext>
            </a:extLst>
          </p:cNvPr>
          <p:cNvPicPr>
            <a:picLocks noChangeAspect="1"/>
          </p:cNvPicPr>
          <p:nvPr/>
        </p:nvPicPr>
        <p:blipFill>
          <a:blip r:embed="rId3"/>
          <a:stretch>
            <a:fillRect/>
          </a:stretch>
        </p:blipFill>
        <p:spPr>
          <a:xfrm>
            <a:off x="628650" y="1950756"/>
            <a:ext cx="2835167" cy="2766540"/>
          </a:xfrm>
          <a:prstGeom prst="rect">
            <a:avLst/>
          </a:prstGeom>
        </p:spPr>
      </p:pic>
      <p:sp>
        <p:nvSpPr>
          <p:cNvPr id="8" name="TextBox 7">
            <a:extLst>
              <a:ext uri="{FF2B5EF4-FFF2-40B4-BE49-F238E27FC236}">
                <a16:creationId xmlns:a16="http://schemas.microsoft.com/office/drawing/2014/main" id="{268C481D-EF5E-2449-92E1-D5BFCE94D90B}"/>
              </a:ext>
            </a:extLst>
          </p:cNvPr>
          <p:cNvSpPr txBox="1"/>
          <p:nvPr/>
        </p:nvSpPr>
        <p:spPr>
          <a:xfrm>
            <a:off x="2932099" y="878064"/>
            <a:ext cx="2371240" cy="954107"/>
          </a:xfrm>
          <a:prstGeom prst="rect">
            <a:avLst/>
          </a:prstGeom>
          <a:noFill/>
        </p:spPr>
        <p:txBody>
          <a:bodyPr wrap="square" rtlCol="0">
            <a:spAutoFit/>
          </a:bodyPr>
          <a:lstStyle/>
          <a:p>
            <a:r>
              <a:rPr lang="en-US" sz="1400" dirty="0"/>
              <a:t>The undergraduate respondents were highly satisfied with the work of the KSU library system</a:t>
            </a:r>
          </a:p>
        </p:txBody>
      </p:sp>
    </p:spTree>
    <p:extLst>
      <p:ext uri="{BB962C8B-B14F-4D97-AF65-F5344CB8AC3E}">
        <p14:creationId xmlns:p14="http://schemas.microsoft.com/office/powerpoint/2010/main" val="2152807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422AF-EC61-6D4A-AFD6-9492F2CD6A95}"/>
              </a:ext>
            </a:extLst>
          </p:cNvPr>
          <p:cNvSpPr>
            <a:spLocks noGrp="1"/>
          </p:cNvSpPr>
          <p:nvPr>
            <p:ph type="title"/>
          </p:nvPr>
        </p:nvSpPr>
        <p:spPr/>
        <p:txBody>
          <a:bodyPr/>
          <a:lstStyle/>
          <a:p>
            <a:r>
              <a:rPr lang="en-US" dirty="0"/>
              <a:t>What do we do well?</a:t>
            </a:r>
          </a:p>
        </p:txBody>
      </p:sp>
      <p:pic>
        <p:nvPicPr>
          <p:cNvPr id="4" name="Picture 3">
            <a:extLst>
              <a:ext uri="{FF2B5EF4-FFF2-40B4-BE49-F238E27FC236}">
                <a16:creationId xmlns:a16="http://schemas.microsoft.com/office/drawing/2014/main" id="{76145513-8C75-354B-9A01-F85CCD220C3F}"/>
              </a:ext>
            </a:extLst>
          </p:cNvPr>
          <p:cNvPicPr>
            <a:picLocks noChangeAspect="1"/>
          </p:cNvPicPr>
          <p:nvPr/>
        </p:nvPicPr>
        <p:blipFill>
          <a:blip r:embed="rId2"/>
          <a:stretch>
            <a:fillRect/>
          </a:stretch>
        </p:blipFill>
        <p:spPr>
          <a:xfrm>
            <a:off x="567841" y="1268016"/>
            <a:ext cx="4381192" cy="1462437"/>
          </a:xfrm>
          <a:prstGeom prst="rect">
            <a:avLst/>
          </a:prstGeom>
        </p:spPr>
      </p:pic>
      <p:sp>
        <p:nvSpPr>
          <p:cNvPr id="5" name="Oval 4">
            <a:extLst>
              <a:ext uri="{FF2B5EF4-FFF2-40B4-BE49-F238E27FC236}">
                <a16:creationId xmlns:a16="http://schemas.microsoft.com/office/drawing/2014/main" id="{BACB89C2-7C8F-C044-81EF-9FC4689B179A}"/>
              </a:ext>
            </a:extLst>
          </p:cNvPr>
          <p:cNvSpPr/>
          <p:nvPr/>
        </p:nvSpPr>
        <p:spPr>
          <a:xfrm>
            <a:off x="4099302" y="1526583"/>
            <a:ext cx="410705" cy="232474"/>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6" name="TextBox 5">
            <a:extLst>
              <a:ext uri="{FF2B5EF4-FFF2-40B4-BE49-F238E27FC236}">
                <a16:creationId xmlns:a16="http://schemas.microsoft.com/office/drawing/2014/main" id="{EEF697FD-7C25-5140-A30C-1077E7E78D28}"/>
              </a:ext>
            </a:extLst>
          </p:cNvPr>
          <p:cNvSpPr txBox="1"/>
          <p:nvPr/>
        </p:nvSpPr>
        <p:spPr>
          <a:xfrm>
            <a:off x="5009842" y="829159"/>
            <a:ext cx="3762200" cy="2308324"/>
          </a:xfrm>
          <a:prstGeom prst="rect">
            <a:avLst/>
          </a:prstGeom>
          <a:noFill/>
        </p:spPr>
        <p:txBody>
          <a:bodyPr wrap="square" rtlCol="0">
            <a:spAutoFit/>
          </a:bodyPr>
          <a:lstStyle/>
          <a:p>
            <a:pPr marL="285750" indent="-285750">
              <a:buFont typeface="Arial" panose="020B0604020202020204" pitchFamily="34" charset="0"/>
              <a:buChar char="•"/>
            </a:pPr>
            <a:r>
              <a:rPr lang="en-US" sz="1600" dirty="0"/>
              <a:t>Undergraduate students were impressed mostly with our service and the ability to give individual attention</a:t>
            </a:r>
          </a:p>
          <a:p>
            <a:pPr marL="285750" indent="-285750">
              <a:buFont typeface="Arial" panose="020B0604020202020204" pitchFamily="34" charset="0"/>
              <a:buChar char="•"/>
            </a:pPr>
            <a:r>
              <a:rPr lang="en-US" sz="1600" dirty="0"/>
              <a:t>They also responded far greater than minimum to the prompts: </a:t>
            </a:r>
          </a:p>
          <a:p>
            <a:pPr marL="742950" lvl="1" indent="-285750">
              <a:buFont typeface="Arial" panose="020B0604020202020204" pitchFamily="34" charset="0"/>
              <a:buChar char="•"/>
            </a:pPr>
            <a:r>
              <a:rPr lang="en-US" sz="1600" dirty="0"/>
              <a:t>The printed library materials I need for my work</a:t>
            </a:r>
          </a:p>
          <a:p>
            <a:pPr marL="742950" lvl="1" indent="-285750">
              <a:buFont typeface="Arial" panose="020B0604020202020204" pitchFamily="34" charset="0"/>
              <a:buChar char="•"/>
            </a:pPr>
            <a:r>
              <a:rPr lang="en-US" sz="1600" dirty="0"/>
              <a:t>The electronic information resources I need</a:t>
            </a:r>
          </a:p>
        </p:txBody>
      </p:sp>
      <p:sp>
        <p:nvSpPr>
          <p:cNvPr id="7" name="TextBox 6">
            <a:extLst>
              <a:ext uri="{FF2B5EF4-FFF2-40B4-BE49-F238E27FC236}">
                <a16:creationId xmlns:a16="http://schemas.microsoft.com/office/drawing/2014/main" id="{E63BA3A3-2B46-444E-AAEF-21B14D30F86C}"/>
              </a:ext>
            </a:extLst>
          </p:cNvPr>
          <p:cNvSpPr txBox="1"/>
          <p:nvPr/>
        </p:nvSpPr>
        <p:spPr>
          <a:xfrm>
            <a:off x="567841" y="2971223"/>
            <a:ext cx="4463512" cy="1661993"/>
          </a:xfrm>
          <a:prstGeom prst="rect">
            <a:avLst/>
          </a:prstGeom>
          <a:noFill/>
        </p:spPr>
        <p:txBody>
          <a:bodyPr wrap="square" rtlCol="0">
            <a:spAutoFit/>
          </a:bodyPr>
          <a:lstStyle/>
          <a:p>
            <a:r>
              <a:rPr lang="en-US" sz="1400" dirty="0"/>
              <a:t>“I really love you guys and appreciate the work you do.”</a:t>
            </a:r>
          </a:p>
          <a:p>
            <a:endParaRPr lang="en-US" sz="1400" dirty="0"/>
          </a:p>
          <a:p>
            <a:r>
              <a:rPr lang="en-US" sz="1400" dirty="0"/>
              <a:t>“I would not be passing my courses with out the library!”</a:t>
            </a:r>
          </a:p>
          <a:p>
            <a:endParaRPr lang="en-US" sz="1400" dirty="0"/>
          </a:p>
          <a:p>
            <a:r>
              <a:rPr lang="en-US" sz="1400" dirty="0"/>
              <a:t>“I always have great experiences with my trips to the library.”</a:t>
            </a:r>
          </a:p>
          <a:p>
            <a:endParaRPr lang="en-US" dirty="0"/>
          </a:p>
        </p:txBody>
      </p:sp>
    </p:spTree>
    <p:extLst>
      <p:ext uri="{BB962C8B-B14F-4D97-AF65-F5344CB8AC3E}">
        <p14:creationId xmlns:p14="http://schemas.microsoft.com/office/powerpoint/2010/main" val="29715667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350A64-3359-8242-9C7C-4FEDD478488C}"/>
              </a:ext>
            </a:extLst>
          </p:cNvPr>
          <p:cNvSpPr>
            <a:spLocks noGrp="1"/>
          </p:cNvSpPr>
          <p:nvPr>
            <p:ph type="title"/>
          </p:nvPr>
        </p:nvSpPr>
        <p:spPr/>
        <p:txBody>
          <a:bodyPr/>
          <a:lstStyle/>
          <a:p>
            <a:r>
              <a:rPr lang="en-US" dirty="0"/>
              <a:t>Where can improvement lie?</a:t>
            </a:r>
          </a:p>
        </p:txBody>
      </p:sp>
      <p:sp>
        <p:nvSpPr>
          <p:cNvPr id="3" name="Content Placeholder 2">
            <a:extLst>
              <a:ext uri="{FF2B5EF4-FFF2-40B4-BE49-F238E27FC236}">
                <a16:creationId xmlns:a16="http://schemas.microsoft.com/office/drawing/2014/main" id="{694B98DB-7054-E44F-A377-8E2EB1682AAB}"/>
              </a:ext>
            </a:extLst>
          </p:cNvPr>
          <p:cNvSpPr>
            <a:spLocks noGrp="1"/>
          </p:cNvSpPr>
          <p:nvPr>
            <p:ph idx="1"/>
          </p:nvPr>
        </p:nvSpPr>
        <p:spPr>
          <a:xfrm>
            <a:off x="628650" y="1369219"/>
            <a:ext cx="3672130" cy="3263504"/>
          </a:xfrm>
        </p:spPr>
        <p:txBody>
          <a:bodyPr/>
          <a:lstStyle/>
          <a:p>
            <a:pPr marL="0" indent="0">
              <a:buNone/>
            </a:pPr>
            <a:r>
              <a:rPr lang="en-US" dirty="0"/>
              <a:t>The most desired improvements were in the realm of facilities. Undergraduates noted a need for more electrical outlets and a desire for more quiet study space</a:t>
            </a:r>
          </a:p>
        </p:txBody>
      </p:sp>
      <p:pic>
        <p:nvPicPr>
          <p:cNvPr id="5" name="Picture 4">
            <a:extLst>
              <a:ext uri="{FF2B5EF4-FFF2-40B4-BE49-F238E27FC236}">
                <a16:creationId xmlns:a16="http://schemas.microsoft.com/office/drawing/2014/main" id="{664C5C48-7915-7C40-9C00-7C392BCB633C}"/>
              </a:ext>
            </a:extLst>
          </p:cNvPr>
          <p:cNvPicPr>
            <a:picLocks noChangeAspect="1"/>
          </p:cNvPicPr>
          <p:nvPr/>
        </p:nvPicPr>
        <p:blipFill>
          <a:blip r:embed="rId2"/>
          <a:stretch>
            <a:fillRect/>
          </a:stretch>
        </p:blipFill>
        <p:spPr>
          <a:xfrm>
            <a:off x="4386205" y="1268016"/>
            <a:ext cx="4129145" cy="1165070"/>
          </a:xfrm>
          <a:prstGeom prst="rect">
            <a:avLst/>
          </a:prstGeom>
        </p:spPr>
      </p:pic>
      <p:sp>
        <p:nvSpPr>
          <p:cNvPr id="6" name="Oval 5">
            <a:extLst>
              <a:ext uri="{FF2B5EF4-FFF2-40B4-BE49-F238E27FC236}">
                <a16:creationId xmlns:a16="http://schemas.microsoft.com/office/drawing/2014/main" id="{9132D31C-F951-C548-A79F-F9A2DC73E1A3}"/>
              </a:ext>
            </a:extLst>
          </p:cNvPr>
          <p:cNvSpPr/>
          <p:nvPr/>
        </p:nvSpPr>
        <p:spPr>
          <a:xfrm>
            <a:off x="7400440" y="1757561"/>
            <a:ext cx="255722" cy="18598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7" name="TextBox 6">
            <a:extLst>
              <a:ext uri="{FF2B5EF4-FFF2-40B4-BE49-F238E27FC236}">
                <a16:creationId xmlns:a16="http://schemas.microsoft.com/office/drawing/2014/main" id="{B3E1B36B-6707-174A-A5F1-737F0E93C1F0}"/>
              </a:ext>
            </a:extLst>
          </p:cNvPr>
          <p:cNvSpPr txBox="1"/>
          <p:nvPr/>
        </p:nvSpPr>
        <p:spPr>
          <a:xfrm>
            <a:off x="4644615" y="3000971"/>
            <a:ext cx="3819364" cy="954107"/>
          </a:xfrm>
          <a:prstGeom prst="rect">
            <a:avLst/>
          </a:prstGeom>
          <a:noFill/>
        </p:spPr>
        <p:txBody>
          <a:bodyPr wrap="square" rtlCol="0">
            <a:spAutoFit/>
          </a:bodyPr>
          <a:lstStyle/>
          <a:p>
            <a:r>
              <a:rPr lang="en-US" sz="1400" dirty="0"/>
              <a:t>“People who talk loud, eat loud, or are disruptive of others should receive the death penalty.”</a:t>
            </a:r>
          </a:p>
          <a:p>
            <a:endParaRPr lang="en-US" sz="1400" dirty="0"/>
          </a:p>
          <a:p>
            <a:endParaRPr lang="en-US" sz="1400" dirty="0"/>
          </a:p>
        </p:txBody>
      </p:sp>
    </p:spTree>
    <p:extLst>
      <p:ext uri="{BB962C8B-B14F-4D97-AF65-F5344CB8AC3E}">
        <p14:creationId xmlns:p14="http://schemas.microsoft.com/office/powerpoint/2010/main" val="32130078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3C6F3-6D96-B844-9A38-8D78FB91AD21}"/>
              </a:ext>
            </a:extLst>
          </p:cNvPr>
          <p:cNvSpPr>
            <a:spLocks noGrp="1"/>
          </p:cNvSpPr>
          <p:nvPr>
            <p:ph type="title"/>
          </p:nvPr>
        </p:nvSpPr>
        <p:spPr/>
        <p:txBody>
          <a:bodyPr/>
          <a:lstStyle/>
          <a:p>
            <a:r>
              <a:rPr lang="en-US" dirty="0"/>
              <a:t>Graduate Students</a:t>
            </a:r>
          </a:p>
        </p:txBody>
      </p:sp>
      <p:sp>
        <p:nvSpPr>
          <p:cNvPr id="3" name="Text Placeholder 2">
            <a:extLst>
              <a:ext uri="{FF2B5EF4-FFF2-40B4-BE49-F238E27FC236}">
                <a16:creationId xmlns:a16="http://schemas.microsoft.com/office/drawing/2014/main" id="{5EE4A811-ACF7-FE43-BC4F-28DF42B1504E}"/>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703311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6E62853-3A5A-454F-B90A-2E1A13151710}"/>
              </a:ext>
            </a:extLst>
          </p:cNvPr>
          <p:cNvPicPr>
            <a:picLocks noChangeAspect="1"/>
          </p:cNvPicPr>
          <p:nvPr/>
        </p:nvPicPr>
        <p:blipFill>
          <a:blip r:embed="rId2"/>
          <a:stretch>
            <a:fillRect/>
          </a:stretch>
        </p:blipFill>
        <p:spPr>
          <a:xfrm>
            <a:off x="4571999" y="489482"/>
            <a:ext cx="4091554" cy="3653394"/>
          </a:xfrm>
          <a:prstGeom prst="rect">
            <a:avLst/>
          </a:prstGeom>
        </p:spPr>
      </p:pic>
      <p:sp>
        <p:nvSpPr>
          <p:cNvPr id="2" name="Title 1">
            <a:extLst>
              <a:ext uri="{FF2B5EF4-FFF2-40B4-BE49-F238E27FC236}">
                <a16:creationId xmlns:a16="http://schemas.microsoft.com/office/drawing/2014/main" id="{E00E615E-3A59-514C-8342-4C480BDBCDAD}"/>
              </a:ext>
            </a:extLst>
          </p:cNvPr>
          <p:cNvSpPr>
            <a:spLocks noGrp="1"/>
          </p:cNvSpPr>
          <p:nvPr>
            <p:ph type="title"/>
          </p:nvPr>
        </p:nvSpPr>
        <p:spPr/>
        <p:txBody>
          <a:bodyPr/>
          <a:lstStyle/>
          <a:p>
            <a:r>
              <a:rPr lang="en-US" dirty="0"/>
              <a:t>Satisfaction</a:t>
            </a:r>
          </a:p>
        </p:txBody>
      </p:sp>
      <p:sp>
        <p:nvSpPr>
          <p:cNvPr id="8" name="TextBox 7">
            <a:extLst>
              <a:ext uri="{FF2B5EF4-FFF2-40B4-BE49-F238E27FC236}">
                <a16:creationId xmlns:a16="http://schemas.microsoft.com/office/drawing/2014/main" id="{268C481D-EF5E-2449-92E1-D5BFCE94D90B}"/>
              </a:ext>
            </a:extLst>
          </p:cNvPr>
          <p:cNvSpPr txBox="1"/>
          <p:nvPr/>
        </p:nvSpPr>
        <p:spPr>
          <a:xfrm>
            <a:off x="2932098" y="878064"/>
            <a:ext cx="2430315" cy="954107"/>
          </a:xfrm>
          <a:prstGeom prst="rect">
            <a:avLst/>
          </a:prstGeom>
          <a:noFill/>
        </p:spPr>
        <p:txBody>
          <a:bodyPr wrap="square" rtlCol="0">
            <a:spAutoFit/>
          </a:bodyPr>
          <a:lstStyle/>
          <a:p>
            <a:r>
              <a:rPr lang="en-US" sz="1400" dirty="0"/>
              <a:t>The graduate students indicated both room for improvements and areas where we excel</a:t>
            </a:r>
          </a:p>
        </p:txBody>
      </p:sp>
      <p:pic>
        <p:nvPicPr>
          <p:cNvPr id="9" name="Picture 8">
            <a:extLst>
              <a:ext uri="{FF2B5EF4-FFF2-40B4-BE49-F238E27FC236}">
                <a16:creationId xmlns:a16="http://schemas.microsoft.com/office/drawing/2014/main" id="{BC52A0DF-D983-B540-B5EC-3E05A94DD096}"/>
              </a:ext>
            </a:extLst>
          </p:cNvPr>
          <p:cNvPicPr>
            <a:picLocks noChangeAspect="1"/>
          </p:cNvPicPr>
          <p:nvPr/>
        </p:nvPicPr>
        <p:blipFill>
          <a:blip r:embed="rId3"/>
          <a:stretch>
            <a:fillRect/>
          </a:stretch>
        </p:blipFill>
        <p:spPr>
          <a:xfrm>
            <a:off x="628650" y="1765649"/>
            <a:ext cx="2991173" cy="2926579"/>
          </a:xfrm>
          <a:prstGeom prst="rect">
            <a:avLst/>
          </a:prstGeom>
        </p:spPr>
      </p:pic>
    </p:spTree>
    <p:extLst>
      <p:ext uri="{BB962C8B-B14F-4D97-AF65-F5344CB8AC3E}">
        <p14:creationId xmlns:p14="http://schemas.microsoft.com/office/powerpoint/2010/main" val="17032074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486948-29EC-7F44-B05C-3BA49938D8BE}"/>
              </a:ext>
            </a:extLst>
          </p:cNvPr>
          <p:cNvSpPr>
            <a:spLocks noGrp="1"/>
          </p:cNvSpPr>
          <p:nvPr>
            <p:ph type="title"/>
          </p:nvPr>
        </p:nvSpPr>
        <p:spPr/>
        <p:txBody>
          <a:bodyPr/>
          <a:lstStyle/>
          <a:p>
            <a:r>
              <a:rPr lang="en-US" dirty="0"/>
              <a:t>What do we do well?</a:t>
            </a:r>
          </a:p>
        </p:txBody>
      </p:sp>
      <p:pic>
        <p:nvPicPr>
          <p:cNvPr id="5" name="Picture 4">
            <a:extLst>
              <a:ext uri="{FF2B5EF4-FFF2-40B4-BE49-F238E27FC236}">
                <a16:creationId xmlns:a16="http://schemas.microsoft.com/office/drawing/2014/main" id="{F282685E-F5CA-E04B-9FF5-3BE1DB789FCF}"/>
              </a:ext>
            </a:extLst>
          </p:cNvPr>
          <p:cNvPicPr>
            <a:picLocks noChangeAspect="1"/>
          </p:cNvPicPr>
          <p:nvPr/>
        </p:nvPicPr>
        <p:blipFill>
          <a:blip r:embed="rId2"/>
          <a:stretch>
            <a:fillRect/>
          </a:stretch>
        </p:blipFill>
        <p:spPr>
          <a:xfrm>
            <a:off x="628650" y="1155765"/>
            <a:ext cx="3591524" cy="1327411"/>
          </a:xfrm>
          <a:prstGeom prst="rect">
            <a:avLst/>
          </a:prstGeom>
        </p:spPr>
      </p:pic>
      <p:sp>
        <p:nvSpPr>
          <p:cNvPr id="6" name="Oval 5">
            <a:extLst>
              <a:ext uri="{FF2B5EF4-FFF2-40B4-BE49-F238E27FC236}">
                <a16:creationId xmlns:a16="http://schemas.microsoft.com/office/drawing/2014/main" id="{9F7BFB8E-1276-1049-AC26-A0BB3ABE317C}"/>
              </a:ext>
            </a:extLst>
          </p:cNvPr>
          <p:cNvSpPr/>
          <p:nvPr/>
        </p:nvSpPr>
        <p:spPr>
          <a:xfrm>
            <a:off x="3584448" y="1562318"/>
            <a:ext cx="235131" cy="161979"/>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pic>
        <p:nvPicPr>
          <p:cNvPr id="7" name="Picture 6">
            <a:extLst>
              <a:ext uri="{FF2B5EF4-FFF2-40B4-BE49-F238E27FC236}">
                <a16:creationId xmlns:a16="http://schemas.microsoft.com/office/drawing/2014/main" id="{8CE7EBE5-D0FC-4B42-BCBD-1C1FD618317F}"/>
              </a:ext>
            </a:extLst>
          </p:cNvPr>
          <p:cNvPicPr>
            <a:picLocks noChangeAspect="1"/>
          </p:cNvPicPr>
          <p:nvPr/>
        </p:nvPicPr>
        <p:blipFill>
          <a:blip r:embed="rId3"/>
          <a:stretch>
            <a:fillRect/>
          </a:stretch>
        </p:blipFill>
        <p:spPr>
          <a:xfrm>
            <a:off x="628650" y="2860397"/>
            <a:ext cx="3573750" cy="744951"/>
          </a:xfrm>
          <a:prstGeom prst="rect">
            <a:avLst/>
          </a:prstGeom>
        </p:spPr>
      </p:pic>
      <p:sp>
        <p:nvSpPr>
          <p:cNvPr id="8" name="Oval 7">
            <a:extLst>
              <a:ext uri="{FF2B5EF4-FFF2-40B4-BE49-F238E27FC236}">
                <a16:creationId xmlns:a16="http://schemas.microsoft.com/office/drawing/2014/main" id="{69A43C61-AB84-E340-A72D-220F522CA713}"/>
              </a:ext>
            </a:extLst>
          </p:cNvPr>
          <p:cNvSpPr/>
          <p:nvPr/>
        </p:nvSpPr>
        <p:spPr>
          <a:xfrm>
            <a:off x="3584448" y="3422469"/>
            <a:ext cx="235131" cy="182879"/>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9" name="TextBox 8">
            <a:extLst>
              <a:ext uri="{FF2B5EF4-FFF2-40B4-BE49-F238E27FC236}">
                <a16:creationId xmlns:a16="http://schemas.microsoft.com/office/drawing/2014/main" id="{74D12740-03C2-804C-9955-25D309BFC164}"/>
              </a:ext>
            </a:extLst>
          </p:cNvPr>
          <p:cNvSpPr txBox="1"/>
          <p:nvPr/>
        </p:nvSpPr>
        <p:spPr>
          <a:xfrm>
            <a:off x="5010912" y="1071154"/>
            <a:ext cx="2941755" cy="954107"/>
          </a:xfrm>
          <a:prstGeom prst="rect">
            <a:avLst/>
          </a:prstGeom>
          <a:noFill/>
        </p:spPr>
        <p:txBody>
          <a:bodyPr wrap="square" rtlCol="0">
            <a:spAutoFit/>
          </a:bodyPr>
          <a:lstStyle/>
          <a:p>
            <a:r>
              <a:rPr lang="en-US" sz="1400" dirty="0"/>
              <a:t>We exceeded our desired expectations for Graduate Students in printed materials and community space for group learning</a:t>
            </a:r>
          </a:p>
        </p:txBody>
      </p:sp>
      <p:sp>
        <p:nvSpPr>
          <p:cNvPr id="10" name="TextBox 9">
            <a:extLst>
              <a:ext uri="{FF2B5EF4-FFF2-40B4-BE49-F238E27FC236}">
                <a16:creationId xmlns:a16="http://schemas.microsoft.com/office/drawing/2014/main" id="{188BBD47-A5B6-8E4C-8BED-4D71EEB3D971}"/>
              </a:ext>
            </a:extLst>
          </p:cNvPr>
          <p:cNvSpPr txBox="1"/>
          <p:nvPr/>
        </p:nvSpPr>
        <p:spPr>
          <a:xfrm>
            <a:off x="5010913" y="2329287"/>
            <a:ext cx="3121084" cy="1600438"/>
          </a:xfrm>
          <a:prstGeom prst="rect">
            <a:avLst/>
          </a:prstGeom>
          <a:noFill/>
        </p:spPr>
        <p:txBody>
          <a:bodyPr wrap="square" rtlCol="0">
            <a:spAutoFit/>
          </a:bodyPr>
          <a:lstStyle/>
          <a:p>
            <a:r>
              <a:rPr lang="en-US" sz="1400" dirty="0"/>
              <a:t>“I am very impressed with the renovations to the Kennesaw campus library”</a:t>
            </a:r>
          </a:p>
          <a:p>
            <a:endParaRPr lang="en-US" sz="1400" dirty="0"/>
          </a:p>
          <a:p>
            <a:r>
              <a:rPr lang="en-US" sz="1400" dirty="0"/>
              <a:t>“Our graduate librarian for the MSW social work department has helped our cohort and professors so much!”</a:t>
            </a:r>
          </a:p>
        </p:txBody>
      </p:sp>
    </p:spTree>
    <p:extLst>
      <p:ext uri="{BB962C8B-B14F-4D97-AF65-F5344CB8AC3E}">
        <p14:creationId xmlns:p14="http://schemas.microsoft.com/office/powerpoint/2010/main" val="21411056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8999F-02AC-5C45-99A3-B7A6AFE05C36}"/>
              </a:ext>
            </a:extLst>
          </p:cNvPr>
          <p:cNvSpPr>
            <a:spLocks noGrp="1"/>
          </p:cNvSpPr>
          <p:nvPr>
            <p:ph type="title"/>
          </p:nvPr>
        </p:nvSpPr>
        <p:spPr/>
        <p:txBody>
          <a:bodyPr/>
          <a:lstStyle/>
          <a:p>
            <a:r>
              <a:rPr lang="en-US" dirty="0"/>
              <a:t>Where can improvement lie?</a:t>
            </a:r>
          </a:p>
        </p:txBody>
      </p:sp>
      <p:pic>
        <p:nvPicPr>
          <p:cNvPr id="6" name="Picture 5">
            <a:extLst>
              <a:ext uri="{FF2B5EF4-FFF2-40B4-BE49-F238E27FC236}">
                <a16:creationId xmlns:a16="http://schemas.microsoft.com/office/drawing/2014/main" id="{DE91E3E9-53B5-9942-9F44-E133681A31B7}"/>
              </a:ext>
            </a:extLst>
          </p:cNvPr>
          <p:cNvPicPr>
            <a:picLocks noChangeAspect="1"/>
          </p:cNvPicPr>
          <p:nvPr/>
        </p:nvPicPr>
        <p:blipFill>
          <a:blip r:embed="rId2"/>
          <a:stretch>
            <a:fillRect/>
          </a:stretch>
        </p:blipFill>
        <p:spPr>
          <a:xfrm>
            <a:off x="553864" y="1274221"/>
            <a:ext cx="5257945" cy="531702"/>
          </a:xfrm>
          <a:prstGeom prst="rect">
            <a:avLst/>
          </a:prstGeom>
        </p:spPr>
      </p:pic>
      <p:pic>
        <p:nvPicPr>
          <p:cNvPr id="7" name="Picture 6">
            <a:extLst>
              <a:ext uri="{FF2B5EF4-FFF2-40B4-BE49-F238E27FC236}">
                <a16:creationId xmlns:a16="http://schemas.microsoft.com/office/drawing/2014/main" id="{7A8456A3-A0E0-6843-A51F-2ACD1FF975F3}"/>
              </a:ext>
            </a:extLst>
          </p:cNvPr>
          <p:cNvPicPr>
            <a:picLocks noChangeAspect="1"/>
          </p:cNvPicPr>
          <p:nvPr/>
        </p:nvPicPr>
        <p:blipFill>
          <a:blip r:embed="rId3"/>
          <a:stretch>
            <a:fillRect/>
          </a:stretch>
        </p:blipFill>
        <p:spPr>
          <a:xfrm>
            <a:off x="553864" y="1899303"/>
            <a:ext cx="5257945" cy="272470"/>
          </a:xfrm>
          <a:prstGeom prst="rect">
            <a:avLst/>
          </a:prstGeom>
        </p:spPr>
      </p:pic>
      <p:pic>
        <p:nvPicPr>
          <p:cNvPr id="8" name="Picture 7">
            <a:extLst>
              <a:ext uri="{FF2B5EF4-FFF2-40B4-BE49-F238E27FC236}">
                <a16:creationId xmlns:a16="http://schemas.microsoft.com/office/drawing/2014/main" id="{334B2281-1CC0-F742-A35C-2FD8C63C79BE}"/>
              </a:ext>
            </a:extLst>
          </p:cNvPr>
          <p:cNvPicPr>
            <a:picLocks noChangeAspect="1"/>
          </p:cNvPicPr>
          <p:nvPr/>
        </p:nvPicPr>
        <p:blipFill>
          <a:blip r:embed="rId4"/>
          <a:stretch>
            <a:fillRect/>
          </a:stretch>
        </p:blipFill>
        <p:spPr>
          <a:xfrm>
            <a:off x="553863" y="2265153"/>
            <a:ext cx="5303029" cy="706575"/>
          </a:xfrm>
          <a:prstGeom prst="rect">
            <a:avLst/>
          </a:prstGeom>
        </p:spPr>
      </p:pic>
      <p:pic>
        <p:nvPicPr>
          <p:cNvPr id="9" name="Picture 8">
            <a:extLst>
              <a:ext uri="{FF2B5EF4-FFF2-40B4-BE49-F238E27FC236}">
                <a16:creationId xmlns:a16="http://schemas.microsoft.com/office/drawing/2014/main" id="{29CED9A1-D2E5-644B-9B60-3A65C39A927A}"/>
              </a:ext>
            </a:extLst>
          </p:cNvPr>
          <p:cNvPicPr>
            <a:picLocks noChangeAspect="1"/>
          </p:cNvPicPr>
          <p:nvPr/>
        </p:nvPicPr>
        <p:blipFill>
          <a:blip r:embed="rId5"/>
          <a:stretch>
            <a:fillRect/>
          </a:stretch>
        </p:blipFill>
        <p:spPr>
          <a:xfrm>
            <a:off x="553863" y="3123417"/>
            <a:ext cx="5257946" cy="234665"/>
          </a:xfrm>
          <a:prstGeom prst="rect">
            <a:avLst/>
          </a:prstGeom>
        </p:spPr>
      </p:pic>
      <p:sp>
        <p:nvSpPr>
          <p:cNvPr id="10" name="TextBox 9">
            <a:extLst>
              <a:ext uri="{FF2B5EF4-FFF2-40B4-BE49-F238E27FC236}">
                <a16:creationId xmlns:a16="http://schemas.microsoft.com/office/drawing/2014/main" id="{E03672D6-5EFB-8C4E-B3E4-FB37A4B6A596}"/>
              </a:ext>
            </a:extLst>
          </p:cNvPr>
          <p:cNvSpPr txBox="1"/>
          <p:nvPr/>
        </p:nvSpPr>
        <p:spPr>
          <a:xfrm>
            <a:off x="5931678" y="1263832"/>
            <a:ext cx="2659597" cy="1815882"/>
          </a:xfrm>
          <a:prstGeom prst="rect">
            <a:avLst/>
          </a:prstGeom>
          <a:noFill/>
        </p:spPr>
        <p:txBody>
          <a:bodyPr wrap="square" rtlCol="0">
            <a:spAutoFit/>
          </a:bodyPr>
          <a:lstStyle/>
          <a:p>
            <a:r>
              <a:rPr lang="en-US" sz="1400" dirty="0"/>
              <a:t>The graduate students shared a number of areas where the KSU library system was perceived under the desired minimum including individual attention, the ease of use of the website and tools, collections, and the space for quiet studies.</a:t>
            </a:r>
          </a:p>
        </p:txBody>
      </p:sp>
    </p:spTree>
    <p:extLst>
      <p:ext uri="{BB962C8B-B14F-4D97-AF65-F5344CB8AC3E}">
        <p14:creationId xmlns:p14="http://schemas.microsoft.com/office/powerpoint/2010/main" val="619258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05AE9C-A78E-9642-959D-7ABFB479C3E0}"/>
              </a:ext>
            </a:extLst>
          </p:cNvPr>
          <p:cNvSpPr>
            <a:spLocks noGrp="1"/>
          </p:cNvSpPr>
          <p:nvPr>
            <p:ph type="title"/>
          </p:nvPr>
        </p:nvSpPr>
        <p:spPr/>
        <p:txBody>
          <a:bodyPr/>
          <a:lstStyle/>
          <a:p>
            <a:r>
              <a:rPr lang="en-US" dirty="0" err="1"/>
              <a:t>LibQUAL</a:t>
            </a:r>
            <a:r>
              <a:rPr lang="en-US" dirty="0"/>
              <a:t>+ Crash Course</a:t>
            </a:r>
          </a:p>
        </p:txBody>
      </p:sp>
      <p:sp>
        <p:nvSpPr>
          <p:cNvPr id="5" name="Text Placeholder 4">
            <a:extLst>
              <a:ext uri="{FF2B5EF4-FFF2-40B4-BE49-F238E27FC236}">
                <a16:creationId xmlns:a16="http://schemas.microsoft.com/office/drawing/2014/main" id="{D75BF830-DA51-5B40-8BA6-1CD5B96CDEA5}"/>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864761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20179E-5A4D-4940-858D-3ADC86FD49D8}"/>
              </a:ext>
            </a:extLst>
          </p:cNvPr>
          <p:cNvSpPr>
            <a:spLocks noGrp="1"/>
          </p:cNvSpPr>
          <p:nvPr>
            <p:ph type="title"/>
          </p:nvPr>
        </p:nvSpPr>
        <p:spPr/>
        <p:txBody>
          <a:bodyPr/>
          <a:lstStyle/>
          <a:p>
            <a:r>
              <a:rPr lang="en-US" dirty="0"/>
              <a:t>Faculty &amp; Staff</a:t>
            </a:r>
          </a:p>
        </p:txBody>
      </p:sp>
      <p:sp>
        <p:nvSpPr>
          <p:cNvPr id="3" name="Text Placeholder 2">
            <a:extLst>
              <a:ext uri="{FF2B5EF4-FFF2-40B4-BE49-F238E27FC236}">
                <a16:creationId xmlns:a16="http://schemas.microsoft.com/office/drawing/2014/main" id="{244829FA-0CE2-8B4C-9814-40B6F2167C0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4934065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51E291F-B2D6-1D48-BEBE-1FE317BDB217}"/>
              </a:ext>
            </a:extLst>
          </p:cNvPr>
          <p:cNvSpPr>
            <a:spLocks noGrp="1"/>
          </p:cNvSpPr>
          <p:nvPr>
            <p:ph type="title"/>
          </p:nvPr>
        </p:nvSpPr>
        <p:spPr/>
        <p:txBody>
          <a:bodyPr/>
          <a:lstStyle/>
          <a:p>
            <a:r>
              <a:rPr lang="en-US" dirty="0"/>
              <a:t>Satisfaction</a:t>
            </a:r>
          </a:p>
        </p:txBody>
      </p:sp>
      <p:pic>
        <p:nvPicPr>
          <p:cNvPr id="6" name="Picture 5">
            <a:extLst>
              <a:ext uri="{FF2B5EF4-FFF2-40B4-BE49-F238E27FC236}">
                <a16:creationId xmlns:a16="http://schemas.microsoft.com/office/drawing/2014/main" id="{E4C994E6-41A4-D446-AFF1-F5C3B07C56F4}"/>
              </a:ext>
            </a:extLst>
          </p:cNvPr>
          <p:cNvPicPr>
            <a:picLocks noChangeAspect="1"/>
          </p:cNvPicPr>
          <p:nvPr/>
        </p:nvPicPr>
        <p:blipFill>
          <a:blip r:embed="rId2"/>
          <a:stretch>
            <a:fillRect/>
          </a:stretch>
        </p:blipFill>
        <p:spPr>
          <a:xfrm>
            <a:off x="4324780" y="392431"/>
            <a:ext cx="3985502" cy="3578934"/>
          </a:xfrm>
          <a:prstGeom prst="rect">
            <a:avLst/>
          </a:prstGeom>
        </p:spPr>
      </p:pic>
      <p:pic>
        <p:nvPicPr>
          <p:cNvPr id="7" name="Picture 6">
            <a:extLst>
              <a:ext uri="{FF2B5EF4-FFF2-40B4-BE49-F238E27FC236}">
                <a16:creationId xmlns:a16="http://schemas.microsoft.com/office/drawing/2014/main" id="{F70B4793-E644-3944-8A76-BF93479CE44B}"/>
              </a:ext>
            </a:extLst>
          </p:cNvPr>
          <p:cNvPicPr>
            <a:picLocks noChangeAspect="1"/>
          </p:cNvPicPr>
          <p:nvPr/>
        </p:nvPicPr>
        <p:blipFill>
          <a:blip r:embed="rId3"/>
          <a:stretch>
            <a:fillRect/>
          </a:stretch>
        </p:blipFill>
        <p:spPr>
          <a:xfrm>
            <a:off x="628650" y="1268016"/>
            <a:ext cx="3260264" cy="3238990"/>
          </a:xfrm>
          <a:prstGeom prst="rect">
            <a:avLst/>
          </a:prstGeom>
        </p:spPr>
      </p:pic>
      <p:sp>
        <p:nvSpPr>
          <p:cNvPr id="8" name="TextBox 7">
            <a:extLst>
              <a:ext uri="{FF2B5EF4-FFF2-40B4-BE49-F238E27FC236}">
                <a16:creationId xmlns:a16="http://schemas.microsoft.com/office/drawing/2014/main" id="{CEEA3269-557B-9A49-B1D3-DEF06DCBD034}"/>
              </a:ext>
            </a:extLst>
          </p:cNvPr>
          <p:cNvSpPr txBox="1"/>
          <p:nvPr/>
        </p:nvSpPr>
        <p:spPr>
          <a:xfrm>
            <a:off x="3815082" y="3597132"/>
            <a:ext cx="1985083" cy="1169551"/>
          </a:xfrm>
          <a:prstGeom prst="rect">
            <a:avLst/>
          </a:prstGeom>
          <a:noFill/>
        </p:spPr>
        <p:txBody>
          <a:bodyPr wrap="square" rtlCol="0">
            <a:spAutoFit/>
          </a:bodyPr>
          <a:lstStyle/>
          <a:p>
            <a:r>
              <a:rPr lang="en-US" sz="1400" dirty="0"/>
              <a:t>The faculty indicated several areas where they would like to see improvements in the KSU Library System</a:t>
            </a:r>
          </a:p>
        </p:txBody>
      </p:sp>
    </p:spTree>
    <p:extLst>
      <p:ext uri="{BB962C8B-B14F-4D97-AF65-F5344CB8AC3E}">
        <p14:creationId xmlns:p14="http://schemas.microsoft.com/office/powerpoint/2010/main" val="38618129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486948-29EC-7F44-B05C-3BA49938D8BE}"/>
              </a:ext>
            </a:extLst>
          </p:cNvPr>
          <p:cNvSpPr>
            <a:spLocks noGrp="1"/>
          </p:cNvSpPr>
          <p:nvPr>
            <p:ph type="title"/>
          </p:nvPr>
        </p:nvSpPr>
        <p:spPr/>
        <p:txBody>
          <a:bodyPr/>
          <a:lstStyle/>
          <a:p>
            <a:r>
              <a:rPr lang="en-US" dirty="0"/>
              <a:t>What do we do well?</a:t>
            </a:r>
          </a:p>
        </p:txBody>
      </p:sp>
      <p:sp>
        <p:nvSpPr>
          <p:cNvPr id="9" name="TextBox 8">
            <a:extLst>
              <a:ext uri="{FF2B5EF4-FFF2-40B4-BE49-F238E27FC236}">
                <a16:creationId xmlns:a16="http://schemas.microsoft.com/office/drawing/2014/main" id="{74D12740-03C2-804C-9955-25D309BFC164}"/>
              </a:ext>
            </a:extLst>
          </p:cNvPr>
          <p:cNvSpPr txBox="1"/>
          <p:nvPr/>
        </p:nvSpPr>
        <p:spPr>
          <a:xfrm>
            <a:off x="5837223" y="1233057"/>
            <a:ext cx="2832846" cy="954107"/>
          </a:xfrm>
          <a:prstGeom prst="rect">
            <a:avLst/>
          </a:prstGeom>
          <a:noFill/>
        </p:spPr>
        <p:txBody>
          <a:bodyPr wrap="square" rtlCol="0">
            <a:spAutoFit/>
          </a:bodyPr>
          <a:lstStyle/>
          <a:p>
            <a:r>
              <a:rPr lang="en-US" sz="1400" dirty="0"/>
              <a:t>We exceeded our desired expectations for Faculty in library signage and the library layout for both campuses</a:t>
            </a:r>
          </a:p>
        </p:txBody>
      </p:sp>
      <p:sp>
        <p:nvSpPr>
          <p:cNvPr id="10" name="TextBox 9">
            <a:extLst>
              <a:ext uri="{FF2B5EF4-FFF2-40B4-BE49-F238E27FC236}">
                <a16:creationId xmlns:a16="http://schemas.microsoft.com/office/drawing/2014/main" id="{188BBD47-A5B6-8E4C-8BED-4D71EEB3D971}"/>
              </a:ext>
            </a:extLst>
          </p:cNvPr>
          <p:cNvSpPr txBox="1"/>
          <p:nvPr/>
        </p:nvSpPr>
        <p:spPr>
          <a:xfrm>
            <a:off x="5983941" y="3071492"/>
            <a:ext cx="2590800" cy="954107"/>
          </a:xfrm>
          <a:prstGeom prst="rect">
            <a:avLst/>
          </a:prstGeom>
          <a:noFill/>
        </p:spPr>
        <p:txBody>
          <a:bodyPr wrap="square" rtlCol="0">
            <a:spAutoFit/>
          </a:bodyPr>
          <a:lstStyle/>
          <a:p>
            <a:r>
              <a:rPr lang="en-US" sz="1400" dirty="0"/>
              <a:t>The faculty also generally believe the library system help in their academic work and information literacy skills</a:t>
            </a:r>
          </a:p>
        </p:txBody>
      </p:sp>
      <p:pic>
        <p:nvPicPr>
          <p:cNvPr id="3" name="Picture 2">
            <a:extLst>
              <a:ext uri="{FF2B5EF4-FFF2-40B4-BE49-F238E27FC236}">
                <a16:creationId xmlns:a16="http://schemas.microsoft.com/office/drawing/2014/main" id="{221BD91F-36B6-9241-B481-24E513625D66}"/>
              </a:ext>
            </a:extLst>
          </p:cNvPr>
          <p:cNvPicPr>
            <a:picLocks noChangeAspect="1"/>
          </p:cNvPicPr>
          <p:nvPr/>
        </p:nvPicPr>
        <p:blipFill>
          <a:blip r:embed="rId2"/>
          <a:stretch>
            <a:fillRect/>
          </a:stretch>
        </p:blipFill>
        <p:spPr>
          <a:xfrm>
            <a:off x="448236" y="1117901"/>
            <a:ext cx="5208573" cy="1371835"/>
          </a:xfrm>
          <a:prstGeom prst="rect">
            <a:avLst/>
          </a:prstGeom>
        </p:spPr>
      </p:pic>
      <p:sp>
        <p:nvSpPr>
          <p:cNvPr id="4" name="Oval 3">
            <a:extLst>
              <a:ext uri="{FF2B5EF4-FFF2-40B4-BE49-F238E27FC236}">
                <a16:creationId xmlns:a16="http://schemas.microsoft.com/office/drawing/2014/main" id="{2EB4295D-CEA8-134F-B2F1-7AAB4DC67C62}"/>
              </a:ext>
            </a:extLst>
          </p:cNvPr>
          <p:cNvSpPr/>
          <p:nvPr/>
        </p:nvSpPr>
        <p:spPr>
          <a:xfrm>
            <a:off x="4823012" y="2255745"/>
            <a:ext cx="340659" cy="225237"/>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pic>
        <p:nvPicPr>
          <p:cNvPr id="11" name="Picture 10">
            <a:extLst>
              <a:ext uri="{FF2B5EF4-FFF2-40B4-BE49-F238E27FC236}">
                <a16:creationId xmlns:a16="http://schemas.microsoft.com/office/drawing/2014/main" id="{1AA55602-F8BE-1440-89C1-37DC966DA7C2}"/>
              </a:ext>
            </a:extLst>
          </p:cNvPr>
          <p:cNvPicPr>
            <a:picLocks noChangeAspect="1"/>
          </p:cNvPicPr>
          <p:nvPr/>
        </p:nvPicPr>
        <p:blipFill>
          <a:blip r:embed="rId3"/>
          <a:stretch>
            <a:fillRect/>
          </a:stretch>
        </p:blipFill>
        <p:spPr>
          <a:xfrm>
            <a:off x="448236" y="2956336"/>
            <a:ext cx="5463615" cy="1184420"/>
          </a:xfrm>
          <a:prstGeom prst="rect">
            <a:avLst/>
          </a:prstGeom>
        </p:spPr>
      </p:pic>
    </p:spTree>
    <p:extLst>
      <p:ext uri="{BB962C8B-B14F-4D97-AF65-F5344CB8AC3E}">
        <p14:creationId xmlns:p14="http://schemas.microsoft.com/office/powerpoint/2010/main" val="21207686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26FA596-830D-D144-8D81-449EA364A425}"/>
              </a:ext>
            </a:extLst>
          </p:cNvPr>
          <p:cNvPicPr>
            <a:picLocks noChangeAspect="1"/>
          </p:cNvPicPr>
          <p:nvPr/>
        </p:nvPicPr>
        <p:blipFill>
          <a:blip r:embed="rId2"/>
          <a:stretch>
            <a:fillRect/>
          </a:stretch>
        </p:blipFill>
        <p:spPr>
          <a:xfrm>
            <a:off x="622831" y="1292852"/>
            <a:ext cx="5415056" cy="1473381"/>
          </a:xfrm>
          <a:prstGeom prst="rect">
            <a:avLst/>
          </a:prstGeom>
        </p:spPr>
      </p:pic>
      <p:sp>
        <p:nvSpPr>
          <p:cNvPr id="2" name="Title 1">
            <a:extLst>
              <a:ext uri="{FF2B5EF4-FFF2-40B4-BE49-F238E27FC236}">
                <a16:creationId xmlns:a16="http://schemas.microsoft.com/office/drawing/2014/main" id="{8E08999F-02AC-5C45-99A3-B7A6AFE05C36}"/>
              </a:ext>
            </a:extLst>
          </p:cNvPr>
          <p:cNvSpPr>
            <a:spLocks noGrp="1"/>
          </p:cNvSpPr>
          <p:nvPr>
            <p:ph type="title"/>
          </p:nvPr>
        </p:nvSpPr>
        <p:spPr/>
        <p:txBody>
          <a:bodyPr/>
          <a:lstStyle/>
          <a:p>
            <a:r>
              <a:rPr lang="en-US" dirty="0"/>
              <a:t>Where can improvement lie?</a:t>
            </a:r>
          </a:p>
        </p:txBody>
      </p:sp>
      <p:sp>
        <p:nvSpPr>
          <p:cNvPr id="10" name="TextBox 9">
            <a:extLst>
              <a:ext uri="{FF2B5EF4-FFF2-40B4-BE49-F238E27FC236}">
                <a16:creationId xmlns:a16="http://schemas.microsoft.com/office/drawing/2014/main" id="{E03672D6-5EFB-8C4E-B3E4-FB37A4B6A596}"/>
              </a:ext>
            </a:extLst>
          </p:cNvPr>
          <p:cNvSpPr txBox="1"/>
          <p:nvPr/>
        </p:nvSpPr>
        <p:spPr>
          <a:xfrm>
            <a:off x="622831" y="3050767"/>
            <a:ext cx="5247310" cy="738664"/>
          </a:xfrm>
          <a:prstGeom prst="rect">
            <a:avLst/>
          </a:prstGeom>
          <a:noFill/>
        </p:spPr>
        <p:txBody>
          <a:bodyPr wrap="square" rtlCol="0">
            <a:spAutoFit/>
          </a:bodyPr>
          <a:lstStyle/>
          <a:p>
            <a:r>
              <a:rPr lang="en-US" sz="1400" dirty="0"/>
              <a:t>The adequacy mean for faculty answers were below the minimum in multiple areas including electrical outlets, hours of service, and equipment available.  </a:t>
            </a:r>
          </a:p>
        </p:txBody>
      </p:sp>
      <p:sp>
        <p:nvSpPr>
          <p:cNvPr id="4" name="Oval 3">
            <a:extLst>
              <a:ext uri="{FF2B5EF4-FFF2-40B4-BE49-F238E27FC236}">
                <a16:creationId xmlns:a16="http://schemas.microsoft.com/office/drawing/2014/main" id="{8A9124CE-4CB7-B940-AEF7-A4DB381C0FE2}"/>
              </a:ext>
            </a:extLst>
          </p:cNvPr>
          <p:cNvSpPr/>
          <p:nvPr/>
        </p:nvSpPr>
        <p:spPr>
          <a:xfrm>
            <a:off x="4500283" y="1577384"/>
            <a:ext cx="573741" cy="904315"/>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0628694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360CE2-EE52-AA48-AE8E-4ED25321A29F}"/>
              </a:ext>
            </a:extLst>
          </p:cNvPr>
          <p:cNvSpPr>
            <a:spLocks noGrp="1"/>
          </p:cNvSpPr>
          <p:nvPr>
            <p:ph type="title"/>
          </p:nvPr>
        </p:nvSpPr>
        <p:spPr/>
        <p:txBody>
          <a:bodyPr/>
          <a:lstStyle/>
          <a:p>
            <a:r>
              <a:rPr lang="en-US" dirty="0"/>
              <a:t>Johnson and Sturgis</a:t>
            </a:r>
          </a:p>
        </p:txBody>
      </p:sp>
      <p:sp>
        <p:nvSpPr>
          <p:cNvPr id="3" name="Text Placeholder 2">
            <a:extLst>
              <a:ext uri="{FF2B5EF4-FFF2-40B4-BE49-F238E27FC236}">
                <a16:creationId xmlns:a16="http://schemas.microsoft.com/office/drawing/2014/main" id="{690A2CD8-2677-0D4D-989B-122E6423A5C5}"/>
              </a:ext>
            </a:extLst>
          </p:cNvPr>
          <p:cNvSpPr>
            <a:spLocks noGrp="1"/>
          </p:cNvSpPr>
          <p:nvPr>
            <p:ph type="body" idx="1"/>
          </p:nvPr>
        </p:nvSpPr>
        <p:spPr/>
        <p:txBody>
          <a:bodyPr/>
          <a:lstStyle/>
          <a:p>
            <a:r>
              <a:rPr lang="en-US" dirty="0"/>
              <a:t>General Branch Analysis</a:t>
            </a:r>
          </a:p>
        </p:txBody>
      </p:sp>
    </p:spTree>
    <p:extLst>
      <p:ext uri="{BB962C8B-B14F-4D97-AF65-F5344CB8AC3E}">
        <p14:creationId xmlns:p14="http://schemas.microsoft.com/office/powerpoint/2010/main" val="34447459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51E291F-B2D6-1D48-BEBE-1FE317BDB217}"/>
              </a:ext>
            </a:extLst>
          </p:cNvPr>
          <p:cNvSpPr>
            <a:spLocks noGrp="1"/>
          </p:cNvSpPr>
          <p:nvPr>
            <p:ph type="title"/>
          </p:nvPr>
        </p:nvSpPr>
        <p:spPr/>
        <p:txBody>
          <a:bodyPr/>
          <a:lstStyle/>
          <a:p>
            <a:r>
              <a:rPr lang="en-US" dirty="0"/>
              <a:t>Satisfaction</a:t>
            </a:r>
          </a:p>
        </p:txBody>
      </p:sp>
      <p:pic>
        <p:nvPicPr>
          <p:cNvPr id="2" name="Picture 1">
            <a:extLst>
              <a:ext uri="{FF2B5EF4-FFF2-40B4-BE49-F238E27FC236}">
                <a16:creationId xmlns:a16="http://schemas.microsoft.com/office/drawing/2014/main" id="{72EC4F5E-5FA4-3947-A716-06D0ED62593D}"/>
              </a:ext>
            </a:extLst>
          </p:cNvPr>
          <p:cNvPicPr>
            <a:picLocks noChangeAspect="1"/>
          </p:cNvPicPr>
          <p:nvPr/>
        </p:nvPicPr>
        <p:blipFill>
          <a:blip r:embed="rId2"/>
          <a:stretch>
            <a:fillRect/>
          </a:stretch>
        </p:blipFill>
        <p:spPr>
          <a:xfrm>
            <a:off x="488375" y="1101436"/>
            <a:ext cx="3702977" cy="3241964"/>
          </a:xfrm>
          <a:prstGeom prst="rect">
            <a:avLst/>
          </a:prstGeom>
        </p:spPr>
      </p:pic>
      <p:sp>
        <p:nvSpPr>
          <p:cNvPr id="3" name="TextBox 2">
            <a:extLst>
              <a:ext uri="{FF2B5EF4-FFF2-40B4-BE49-F238E27FC236}">
                <a16:creationId xmlns:a16="http://schemas.microsoft.com/office/drawing/2014/main" id="{FE19500C-23DE-2C4E-B871-6D6AF94D07B0}"/>
              </a:ext>
            </a:extLst>
          </p:cNvPr>
          <p:cNvSpPr txBox="1"/>
          <p:nvPr/>
        </p:nvSpPr>
        <p:spPr>
          <a:xfrm>
            <a:off x="1861206" y="4343400"/>
            <a:ext cx="957313" cy="369332"/>
          </a:xfrm>
          <a:prstGeom prst="rect">
            <a:avLst/>
          </a:prstGeom>
          <a:noFill/>
        </p:spPr>
        <p:txBody>
          <a:bodyPr wrap="none" rtlCol="0">
            <a:spAutoFit/>
          </a:bodyPr>
          <a:lstStyle/>
          <a:p>
            <a:r>
              <a:rPr lang="en-US" dirty="0"/>
              <a:t>Johnson</a:t>
            </a:r>
          </a:p>
        </p:txBody>
      </p:sp>
      <p:sp>
        <p:nvSpPr>
          <p:cNvPr id="9" name="TextBox 8">
            <a:extLst>
              <a:ext uri="{FF2B5EF4-FFF2-40B4-BE49-F238E27FC236}">
                <a16:creationId xmlns:a16="http://schemas.microsoft.com/office/drawing/2014/main" id="{387B3155-1C5B-ED4D-AC0A-81A29A7D32B9}"/>
              </a:ext>
            </a:extLst>
          </p:cNvPr>
          <p:cNvSpPr txBox="1"/>
          <p:nvPr/>
        </p:nvSpPr>
        <p:spPr>
          <a:xfrm>
            <a:off x="6394857" y="401598"/>
            <a:ext cx="817916" cy="369332"/>
          </a:xfrm>
          <a:prstGeom prst="rect">
            <a:avLst/>
          </a:prstGeom>
          <a:noFill/>
        </p:spPr>
        <p:txBody>
          <a:bodyPr wrap="none" rtlCol="0">
            <a:spAutoFit/>
          </a:bodyPr>
          <a:lstStyle/>
          <a:p>
            <a:r>
              <a:rPr lang="en-US" dirty="0"/>
              <a:t>Sturgis</a:t>
            </a:r>
          </a:p>
        </p:txBody>
      </p:sp>
      <p:pic>
        <p:nvPicPr>
          <p:cNvPr id="5" name="Picture 4">
            <a:extLst>
              <a:ext uri="{FF2B5EF4-FFF2-40B4-BE49-F238E27FC236}">
                <a16:creationId xmlns:a16="http://schemas.microsoft.com/office/drawing/2014/main" id="{2F7482F5-E651-6744-BE11-1128195AB0CB}"/>
              </a:ext>
            </a:extLst>
          </p:cNvPr>
          <p:cNvPicPr>
            <a:picLocks noChangeAspect="1"/>
          </p:cNvPicPr>
          <p:nvPr/>
        </p:nvPicPr>
        <p:blipFill>
          <a:blip r:embed="rId3"/>
          <a:stretch>
            <a:fillRect/>
          </a:stretch>
        </p:blipFill>
        <p:spPr>
          <a:xfrm>
            <a:off x="4952326" y="771089"/>
            <a:ext cx="3702978" cy="3290404"/>
          </a:xfrm>
          <a:prstGeom prst="rect">
            <a:avLst/>
          </a:prstGeom>
        </p:spPr>
      </p:pic>
    </p:spTree>
    <p:extLst>
      <p:ext uri="{BB962C8B-B14F-4D97-AF65-F5344CB8AC3E}">
        <p14:creationId xmlns:p14="http://schemas.microsoft.com/office/powerpoint/2010/main" val="14237546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9DDB656-C785-E54F-ADC2-EF7ADF1C53DB}"/>
              </a:ext>
            </a:extLst>
          </p:cNvPr>
          <p:cNvPicPr>
            <a:picLocks noChangeAspect="1"/>
          </p:cNvPicPr>
          <p:nvPr/>
        </p:nvPicPr>
        <p:blipFill>
          <a:blip r:embed="rId2"/>
          <a:stretch>
            <a:fillRect/>
          </a:stretch>
        </p:blipFill>
        <p:spPr>
          <a:xfrm>
            <a:off x="4937068" y="602673"/>
            <a:ext cx="3417011" cy="3356264"/>
          </a:xfrm>
          <a:prstGeom prst="rect">
            <a:avLst/>
          </a:prstGeom>
        </p:spPr>
      </p:pic>
      <p:sp>
        <p:nvSpPr>
          <p:cNvPr id="4" name="Title 3">
            <a:extLst>
              <a:ext uri="{FF2B5EF4-FFF2-40B4-BE49-F238E27FC236}">
                <a16:creationId xmlns:a16="http://schemas.microsoft.com/office/drawing/2014/main" id="{AE0CEEE0-D894-EA41-9A24-760E434BB110}"/>
              </a:ext>
            </a:extLst>
          </p:cNvPr>
          <p:cNvSpPr>
            <a:spLocks noGrp="1"/>
          </p:cNvSpPr>
          <p:nvPr>
            <p:ph type="title"/>
          </p:nvPr>
        </p:nvSpPr>
        <p:spPr/>
        <p:txBody>
          <a:bodyPr/>
          <a:lstStyle/>
          <a:p>
            <a:r>
              <a:rPr lang="en-US" dirty="0"/>
              <a:t>Johnson</a:t>
            </a:r>
          </a:p>
        </p:txBody>
      </p:sp>
      <p:sp>
        <p:nvSpPr>
          <p:cNvPr id="5" name="Content Placeholder 4">
            <a:extLst>
              <a:ext uri="{FF2B5EF4-FFF2-40B4-BE49-F238E27FC236}">
                <a16:creationId xmlns:a16="http://schemas.microsoft.com/office/drawing/2014/main" id="{A839C141-FF63-5A47-A480-DEE64E714645}"/>
              </a:ext>
            </a:extLst>
          </p:cNvPr>
          <p:cNvSpPr>
            <a:spLocks noGrp="1"/>
          </p:cNvSpPr>
          <p:nvPr>
            <p:ph idx="1"/>
          </p:nvPr>
        </p:nvSpPr>
        <p:spPr>
          <a:xfrm>
            <a:off x="628650" y="1369219"/>
            <a:ext cx="4733059" cy="3263504"/>
          </a:xfrm>
        </p:spPr>
        <p:txBody>
          <a:bodyPr/>
          <a:lstStyle/>
          <a:p>
            <a:pPr marL="0" indent="0">
              <a:buNone/>
            </a:pPr>
            <a:r>
              <a:rPr lang="en-US" dirty="0"/>
              <a:t>Johnson exceled over desired expectations in…</a:t>
            </a:r>
          </a:p>
          <a:p>
            <a:pPr lvl="1"/>
            <a:r>
              <a:rPr lang="en-US" dirty="0"/>
              <a:t>Giving individual attention</a:t>
            </a:r>
          </a:p>
          <a:p>
            <a:pPr lvl="1"/>
            <a:r>
              <a:rPr lang="en-US" dirty="0"/>
              <a:t>Courtesy</a:t>
            </a:r>
          </a:p>
          <a:p>
            <a:pPr lvl="1"/>
            <a:r>
              <a:rPr lang="en-US" dirty="0"/>
              <a:t>Knowledge</a:t>
            </a:r>
          </a:p>
          <a:p>
            <a:pPr lvl="1"/>
            <a:r>
              <a:rPr lang="en-US" dirty="0"/>
              <a:t>Understanding needs</a:t>
            </a:r>
          </a:p>
          <a:p>
            <a:pPr lvl="1"/>
            <a:r>
              <a:rPr lang="en-US" dirty="0"/>
              <a:t>Printed materials</a:t>
            </a:r>
          </a:p>
          <a:p>
            <a:pPr lvl="1"/>
            <a:r>
              <a:rPr lang="en-US" dirty="0"/>
              <a:t>A getaway for study, learning, or research</a:t>
            </a:r>
          </a:p>
        </p:txBody>
      </p:sp>
    </p:spTree>
    <p:extLst>
      <p:ext uri="{BB962C8B-B14F-4D97-AF65-F5344CB8AC3E}">
        <p14:creationId xmlns:p14="http://schemas.microsoft.com/office/powerpoint/2010/main" val="27794472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47459A2-7ED0-B748-8C87-1B560EC85359}"/>
              </a:ext>
            </a:extLst>
          </p:cNvPr>
          <p:cNvPicPr>
            <a:picLocks noChangeAspect="1"/>
          </p:cNvPicPr>
          <p:nvPr/>
        </p:nvPicPr>
        <p:blipFill>
          <a:blip r:embed="rId2"/>
          <a:stretch>
            <a:fillRect/>
          </a:stretch>
        </p:blipFill>
        <p:spPr>
          <a:xfrm>
            <a:off x="4800600" y="495222"/>
            <a:ext cx="3714750" cy="3806614"/>
          </a:xfrm>
          <a:prstGeom prst="rect">
            <a:avLst/>
          </a:prstGeom>
        </p:spPr>
      </p:pic>
      <p:sp>
        <p:nvSpPr>
          <p:cNvPr id="4" name="Title 3">
            <a:extLst>
              <a:ext uri="{FF2B5EF4-FFF2-40B4-BE49-F238E27FC236}">
                <a16:creationId xmlns:a16="http://schemas.microsoft.com/office/drawing/2014/main" id="{AE0CEEE0-D894-EA41-9A24-760E434BB110}"/>
              </a:ext>
            </a:extLst>
          </p:cNvPr>
          <p:cNvSpPr>
            <a:spLocks noGrp="1"/>
          </p:cNvSpPr>
          <p:nvPr>
            <p:ph type="title"/>
          </p:nvPr>
        </p:nvSpPr>
        <p:spPr/>
        <p:txBody>
          <a:bodyPr/>
          <a:lstStyle/>
          <a:p>
            <a:r>
              <a:rPr lang="en-US" dirty="0"/>
              <a:t>Sturgis</a:t>
            </a:r>
          </a:p>
        </p:txBody>
      </p:sp>
      <p:sp>
        <p:nvSpPr>
          <p:cNvPr id="5" name="Content Placeholder 4">
            <a:extLst>
              <a:ext uri="{FF2B5EF4-FFF2-40B4-BE49-F238E27FC236}">
                <a16:creationId xmlns:a16="http://schemas.microsoft.com/office/drawing/2014/main" id="{A839C141-FF63-5A47-A480-DEE64E714645}"/>
              </a:ext>
            </a:extLst>
          </p:cNvPr>
          <p:cNvSpPr>
            <a:spLocks noGrp="1"/>
          </p:cNvSpPr>
          <p:nvPr>
            <p:ph idx="1"/>
          </p:nvPr>
        </p:nvSpPr>
        <p:spPr>
          <a:xfrm>
            <a:off x="628651" y="1369219"/>
            <a:ext cx="4171950" cy="3263504"/>
          </a:xfrm>
        </p:spPr>
        <p:txBody>
          <a:bodyPr/>
          <a:lstStyle/>
          <a:p>
            <a:pPr marL="0" indent="0">
              <a:buNone/>
            </a:pPr>
            <a:r>
              <a:rPr lang="en-US" dirty="0"/>
              <a:t>Sturgis met all expectations and did very well at…</a:t>
            </a:r>
          </a:p>
          <a:p>
            <a:pPr lvl="1"/>
            <a:r>
              <a:rPr lang="en-US" dirty="0"/>
              <a:t>Instilling confidence</a:t>
            </a:r>
          </a:p>
          <a:p>
            <a:pPr lvl="1"/>
            <a:r>
              <a:rPr lang="en-US" dirty="0"/>
              <a:t>Giving individual attention</a:t>
            </a:r>
          </a:p>
          <a:p>
            <a:pPr lvl="1"/>
            <a:r>
              <a:rPr lang="en-US" dirty="0"/>
              <a:t>Readiness to respond to questions</a:t>
            </a:r>
          </a:p>
        </p:txBody>
      </p:sp>
    </p:spTree>
    <p:extLst>
      <p:ext uri="{BB962C8B-B14F-4D97-AF65-F5344CB8AC3E}">
        <p14:creationId xmlns:p14="http://schemas.microsoft.com/office/powerpoint/2010/main" val="19847385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DB92A-25A6-7F4B-8C42-FB90879D3EC9}"/>
              </a:ext>
            </a:extLst>
          </p:cNvPr>
          <p:cNvSpPr>
            <a:spLocks noGrp="1"/>
          </p:cNvSpPr>
          <p:nvPr>
            <p:ph type="title"/>
          </p:nvPr>
        </p:nvSpPr>
        <p:spPr/>
        <p:txBody>
          <a:bodyPr/>
          <a:lstStyle/>
          <a:p>
            <a:r>
              <a:rPr lang="en-US" dirty="0"/>
              <a:t>Let’s look long-term</a:t>
            </a:r>
          </a:p>
        </p:txBody>
      </p:sp>
      <p:sp>
        <p:nvSpPr>
          <p:cNvPr id="3" name="Text Placeholder 2">
            <a:extLst>
              <a:ext uri="{FF2B5EF4-FFF2-40B4-BE49-F238E27FC236}">
                <a16:creationId xmlns:a16="http://schemas.microsoft.com/office/drawing/2014/main" id="{435C29AA-0CE8-044D-8CEE-6415FBE63CA4}"/>
              </a:ext>
            </a:extLst>
          </p:cNvPr>
          <p:cNvSpPr>
            <a:spLocks noGrp="1"/>
          </p:cNvSpPr>
          <p:nvPr>
            <p:ph type="body" idx="1"/>
          </p:nvPr>
        </p:nvSpPr>
        <p:spPr/>
        <p:txBody>
          <a:bodyPr/>
          <a:lstStyle/>
          <a:p>
            <a:r>
              <a:rPr lang="en-US" dirty="0"/>
              <a:t>More closely</a:t>
            </a:r>
          </a:p>
        </p:txBody>
      </p:sp>
    </p:spTree>
    <p:extLst>
      <p:ext uri="{BB962C8B-B14F-4D97-AF65-F5344CB8AC3E}">
        <p14:creationId xmlns:p14="http://schemas.microsoft.com/office/powerpoint/2010/main" val="42408992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41E95-F2AC-9D4F-855E-F5544B5AC0AD}"/>
              </a:ext>
            </a:extLst>
          </p:cNvPr>
          <p:cNvSpPr>
            <a:spLocks noGrp="1"/>
          </p:cNvSpPr>
          <p:nvPr>
            <p:ph type="title"/>
          </p:nvPr>
        </p:nvSpPr>
        <p:spPr/>
        <p:txBody>
          <a:bodyPr/>
          <a:lstStyle/>
          <a:p>
            <a:r>
              <a:rPr lang="en-US" dirty="0"/>
              <a:t>Area of Service</a:t>
            </a:r>
          </a:p>
        </p:txBody>
      </p:sp>
      <p:pic>
        <p:nvPicPr>
          <p:cNvPr id="5" name="Picture 4">
            <a:extLst>
              <a:ext uri="{FF2B5EF4-FFF2-40B4-BE49-F238E27FC236}">
                <a16:creationId xmlns:a16="http://schemas.microsoft.com/office/drawing/2014/main" id="{0B05ED3E-40E8-A54D-A1FB-AD4CC24A5E9C}"/>
              </a:ext>
            </a:extLst>
          </p:cNvPr>
          <p:cNvPicPr>
            <a:picLocks noChangeAspect="1"/>
          </p:cNvPicPr>
          <p:nvPr/>
        </p:nvPicPr>
        <p:blipFill>
          <a:blip r:embed="rId2"/>
          <a:stretch>
            <a:fillRect/>
          </a:stretch>
        </p:blipFill>
        <p:spPr>
          <a:xfrm>
            <a:off x="784514" y="1066283"/>
            <a:ext cx="5159085" cy="3578454"/>
          </a:xfrm>
          <a:prstGeom prst="rect">
            <a:avLst/>
          </a:prstGeom>
        </p:spPr>
      </p:pic>
      <p:sp>
        <p:nvSpPr>
          <p:cNvPr id="7" name="TextBox 6">
            <a:extLst>
              <a:ext uri="{FF2B5EF4-FFF2-40B4-BE49-F238E27FC236}">
                <a16:creationId xmlns:a16="http://schemas.microsoft.com/office/drawing/2014/main" id="{087185F6-B138-AC44-9D1B-EB196709EE5C}"/>
              </a:ext>
            </a:extLst>
          </p:cNvPr>
          <p:cNvSpPr txBox="1"/>
          <p:nvPr/>
        </p:nvSpPr>
        <p:spPr>
          <a:xfrm>
            <a:off x="6099463" y="1648420"/>
            <a:ext cx="2415887" cy="923330"/>
          </a:xfrm>
          <a:prstGeom prst="rect">
            <a:avLst/>
          </a:prstGeom>
          <a:noFill/>
        </p:spPr>
        <p:txBody>
          <a:bodyPr wrap="square" rtlCol="0">
            <a:spAutoFit/>
          </a:bodyPr>
          <a:lstStyle/>
          <a:p>
            <a:r>
              <a:rPr lang="en-US" dirty="0"/>
              <a:t>All around, perceived mean of service has gone down only slightly</a:t>
            </a:r>
          </a:p>
        </p:txBody>
      </p:sp>
    </p:spTree>
    <p:extLst>
      <p:ext uri="{BB962C8B-B14F-4D97-AF65-F5344CB8AC3E}">
        <p14:creationId xmlns:p14="http://schemas.microsoft.com/office/powerpoint/2010/main" val="40954980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879451AB-82FC-F64A-BE58-E4C6EB4DB923}"/>
              </a:ext>
            </a:extLst>
          </p:cNvPr>
          <p:cNvSpPr>
            <a:spLocks noGrp="1"/>
          </p:cNvSpPr>
          <p:nvPr>
            <p:ph idx="1"/>
          </p:nvPr>
        </p:nvSpPr>
        <p:spPr/>
        <p:txBody>
          <a:bodyPr/>
          <a:lstStyle/>
          <a:p>
            <a:pPr marL="0" indent="0" algn="ctr" fontAlgn="base">
              <a:buNone/>
            </a:pPr>
            <a:r>
              <a:rPr lang="en-US" dirty="0"/>
              <a:t>The </a:t>
            </a:r>
            <a:r>
              <a:rPr lang="en-US" dirty="0" err="1"/>
              <a:t>LibQUAL</a:t>
            </a:r>
            <a:r>
              <a:rPr lang="en-US" dirty="0"/>
              <a:t> (LQ) survey measures user expectations and how well the library is fulfilling them.​</a:t>
            </a:r>
          </a:p>
          <a:p>
            <a:pPr marL="0" indent="0" algn="ctr" fontAlgn="base">
              <a:buNone/>
            </a:pPr>
            <a:r>
              <a:rPr lang="en-US" dirty="0"/>
              <a:t>​</a:t>
            </a:r>
            <a:br>
              <a:rPr lang="en-US" dirty="0"/>
            </a:br>
            <a:r>
              <a:rPr lang="en-US" dirty="0"/>
              <a:t>The survey instrument hasn’t changed in years, allow us to track user satisfaction over time.​</a:t>
            </a:r>
          </a:p>
          <a:p>
            <a:endParaRPr lang="en-US" dirty="0"/>
          </a:p>
        </p:txBody>
      </p:sp>
    </p:spTree>
    <p:extLst>
      <p:ext uri="{BB962C8B-B14F-4D97-AF65-F5344CB8AC3E}">
        <p14:creationId xmlns:p14="http://schemas.microsoft.com/office/powerpoint/2010/main" val="3749718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41E95-F2AC-9D4F-855E-F5544B5AC0AD}"/>
              </a:ext>
            </a:extLst>
          </p:cNvPr>
          <p:cNvSpPr>
            <a:spLocks noGrp="1"/>
          </p:cNvSpPr>
          <p:nvPr>
            <p:ph type="title"/>
          </p:nvPr>
        </p:nvSpPr>
        <p:spPr/>
        <p:txBody>
          <a:bodyPr/>
          <a:lstStyle/>
          <a:p>
            <a:r>
              <a:rPr lang="en-US" dirty="0"/>
              <a:t>Area of Service</a:t>
            </a:r>
          </a:p>
        </p:txBody>
      </p:sp>
      <p:sp>
        <p:nvSpPr>
          <p:cNvPr id="7" name="TextBox 6">
            <a:extLst>
              <a:ext uri="{FF2B5EF4-FFF2-40B4-BE49-F238E27FC236}">
                <a16:creationId xmlns:a16="http://schemas.microsoft.com/office/drawing/2014/main" id="{087185F6-B138-AC44-9D1B-EB196709EE5C}"/>
              </a:ext>
            </a:extLst>
          </p:cNvPr>
          <p:cNvSpPr txBox="1"/>
          <p:nvPr/>
        </p:nvSpPr>
        <p:spPr>
          <a:xfrm>
            <a:off x="6099463" y="1648420"/>
            <a:ext cx="2415887" cy="923330"/>
          </a:xfrm>
          <a:prstGeom prst="rect">
            <a:avLst/>
          </a:prstGeom>
          <a:noFill/>
        </p:spPr>
        <p:txBody>
          <a:bodyPr wrap="square" rtlCol="0">
            <a:spAutoFit/>
          </a:bodyPr>
          <a:lstStyle/>
          <a:p>
            <a:r>
              <a:rPr lang="en-US" dirty="0"/>
              <a:t>However, the desired and minimum means have decreased as well.</a:t>
            </a:r>
          </a:p>
        </p:txBody>
      </p:sp>
      <p:pic>
        <p:nvPicPr>
          <p:cNvPr id="4" name="Picture 3">
            <a:extLst>
              <a:ext uri="{FF2B5EF4-FFF2-40B4-BE49-F238E27FC236}">
                <a16:creationId xmlns:a16="http://schemas.microsoft.com/office/drawing/2014/main" id="{2DE68888-8D6D-C942-9350-68749CED9F33}"/>
              </a:ext>
            </a:extLst>
          </p:cNvPr>
          <p:cNvPicPr>
            <a:picLocks noChangeAspect="1"/>
          </p:cNvPicPr>
          <p:nvPr/>
        </p:nvPicPr>
        <p:blipFill>
          <a:blip r:embed="rId2"/>
          <a:stretch>
            <a:fillRect/>
          </a:stretch>
        </p:blipFill>
        <p:spPr>
          <a:xfrm>
            <a:off x="1299077" y="988779"/>
            <a:ext cx="3966606" cy="3705645"/>
          </a:xfrm>
          <a:prstGeom prst="rect">
            <a:avLst/>
          </a:prstGeom>
        </p:spPr>
      </p:pic>
    </p:spTree>
    <p:extLst>
      <p:ext uri="{BB962C8B-B14F-4D97-AF65-F5344CB8AC3E}">
        <p14:creationId xmlns:p14="http://schemas.microsoft.com/office/powerpoint/2010/main" val="39820639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41E95-F2AC-9D4F-855E-F5544B5AC0AD}"/>
              </a:ext>
            </a:extLst>
          </p:cNvPr>
          <p:cNvSpPr>
            <a:spLocks noGrp="1"/>
          </p:cNvSpPr>
          <p:nvPr>
            <p:ph type="title"/>
          </p:nvPr>
        </p:nvSpPr>
        <p:spPr/>
        <p:txBody>
          <a:bodyPr/>
          <a:lstStyle/>
          <a:p>
            <a:r>
              <a:rPr lang="en-US" dirty="0"/>
              <a:t>Area of Service</a:t>
            </a:r>
          </a:p>
        </p:txBody>
      </p:sp>
      <p:pic>
        <p:nvPicPr>
          <p:cNvPr id="6" name="Picture 5">
            <a:extLst>
              <a:ext uri="{FF2B5EF4-FFF2-40B4-BE49-F238E27FC236}">
                <a16:creationId xmlns:a16="http://schemas.microsoft.com/office/drawing/2014/main" id="{B0206DF0-BFEA-374B-A05C-CDEDE416729A}"/>
              </a:ext>
            </a:extLst>
          </p:cNvPr>
          <p:cNvPicPr>
            <a:picLocks noChangeAspect="1"/>
          </p:cNvPicPr>
          <p:nvPr/>
        </p:nvPicPr>
        <p:blipFill>
          <a:blip r:embed="rId2"/>
          <a:stretch>
            <a:fillRect/>
          </a:stretch>
        </p:blipFill>
        <p:spPr>
          <a:xfrm>
            <a:off x="628650" y="1059873"/>
            <a:ext cx="5237530" cy="3439392"/>
          </a:xfrm>
          <a:prstGeom prst="rect">
            <a:avLst/>
          </a:prstGeom>
        </p:spPr>
      </p:pic>
      <p:sp>
        <p:nvSpPr>
          <p:cNvPr id="3" name="TextBox 2">
            <a:extLst>
              <a:ext uri="{FF2B5EF4-FFF2-40B4-BE49-F238E27FC236}">
                <a16:creationId xmlns:a16="http://schemas.microsoft.com/office/drawing/2014/main" id="{8DF126C6-E4FC-6940-B383-E74C2D0D1B67}"/>
              </a:ext>
            </a:extLst>
          </p:cNvPr>
          <p:cNvSpPr txBox="1"/>
          <p:nvPr/>
        </p:nvSpPr>
        <p:spPr>
          <a:xfrm>
            <a:off x="6068290" y="1856239"/>
            <a:ext cx="2447060" cy="923330"/>
          </a:xfrm>
          <a:prstGeom prst="rect">
            <a:avLst/>
          </a:prstGeom>
          <a:noFill/>
        </p:spPr>
        <p:txBody>
          <a:bodyPr wrap="square" rtlCol="0">
            <a:spAutoFit/>
          </a:bodyPr>
          <a:lstStyle/>
          <a:p>
            <a:r>
              <a:rPr lang="en-US" dirty="0"/>
              <a:t>Willingness to help users has also gone up in the last three years.  </a:t>
            </a:r>
          </a:p>
        </p:txBody>
      </p:sp>
    </p:spTree>
    <p:extLst>
      <p:ext uri="{BB962C8B-B14F-4D97-AF65-F5344CB8AC3E}">
        <p14:creationId xmlns:p14="http://schemas.microsoft.com/office/powerpoint/2010/main" val="33664330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A3B470-4949-8941-A322-7EB035037514}"/>
              </a:ext>
            </a:extLst>
          </p:cNvPr>
          <p:cNvSpPr>
            <a:spLocks noGrp="1"/>
          </p:cNvSpPr>
          <p:nvPr>
            <p:ph type="title"/>
          </p:nvPr>
        </p:nvSpPr>
        <p:spPr/>
        <p:txBody>
          <a:bodyPr/>
          <a:lstStyle/>
          <a:p>
            <a:r>
              <a:rPr lang="en-US" dirty="0"/>
              <a:t>Information Control</a:t>
            </a:r>
          </a:p>
        </p:txBody>
      </p:sp>
      <p:pic>
        <p:nvPicPr>
          <p:cNvPr id="4" name="Picture 3">
            <a:extLst>
              <a:ext uri="{FF2B5EF4-FFF2-40B4-BE49-F238E27FC236}">
                <a16:creationId xmlns:a16="http://schemas.microsoft.com/office/drawing/2014/main" id="{DEE76A4A-507D-9741-B17D-E85985C6AB95}"/>
              </a:ext>
            </a:extLst>
          </p:cNvPr>
          <p:cNvPicPr>
            <a:picLocks noChangeAspect="1"/>
          </p:cNvPicPr>
          <p:nvPr/>
        </p:nvPicPr>
        <p:blipFill>
          <a:blip r:embed="rId2"/>
          <a:stretch>
            <a:fillRect/>
          </a:stretch>
        </p:blipFill>
        <p:spPr>
          <a:xfrm>
            <a:off x="628650" y="1268016"/>
            <a:ext cx="4831773" cy="3353655"/>
          </a:xfrm>
          <a:prstGeom prst="rect">
            <a:avLst/>
          </a:prstGeom>
        </p:spPr>
      </p:pic>
      <p:sp>
        <p:nvSpPr>
          <p:cNvPr id="5" name="TextBox 4">
            <a:extLst>
              <a:ext uri="{FF2B5EF4-FFF2-40B4-BE49-F238E27FC236}">
                <a16:creationId xmlns:a16="http://schemas.microsoft.com/office/drawing/2014/main" id="{F840B12C-5428-C245-814F-D1E5E6E4B5A6}"/>
              </a:ext>
            </a:extLst>
          </p:cNvPr>
          <p:cNvSpPr txBox="1"/>
          <p:nvPr/>
        </p:nvSpPr>
        <p:spPr>
          <a:xfrm>
            <a:off x="6037118" y="1849582"/>
            <a:ext cx="2057400" cy="923330"/>
          </a:xfrm>
          <a:prstGeom prst="rect">
            <a:avLst/>
          </a:prstGeom>
          <a:noFill/>
        </p:spPr>
        <p:txBody>
          <a:bodyPr wrap="square" rtlCol="0">
            <a:spAutoFit/>
          </a:bodyPr>
          <a:lstStyle/>
          <a:p>
            <a:r>
              <a:rPr lang="en-US" dirty="0"/>
              <a:t>Information Control has improved in most all areas</a:t>
            </a:r>
          </a:p>
        </p:txBody>
      </p:sp>
    </p:spTree>
    <p:extLst>
      <p:ext uri="{BB962C8B-B14F-4D97-AF65-F5344CB8AC3E}">
        <p14:creationId xmlns:p14="http://schemas.microsoft.com/office/powerpoint/2010/main" val="22270754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A3B470-4949-8941-A322-7EB035037514}"/>
              </a:ext>
            </a:extLst>
          </p:cNvPr>
          <p:cNvSpPr>
            <a:spLocks noGrp="1"/>
          </p:cNvSpPr>
          <p:nvPr>
            <p:ph type="title"/>
          </p:nvPr>
        </p:nvSpPr>
        <p:spPr/>
        <p:txBody>
          <a:bodyPr/>
          <a:lstStyle/>
          <a:p>
            <a:r>
              <a:rPr lang="en-US" dirty="0"/>
              <a:t>Information Control</a:t>
            </a:r>
          </a:p>
        </p:txBody>
      </p:sp>
      <p:sp>
        <p:nvSpPr>
          <p:cNvPr id="5" name="TextBox 4">
            <a:extLst>
              <a:ext uri="{FF2B5EF4-FFF2-40B4-BE49-F238E27FC236}">
                <a16:creationId xmlns:a16="http://schemas.microsoft.com/office/drawing/2014/main" id="{F840B12C-5428-C245-814F-D1E5E6E4B5A6}"/>
              </a:ext>
            </a:extLst>
          </p:cNvPr>
          <p:cNvSpPr txBox="1"/>
          <p:nvPr/>
        </p:nvSpPr>
        <p:spPr>
          <a:xfrm>
            <a:off x="5748770" y="1694587"/>
            <a:ext cx="2670464" cy="1754326"/>
          </a:xfrm>
          <a:prstGeom prst="rect">
            <a:avLst/>
          </a:prstGeom>
          <a:noFill/>
        </p:spPr>
        <p:txBody>
          <a:bodyPr wrap="square" rtlCol="0">
            <a:spAutoFit/>
          </a:bodyPr>
          <a:lstStyle/>
          <a:p>
            <a:r>
              <a:rPr lang="en-US" dirty="0"/>
              <a:t>There has been a dramatic increase in satisfaction of making information easily accessible for </a:t>
            </a:r>
          </a:p>
          <a:p>
            <a:r>
              <a:rPr lang="en-US" dirty="0"/>
              <a:t>independent use</a:t>
            </a:r>
          </a:p>
          <a:p>
            <a:r>
              <a:rPr lang="en-US" dirty="0"/>
              <a:t> </a:t>
            </a:r>
          </a:p>
        </p:txBody>
      </p:sp>
      <p:pic>
        <p:nvPicPr>
          <p:cNvPr id="6" name="Picture 5">
            <a:extLst>
              <a:ext uri="{FF2B5EF4-FFF2-40B4-BE49-F238E27FC236}">
                <a16:creationId xmlns:a16="http://schemas.microsoft.com/office/drawing/2014/main" id="{71F5C802-E5F7-0A4C-993C-446C8FEE68DC}"/>
              </a:ext>
            </a:extLst>
          </p:cNvPr>
          <p:cNvPicPr>
            <a:picLocks noChangeAspect="1"/>
          </p:cNvPicPr>
          <p:nvPr/>
        </p:nvPicPr>
        <p:blipFill>
          <a:blip r:embed="rId2"/>
          <a:stretch>
            <a:fillRect/>
          </a:stretch>
        </p:blipFill>
        <p:spPr>
          <a:xfrm>
            <a:off x="628650" y="1055814"/>
            <a:ext cx="5024005" cy="3630485"/>
          </a:xfrm>
          <a:prstGeom prst="rect">
            <a:avLst/>
          </a:prstGeom>
        </p:spPr>
      </p:pic>
    </p:spTree>
    <p:extLst>
      <p:ext uri="{BB962C8B-B14F-4D97-AF65-F5344CB8AC3E}">
        <p14:creationId xmlns:p14="http://schemas.microsoft.com/office/powerpoint/2010/main" val="21571784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A3B470-4949-8941-A322-7EB035037514}"/>
              </a:ext>
            </a:extLst>
          </p:cNvPr>
          <p:cNvSpPr>
            <a:spLocks noGrp="1"/>
          </p:cNvSpPr>
          <p:nvPr>
            <p:ph type="title"/>
          </p:nvPr>
        </p:nvSpPr>
        <p:spPr/>
        <p:txBody>
          <a:bodyPr/>
          <a:lstStyle/>
          <a:p>
            <a:r>
              <a:rPr lang="en-US" dirty="0"/>
              <a:t>Information Control</a:t>
            </a:r>
          </a:p>
        </p:txBody>
      </p:sp>
      <p:sp>
        <p:nvSpPr>
          <p:cNvPr id="5" name="TextBox 4">
            <a:extLst>
              <a:ext uri="{FF2B5EF4-FFF2-40B4-BE49-F238E27FC236}">
                <a16:creationId xmlns:a16="http://schemas.microsoft.com/office/drawing/2014/main" id="{F840B12C-5428-C245-814F-D1E5E6E4B5A6}"/>
              </a:ext>
            </a:extLst>
          </p:cNvPr>
          <p:cNvSpPr txBox="1"/>
          <p:nvPr/>
        </p:nvSpPr>
        <p:spPr>
          <a:xfrm>
            <a:off x="5748770" y="1694587"/>
            <a:ext cx="2670464" cy="1477328"/>
          </a:xfrm>
          <a:prstGeom prst="rect">
            <a:avLst/>
          </a:prstGeom>
          <a:noFill/>
        </p:spPr>
        <p:txBody>
          <a:bodyPr wrap="square" rtlCol="0">
            <a:spAutoFit/>
          </a:bodyPr>
          <a:lstStyle/>
          <a:p>
            <a:r>
              <a:rPr lang="en-US" dirty="0"/>
              <a:t>And an increase in satisfaction of the printed materials needed for the user’s work</a:t>
            </a:r>
          </a:p>
          <a:p>
            <a:r>
              <a:rPr lang="en-US" dirty="0"/>
              <a:t> </a:t>
            </a:r>
          </a:p>
        </p:txBody>
      </p:sp>
      <p:pic>
        <p:nvPicPr>
          <p:cNvPr id="3" name="Picture 2">
            <a:extLst>
              <a:ext uri="{FF2B5EF4-FFF2-40B4-BE49-F238E27FC236}">
                <a16:creationId xmlns:a16="http://schemas.microsoft.com/office/drawing/2014/main" id="{BA073355-FFD6-8C4C-AF31-FD60972F05AD}"/>
              </a:ext>
            </a:extLst>
          </p:cNvPr>
          <p:cNvPicPr>
            <a:picLocks noChangeAspect="1"/>
          </p:cNvPicPr>
          <p:nvPr/>
        </p:nvPicPr>
        <p:blipFill>
          <a:blip r:embed="rId2"/>
          <a:stretch>
            <a:fillRect/>
          </a:stretch>
        </p:blipFill>
        <p:spPr>
          <a:xfrm>
            <a:off x="628650" y="1061778"/>
            <a:ext cx="4899314" cy="3489439"/>
          </a:xfrm>
          <a:prstGeom prst="rect">
            <a:avLst/>
          </a:prstGeom>
        </p:spPr>
      </p:pic>
    </p:spTree>
    <p:extLst>
      <p:ext uri="{BB962C8B-B14F-4D97-AF65-F5344CB8AC3E}">
        <p14:creationId xmlns:p14="http://schemas.microsoft.com/office/powerpoint/2010/main" val="5378699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A3B470-4949-8941-A322-7EB035037514}"/>
              </a:ext>
            </a:extLst>
          </p:cNvPr>
          <p:cNvSpPr>
            <a:spLocks noGrp="1"/>
          </p:cNvSpPr>
          <p:nvPr>
            <p:ph type="title"/>
          </p:nvPr>
        </p:nvSpPr>
        <p:spPr/>
        <p:txBody>
          <a:bodyPr/>
          <a:lstStyle/>
          <a:p>
            <a:r>
              <a:rPr lang="en-US" dirty="0"/>
              <a:t>Library as a Place</a:t>
            </a:r>
          </a:p>
        </p:txBody>
      </p:sp>
      <p:sp>
        <p:nvSpPr>
          <p:cNvPr id="5" name="TextBox 4">
            <a:extLst>
              <a:ext uri="{FF2B5EF4-FFF2-40B4-BE49-F238E27FC236}">
                <a16:creationId xmlns:a16="http://schemas.microsoft.com/office/drawing/2014/main" id="{F840B12C-5428-C245-814F-D1E5E6E4B5A6}"/>
              </a:ext>
            </a:extLst>
          </p:cNvPr>
          <p:cNvSpPr txBox="1"/>
          <p:nvPr/>
        </p:nvSpPr>
        <p:spPr>
          <a:xfrm>
            <a:off x="5748770" y="1694587"/>
            <a:ext cx="2670464" cy="1477328"/>
          </a:xfrm>
          <a:prstGeom prst="rect">
            <a:avLst/>
          </a:prstGeom>
          <a:noFill/>
        </p:spPr>
        <p:txBody>
          <a:bodyPr wrap="square" rtlCol="0">
            <a:spAutoFit/>
          </a:bodyPr>
          <a:lstStyle/>
          <a:p>
            <a:r>
              <a:rPr lang="en-US" dirty="0"/>
              <a:t>The library as a place has seen a sharp increase in satisfaction across the board</a:t>
            </a:r>
          </a:p>
          <a:p>
            <a:r>
              <a:rPr lang="en-US" dirty="0"/>
              <a:t> </a:t>
            </a:r>
          </a:p>
        </p:txBody>
      </p:sp>
      <p:pic>
        <p:nvPicPr>
          <p:cNvPr id="6" name="Picture 5">
            <a:extLst>
              <a:ext uri="{FF2B5EF4-FFF2-40B4-BE49-F238E27FC236}">
                <a16:creationId xmlns:a16="http://schemas.microsoft.com/office/drawing/2014/main" id="{66E23BF4-8EAB-E649-B81C-146620E5ABF6}"/>
              </a:ext>
            </a:extLst>
          </p:cNvPr>
          <p:cNvPicPr>
            <a:picLocks noChangeAspect="1"/>
          </p:cNvPicPr>
          <p:nvPr/>
        </p:nvPicPr>
        <p:blipFill>
          <a:blip r:embed="rId2"/>
          <a:stretch>
            <a:fillRect/>
          </a:stretch>
        </p:blipFill>
        <p:spPr>
          <a:xfrm>
            <a:off x="724765" y="1050946"/>
            <a:ext cx="4564207" cy="3627959"/>
          </a:xfrm>
          <a:prstGeom prst="rect">
            <a:avLst/>
          </a:prstGeom>
        </p:spPr>
      </p:pic>
    </p:spTree>
    <p:extLst>
      <p:ext uri="{BB962C8B-B14F-4D97-AF65-F5344CB8AC3E}">
        <p14:creationId xmlns:p14="http://schemas.microsoft.com/office/powerpoint/2010/main" val="20367888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A3B470-4949-8941-A322-7EB035037514}"/>
              </a:ext>
            </a:extLst>
          </p:cNvPr>
          <p:cNvSpPr>
            <a:spLocks noGrp="1"/>
          </p:cNvSpPr>
          <p:nvPr>
            <p:ph type="title"/>
          </p:nvPr>
        </p:nvSpPr>
        <p:spPr/>
        <p:txBody>
          <a:bodyPr/>
          <a:lstStyle/>
          <a:p>
            <a:r>
              <a:rPr lang="en-US" dirty="0"/>
              <a:t>Library as a Place</a:t>
            </a:r>
          </a:p>
        </p:txBody>
      </p:sp>
      <p:sp>
        <p:nvSpPr>
          <p:cNvPr id="5" name="TextBox 4">
            <a:extLst>
              <a:ext uri="{FF2B5EF4-FFF2-40B4-BE49-F238E27FC236}">
                <a16:creationId xmlns:a16="http://schemas.microsoft.com/office/drawing/2014/main" id="{F840B12C-5428-C245-814F-D1E5E6E4B5A6}"/>
              </a:ext>
            </a:extLst>
          </p:cNvPr>
          <p:cNvSpPr txBox="1"/>
          <p:nvPr/>
        </p:nvSpPr>
        <p:spPr>
          <a:xfrm>
            <a:off x="5026601" y="1694587"/>
            <a:ext cx="3712153" cy="2031325"/>
          </a:xfrm>
          <a:prstGeom prst="rect">
            <a:avLst/>
          </a:prstGeom>
          <a:noFill/>
        </p:spPr>
        <p:txBody>
          <a:bodyPr wrap="square" rtlCol="0">
            <a:spAutoFit/>
          </a:bodyPr>
          <a:lstStyle/>
          <a:p>
            <a:r>
              <a:rPr lang="en-US" dirty="0"/>
              <a:t>The largest increase across the survey from 2011-2019 was the satisfaction in community spaces for group learning and group </a:t>
            </a:r>
          </a:p>
          <a:p>
            <a:r>
              <a:rPr lang="en-US" dirty="0"/>
              <a:t>study</a:t>
            </a:r>
          </a:p>
          <a:p>
            <a:endParaRPr lang="en-US" dirty="0"/>
          </a:p>
          <a:p>
            <a:r>
              <a:rPr lang="en-US" dirty="0"/>
              <a:t> </a:t>
            </a:r>
          </a:p>
        </p:txBody>
      </p:sp>
      <p:pic>
        <p:nvPicPr>
          <p:cNvPr id="3" name="Picture 2">
            <a:extLst>
              <a:ext uri="{FF2B5EF4-FFF2-40B4-BE49-F238E27FC236}">
                <a16:creationId xmlns:a16="http://schemas.microsoft.com/office/drawing/2014/main" id="{12A92C2E-DBBB-B94F-B1FF-3CB350097CBE}"/>
              </a:ext>
            </a:extLst>
          </p:cNvPr>
          <p:cNvPicPr>
            <a:picLocks noChangeAspect="1"/>
          </p:cNvPicPr>
          <p:nvPr/>
        </p:nvPicPr>
        <p:blipFill>
          <a:blip r:embed="rId2"/>
          <a:stretch>
            <a:fillRect/>
          </a:stretch>
        </p:blipFill>
        <p:spPr>
          <a:xfrm>
            <a:off x="628650" y="1029559"/>
            <a:ext cx="4397952" cy="3511268"/>
          </a:xfrm>
          <a:prstGeom prst="rect">
            <a:avLst/>
          </a:prstGeom>
        </p:spPr>
      </p:pic>
    </p:spTree>
    <p:extLst>
      <p:ext uri="{BB962C8B-B14F-4D97-AF65-F5344CB8AC3E}">
        <p14:creationId xmlns:p14="http://schemas.microsoft.com/office/powerpoint/2010/main" val="16714149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A3B470-4949-8941-A322-7EB035037514}"/>
              </a:ext>
            </a:extLst>
          </p:cNvPr>
          <p:cNvSpPr>
            <a:spLocks noGrp="1"/>
          </p:cNvSpPr>
          <p:nvPr>
            <p:ph type="title"/>
          </p:nvPr>
        </p:nvSpPr>
        <p:spPr/>
        <p:txBody>
          <a:bodyPr/>
          <a:lstStyle/>
          <a:p>
            <a:r>
              <a:rPr lang="en-US" dirty="0"/>
              <a:t>Overall Perceived Mean</a:t>
            </a:r>
          </a:p>
        </p:txBody>
      </p:sp>
      <p:sp>
        <p:nvSpPr>
          <p:cNvPr id="5" name="TextBox 4">
            <a:extLst>
              <a:ext uri="{FF2B5EF4-FFF2-40B4-BE49-F238E27FC236}">
                <a16:creationId xmlns:a16="http://schemas.microsoft.com/office/drawing/2014/main" id="{F840B12C-5428-C245-814F-D1E5E6E4B5A6}"/>
              </a:ext>
            </a:extLst>
          </p:cNvPr>
          <p:cNvSpPr txBox="1"/>
          <p:nvPr/>
        </p:nvSpPr>
        <p:spPr>
          <a:xfrm>
            <a:off x="5323162" y="1694587"/>
            <a:ext cx="2597763" cy="1754326"/>
          </a:xfrm>
          <a:prstGeom prst="rect">
            <a:avLst/>
          </a:prstGeom>
          <a:noFill/>
        </p:spPr>
        <p:txBody>
          <a:bodyPr wrap="square" rtlCol="0">
            <a:spAutoFit/>
          </a:bodyPr>
          <a:lstStyle/>
          <a:p>
            <a:r>
              <a:rPr lang="en-US" dirty="0"/>
              <a:t>Overall, our perceived mean increased from 6.98 in 2011 to </a:t>
            </a:r>
            <a:r>
              <a:rPr lang="en-US" dirty="0">
                <a:solidFill>
                  <a:schemeClr val="accent4"/>
                </a:solidFill>
              </a:rPr>
              <a:t>7.33</a:t>
            </a:r>
            <a:r>
              <a:rPr lang="en-US" dirty="0"/>
              <a:t> in 2019.</a:t>
            </a:r>
          </a:p>
          <a:p>
            <a:endParaRPr lang="en-US" dirty="0"/>
          </a:p>
          <a:p>
            <a:r>
              <a:rPr lang="en-US" dirty="0"/>
              <a:t> </a:t>
            </a:r>
          </a:p>
        </p:txBody>
      </p:sp>
      <p:pic>
        <p:nvPicPr>
          <p:cNvPr id="4" name="Picture 3">
            <a:extLst>
              <a:ext uri="{FF2B5EF4-FFF2-40B4-BE49-F238E27FC236}">
                <a16:creationId xmlns:a16="http://schemas.microsoft.com/office/drawing/2014/main" id="{B84AB632-ACC8-AB48-A627-832E1B00BF22}"/>
              </a:ext>
            </a:extLst>
          </p:cNvPr>
          <p:cNvPicPr>
            <a:picLocks noChangeAspect="1"/>
          </p:cNvPicPr>
          <p:nvPr/>
        </p:nvPicPr>
        <p:blipFill>
          <a:blip r:embed="rId2"/>
          <a:stretch>
            <a:fillRect/>
          </a:stretch>
        </p:blipFill>
        <p:spPr>
          <a:xfrm>
            <a:off x="551687" y="1532238"/>
            <a:ext cx="4589401" cy="3107724"/>
          </a:xfrm>
          <a:prstGeom prst="rect">
            <a:avLst/>
          </a:prstGeom>
        </p:spPr>
      </p:pic>
      <p:sp>
        <p:nvSpPr>
          <p:cNvPr id="6" name="TextBox 5">
            <a:extLst>
              <a:ext uri="{FF2B5EF4-FFF2-40B4-BE49-F238E27FC236}">
                <a16:creationId xmlns:a16="http://schemas.microsoft.com/office/drawing/2014/main" id="{2A094AF0-FDC7-BF42-B162-AE6D53A8D2F2}"/>
              </a:ext>
            </a:extLst>
          </p:cNvPr>
          <p:cNvSpPr txBox="1"/>
          <p:nvPr/>
        </p:nvSpPr>
        <p:spPr>
          <a:xfrm>
            <a:off x="1062681" y="3233469"/>
            <a:ext cx="457200" cy="215444"/>
          </a:xfrm>
          <a:prstGeom prst="rect">
            <a:avLst/>
          </a:prstGeom>
          <a:noFill/>
        </p:spPr>
        <p:txBody>
          <a:bodyPr wrap="square" rtlCol="0">
            <a:spAutoFit/>
          </a:bodyPr>
          <a:lstStyle/>
          <a:p>
            <a:r>
              <a:rPr lang="en-US" sz="800" dirty="0"/>
              <a:t>6.98</a:t>
            </a:r>
          </a:p>
        </p:txBody>
      </p:sp>
      <p:sp>
        <p:nvSpPr>
          <p:cNvPr id="7" name="TextBox 6">
            <a:extLst>
              <a:ext uri="{FF2B5EF4-FFF2-40B4-BE49-F238E27FC236}">
                <a16:creationId xmlns:a16="http://schemas.microsoft.com/office/drawing/2014/main" id="{444ED0DD-85A1-FB45-9F4C-861DF6C0298B}"/>
              </a:ext>
            </a:extLst>
          </p:cNvPr>
          <p:cNvSpPr txBox="1"/>
          <p:nvPr/>
        </p:nvSpPr>
        <p:spPr>
          <a:xfrm>
            <a:off x="1962665" y="2571750"/>
            <a:ext cx="457200" cy="215444"/>
          </a:xfrm>
          <a:prstGeom prst="rect">
            <a:avLst/>
          </a:prstGeom>
          <a:noFill/>
        </p:spPr>
        <p:txBody>
          <a:bodyPr wrap="square" rtlCol="0">
            <a:spAutoFit/>
          </a:bodyPr>
          <a:lstStyle/>
          <a:p>
            <a:r>
              <a:rPr lang="en-US" sz="800" dirty="0"/>
              <a:t>7.17</a:t>
            </a:r>
          </a:p>
        </p:txBody>
      </p:sp>
      <p:sp>
        <p:nvSpPr>
          <p:cNvPr id="8" name="TextBox 7">
            <a:extLst>
              <a:ext uri="{FF2B5EF4-FFF2-40B4-BE49-F238E27FC236}">
                <a16:creationId xmlns:a16="http://schemas.microsoft.com/office/drawing/2014/main" id="{575CF879-7B10-C248-B4A6-6EA64DD6C971}"/>
              </a:ext>
            </a:extLst>
          </p:cNvPr>
          <p:cNvSpPr txBox="1"/>
          <p:nvPr/>
        </p:nvSpPr>
        <p:spPr>
          <a:xfrm>
            <a:off x="3068594" y="1991497"/>
            <a:ext cx="457200" cy="215444"/>
          </a:xfrm>
          <a:prstGeom prst="rect">
            <a:avLst/>
          </a:prstGeom>
          <a:noFill/>
        </p:spPr>
        <p:txBody>
          <a:bodyPr wrap="square" rtlCol="0">
            <a:spAutoFit/>
          </a:bodyPr>
          <a:lstStyle/>
          <a:p>
            <a:r>
              <a:rPr lang="en-US" sz="800" dirty="0"/>
              <a:t>7.31</a:t>
            </a:r>
          </a:p>
        </p:txBody>
      </p:sp>
      <p:sp>
        <p:nvSpPr>
          <p:cNvPr id="9" name="TextBox 8">
            <a:extLst>
              <a:ext uri="{FF2B5EF4-FFF2-40B4-BE49-F238E27FC236}">
                <a16:creationId xmlns:a16="http://schemas.microsoft.com/office/drawing/2014/main" id="{26D06D83-B5A6-8940-B877-4CCE72504906}"/>
              </a:ext>
            </a:extLst>
          </p:cNvPr>
          <p:cNvSpPr txBox="1"/>
          <p:nvPr/>
        </p:nvSpPr>
        <p:spPr>
          <a:xfrm>
            <a:off x="4205415" y="1883775"/>
            <a:ext cx="457200" cy="215444"/>
          </a:xfrm>
          <a:prstGeom prst="rect">
            <a:avLst/>
          </a:prstGeom>
          <a:noFill/>
        </p:spPr>
        <p:txBody>
          <a:bodyPr wrap="square" rtlCol="0">
            <a:spAutoFit/>
          </a:bodyPr>
          <a:lstStyle/>
          <a:p>
            <a:r>
              <a:rPr lang="en-US" sz="800" dirty="0"/>
              <a:t>7.33</a:t>
            </a:r>
          </a:p>
        </p:txBody>
      </p:sp>
    </p:spTree>
    <p:extLst>
      <p:ext uri="{BB962C8B-B14F-4D97-AF65-F5344CB8AC3E}">
        <p14:creationId xmlns:p14="http://schemas.microsoft.com/office/powerpoint/2010/main" val="5107090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46DE5C5-4365-DF41-B2C2-1C1A7509C6A9}"/>
              </a:ext>
            </a:extLst>
          </p:cNvPr>
          <p:cNvSpPr>
            <a:spLocks noGrp="1"/>
          </p:cNvSpPr>
          <p:nvPr>
            <p:ph type="title"/>
          </p:nvPr>
        </p:nvSpPr>
        <p:spPr/>
        <p:txBody>
          <a:bodyPr/>
          <a:lstStyle/>
          <a:p>
            <a:r>
              <a:rPr lang="en-US" dirty="0"/>
              <a:t>Where do we go from here?</a:t>
            </a:r>
          </a:p>
        </p:txBody>
      </p:sp>
      <p:sp>
        <p:nvSpPr>
          <p:cNvPr id="5" name="Text Placeholder 4">
            <a:extLst>
              <a:ext uri="{FF2B5EF4-FFF2-40B4-BE49-F238E27FC236}">
                <a16:creationId xmlns:a16="http://schemas.microsoft.com/office/drawing/2014/main" id="{48DA6F8F-A243-B745-B64F-87338425FBE1}"/>
              </a:ext>
            </a:extLst>
          </p:cNvPr>
          <p:cNvSpPr>
            <a:spLocks noGrp="1"/>
          </p:cNvSpPr>
          <p:nvPr>
            <p:ph type="body" idx="1"/>
          </p:nvPr>
        </p:nvSpPr>
        <p:spPr/>
        <p:txBody>
          <a:bodyPr/>
          <a:lstStyle/>
          <a:p>
            <a:r>
              <a:rPr lang="en-US" dirty="0"/>
              <a:t>Short Term Goals</a:t>
            </a:r>
          </a:p>
        </p:txBody>
      </p:sp>
      <p:sp>
        <p:nvSpPr>
          <p:cNvPr id="6" name="Content Placeholder 5">
            <a:extLst>
              <a:ext uri="{FF2B5EF4-FFF2-40B4-BE49-F238E27FC236}">
                <a16:creationId xmlns:a16="http://schemas.microsoft.com/office/drawing/2014/main" id="{46100D53-3EF9-4C42-9A3A-1288DE71D99B}"/>
              </a:ext>
            </a:extLst>
          </p:cNvPr>
          <p:cNvSpPr>
            <a:spLocks noGrp="1"/>
          </p:cNvSpPr>
          <p:nvPr>
            <p:ph sz="half" idx="2"/>
          </p:nvPr>
        </p:nvSpPr>
        <p:spPr/>
        <p:txBody>
          <a:bodyPr/>
          <a:lstStyle/>
          <a:p>
            <a:r>
              <a:rPr lang="en-US" dirty="0"/>
              <a:t>More FAQ’s to address some of the gaps in knowledge</a:t>
            </a:r>
          </a:p>
          <a:p>
            <a:r>
              <a:rPr lang="en-US" dirty="0"/>
              <a:t>Utilizing student technology money for some requested software such as GarageBand</a:t>
            </a:r>
          </a:p>
          <a:p>
            <a:r>
              <a:rPr lang="en-US" dirty="0"/>
              <a:t>Reassessing quiet spaces for silent vs quiet</a:t>
            </a:r>
          </a:p>
          <a:p>
            <a:endParaRPr lang="en-US" dirty="0"/>
          </a:p>
        </p:txBody>
      </p:sp>
      <p:sp>
        <p:nvSpPr>
          <p:cNvPr id="7" name="Text Placeholder 6">
            <a:extLst>
              <a:ext uri="{FF2B5EF4-FFF2-40B4-BE49-F238E27FC236}">
                <a16:creationId xmlns:a16="http://schemas.microsoft.com/office/drawing/2014/main" id="{B71E73DA-3711-4A42-91A9-ADDE3606D508}"/>
              </a:ext>
            </a:extLst>
          </p:cNvPr>
          <p:cNvSpPr>
            <a:spLocks noGrp="1"/>
          </p:cNvSpPr>
          <p:nvPr>
            <p:ph type="body" sz="quarter" idx="3"/>
          </p:nvPr>
        </p:nvSpPr>
        <p:spPr/>
        <p:txBody>
          <a:bodyPr/>
          <a:lstStyle/>
          <a:p>
            <a:r>
              <a:rPr lang="en-US" dirty="0"/>
              <a:t>Long Term Goals</a:t>
            </a:r>
          </a:p>
        </p:txBody>
      </p:sp>
      <p:sp>
        <p:nvSpPr>
          <p:cNvPr id="8" name="Content Placeholder 7">
            <a:extLst>
              <a:ext uri="{FF2B5EF4-FFF2-40B4-BE49-F238E27FC236}">
                <a16:creationId xmlns:a16="http://schemas.microsoft.com/office/drawing/2014/main" id="{1CC1EACA-8C94-BD42-AF9B-4C4D0D11C027}"/>
              </a:ext>
            </a:extLst>
          </p:cNvPr>
          <p:cNvSpPr>
            <a:spLocks noGrp="1"/>
          </p:cNvSpPr>
          <p:nvPr>
            <p:ph sz="quarter" idx="4"/>
          </p:nvPr>
        </p:nvSpPr>
        <p:spPr/>
        <p:txBody>
          <a:bodyPr/>
          <a:lstStyle/>
          <a:p>
            <a:r>
              <a:rPr lang="en-US" dirty="0"/>
              <a:t>More space for individual and group study</a:t>
            </a:r>
          </a:p>
          <a:p>
            <a:r>
              <a:rPr lang="en-US" dirty="0"/>
              <a:t>More study rooms for student use</a:t>
            </a:r>
          </a:p>
          <a:p>
            <a:r>
              <a:rPr lang="en-US" dirty="0"/>
              <a:t>Water fountains at the Johnson Library</a:t>
            </a:r>
          </a:p>
          <a:p>
            <a:r>
              <a:rPr lang="en-US" dirty="0"/>
              <a:t>Bathroom renovations</a:t>
            </a:r>
          </a:p>
        </p:txBody>
      </p:sp>
    </p:spTree>
    <p:extLst>
      <p:ext uri="{BB962C8B-B14F-4D97-AF65-F5344CB8AC3E}">
        <p14:creationId xmlns:p14="http://schemas.microsoft.com/office/powerpoint/2010/main" val="32136970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0C9F5-2816-0444-A14D-370D481FDD01}"/>
              </a:ext>
            </a:extLst>
          </p:cNvPr>
          <p:cNvSpPr>
            <a:spLocks noGrp="1"/>
          </p:cNvSpPr>
          <p:nvPr>
            <p:ph type="title"/>
          </p:nvPr>
        </p:nvSpPr>
        <p:spPr/>
        <p:txBody>
          <a:bodyPr/>
          <a:lstStyle/>
          <a:p>
            <a:r>
              <a:rPr lang="en-US" dirty="0"/>
              <a:t>3 Dimensions studied</a:t>
            </a:r>
          </a:p>
        </p:txBody>
      </p:sp>
      <p:sp>
        <p:nvSpPr>
          <p:cNvPr id="7" name="Rectangle 6">
            <a:extLst>
              <a:ext uri="{FF2B5EF4-FFF2-40B4-BE49-F238E27FC236}">
                <a16:creationId xmlns:a16="http://schemas.microsoft.com/office/drawing/2014/main" id="{6E2944D5-B170-CD4E-AAB9-7A6CB2031336}"/>
              </a:ext>
            </a:extLst>
          </p:cNvPr>
          <p:cNvSpPr/>
          <p:nvPr/>
        </p:nvSpPr>
        <p:spPr>
          <a:xfrm>
            <a:off x="1044225" y="1176337"/>
            <a:ext cx="7041940" cy="3693319"/>
          </a:xfrm>
          <a:prstGeom prst="rect">
            <a:avLst/>
          </a:prstGeom>
        </p:spPr>
        <p:txBody>
          <a:bodyPr wrap="square">
            <a:spAutoFit/>
          </a:bodyPr>
          <a:lstStyle/>
          <a:p>
            <a:pPr marL="342900" indent="-342900" fontAlgn="base">
              <a:buFont typeface="+mj-lt"/>
              <a:buAutoNum type="arabicParenR"/>
            </a:pPr>
            <a:r>
              <a:rPr lang="en-US" dirty="0"/>
              <a:t>Affect of Service (AS), the people element​</a:t>
            </a:r>
          </a:p>
          <a:p>
            <a:pPr marL="800100" lvl="1" indent="-342900" fontAlgn="base">
              <a:buFont typeface="Arial" panose="020B0604020202020204" pitchFamily="34" charset="0"/>
              <a:buChar char="•"/>
            </a:pPr>
            <a:r>
              <a:rPr lang="en-US" dirty="0"/>
              <a:t>Attentiveness​</a:t>
            </a:r>
          </a:p>
          <a:p>
            <a:pPr marL="800100" lvl="1" indent="-342900" fontAlgn="base">
              <a:buFont typeface="Arial" panose="020B0604020202020204" pitchFamily="34" charset="0"/>
              <a:buChar char="•"/>
            </a:pPr>
            <a:r>
              <a:rPr lang="en-US" dirty="0"/>
              <a:t>Helpfulness​</a:t>
            </a:r>
          </a:p>
          <a:p>
            <a:pPr marL="800100" lvl="1" indent="-342900" fontAlgn="base">
              <a:buFont typeface="Arial" panose="020B0604020202020204" pitchFamily="34" charset="0"/>
              <a:buChar char="•"/>
            </a:pPr>
            <a:r>
              <a:rPr lang="en-US" dirty="0"/>
              <a:t>Dependability​</a:t>
            </a:r>
          </a:p>
          <a:p>
            <a:pPr marL="342900" indent="-342900" fontAlgn="base">
              <a:buFont typeface="+mj-lt"/>
              <a:buAutoNum type="arabicParenR"/>
            </a:pPr>
            <a:r>
              <a:rPr lang="en-US" dirty="0"/>
              <a:t>Information Control (IC), the “stuff” of the library​</a:t>
            </a:r>
          </a:p>
          <a:p>
            <a:pPr marL="800100" lvl="1" indent="-342900" fontAlgn="base">
              <a:buFont typeface="Arial" panose="020B0604020202020204" pitchFamily="34" charset="0"/>
              <a:buChar char="•"/>
            </a:pPr>
            <a:r>
              <a:rPr lang="en-US" dirty="0"/>
              <a:t>Print and electronic resources​</a:t>
            </a:r>
          </a:p>
          <a:p>
            <a:pPr marL="800100" lvl="1" indent="-342900" fontAlgn="base">
              <a:buFont typeface="Arial" panose="020B0604020202020204" pitchFamily="34" charset="0"/>
              <a:buChar char="•"/>
            </a:pPr>
            <a:r>
              <a:rPr lang="en-US" dirty="0"/>
              <a:t>Website​</a:t>
            </a:r>
          </a:p>
          <a:p>
            <a:pPr marL="800100" lvl="1" indent="-342900" fontAlgn="base">
              <a:buFont typeface="Arial" panose="020B0604020202020204" pitchFamily="34" charset="0"/>
              <a:buChar char="•"/>
            </a:pPr>
            <a:r>
              <a:rPr lang="en-US" dirty="0"/>
              <a:t>Equipment (printers, scanners, etc.)​</a:t>
            </a:r>
          </a:p>
          <a:p>
            <a:pPr marL="342900" indent="-342900" fontAlgn="base">
              <a:buFont typeface="+mj-lt"/>
              <a:buAutoNum type="arabicParenR"/>
            </a:pPr>
            <a:r>
              <a:rPr lang="en-US" dirty="0"/>
              <a:t>Library as Place (LP), the environment itself​</a:t>
            </a:r>
          </a:p>
          <a:p>
            <a:pPr marL="800100" lvl="1" indent="-342900" fontAlgn="base">
              <a:buFont typeface="Arial" panose="020B0604020202020204" pitchFamily="34" charset="0"/>
              <a:buChar char="•"/>
            </a:pPr>
            <a:r>
              <a:rPr lang="en-US" dirty="0"/>
              <a:t>Individual and Group Study Space​</a:t>
            </a:r>
          </a:p>
          <a:p>
            <a:pPr marL="800100" lvl="1" indent="-342900" fontAlgn="base">
              <a:buFont typeface="Arial" panose="020B0604020202020204" pitchFamily="34" charset="0"/>
              <a:buChar char="•"/>
            </a:pPr>
            <a:r>
              <a:rPr lang="en-US" dirty="0"/>
              <a:t>Noise​</a:t>
            </a:r>
          </a:p>
          <a:p>
            <a:pPr marL="800100" lvl="1" indent="-342900" fontAlgn="base">
              <a:buFont typeface="Arial" panose="020B0604020202020204" pitchFamily="34" charset="0"/>
              <a:buChar char="•"/>
            </a:pPr>
            <a:r>
              <a:rPr lang="en-US" dirty="0"/>
              <a:t>Comfort​</a:t>
            </a:r>
          </a:p>
          <a:p>
            <a:endParaRPr lang="en-US" dirty="0"/>
          </a:p>
        </p:txBody>
      </p:sp>
    </p:spTree>
    <p:extLst>
      <p:ext uri="{BB962C8B-B14F-4D97-AF65-F5344CB8AC3E}">
        <p14:creationId xmlns:p14="http://schemas.microsoft.com/office/powerpoint/2010/main" val="40032158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28A70C-3653-8847-9990-2E0EAA26480A}"/>
              </a:ext>
            </a:extLst>
          </p:cNvPr>
          <p:cNvSpPr>
            <a:spLocks noGrp="1"/>
          </p:cNvSpPr>
          <p:nvPr>
            <p:ph type="title"/>
          </p:nvPr>
        </p:nvSpPr>
        <p:spPr/>
        <p:txBody>
          <a:bodyPr/>
          <a:lstStyle/>
          <a:p>
            <a:r>
              <a:rPr lang="en-US" dirty="0"/>
              <a:t>What is a thermometer chart?</a:t>
            </a:r>
          </a:p>
        </p:txBody>
      </p:sp>
      <p:pic>
        <p:nvPicPr>
          <p:cNvPr id="5" name="Picture 4">
            <a:extLst>
              <a:ext uri="{FF2B5EF4-FFF2-40B4-BE49-F238E27FC236}">
                <a16:creationId xmlns:a16="http://schemas.microsoft.com/office/drawing/2014/main" id="{FCD01374-40B7-844B-B56B-F411D1A8D405}"/>
              </a:ext>
            </a:extLst>
          </p:cNvPr>
          <p:cNvPicPr>
            <a:picLocks noChangeAspect="1"/>
          </p:cNvPicPr>
          <p:nvPr/>
        </p:nvPicPr>
        <p:blipFill>
          <a:blip r:embed="rId2"/>
          <a:stretch>
            <a:fillRect/>
          </a:stretch>
        </p:blipFill>
        <p:spPr>
          <a:xfrm>
            <a:off x="1097203" y="1156446"/>
            <a:ext cx="5391386" cy="3251947"/>
          </a:xfrm>
          <a:prstGeom prst="rect">
            <a:avLst/>
          </a:prstGeom>
        </p:spPr>
      </p:pic>
    </p:spTree>
    <p:extLst>
      <p:ext uri="{BB962C8B-B14F-4D97-AF65-F5344CB8AC3E}">
        <p14:creationId xmlns:p14="http://schemas.microsoft.com/office/powerpoint/2010/main" val="23300395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7917B9-6F7F-A043-9370-C6B96481356E}"/>
              </a:ext>
            </a:extLst>
          </p:cNvPr>
          <p:cNvSpPr>
            <a:spLocks noGrp="1"/>
          </p:cNvSpPr>
          <p:nvPr>
            <p:ph type="title"/>
          </p:nvPr>
        </p:nvSpPr>
        <p:spPr/>
        <p:txBody>
          <a:bodyPr>
            <a:normAutofit/>
          </a:bodyPr>
          <a:lstStyle/>
          <a:p>
            <a:r>
              <a:rPr lang="en-US" dirty="0"/>
              <a:t>Who Responded?</a:t>
            </a:r>
            <a:br>
              <a:rPr lang="en-US" dirty="0"/>
            </a:br>
            <a:r>
              <a:rPr lang="en-US" sz="1400" dirty="0"/>
              <a:t>We had 474 total respondents to the survey this year</a:t>
            </a:r>
          </a:p>
        </p:txBody>
      </p:sp>
      <p:pic>
        <p:nvPicPr>
          <p:cNvPr id="5" name="Picture 4">
            <a:extLst>
              <a:ext uri="{FF2B5EF4-FFF2-40B4-BE49-F238E27FC236}">
                <a16:creationId xmlns:a16="http://schemas.microsoft.com/office/drawing/2014/main" id="{B7DFCFC1-011F-2148-9FB0-2CD2FB5E5D16}"/>
              </a:ext>
            </a:extLst>
          </p:cNvPr>
          <p:cNvPicPr>
            <a:picLocks noChangeAspect="1"/>
          </p:cNvPicPr>
          <p:nvPr/>
        </p:nvPicPr>
        <p:blipFill>
          <a:blip r:embed="rId2"/>
          <a:stretch>
            <a:fillRect/>
          </a:stretch>
        </p:blipFill>
        <p:spPr>
          <a:xfrm>
            <a:off x="481417" y="1757670"/>
            <a:ext cx="3550388" cy="2951877"/>
          </a:xfrm>
          <a:prstGeom prst="rect">
            <a:avLst/>
          </a:prstGeom>
        </p:spPr>
      </p:pic>
      <p:sp>
        <p:nvSpPr>
          <p:cNvPr id="6" name="TextBox 5">
            <a:extLst>
              <a:ext uri="{FF2B5EF4-FFF2-40B4-BE49-F238E27FC236}">
                <a16:creationId xmlns:a16="http://schemas.microsoft.com/office/drawing/2014/main" id="{650ED3EB-5C6C-E540-83B9-B907D93E647F}"/>
              </a:ext>
            </a:extLst>
          </p:cNvPr>
          <p:cNvSpPr txBox="1"/>
          <p:nvPr/>
        </p:nvSpPr>
        <p:spPr>
          <a:xfrm>
            <a:off x="351066" y="1220828"/>
            <a:ext cx="2037866" cy="830997"/>
          </a:xfrm>
          <a:prstGeom prst="rect">
            <a:avLst/>
          </a:prstGeom>
          <a:noFill/>
        </p:spPr>
        <p:txBody>
          <a:bodyPr wrap="square" rtlCol="0">
            <a:spAutoFit/>
          </a:bodyPr>
          <a:lstStyle/>
          <a:p>
            <a:r>
              <a:rPr lang="en-US" sz="1600" dirty="0"/>
              <a:t>89% of responders were undergraduate students</a:t>
            </a:r>
          </a:p>
        </p:txBody>
      </p:sp>
      <p:pic>
        <p:nvPicPr>
          <p:cNvPr id="8" name="Picture 7">
            <a:extLst>
              <a:ext uri="{FF2B5EF4-FFF2-40B4-BE49-F238E27FC236}">
                <a16:creationId xmlns:a16="http://schemas.microsoft.com/office/drawing/2014/main" id="{F781D523-7085-BC49-A7D7-11D9DBFFF89C}"/>
              </a:ext>
            </a:extLst>
          </p:cNvPr>
          <p:cNvPicPr>
            <a:picLocks noChangeAspect="1"/>
          </p:cNvPicPr>
          <p:nvPr/>
        </p:nvPicPr>
        <p:blipFill>
          <a:blip r:embed="rId3"/>
          <a:stretch>
            <a:fillRect/>
          </a:stretch>
        </p:blipFill>
        <p:spPr>
          <a:xfrm>
            <a:off x="5054864" y="488266"/>
            <a:ext cx="3531596" cy="2896176"/>
          </a:xfrm>
          <a:prstGeom prst="rect">
            <a:avLst/>
          </a:prstGeom>
        </p:spPr>
      </p:pic>
      <p:sp>
        <p:nvSpPr>
          <p:cNvPr id="9" name="TextBox 8">
            <a:extLst>
              <a:ext uri="{FF2B5EF4-FFF2-40B4-BE49-F238E27FC236}">
                <a16:creationId xmlns:a16="http://schemas.microsoft.com/office/drawing/2014/main" id="{C818EE5F-96FF-5841-A260-0D5A6E0075E1}"/>
              </a:ext>
            </a:extLst>
          </p:cNvPr>
          <p:cNvSpPr txBox="1"/>
          <p:nvPr/>
        </p:nvSpPr>
        <p:spPr>
          <a:xfrm>
            <a:off x="4133110" y="2998228"/>
            <a:ext cx="2799860" cy="1323439"/>
          </a:xfrm>
          <a:prstGeom prst="rect">
            <a:avLst/>
          </a:prstGeom>
          <a:noFill/>
        </p:spPr>
        <p:txBody>
          <a:bodyPr wrap="square" rtlCol="0">
            <a:spAutoFit/>
          </a:bodyPr>
          <a:lstStyle/>
          <a:p>
            <a:r>
              <a:rPr lang="en-US" sz="1600" dirty="0"/>
              <a:t>Of the 11% other, most responders were graduate students followed closely by faculty then staff and library staff.</a:t>
            </a:r>
          </a:p>
        </p:txBody>
      </p:sp>
      <p:sp>
        <p:nvSpPr>
          <p:cNvPr id="10" name="TextBox 9">
            <a:extLst>
              <a:ext uri="{FF2B5EF4-FFF2-40B4-BE49-F238E27FC236}">
                <a16:creationId xmlns:a16="http://schemas.microsoft.com/office/drawing/2014/main" id="{48B1D98A-7DB4-2E4B-ABD1-7F3397609633}"/>
              </a:ext>
            </a:extLst>
          </p:cNvPr>
          <p:cNvSpPr txBox="1"/>
          <p:nvPr/>
        </p:nvSpPr>
        <p:spPr>
          <a:xfrm>
            <a:off x="5672379" y="509389"/>
            <a:ext cx="877163" cy="261610"/>
          </a:xfrm>
          <a:prstGeom prst="rect">
            <a:avLst/>
          </a:prstGeom>
          <a:noFill/>
        </p:spPr>
        <p:txBody>
          <a:bodyPr wrap="none" rtlCol="0">
            <a:spAutoFit/>
          </a:bodyPr>
          <a:lstStyle/>
          <a:p>
            <a:r>
              <a:rPr lang="en-US" sz="1100" dirty="0"/>
              <a:t>Library Staff</a:t>
            </a:r>
          </a:p>
        </p:txBody>
      </p:sp>
      <p:sp>
        <p:nvSpPr>
          <p:cNvPr id="11" name="TextBox 10">
            <a:extLst>
              <a:ext uri="{FF2B5EF4-FFF2-40B4-BE49-F238E27FC236}">
                <a16:creationId xmlns:a16="http://schemas.microsoft.com/office/drawing/2014/main" id="{9A252CF1-0DFF-AB4F-875D-FBFAE4259CCA}"/>
              </a:ext>
            </a:extLst>
          </p:cNvPr>
          <p:cNvSpPr txBox="1"/>
          <p:nvPr/>
        </p:nvSpPr>
        <p:spPr>
          <a:xfrm>
            <a:off x="5054864" y="1444752"/>
            <a:ext cx="449162" cy="261610"/>
          </a:xfrm>
          <a:prstGeom prst="rect">
            <a:avLst/>
          </a:prstGeom>
          <a:noFill/>
        </p:spPr>
        <p:txBody>
          <a:bodyPr wrap="none" rtlCol="0">
            <a:spAutoFit/>
          </a:bodyPr>
          <a:lstStyle/>
          <a:p>
            <a:r>
              <a:rPr lang="en-US" sz="1100" dirty="0"/>
              <a:t>Staff</a:t>
            </a:r>
          </a:p>
        </p:txBody>
      </p:sp>
      <p:sp>
        <p:nvSpPr>
          <p:cNvPr id="12" name="TextBox 11">
            <a:extLst>
              <a:ext uri="{FF2B5EF4-FFF2-40B4-BE49-F238E27FC236}">
                <a16:creationId xmlns:a16="http://schemas.microsoft.com/office/drawing/2014/main" id="{907133D3-C77B-8549-B577-4A717723299F}"/>
              </a:ext>
            </a:extLst>
          </p:cNvPr>
          <p:cNvSpPr txBox="1"/>
          <p:nvPr/>
        </p:nvSpPr>
        <p:spPr>
          <a:xfrm>
            <a:off x="7864280" y="1220828"/>
            <a:ext cx="591829" cy="261610"/>
          </a:xfrm>
          <a:prstGeom prst="rect">
            <a:avLst/>
          </a:prstGeom>
          <a:noFill/>
        </p:spPr>
        <p:txBody>
          <a:bodyPr wrap="none" rtlCol="0">
            <a:spAutoFit/>
          </a:bodyPr>
          <a:lstStyle/>
          <a:p>
            <a:r>
              <a:rPr lang="en-US" sz="1100" dirty="0"/>
              <a:t>Faculty</a:t>
            </a:r>
          </a:p>
        </p:txBody>
      </p:sp>
      <p:sp>
        <p:nvSpPr>
          <p:cNvPr id="13" name="TextBox 12">
            <a:extLst>
              <a:ext uri="{FF2B5EF4-FFF2-40B4-BE49-F238E27FC236}">
                <a16:creationId xmlns:a16="http://schemas.microsoft.com/office/drawing/2014/main" id="{0B3A4E9E-A012-B247-98F0-5F6BC96D4B25}"/>
              </a:ext>
            </a:extLst>
          </p:cNvPr>
          <p:cNvSpPr txBox="1"/>
          <p:nvPr/>
        </p:nvSpPr>
        <p:spPr>
          <a:xfrm>
            <a:off x="6820662" y="2998228"/>
            <a:ext cx="1258678" cy="261610"/>
          </a:xfrm>
          <a:prstGeom prst="rect">
            <a:avLst/>
          </a:prstGeom>
          <a:noFill/>
        </p:spPr>
        <p:txBody>
          <a:bodyPr wrap="none" rtlCol="0">
            <a:spAutoFit/>
          </a:bodyPr>
          <a:lstStyle/>
          <a:p>
            <a:r>
              <a:rPr lang="en-US" sz="1100" dirty="0"/>
              <a:t>Graduate Students</a:t>
            </a:r>
          </a:p>
        </p:txBody>
      </p:sp>
      <p:sp>
        <p:nvSpPr>
          <p:cNvPr id="14" name="TextBox 13">
            <a:extLst>
              <a:ext uri="{FF2B5EF4-FFF2-40B4-BE49-F238E27FC236}">
                <a16:creationId xmlns:a16="http://schemas.microsoft.com/office/drawing/2014/main" id="{09FF2064-9A40-924D-9330-0A7ACDED479D}"/>
              </a:ext>
            </a:extLst>
          </p:cNvPr>
          <p:cNvSpPr txBox="1"/>
          <p:nvPr/>
        </p:nvSpPr>
        <p:spPr>
          <a:xfrm>
            <a:off x="1480958" y="4261134"/>
            <a:ext cx="1592103" cy="261610"/>
          </a:xfrm>
          <a:prstGeom prst="rect">
            <a:avLst/>
          </a:prstGeom>
          <a:noFill/>
        </p:spPr>
        <p:txBody>
          <a:bodyPr wrap="none" rtlCol="0">
            <a:spAutoFit/>
          </a:bodyPr>
          <a:lstStyle/>
          <a:p>
            <a:r>
              <a:rPr lang="en-US" sz="1100" dirty="0"/>
              <a:t>Undergraduate Students</a:t>
            </a:r>
          </a:p>
        </p:txBody>
      </p:sp>
      <p:sp>
        <p:nvSpPr>
          <p:cNvPr id="15" name="TextBox 14">
            <a:extLst>
              <a:ext uri="{FF2B5EF4-FFF2-40B4-BE49-F238E27FC236}">
                <a16:creationId xmlns:a16="http://schemas.microsoft.com/office/drawing/2014/main" id="{3CE62B3C-C8BC-7D42-9859-FDC933A823D1}"/>
              </a:ext>
            </a:extLst>
          </p:cNvPr>
          <p:cNvSpPr txBox="1"/>
          <p:nvPr/>
        </p:nvSpPr>
        <p:spPr>
          <a:xfrm>
            <a:off x="1480958" y="1847991"/>
            <a:ext cx="518091" cy="261610"/>
          </a:xfrm>
          <a:prstGeom prst="rect">
            <a:avLst/>
          </a:prstGeom>
          <a:noFill/>
        </p:spPr>
        <p:txBody>
          <a:bodyPr wrap="none" rtlCol="0">
            <a:spAutoFit/>
          </a:bodyPr>
          <a:lstStyle/>
          <a:p>
            <a:r>
              <a:rPr lang="en-US" sz="1100" dirty="0"/>
              <a:t>Other</a:t>
            </a:r>
          </a:p>
        </p:txBody>
      </p:sp>
    </p:spTree>
    <p:extLst>
      <p:ext uri="{BB962C8B-B14F-4D97-AF65-F5344CB8AC3E}">
        <p14:creationId xmlns:p14="http://schemas.microsoft.com/office/powerpoint/2010/main" val="590676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0D34E-0CDD-F440-A34A-4C8CD2AD6C20}"/>
              </a:ext>
            </a:extLst>
          </p:cNvPr>
          <p:cNvSpPr>
            <a:spLocks noGrp="1"/>
          </p:cNvSpPr>
          <p:nvPr>
            <p:ph type="title"/>
          </p:nvPr>
        </p:nvSpPr>
        <p:spPr/>
        <p:txBody>
          <a:bodyPr/>
          <a:lstStyle/>
          <a:p>
            <a:r>
              <a:rPr lang="en-US" dirty="0"/>
              <a:t>Who Responded?</a:t>
            </a:r>
          </a:p>
        </p:txBody>
      </p:sp>
      <p:pic>
        <p:nvPicPr>
          <p:cNvPr id="4" name="Picture 3">
            <a:extLst>
              <a:ext uri="{FF2B5EF4-FFF2-40B4-BE49-F238E27FC236}">
                <a16:creationId xmlns:a16="http://schemas.microsoft.com/office/drawing/2014/main" id="{378E3202-B421-F240-9A9A-577C6B977BE1}"/>
              </a:ext>
            </a:extLst>
          </p:cNvPr>
          <p:cNvPicPr>
            <a:picLocks noChangeAspect="1"/>
          </p:cNvPicPr>
          <p:nvPr/>
        </p:nvPicPr>
        <p:blipFill>
          <a:blip r:embed="rId2"/>
          <a:stretch>
            <a:fillRect/>
          </a:stretch>
        </p:blipFill>
        <p:spPr>
          <a:xfrm>
            <a:off x="549435" y="1090772"/>
            <a:ext cx="4565005" cy="3649772"/>
          </a:xfrm>
          <a:prstGeom prst="rect">
            <a:avLst/>
          </a:prstGeom>
        </p:spPr>
      </p:pic>
      <p:pic>
        <p:nvPicPr>
          <p:cNvPr id="6" name="Picture 5">
            <a:extLst>
              <a:ext uri="{FF2B5EF4-FFF2-40B4-BE49-F238E27FC236}">
                <a16:creationId xmlns:a16="http://schemas.microsoft.com/office/drawing/2014/main" id="{BA653E97-E0C5-9A4F-A8B3-7B2F958262A5}"/>
              </a:ext>
            </a:extLst>
          </p:cNvPr>
          <p:cNvPicPr>
            <a:picLocks noChangeAspect="1"/>
          </p:cNvPicPr>
          <p:nvPr/>
        </p:nvPicPr>
        <p:blipFill>
          <a:blip r:embed="rId3"/>
          <a:stretch>
            <a:fillRect/>
          </a:stretch>
        </p:blipFill>
        <p:spPr>
          <a:xfrm>
            <a:off x="5265056" y="519615"/>
            <a:ext cx="3329509" cy="3058556"/>
          </a:xfrm>
          <a:prstGeom prst="rect">
            <a:avLst/>
          </a:prstGeom>
        </p:spPr>
      </p:pic>
      <p:sp>
        <p:nvSpPr>
          <p:cNvPr id="7" name="TextBox 6">
            <a:extLst>
              <a:ext uri="{FF2B5EF4-FFF2-40B4-BE49-F238E27FC236}">
                <a16:creationId xmlns:a16="http://schemas.microsoft.com/office/drawing/2014/main" id="{DBF1D83A-94A0-B44C-BBE4-5348B8FA0AC8}"/>
              </a:ext>
            </a:extLst>
          </p:cNvPr>
          <p:cNvSpPr txBox="1"/>
          <p:nvPr/>
        </p:nvSpPr>
        <p:spPr>
          <a:xfrm>
            <a:off x="2549471" y="1130837"/>
            <a:ext cx="2450455" cy="954107"/>
          </a:xfrm>
          <a:prstGeom prst="rect">
            <a:avLst/>
          </a:prstGeom>
          <a:noFill/>
        </p:spPr>
        <p:txBody>
          <a:bodyPr wrap="square" rtlCol="0">
            <a:spAutoFit/>
          </a:bodyPr>
          <a:lstStyle/>
          <a:p>
            <a:r>
              <a:rPr lang="en-US" sz="1400" dirty="0"/>
              <a:t>A large number of respondents came from the Engineering field, in line with the discipline percentages of the university. </a:t>
            </a:r>
          </a:p>
        </p:txBody>
      </p:sp>
    </p:spTree>
    <p:extLst>
      <p:ext uri="{BB962C8B-B14F-4D97-AF65-F5344CB8AC3E}">
        <p14:creationId xmlns:p14="http://schemas.microsoft.com/office/powerpoint/2010/main" val="16670807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EA4BE-4805-CF47-A550-8605EA755806}"/>
              </a:ext>
            </a:extLst>
          </p:cNvPr>
          <p:cNvSpPr>
            <a:spLocks noGrp="1"/>
          </p:cNvSpPr>
          <p:nvPr>
            <p:ph type="title"/>
          </p:nvPr>
        </p:nvSpPr>
        <p:spPr/>
        <p:txBody>
          <a:bodyPr/>
          <a:lstStyle/>
          <a:p>
            <a:r>
              <a:rPr lang="en-US" dirty="0"/>
              <a:t>Who Responded</a:t>
            </a:r>
          </a:p>
        </p:txBody>
      </p:sp>
      <p:sp>
        <p:nvSpPr>
          <p:cNvPr id="3" name="Content Placeholder 2">
            <a:extLst>
              <a:ext uri="{FF2B5EF4-FFF2-40B4-BE49-F238E27FC236}">
                <a16:creationId xmlns:a16="http://schemas.microsoft.com/office/drawing/2014/main" id="{FAE23E3A-A826-9045-858B-7EC7B0D6DC23}"/>
              </a:ext>
            </a:extLst>
          </p:cNvPr>
          <p:cNvSpPr>
            <a:spLocks noGrp="1"/>
          </p:cNvSpPr>
          <p:nvPr>
            <p:ph idx="1"/>
          </p:nvPr>
        </p:nvSpPr>
        <p:spPr>
          <a:xfrm>
            <a:off x="628650" y="1782305"/>
            <a:ext cx="3803865" cy="2850418"/>
          </a:xfrm>
        </p:spPr>
        <p:txBody>
          <a:bodyPr/>
          <a:lstStyle/>
          <a:p>
            <a:pPr marL="0" indent="0">
              <a:buNone/>
            </a:pPr>
            <a:r>
              <a:rPr lang="en-US" dirty="0"/>
              <a:t>The respondents split exactly 25% from the Johnson Library on the Marietta campus and 75% from the Sturgis Library on the Kennesaw Campus.</a:t>
            </a:r>
          </a:p>
        </p:txBody>
      </p:sp>
      <p:pic>
        <p:nvPicPr>
          <p:cNvPr id="5" name="Picture 4">
            <a:extLst>
              <a:ext uri="{FF2B5EF4-FFF2-40B4-BE49-F238E27FC236}">
                <a16:creationId xmlns:a16="http://schemas.microsoft.com/office/drawing/2014/main" id="{186FF9C0-1D0E-9E4B-9D57-A958AF95D5A0}"/>
              </a:ext>
            </a:extLst>
          </p:cNvPr>
          <p:cNvPicPr>
            <a:picLocks noChangeAspect="1"/>
          </p:cNvPicPr>
          <p:nvPr/>
        </p:nvPicPr>
        <p:blipFill>
          <a:blip r:embed="rId2"/>
          <a:stretch>
            <a:fillRect/>
          </a:stretch>
        </p:blipFill>
        <p:spPr>
          <a:xfrm>
            <a:off x="4865447" y="419957"/>
            <a:ext cx="3310512" cy="3452681"/>
          </a:xfrm>
          <a:prstGeom prst="rect">
            <a:avLst/>
          </a:prstGeom>
        </p:spPr>
      </p:pic>
      <p:sp>
        <p:nvSpPr>
          <p:cNvPr id="6" name="TextBox 5">
            <a:extLst>
              <a:ext uri="{FF2B5EF4-FFF2-40B4-BE49-F238E27FC236}">
                <a16:creationId xmlns:a16="http://schemas.microsoft.com/office/drawing/2014/main" id="{8DF2E332-CB47-E742-9205-0636AAC07C67}"/>
              </a:ext>
            </a:extLst>
          </p:cNvPr>
          <p:cNvSpPr txBox="1"/>
          <p:nvPr/>
        </p:nvSpPr>
        <p:spPr>
          <a:xfrm>
            <a:off x="4526056" y="770930"/>
            <a:ext cx="1160126" cy="276999"/>
          </a:xfrm>
          <a:prstGeom prst="rect">
            <a:avLst/>
          </a:prstGeom>
          <a:noFill/>
        </p:spPr>
        <p:txBody>
          <a:bodyPr wrap="none" rtlCol="0">
            <a:spAutoFit/>
          </a:bodyPr>
          <a:lstStyle/>
          <a:p>
            <a:r>
              <a:rPr lang="en-US" sz="1200" dirty="0"/>
              <a:t>Johnson Library</a:t>
            </a:r>
          </a:p>
        </p:txBody>
      </p:sp>
      <p:sp>
        <p:nvSpPr>
          <p:cNvPr id="7" name="TextBox 6">
            <a:extLst>
              <a:ext uri="{FF2B5EF4-FFF2-40B4-BE49-F238E27FC236}">
                <a16:creationId xmlns:a16="http://schemas.microsoft.com/office/drawing/2014/main" id="{AF6B8A27-3F33-8847-A632-AAE679F9DE2B}"/>
              </a:ext>
            </a:extLst>
          </p:cNvPr>
          <p:cNvSpPr txBox="1"/>
          <p:nvPr/>
        </p:nvSpPr>
        <p:spPr>
          <a:xfrm>
            <a:off x="7355224" y="3580813"/>
            <a:ext cx="1066639" cy="276999"/>
          </a:xfrm>
          <a:prstGeom prst="rect">
            <a:avLst/>
          </a:prstGeom>
          <a:noFill/>
        </p:spPr>
        <p:txBody>
          <a:bodyPr wrap="none" rtlCol="0">
            <a:spAutoFit/>
          </a:bodyPr>
          <a:lstStyle/>
          <a:p>
            <a:r>
              <a:rPr lang="en-US" sz="1200" dirty="0"/>
              <a:t>Sturgis Library</a:t>
            </a:r>
          </a:p>
        </p:txBody>
      </p:sp>
    </p:spTree>
    <p:extLst>
      <p:ext uri="{BB962C8B-B14F-4D97-AF65-F5344CB8AC3E}">
        <p14:creationId xmlns:p14="http://schemas.microsoft.com/office/powerpoint/2010/main" val="2898423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642DD2-34EB-A843-8C5B-0A136691674F}"/>
              </a:ext>
            </a:extLst>
          </p:cNvPr>
          <p:cNvSpPr>
            <a:spLocks noGrp="1"/>
          </p:cNvSpPr>
          <p:nvPr>
            <p:ph type="title"/>
          </p:nvPr>
        </p:nvSpPr>
        <p:spPr/>
        <p:txBody>
          <a:bodyPr/>
          <a:lstStyle/>
          <a:p>
            <a:r>
              <a:rPr lang="en-US" dirty="0"/>
              <a:t>Library Usage in General</a:t>
            </a:r>
          </a:p>
        </p:txBody>
      </p:sp>
      <p:pic>
        <p:nvPicPr>
          <p:cNvPr id="5" name="Content Placeholder 4">
            <a:extLst>
              <a:ext uri="{FF2B5EF4-FFF2-40B4-BE49-F238E27FC236}">
                <a16:creationId xmlns:a16="http://schemas.microsoft.com/office/drawing/2014/main" id="{75434F6A-92E0-0F4E-AC2F-CD7880A5A776}"/>
              </a:ext>
            </a:extLst>
          </p:cNvPr>
          <p:cNvPicPr>
            <a:picLocks noGrp="1" noChangeAspect="1"/>
          </p:cNvPicPr>
          <p:nvPr>
            <p:ph idx="1"/>
          </p:nvPr>
        </p:nvPicPr>
        <p:blipFill>
          <a:blip r:embed="rId2"/>
          <a:stretch>
            <a:fillRect/>
          </a:stretch>
        </p:blipFill>
        <p:spPr>
          <a:xfrm>
            <a:off x="628650" y="1268016"/>
            <a:ext cx="4972995" cy="3036000"/>
          </a:xfrm>
        </p:spPr>
      </p:pic>
      <p:sp>
        <p:nvSpPr>
          <p:cNvPr id="6" name="TextBox 5">
            <a:extLst>
              <a:ext uri="{FF2B5EF4-FFF2-40B4-BE49-F238E27FC236}">
                <a16:creationId xmlns:a16="http://schemas.microsoft.com/office/drawing/2014/main" id="{4DF4F97A-000E-114D-AA1E-27CC42C157B6}"/>
              </a:ext>
            </a:extLst>
          </p:cNvPr>
          <p:cNvSpPr txBox="1"/>
          <p:nvPr/>
        </p:nvSpPr>
        <p:spPr>
          <a:xfrm>
            <a:off x="5884500" y="1268016"/>
            <a:ext cx="2347994" cy="1477328"/>
          </a:xfrm>
          <a:prstGeom prst="rect">
            <a:avLst/>
          </a:prstGeom>
          <a:noFill/>
        </p:spPr>
        <p:txBody>
          <a:bodyPr wrap="square" rtlCol="0">
            <a:spAutoFit/>
          </a:bodyPr>
          <a:lstStyle/>
          <a:p>
            <a:r>
              <a:rPr lang="en-US" dirty="0"/>
              <a:t>Generally, the library website is used monthly while the libraries are used physically weekly</a:t>
            </a:r>
          </a:p>
        </p:txBody>
      </p:sp>
    </p:spTree>
    <p:extLst>
      <p:ext uri="{BB962C8B-B14F-4D97-AF65-F5344CB8AC3E}">
        <p14:creationId xmlns:p14="http://schemas.microsoft.com/office/powerpoint/2010/main" val="129640956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611</TotalTime>
  <Words>863</Words>
  <Application>Microsoft Macintosh PowerPoint</Application>
  <PresentationFormat>On-screen Show (16:9)</PresentationFormat>
  <Paragraphs>138</Paragraphs>
  <Slides>38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38</vt:i4>
      </vt:variant>
    </vt:vector>
  </HeadingPairs>
  <TitlesOfParts>
    <vt:vector size="42" baseType="lpstr">
      <vt:lpstr>Arial</vt:lpstr>
      <vt:lpstr>Calibri</vt:lpstr>
      <vt:lpstr>Calibri Light</vt:lpstr>
      <vt:lpstr>Office Theme</vt:lpstr>
      <vt:lpstr>LibQUAL+ 2019</vt:lpstr>
      <vt:lpstr>LibQUAL+ Crash Course</vt:lpstr>
      <vt:lpstr>PowerPoint Presentation</vt:lpstr>
      <vt:lpstr>3 Dimensions studied</vt:lpstr>
      <vt:lpstr>What is a thermometer chart?</vt:lpstr>
      <vt:lpstr>Who Responded? We had 474 total respondents to the survey this year</vt:lpstr>
      <vt:lpstr>Who Responded?</vt:lpstr>
      <vt:lpstr>Who Responded</vt:lpstr>
      <vt:lpstr>Library Usage in General</vt:lpstr>
      <vt:lpstr>Core Question Summary</vt:lpstr>
      <vt:lpstr>Optional Questions Summary</vt:lpstr>
      <vt:lpstr>Undergraduate Students</vt:lpstr>
      <vt:lpstr>Satisfaction</vt:lpstr>
      <vt:lpstr>What do we do well?</vt:lpstr>
      <vt:lpstr>Where can improvement lie?</vt:lpstr>
      <vt:lpstr>Graduate Students</vt:lpstr>
      <vt:lpstr>Satisfaction</vt:lpstr>
      <vt:lpstr>What do we do well?</vt:lpstr>
      <vt:lpstr>Where can improvement lie?</vt:lpstr>
      <vt:lpstr>Faculty &amp; Staff</vt:lpstr>
      <vt:lpstr>Satisfaction</vt:lpstr>
      <vt:lpstr>What do we do well?</vt:lpstr>
      <vt:lpstr>Where can improvement lie?</vt:lpstr>
      <vt:lpstr>Johnson and Sturgis</vt:lpstr>
      <vt:lpstr>Satisfaction</vt:lpstr>
      <vt:lpstr>Johnson</vt:lpstr>
      <vt:lpstr>Sturgis</vt:lpstr>
      <vt:lpstr>Let’s look long-term</vt:lpstr>
      <vt:lpstr>Area of Service</vt:lpstr>
      <vt:lpstr>Area of Service</vt:lpstr>
      <vt:lpstr>Area of Service</vt:lpstr>
      <vt:lpstr>Information Control</vt:lpstr>
      <vt:lpstr>Information Control</vt:lpstr>
      <vt:lpstr>Information Control</vt:lpstr>
      <vt:lpstr>Library as a Place</vt:lpstr>
      <vt:lpstr>Library as a Place</vt:lpstr>
      <vt:lpstr>Overall Perceived Mean</vt:lpstr>
      <vt:lpstr>Where do we go from here?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Lucy Kimundi</dc:creator>
  <cp:lastModifiedBy>Manda Sexton</cp:lastModifiedBy>
  <cp:revision>28</cp:revision>
  <cp:lastPrinted>2019-04-25T14:37:22Z</cp:lastPrinted>
  <dcterms:created xsi:type="dcterms:W3CDTF">2019-02-15T21:19:03Z</dcterms:created>
  <dcterms:modified xsi:type="dcterms:W3CDTF">2019-06-03T14:10:02Z</dcterms:modified>
</cp:coreProperties>
</file>