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75" r:id="rId3"/>
    <p:sldId id="268" r:id="rId4"/>
    <p:sldId id="260" r:id="rId5"/>
    <p:sldId id="261" r:id="rId6"/>
    <p:sldId id="273" r:id="rId7"/>
    <p:sldId id="263" r:id="rId8"/>
    <p:sldId id="269" r:id="rId9"/>
    <p:sldId id="270" r:id="rId10"/>
    <p:sldId id="267" r:id="rId11"/>
    <p:sldId id="274" r:id="rId12"/>
    <p:sldId id="258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20" autoAdjust="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5ABAE38-41F5-4B0A-B735-77DBCB5581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F1F7CA8-E527-4451-B2A3-18CAE7F88E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863BE4-3343-4EB0-A39A-F4AD774283D2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1F7CA8-E527-4451-B2A3-18CAE7F88EB6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tiles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75"/>
            <a:ext cx="914082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63775"/>
            <a:ext cx="7772400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86200"/>
            <a:ext cx="7772400" cy="1752600"/>
          </a:xfrm>
        </p:spPr>
        <p:txBody>
          <a:bodyPr/>
          <a:lstStyle>
            <a:lvl1pPr marL="0" indent="0" algn="ctr">
              <a:buFontTx/>
              <a:buNone/>
              <a:defRPr sz="2600">
                <a:latin typeface="Verdana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2895600" y="6245225"/>
            <a:ext cx="5562600" cy="476250"/>
          </a:xfrm>
        </p:spPr>
        <p:txBody>
          <a:bodyPr/>
          <a:lstStyle>
            <a:lvl1pPr algn="ctr">
              <a:defRPr smtClean="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304800"/>
            <a:ext cx="1524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304800"/>
            <a:ext cx="44196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04800"/>
            <a:ext cx="5867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590800" y="1905000"/>
            <a:ext cx="2971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1905000"/>
            <a:ext cx="2971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90800" y="1905000"/>
            <a:ext cx="29718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1905000"/>
            <a:ext cx="29718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body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175" y="3175"/>
            <a:ext cx="914082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90800" y="304800"/>
            <a:ext cx="586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90800" y="1905000"/>
            <a:ext cx="6096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5334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j-lt"/>
              </a:defRPr>
            </a:lvl1pPr>
          </a:lstStyle>
          <a:p>
            <a:pPr>
              <a:defRPr/>
            </a:pPr>
            <a:endParaRPr lang="en-US" dirty="0"/>
          </a:p>
        </p:txBody>
      </p:sp>
      <p:pic>
        <p:nvPicPr>
          <p:cNvPr id="1030" name="Picture 14" descr="Markleft_libraries_1C_blk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553200" y="5943600"/>
            <a:ext cx="2362200" cy="67945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609600"/>
            <a:ext cx="7772400" cy="2743200"/>
          </a:xfrm>
        </p:spPr>
        <p:txBody>
          <a:bodyPr/>
          <a:lstStyle/>
          <a:p>
            <a:pPr eaLnBrk="1" hangingPunct="1"/>
            <a:r>
              <a:rPr lang="en-US" sz="3600" dirty="0" smtClean="0"/>
              <a:t>Re-Inventing Reference</a:t>
            </a:r>
            <a:br>
              <a:rPr lang="en-US" sz="3600" dirty="0" smtClean="0"/>
            </a:br>
            <a:r>
              <a:rPr lang="en-US" sz="2400" dirty="0" smtClean="0"/>
              <a:t>Lynn Sheehan</a:t>
            </a:r>
            <a:br>
              <a:rPr lang="en-US" sz="2400" dirty="0" smtClean="0"/>
            </a:br>
            <a:r>
              <a:rPr lang="en-US" sz="2400" dirty="0" smtClean="0"/>
              <a:t>Head of Liberal Arts Programs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1800" dirty="0" smtClean="0"/>
              <a:t>ACRL  2011</a:t>
            </a:r>
            <a:br>
              <a:rPr lang="en-US" sz="1800" dirty="0" smtClean="0"/>
            </a:br>
            <a:r>
              <a:rPr lang="en-US" sz="1800" dirty="0" smtClean="0"/>
              <a:t>A Declaration of Interdependence</a:t>
            </a:r>
            <a:br>
              <a:rPr lang="en-US" sz="1800" dirty="0" smtClean="0"/>
            </a:br>
            <a:r>
              <a:rPr lang="en-US" sz="1800" dirty="0" smtClean="0"/>
              <a:t>Philadelphia, PA  ~ April 1, 2011</a:t>
            </a:r>
            <a:endParaRPr lang="en-US" sz="2400" dirty="0" smtClean="0"/>
          </a:p>
        </p:txBody>
      </p:sp>
      <p:pic>
        <p:nvPicPr>
          <p:cNvPr id="3075" name="Picture 6" descr="Markleft_libraries_1C_bl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5137150"/>
            <a:ext cx="3276600" cy="9445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3076" name="Picture 10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456186" y="3962400"/>
            <a:ext cx="2125214" cy="248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Now what?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219200"/>
            <a:ext cx="6248400" cy="4495800"/>
          </a:xfrm>
        </p:spPr>
        <p:txBody>
          <a:bodyPr/>
          <a:lstStyle/>
          <a:p>
            <a:pPr eaLnBrk="1" hangingPunct="1"/>
            <a:r>
              <a:rPr lang="en-US" sz="2400" dirty="0" smtClean="0">
                <a:latin typeface="Verdana" pitchFamily="34" charset="0"/>
              </a:rPr>
              <a:t>Building relationships with other departments in library</a:t>
            </a:r>
          </a:p>
          <a:p>
            <a:pPr eaLnBrk="1" hangingPunct="1"/>
            <a:r>
              <a:rPr lang="en-US" sz="2400" dirty="0" smtClean="0">
                <a:latin typeface="Verdana" pitchFamily="34" charset="0"/>
              </a:rPr>
              <a:t>Dealing with loss of traditional librarian role</a:t>
            </a:r>
          </a:p>
          <a:p>
            <a:pPr eaLnBrk="1" hangingPunct="1"/>
            <a:r>
              <a:rPr lang="en-US" sz="2400" dirty="0" smtClean="0">
                <a:latin typeface="Verdana" pitchFamily="34" charset="0"/>
              </a:rPr>
              <a:t>Investigating reasons for decline </a:t>
            </a:r>
          </a:p>
          <a:p>
            <a:pPr eaLnBrk="1" hangingPunct="1">
              <a:buNone/>
            </a:pPr>
            <a:r>
              <a:rPr lang="en-US" sz="2400" dirty="0" smtClean="0">
                <a:latin typeface="Verdana" pitchFamily="34" charset="0"/>
              </a:rPr>
              <a:t>	in the number of reference transactions</a:t>
            </a:r>
          </a:p>
          <a:p>
            <a:pPr eaLnBrk="1" hangingPunct="1"/>
            <a:r>
              <a:rPr lang="en-US" sz="2400" dirty="0" smtClean="0">
                <a:latin typeface="Verdana" pitchFamily="34" charset="0"/>
              </a:rPr>
              <a:t>Assessing ourselves:  student workers, staff, and librarians</a:t>
            </a:r>
          </a:p>
          <a:p>
            <a:pPr eaLnBrk="1" hangingPunct="1"/>
            <a:r>
              <a:rPr lang="en-US" sz="2400" dirty="0" smtClean="0">
                <a:latin typeface="Verdana" pitchFamily="34" charset="0"/>
              </a:rPr>
              <a:t>Energy and persistence conquer all things ~ </a:t>
            </a:r>
            <a:r>
              <a:rPr lang="en-US" sz="1800" dirty="0" smtClean="0">
                <a:latin typeface="Verdana" pitchFamily="34" charset="0"/>
              </a:rPr>
              <a:t>Benjamin Franklin</a:t>
            </a:r>
          </a:p>
          <a:p>
            <a:pPr eaLnBrk="1" hangingPunct="1"/>
            <a:endParaRPr lang="en-US" sz="2400" dirty="0" smtClean="0">
              <a:latin typeface="Verdana" pitchFamily="34" charset="0"/>
            </a:endParaRPr>
          </a:p>
          <a:p>
            <a:pPr eaLnBrk="1" hangingPunct="1">
              <a:buFontTx/>
              <a:buNone/>
            </a:pPr>
            <a:endParaRPr lang="en-US" sz="2400" dirty="0" smtClean="0">
              <a:latin typeface="Verdana" pitchFamily="34" charset="0"/>
            </a:endParaRPr>
          </a:p>
          <a:p>
            <a:pPr lvl="1" eaLnBrk="1" hangingPunct="1">
              <a:buFontTx/>
              <a:buNone/>
            </a:pPr>
            <a:endParaRPr lang="en-US" sz="2400" dirty="0" smtClean="0">
              <a:latin typeface="Verdana" pitchFamily="34" charset="0"/>
            </a:endParaRPr>
          </a:p>
          <a:p>
            <a:pPr eaLnBrk="1" hangingPunct="1">
              <a:buFontTx/>
              <a:buNone/>
            </a:pPr>
            <a:endParaRPr lang="en-US" sz="2400" dirty="0" smtClean="0">
              <a:latin typeface="Verdana" pitchFamily="34" charset="0"/>
            </a:endParaRPr>
          </a:p>
        </p:txBody>
      </p:sp>
      <p:pic>
        <p:nvPicPr>
          <p:cNvPr id="5" name="Picture 4" descr="Franklin and lightn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5" y="4114800"/>
            <a:ext cx="2305050" cy="2305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References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600" dirty="0" smtClean="0"/>
              <a:t>Allegri, F. &amp; Bedard, M. (2006). Lessons learned from single service point implementations.</a:t>
            </a:r>
            <a:r>
              <a:rPr lang="en-US" sz="1600" i="1" dirty="0" smtClean="0"/>
              <a:t> Medical Reference Services Quarterly, 25</a:t>
            </a:r>
            <a:r>
              <a:rPr lang="en-US" sz="1600" dirty="0" smtClean="0"/>
              <a:t>(2), 3147. 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dirty="0" smtClean="0"/>
              <a:t>Arndt, T. S. (2010). Reference service without the desk.</a:t>
            </a:r>
            <a:r>
              <a:rPr lang="en-US" sz="1600" i="1" dirty="0" smtClean="0"/>
              <a:t> Reference Services Review, 38</a:t>
            </a:r>
            <a:r>
              <a:rPr lang="en-US" sz="1600" dirty="0" smtClean="0"/>
              <a:t>(1), 71-80. 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dirty="0" smtClean="0"/>
              <a:t>McDermott, M. (2001). Staffing the reference desk: Improving service through cross-training and other programs.</a:t>
            </a:r>
            <a:r>
              <a:rPr lang="en-US" sz="1600" i="1" dirty="0" smtClean="0"/>
              <a:t> Legal Services Quarterly, 19</a:t>
            </a:r>
            <a:r>
              <a:rPr lang="en-US" sz="1600" dirty="0" smtClean="0"/>
              <a:t>(1/2), 207-219. 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dirty="0" smtClean="0"/>
              <a:t>Moore, M.E., McGraw, K.A., &amp; Shaw-Kokot, J. (2001). Preparing staff to work at a single service desk.</a:t>
            </a:r>
            <a:r>
              <a:rPr lang="en-US" sz="1600" i="1" dirty="0" smtClean="0"/>
              <a:t> Medical Reference Services Quarterly, 20</a:t>
            </a:r>
            <a:r>
              <a:rPr lang="en-US" sz="1600" dirty="0" smtClean="0"/>
              <a:t>(1), 79-86. 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dirty="0" smtClean="0"/>
              <a:t>Naismith, R. (2004). Combining circulation and reference functions at one desk.</a:t>
            </a:r>
            <a:r>
              <a:rPr lang="en-US" sz="1600" i="1" dirty="0" smtClean="0"/>
              <a:t> Journal of Access Services, 2</a:t>
            </a:r>
            <a:r>
              <a:rPr lang="en-US" sz="1600" dirty="0" smtClean="0"/>
              <a:t>(3), 15-20. 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dirty="0" smtClean="0"/>
              <a:t>Powell, J., Bryan, L., Michelson-Thiery, M., Koltay, Z., &amp; Patterson, M. (2007). Integrating an engineering library's public service desk: Multiple perspectives.</a:t>
            </a:r>
            <a:r>
              <a:rPr lang="en-US" sz="1600" i="1" dirty="0" smtClean="0"/>
              <a:t> Issues in Science and Technology Librarianship, 49</a:t>
            </a:r>
            <a:r>
              <a:rPr lang="en-US" sz="1600" dirty="0" smtClean="0"/>
              <a:t>(Winter).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Questions?</a:t>
            </a:r>
            <a:br>
              <a:rPr lang="en-US" dirty="0" smtClean="0"/>
            </a:br>
            <a:r>
              <a:rPr lang="en-US" dirty="0" smtClean="0"/>
              <a:t>sheehanl@gvsu.edu</a:t>
            </a:r>
          </a:p>
        </p:txBody>
      </p:sp>
      <p:pic>
        <p:nvPicPr>
          <p:cNvPr id="21507" name="Picture 3" descr="Markleft_libraries_1C_bl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5257800"/>
            <a:ext cx="4495800" cy="12954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4" name="Picture 3" descr="Ben and ki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1524000"/>
            <a:ext cx="2438400" cy="3124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Grand Valley State University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524000"/>
            <a:ext cx="6096000" cy="2590800"/>
          </a:xfrm>
        </p:spPr>
        <p:txBody>
          <a:bodyPr/>
          <a:lstStyle/>
          <a:p>
            <a:r>
              <a:rPr lang="en-US" sz="2400" dirty="0" smtClean="0"/>
              <a:t>Comprehensive, public university</a:t>
            </a:r>
          </a:p>
          <a:p>
            <a:r>
              <a:rPr lang="en-US" sz="2400" dirty="0" smtClean="0"/>
              <a:t>Three plus campuses </a:t>
            </a:r>
          </a:p>
          <a:p>
            <a:r>
              <a:rPr lang="en-US" sz="2400" dirty="0" smtClean="0"/>
              <a:t>800 plus faculty</a:t>
            </a:r>
          </a:p>
          <a:p>
            <a:r>
              <a:rPr lang="en-US" sz="2400" dirty="0" smtClean="0"/>
              <a:t>24,000 plus undergraduate and graduate students</a:t>
            </a:r>
          </a:p>
          <a:p>
            <a:r>
              <a:rPr lang="en-US" sz="2400" dirty="0" smtClean="0"/>
              <a:t>18 liaison librarians</a:t>
            </a:r>
            <a:endParaRPr lang="en-US" sz="2400" dirty="0"/>
          </a:p>
        </p:txBody>
      </p:sp>
      <p:pic>
        <p:nvPicPr>
          <p:cNvPr id="4" name="Picture 3" descr="JHZ exteri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4191000"/>
            <a:ext cx="3243072" cy="22067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Reference @ GVSU: Then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90800" y="1524000"/>
            <a:ext cx="6096000" cy="3124200"/>
          </a:xfrm>
        </p:spPr>
        <p:txBody>
          <a:bodyPr/>
          <a:lstStyle/>
          <a:p>
            <a:pPr eaLnBrk="1" hangingPunct="1"/>
            <a:r>
              <a:rPr lang="en-US" sz="2400" dirty="0" smtClean="0">
                <a:latin typeface="Verdana" pitchFamily="34" charset="0"/>
              </a:rPr>
              <a:t>Three locations with different environments, patrons, and staffing</a:t>
            </a:r>
          </a:p>
          <a:p>
            <a:pPr eaLnBrk="1" hangingPunct="1"/>
            <a:r>
              <a:rPr lang="en-US" sz="2400" dirty="0" smtClean="0">
                <a:latin typeface="Verdana" pitchFamily="34" charset="0"/>
              </a:rPr>
              <a:t>Hybrid staffing—Reference Desk Assistant (RDA) program</a:t>
            </a:r>
          </a:p>
          <a:p>
            <a:pPr eaLnBrk="1" hangingPunct="1"/>
            <a:r>
              <a:rPr lang="en-US" sz="2400" b="1" dirty="0" smtClean="0">
                <a:latin typeface="Verdana" pitchFamily="34" charset="0"/>
              </a:rPr>
              <a:t>Informative statistics (LibStats) beginning  Fall 2008</a:t>
            </a:r>
          </a:p>
          <a:p>
            <a:pPr lvl="1" eaLnBrk="1" hangingPunct="1"/>
            <a:r>
              <a:rPr lang="en-US" sz="2000" dirty="0" smtClean="0">
                <a:latin typeface="Verdana" pitchFamily="34" charset="0"/>
              </a:rPr>
              <a:t>Number of questions</a:t>
            </a:r>
          </a:p>
          <a:p>
            <a:pPr lvl="1" eaLnBrk="1" hangingPunct="1"/>
            <a:r>
              <a:rPr lang="en-US" sz="2000" dirty="0" smtClean="0">
                <a:latin typeface="Verdana" pitchFamily="34" charset="0"/>
              </a:rPr>
              <a:t>Type of questions</a:t>
            </a:r>
          </a:p>
          <a:p>
            <a:pPr eaLnBrk="1" hangingPunct="1">
              <a:buFontTx/>
              <a:buNone/>
            </a:pPr>
            <a:endParaRPr lang="en-US" sz="2400" dirty="0" smtClean="0">
              <a:latin typeface="Verdana" pitchFamily="34" charset="0"/>
            </a:endParaRP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pic>
        <p:nvPicPr>
          <p:cNvPr id="4" name="Picture 3" descr="Old Reference Desk JH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4572000"/>
            <a:ext cx="2731974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Competing priorities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90800" y="1905000"/>
            <a:ext cx="6096000" cy="2667000"/>
          </a:xfrm>
        </p:spPr>
        <p:txBody>
          <a:bodyPr/>
          <a:lstStyle/>
          <a:p>
            <a:pPr eaLnBrk="1" hangingPunct="1"/>
            <a:r>
              <a:rPr lang="en-US" sz="2400" dirty="0" smtClean="0">
                <a:latin typeface="Verdana" pitchFamily="34" charset="0"/>
              </a:rPr>
              <a:t>New responsibilities for </a:t>
            </a:r>
          </a:p>
          <a:p>
            <a:pPr eaLnBrk="1" hangingPunct="1">
              <a:buNone/>
            </a:pPr>
            <a:r>
              <a:rPr lang="en-US" sz="2400" dirty="0" smtClean="0">
                <a:latin typeface="Verdana" pitchFamily="34" charset="0"/>
              </a:rPr>
              <a:t>	liaison librarians</a:t>
            </a:r>
          </a:p>
          <a:p>
            <a:pPr lvl="1" eaLnBrk="1" hangingPunct="1">
              <a:buNone/>
            </a:pPr>
            <a:r>
              <a:rPr lang="en-US" sz="2000" dirty="0" smtClean="0">
                <a:latin typeface="Verdana" pitchFamily="34" charset="0"/>
              </a:rPr>
              <a:t>+ Instruction </a:t>
            </a:r>
          </a:p>
          <a:p>
            <a:pPr lvl="1" eaLnBrk="1" hangingPunct="1">
              <a:buNone/>
            </a:pPr>
            <a:r>
              <a:rPr lang="en-US" sz="2000" dirty="0" smtClean="0">
                <a:latin typeface="Verdana" pitchFamily="34" charset="0"/>
              </a:rPr>
              <a:t>+ Outreach</a:t>
            </a:r>
          </a:p>
          <a:p>
            <a:pPr lvl="1" eaLnBrk="1" hangingPunct="1">
              <a:buNone/>
            </a:pPr>
            <a:r>
              <a:rPr lang="en-US" sz="2000" dirty="0" smtClean="0">
                <a:latin typeface="Verdana" pitchFamily="34" charset="0"/>
              </a:rPr>
              <a:t>+ Scholarly communications and institutional repository</a:t>
            </a:r>
          </a:p>
          <a:p>
            <a:pPr lvl="1" eaLnBrk="1" hangingPunct="1">
              <a:buNone/>
            </a:pPr>
            <a:r>
              <a:rPr lang="en-US" sz="2000" dirty="0" smtClean="0">
                <a:latin typeface="Verdana" pitchFamily="34" charset="0"/>
              </a:rPr>
              <a:t>+ Planning for new building and services</a:t>
            </a:r>
          </a:p>
          <a:p>
            <a:pPr lvl="1" eaLnBrk="1" hangingPunct="1"/>
            <a:endParaRPr lang="en-US" sz="2400" dirty="0" smtClean="0">
              <a:latin typeface="Verdana" pitchFamily="34" charset="0"/>
            </a:endParaRPr>
          </a:p>
        </p:txBody>
      </p:sp>
      <p:pic>
        <p:nvPicPr>
          <p:cNvPr id="4" name="Picture 3" descr="I iz overshelm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4267200"/>
            <a:ext cx="2466975" cy="2152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Process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dirty="0" smtClean="0">
                <a:latin typeface="Verdana" pitchFamily="34" charset="0"/>
              </a:rPr>
              <a:t>Review of overall library services and trends</a:t>
            </a:r>
          </a:p>
          <a:p>
            <a:pPr eaLnBrk="1" hangingPunct="1"/>
            <a:r>
              <a:rPr lang="en-US" sz="2400" b="1" dirty="0" smtClean="0">
                <a:latin typeface="Verdana" pitchFamily="34" charset="0"/>
              </a:rPr>
              <a:t>Analysis of LibStats evidence</a:t>
            </a:r>
          </a:p>
          <a:p>
            <a:pPr eaLnBrk="1" hangingPunct="1"/>
            <a:r>
              <a:rPr lang="en-US" sz="2400" dirty="0" smtClean="0">
                <a:latin typeface="Verdana" pitchFamily="34" charset="0"/>
              </a:rPr>
              <a:t>Examination of print reference collection usage</a:t>
            </a:r>
          </a:p>
          <a:p>
            <a:pPr eaLnBrk="1" hangingPunct="1"/>
            <a:r>
              <a:rPr lang="en-US" sz="2400" b="1" dirty="0" smtClean="0">
                <a:latin typeface="Verdana" pitchFamily="34" charset="0"/>
              </a:rPr>
              <a:t>Shift in attitudes toward reference</a:t>
            </a:r>
          </a:p>
          <a:p>
            <a:pPr eaLnBrk="1" hangingPunct="1">
              <a:buFontTx/>
              <a:buNone/>
            </a:pPr>
            <a:endParaRPr lang="en-US" sz="2400" dirty="0" smtClean="0">
              <a:latin typeface="Verdana" pitchFamily="34" charset="0"/>
            </a:endParaRPr>
          </a:p>
        </p:txBody>
      </p:sp>
      <p:pic>
        <p:nvPicPr>
          <p:cNvPr id="4" name="Picture 3" descr="generations of libraria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4724400"/>
            <a:ext cx="2667000" cy="177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Analysis of LibStats evidence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dirty="0" smtClean="0">
                <a:latin typeface="Verdana" pitchFamily="34" charset="0"/>
              </a:rPr>
              <a:t>Reference Effort Assessment Data (READ) Scale from Dominican University </a:t>
            </a:r>
            <a:r>
              <a:rPr lang="en-US" sz="1600" dirty="0" smtClean="0">
                <a:latin typeface="Verdana" pitchFamily="34" charset="0"/>
              </a:rPr>
              <a:t>http://www.dom.edu/library/READ/index.html</a:t>
            </a:r>
          </a:p>
          <a:p>
            <a:pPr eaLnBrk="1" hangingPunct="1"/>
            <a:r>
              <a:rPr lang="en-US" sz="2400" dirty="0" smtClean="0">
                <a:latin typeface="Verdana" pitchFamily="34" charset="0"/>
              </a:rPr>
              <a:t>Modified  four-point READ scale:</a:t>
            </a:r>
          </a:p>
          <a:p>
            <a:pPr lvl="1" eaLnBrk="1" hangingPunct="1"/>
            <a:r>
              <a:rPr lang="en-US" sz="2000" dirty="0" smtClean="0">
                <a:latin typeface="Verdana" pitchFamily="34" charset="0"/>
              </a:rPr>
              <a:t>1-directional, technical, policy (student worker)</a:t>
            </a:r>
          </a:p>
          <a:p>
            <a:pPr lvl="1" eaLnBrk="1" hangingPunct="1"/>
            <a:r>
              <a:rPr lang="en-US" sz="2000" dirty="0" smtClean="0">
                <a:latin typeface="Verdana" pitchFamily="34" charset="0"/>
              </a:rPr>
              <a:t>2-ready reference (paraprofessional)</a:t>
            </a:r>
          </a:p>
          <a:p>
            <a:pPr lvl="1" eaLnBrk="1" hangingPunct="1"/>
            <a:r>
              <a:rPr lang="en-US" sz="2000" dirty="0" smtClean="0">
                <a:latin typeface="Verdana" pitchFamily="34" charset="0"/>
              </a:rPr>
              <a:t>3-reference (may require librarian)</a:t>
            </a:r>
          </a:p>
          <a:p>
            <a:pPr lvl="1" eaLnBrk="1" hangingPunct="1"/>
            <a:r>
              <a:rPr lang="en-US" sz="2000" dirty="0" smtClean="0">
                <a:latin typeface="Verdana" pitchFamily="34" charset="0"/>
              </a:rPr>
              <a:t>4-request for citation information</a:t>
            </a:r>
          </a:p>
        </p:txBody>
      </p:sp>
      <p:pic>
        <p:nvPicPr>
          <p:cNvPr id="4" name="Picture 3" descr="analysis chemist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4114800"/>
            <a:ext cx="2286000" cy="2095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Conversations and </a:t>
            </a:r>
            <a:br>
              <a:rPr lang="en-US" dirty="0" smtClean="0"/>
            </a:br>
            <a:r>
              <a:rPr lang="en-US" dirty="0" smtClean="0"/>
              <a:t>changing attitudes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4600" y="1676400"/>
            <a:ext cx="6096000" cy="3657600"/>
          </a:xfrm>
        </p:spPr>
        <p:txBody>
          <a:bodyPr/>
          <a:lstStyle/>
          <a:p>
            <a:pPr eaLnBrk="1" hangingPunct="1"/>
            <a:r>
              <a:rPr lang="en-US" sz="2400" dirty="0" smtClean="0">
                <a:latin typeface="Verdana" pitchFamily="34" charset="0"/>
              </a:rPr>
              <a:t>Increased reliance on RDA staffing</a:t>
            </a:r>
          </a:p>
          <a:p>
            <a:pPr eaLnBrk="1" hangingPunct="1"/>
            <a:r>
              <a:rPr lang="en-US" sz="2400" dirty="0" smtClean="0">
                <a:latin typeface="Verdana" pitchFamily="34" charset="0"/>
              </a:rPr>
              <a:t>Changes in Reference Education </a:t>
            </a:r>
          </a:p>
          <a:p>
            <a:pPr eaLnBrk="1" hangingPunct="1">
              <a:buFontTx/>
              <a:buNone/>
            </a:pPr>
            <a:r>
              <a:rPr lang="en-US" sz="2400" dirty="0" smtClean="0">
                <a:latin typeface="Verdana" pitchFamily="34" charset="0"/>
              </a:rPr>
              <a:t>	(“What’s your favorite Reference book?” discussion was telling.)</a:t>
            </a:r>
          </a:p>
          <a:p>
            <a:pPr eaLnBrk="1" hangingPunct="1"/>
            <a:r>
              <a:rPr lang="en-US" sz="2400" dirty="0" smtClean="0">
                <a:latin typeface="Verdana" pitchFamily="34" charset="0"/>
              </a:rPr>
              <a:t>“Is Print Reference Dead?” </a:t>
            </a:r>
          </a:p>
          <a:p>
            <a:pPr eaLnBrk="1" hangingPunct="1">
              <a:buFontTx/>
              <a:buNone/>
            </a:pPr>
            <a:r>
              <a:rPr lang="en-US" sz="1600" dirty="0" smtClean="0">
                <a:latin typeface="Verdana" pitchFamily="34" charset="0"/>
              </a:rPr>
              <a:t>		Polanka, S. (2008, January 29)  Gale online 	session .</a:t>
            </a:r>
          </a:p>
          <a:p>
            <a:pPr eaLnBrk="1" hangingPunct="1"/>
            <a:endParaRPr lang="en-US" sz="1600" dirty="0" smtClean="0">
              <a:latin typeface="Verdana" pitchFamily="34" charset="0"/>
            </a:endParaRPr>
          </a:p>
        </p:txBody>
      </p:sp>
      <p:pic>
        <p:nvPicPr>
          <p:cNvPr id="15364" name="Picture 4" descr="Reference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979261" y="3962400"/>
            <a:ext cx="1803853" cy="240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Led to …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90800" y="1676400"/>
            <a:ext cx="6096000" cy="1981200"/>
          </a:xfrm>
        </p:spPr>
        <p:txBody>
          <a:bodyPr/>
          <a:lstStyle/>
          <a:p>
            <a:pPr eaLnBrk="1" hangingPunct="1"/>
            <a:r>
              <a:rPr lang="en-US" sz="2400" dirty="0" smtClean="0">
                <a:latin typeface="Verdana" pitchFamily="34" charset="0"/>
              </a:rPr>
              <a:t>A vision of blended services and single- service point to better </a:t>
            </a:r>
          </a:p>
          <a:p>
            <a:pPr eaLnBrk="1" hangingPunct="1">
              <a:buNone/>
            </a:pPr>
            <a:r>
              <a:rPr lang="en-US" sz="2400" dirty="0" smtClean="0">
                <a:latin typeface="Verdana" pitchFamily="34" charset="0"/>
              </a:rPr>
              <a:t>   serve patrons</a:t>
            </a:r>
          </a:p>
          <a:p>
            <a:pPr eaLnBrk="1" hangingPunct="1"/>
            <a:r>
              <a:rPr lang="en-US" sz="2400" dirty="0" smtClean="0">
                <a:latin typeface="Verdana" pitchFamily="34" charset="0"/>
              </a:rPr>
              <a:t>An experiment</a:t>
            </a:r>
          </a:p>
          <a:p>
            <a:pPr eaLnBrk="1" hangingPunct="1">
              <a:buFontTx/>
              <a:buNone/>
            </a:pPr>
            <a:endParaRPr lang="en-US" sz="2400" dirty="0" smtClean="0">
              <a:latin typeface="Verdana" pitchFamily="34" charset="0"/>
            </a:endParaRPr>
          </a:p>
        </p:txBody>
      </p:sp>
      <p:pic>
        <p:nvPicPr>
          <p:cNvPr id="9220" name="Picture 6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828675" y="4038600"/>
            <a:ext cx="2514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Reference @ GVSU: Now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90800" y="1981200"/>
            <a:ext cx="6096000" cy="3429000"/>
          </a:xfrm>
        </p:spPr>
        <p:txBody>
          <a:bodyPr/>
          <a:lstStyle/>
          <a:p>
            <a:pPr eaLnBrk="1" hangingPunct="1"/>
            <a:r>
              <a:rPr lang="en-US" sz="2400" dirty="0" smtClean="0">
                <a:latin typeface="Verdana" pitchFamily="34" charset="0"/>
              </a:rPr>
              <a:t>One desk at Zumberge Library</a:t>
            </a:r>
          </a:p>
          <a:p>
            <a:pPr eaLnBrk="1" hangingPunct="1"/>
            <a:r>
              <a:rPr lang="en-US" sz="2400" dirty="0" smtClean="0">
                <a:latin typeface="Verdana" pitchFamily="34" charset="0"/>
              </a:rPr>
              <a:t>Staffed by full-time support staff  and students</a:t>
            </a:r>
          </a:p>
          <a:p>
            <a:pPr eaLnBrk="1" hangingPunct="1"/>
            <a:r>
              <a:rPr lang="en-US" sz="2400" dirty="0" smtClean="0">
                <a:latin typeface="Verdana" pitchFamily="34" charset="0"/>
              </a:rPr>
              <a:t>Librarians available for callout via </a:t>
            </a:r>
            <a:r>
              <a:rPr lang="en-US" sz="2400" dirty="0" err="1" smtClean="0">
                <a:latin typeface="Verdana" pitchFamily="34" charset="0"/>
              </a:rPr>
              <a:t>Wimba</a:t>
            </a:r>
            <a:r>
              <a:rPr lang="en-US" sz="2400" dirty="0" smtClean="0">
                <a:latin typeface="Verdana" pitchFamily="34" charset="0"/>
              </a:rPr>
              <a:t> Pronto in </a:t>
            </a:r>
            <a:r>
              <a:rPr lang="en-US" sz="2400" dirty="0" err="1" smtClean="0">
                <a:latin typeface="Verdana" pitchFamily="34" charset="0"/>
              </a:rPr>
              <a:t>BlackBoard</a:t>
            </a:r>
            <a:endParaRPr lang="en-US" sz="2400" dirty="0" smtClean="0">
              <a:latin typeface="Verdana" pitchFamily="34" charset="0"/>
            </a:endParaRPr>
          </a:p>
          <a:p>
            <a:pPr eaLnBrk="1" hangingPunct="1"/>
            <a:r>
              <a:rPr lang="en-US" sz="2400" dirty="0" smtClean="0">
                <a:latin typeface="Verdana" pitchFamily="34" charset="0"/>
              </a:rPr>
              <a:t>Other locations in flux due to local 	environmental factors</a:t>
            </a:r>
          </a:p>
          <a:p>
            <a:pPr eaLnBrk="1" hangingPunct="1"/>
            <a:endParaRPr lang="en-US" sz="2400" dirty="0" smtClean="0">
              <a:latin typeface="Verdana" pitchFamily="34" charset="0"/>
            </a:endParaRPr>
          </a:p>
        </p:txBody>
      </p:sp>
      <p:pic>
        <p:nvPicPr>
          <p:cNvPr id="17412" name="Picture 7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832098" y="4648200"/>
            <a:ext cx="2145804" cy="183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gital portfolio">
  <a:themeElements>
    <a:clrScheme name="Digital portfolio 13">
      <a:dk1>
        <a:srgbClr val="000000"/>
      </a:dk1>
      <a:lt1>
        <a:srgbClr val="FFFFFF"/>
      </a:lt1>
      <a:dk2>
        <a:srgbClr val="336699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006666"/>
      </a:hlink>
      <a:folHlink>
        <a:srgbClr val="006666"/>
      </a:folHlink>
    </a:clrScheme>
    <a:fontScheme name="Digital portfolio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gital portfoli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gital portfoli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gital portfoli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gital portfoli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gital portfoli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gital portfoli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portfoli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portfoli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portfoli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portfoli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portfoli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portfoli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portfolio 13">
        <a:dk1>
          <a:srgbClr val="000000"/>
        </a:dk1>
        <a:lt1>
          <a:srgbClr val="FFFFFF"/>
        </a:lt1>
        <a:dk2>
          <a:srgbClr val="336699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6666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Digital portfolio</Template>
  <TotalTime>1229</TotalTime>
  <Words>410</Words>
  <Application>Microsoft Office PowerPoint</Application>
  <PresentationFormat>On-screen Show (4:3)</PresentationFormat>
  <Paragraphs>67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Digital portfolio</vt:lpstr>
      <vt:lpstr>Re-Inventing Reference Lynn Sheehan Head of Liberal Arts Programs   ACRL  2011 A Declaration of Interdependence Philadelphia, PA  ~ April 1, 2011</vt:lpstr>
      <vt:lpstr>Grand Valley State University</vt:lpstr>
      <vt:lpstr>Reference @ GVSU: Then</vt:lpstr>
      <vt:lpstr>Competing priorities</vt:lpstr>
      <vt:lpstr>Process</vt:lpstr>
      <vt:lpstr>Analysis of LibStats evidence</vt:lpstr>
      <vt:lpstr>Conversations and  changing attitudes</vt:lpstr>
      <vt:lpstr>Led to …</vt:lpstr>
      <vt:lpstr>Reference @ GVSU: Now</vt:lpstr>
      <vt:lpstr>Now what?</vt:lpstr>
      <vt:lpstr>References</vt:lpstr>
      <vt:lpstr>Questions? sheehanl@gvsu.edu</vt:lpstr>
    </vt:vector>
  </TitlesOfParts>
  <Company>GVSU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NAME</dc:title>
  <dc:creator>dewindl</dc:creator>
  <cp:lastModifiedBy>sheehanl</cp:lastModifiedBy>
  <cp:revision>36</cp:revision>
  <dcterms:created xsi:type="dcterms:W3CDTF">2006-03-14T14:01:43Z</dcterms:created>
  <dcterms:modified xsi:type="dcterms:W3CDTF">2011-04-20T14:53:27Z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TC100435421033</vt:lpwstr>
  </property>
</Properties>
</file>