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43" r:id="rId2"/>
    <p:sldId id="445" r:id="rId3"/>
    <p:sldId id="447" r:id="rId4"/>
    <p:sldId id="446" r:id="rId5"/>
    <p:sldId id="444" r:id="rId6"/>
    <p:sldId id="448" r:id="rId7"/>
    <p:sldId id="449" r:id="rId8"/>
    <p:sldId id="450" r:id="rId9"/>
    <p:sldId id="451" r:id="rId10"/>
    <p:sldId id="453" r:id="rId11"/>
    <p:sldId id="442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CC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4E8AF4-1A15-4861-B102-8AC4B4A06F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427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17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F46127-0869-4EC7-AAF6-CB6DCFC273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297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https://www.certiport.com/Portal/Common/DocumentLibrary/IEAB_Whitepaper040808.pdf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6127-0869-4EC7-AAF6-CB6DCFC2731C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2544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http://neatoday.org/2014/11/25/deeper-learning-moving-students-beyond-memorization-2/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6127-0869-4EC7-AAF6-CB6DCFC2731C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6809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https://www.scribd.com/document/98174770/Strategies-of-Teaching list</a:t>
            </a:r>
            <a:r>
              <a:rPr lang="en-US" baseline="0" dirty="0" smtClean="0"/>
              <a:t> of teaching strategies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6127-0869-4EC7-AAF6-CB6DCFC2731C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1915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46127-0869-4EC7-AAF6-CB6DCFC2731C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7330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283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pic>
        <p:nvPicPr>
          <p:cNvPr id="228359" name="Picture 7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91440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36691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492125"/>
            <a:ext cx="2286000" cy="5146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492125"/>
            <a:ext cx="6705600" cy="5146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84681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76362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044298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5240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5240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01727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34732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63191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827135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5955167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3069120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rrowheads="1"/>
          </p:cNvPicPr>
          <p:nvPr/>
        </p:nvPicPr>
        <p:blipFill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24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rrowheads="1"/>
          </p:cNvPicPr>
          <p:nvPr/>
        </p:nvPicPr>
        <p:blipFill>
          <a:blip r:embed="rId1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92125"/>
            <a:ext cx="9144000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5240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37" name="Picture 1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5584825"/>
            <a:ext cx="1279525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1066800" y="6248400"/>
            <a:ext cx="762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 panose="020B0604020202020204" pitchFamily="34" charset="0"/>
              </a:rPr>
              <a:t>University of Central Florida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CC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00"/>
          </a:solidFill>
          <a:latin typeface="Arial Black" panose="020B0A040201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00"/>
          </a:solidFill>
          <a:latin typeface="Arial Black" panose="020B0A040201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00"/>
          </a:solidFill>
          <a:latin typeface="Arial Black" panose="020B0A040201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00"/>
          </a:solidFill>
          <a:latin typeface="Arial Black" panose="020B0A040201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00"/>
          </a:solidFill>
          <a:latin typeface="Arial Black" panose="020B0A040201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00"/>
          </a:solidFill>
          <a:latin typeface="Arial Black" panose="020B0A040201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00"/>
          </a:solidFill>
          <a:latin typeface="Arial Black" panose="020B0A040201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9900"/>
          </a:solidFill>
          <a:latin typeface="Arial Black" panose="020B0A040201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excellence.ucf.edu/" TargetMode="External"/><Relationship Id="rId2" Type="http://schemas.openxmlformats.org/officeDocument/2006/relationships/hyperlink" Target="http://www.fctl.ucf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brary.ucf.edu/services/instruction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ynell@ucf.ed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acu.org/value/rubric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1349375"/>
            <a:ext cx="7772400" cy="1470025"/>
          </a:xfrm>
        </p:spPr>
        <p:txBody>
          <a:bodyPr/>
          <a:lstStyle/>
          <a:p>
            <a:r>
              <a:rPr lang="en-US" altLang="en-US" sz="2800" b="0" dirty="0" smtClean="0"/>
              <a:t>Student Success and Learning through Critical Thinking Development </a:t>
            </a:r>
            <a:endParaRPr lang="en-US" altLang="en-US" sz="2800" b="0" dirty="0"/>
          </a:p>
        </p:txBody>
      </p:sp>
      <p:sp>
        <p:nvSpPr>
          <p:cNvPr id="2365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en-US" sz="2800" dirty="0" smtClean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Presented </a:t>
            </a:r>
            <a:r>
              <a:rPr lang="en-US" altLang="en-US" sz="2800" dirty="0"/>
              <a:t>By: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Dr. </a:t>
            </a:r>
            <a:r>
              <a:rPr lang="en-US" altLang="en-US" sz="2800" dirty="0" err="1" smtClean="0"/>
              <a:t>Lynell</a:t>
            </a:r>
            <a:r>
              <a:rPr lang="en-US" altLang="en-US" sz="2800" dirty="0" smtClean="0"/>
              <a:t> Hodge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March 24, 2017</a:t>
            </a:r>
            <a:endParaRPr lang="en-US" altLang="en-US" sz="2800" dirty="0"/>
          </a:p>
        </p:txBody>
      </p:sp>
      <p:pic>
        <p:nvPicPr>
          <p:cNvPr id="23655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447800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Campus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0"/>
            <a:ext cx="7620000" cy="4495800"/>
          </a:xfrm>
        </p:spPr>
        <p:txBody>
          <a:bodyPr/>
          <a:lstStyle/>
          <a:p>
            <a:r>
              <a:rPr lang="en-US" dirty="0" smtClean="0"/>
              <a:t>Faculty Center for Teaching </a:t>
            </a:r>
            <a:r>
              <a:rPr lang="en-US" dirty="0"/>
              <a:t>and Learning </a:t>
            </a:r>
            <a:endParaRPr lang="en-US" dirty="0" smtClean="0"/>
          </a:p>
          <a:p>
            <a:pPr lvl="1"/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://www.fctl.ucf.edu</a:t>
            </a:r>
            <a:r>
              <a:rPr lang="en-US" sz="2800" dirty="0" smtClean="0">
                <a:hlinkClick r:id="rId2"/>
              </a:rPr>
              <a:t>/</a:t>
            </a:r>
            <a:r>
              <a:rPr lang="en-US" sz="2800" dirty="0" smtClean="0"/>
              <a:t> </a:t>
            </a:r>
          </a:p>
          <a:p>
            <a:pPr lvl="1"/>
            <a:r>
              <a:rPr lang="en-US" sz="2800" dirty="0" smtClean="0"/>
              <a:t>Faculty Success </a:t>
            </a:r>
          </a:p>
          <a:p>
            <a:r>
              <a:rPr lang="en-US" dirty="0" smtClean="0"/>
              <a:t>Office of Faculty Excellence </a:t>
            </a:r>
          </a:p>
          <a:p>
            <a:pPr lvl="1"/>
            <a:r>
              <a:rPr lang="en-US" sz="2800" dirty="0">
                <a:hlinkClick r:id="rId3"/>
              </a:rPr>
              <a:t>http://facultyexcellence.ucf.edu</a:t>
            </a:r>
            <a:r>
              <a:rPr lang="en-US" sz="2800" dirty="0" smtClean="0">
                <a:hlinkClick r:id="rId3"/>
              </a:rPr>
              <a:t>/</a:t>
            </a:r>
            <a:r>
              <a:rPr lang="en-US" sz="2800" dirty="0" smtClean="0"/>
              <a:t> </a:t>
            </a:r>
          </a:p>
          <a:p>
            <a:r>
              <a:rPr lang="en-US" dirty="0" smtClean="0"/>
              <a:t>UCF Library </a:t>
            </a:r>
          </a:p>
          <a:p>
            <a:pPr lvl="1"/>
            <a:r>
              <a:rPr lang="en-US" sz="2800" dirty="0">
                <a:hlinkClick r:id="rId4"/>
              </a:rPr>
              <a:t>http://library.ucf.edu/services/instruction</a:t>
            </a:r>
            <a:r>
              <a:rPr lang="en-US" sz="2800" dirty="0" smtClean="0">
                <a:hlinkClick r:id="rId4"/>
              </a:rPr>
              <a:t>/</a:t>
            </a:r>
            <a:r>
              <a:rPr lang="en-US" sz="2800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328375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19200"/>
            <a:ext cx="5308600" cy="528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43000" y="5334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+mn-lt"/>
              </a:rPr>
              <a:t>Contact information </a:t>
            </a:r>
          </a:p>
          <a:p>
            <a:pPr lvl="1"/>
            <a:r>
              <a:rPr lang="en-US" dirty="0">
                <a:latin typeface="+mn-lt"/>
                <a:hlinkClick r:id="rId3"/>
              </a:rPr>
              <a:t>lynell@ucf.edu</a:t>
            </a:r>
            <a:r>
              <a:rPr lang="en-US" dirty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Background information </a:t>
            </a:r>
          </a:p>
          <a:p>
            <a:r>
              <a:rPr lang="en-US" dirty="0" smtClean="0"/>
              <a:t>What’s at stake?</a:t>
            </a:r>
          </a:p>
          <a:p>
            <a:r>
              <a:rPr lang="en-US" dirty="0" smtClean="0"/>
              <a:t>Discuss student learning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04213"/>
      </p:ext>
    </p:extLst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Demographics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841" y="1524000"/>
            <a:ext cx="5106318" cy="4114800"/>
          </a:xfrm>
        </p:spPr>
      </p:pic>
      <p:sp>
        <p:nvSpPr>
          <p:cNvPr id="5" name="TextBox 4"/>
          <p:cNvSpPr txBox="1"/>
          <p:nvPr/>
        </p:nvSpPr>
        <p:spPr>
          <a:xfrm>
            <a:off x="1600200" y="56388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International Education Advisory Board (</a:t>
            </a:r>
            <a:r>
              <a:rPr lang="en-US" sz="1100" dirty="0" err="1" smtClean="0"/>
              <a:t>n.d.</a:t>
            </a:r>
            <a:r>
              <a:rPr lang="en-US" sz="1100" dirty="0" smtClean="0"/>
              <a:t>) </a:t>
            </a:r>
            <a:r>
              <a:rPr lang="en-US" sz="1100" i="1" dirty="0" smtClean="0"/>
              <a:t>Learning in the 21</a:t>
            </a:r>
            <a:r>
              <a:rPr lang="en-US" sz="1100" i="1" baseline="30000" dirty="0" smtClean="0"/>
              <a:t>st</a:t>
            </a:r>
            <a:r>
              <a:rPr lang="en-US" sz="1100" i="1" dirty="0" smtClean="0"/>
              <a:t> Century: Teaching today’s students on their terms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3301"/>
      </p:ext>
    </p:extLst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at stake?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National Education Association (</a:t>
            </a:r>
            <a:r>
              <a:rPr lang="en-US" sz="2000" dirty="0" err="1" smtClean="0"/>
              <a:t>Towler</a:t>
            </a:r>
            <a:r>
              <a:rPr lang="en-US" sz="2000" dirty="0" smtClean="0"/>
              <a:t>, 2014) reported memorization was a teaching strategy.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altLang="en-US" sz="2400" dirty="0" smtClean="0"/>
              <a:t>Memorization focuses on recall and application, but lacks 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Student engagement 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Student preparedness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94355577"/>
      </p:ext>
    </p:extLst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Student Learning </a:t>
            </a:r>
            <a:endParaRPr lang="en-US" altLang="en-US" dirty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Why is it important to discuss student learning?</a:t>
            </a:r>
          </a:p>
          <a:p>
            <a:pPr lvl="1"/>
            <a:r>
              <a:rPr lang="en-US" altLang="en-US" dirty="0" smtClean="0"/>
              <a:t>Cognitive engagement</a:t>
            </a:r>
          </a:p>
          <a:p>
            <a:pPr lvl="2"/>
            <a:r>
              <a:rPr lang="en-US" altLang="en-US" dirty="0" smtClean="0"/>
              <a:t>Learning more deeply</a:t>
            </a:r>
          </a:p>
          <a:p>
            <a:pPr lvl="1"/>
            <a:r>
              <a:rPr lang="en-US" altLang="en-US" dirty="0" smtClean="0"/>
              <a:t>Critical thinking </a:t>
            </a:r>
          </a:p>
          <a:p>
            <a:pPr lvl="2"/>
            <a:r>
              <a:rPr lang="en-US" altLang="en-US" dirty="0" smtClean="0"/>
              <a:t>Problem solving </a:t>
            </a:r>
          </a:p>
          <a:p>
            <a:pPr marL="457200" lvl="1" indent="0">
              <a:buNone/>
            </a:pPr>
            <a:endParaRPr lang="en-US" alt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/>
              <a:t>Content delivery approach 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Teacher led</a:t>
            </a:r>
          </a:p>
          <a:p>
            <a:pPr lvl="1"/>
            <a:r>
              <a:rPr lang="en-US" sz="2000" dirty="0" smtClean="0"/>
              <a:t>Ex: lectures, webinars, etc.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Student-focused</a:t>
            </a:r>
          </a:p>
          <a:p>
            <a:pPr lvl="1"/>
            <a:r>
              <a:rPr lang="en-US" sz="2000" dirty="0" smtClean="0"/>
              <a:t>Ex: discussions, group work, etc.  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Pros and cons of each 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69849327"/>
      </p:ext>
    </p:extLst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engagement and critical thinking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Reflection- process of making meaning </a:t>
            </a:r>
          </a:p>
          <a:p>
            <a:r>
              <a:rPr lang="en-US" sz="2400" dirty="0"/>
              <a:t>R</a:t>
            </a:r>
            <a:r>
              <a:rPr lang="en-US" sz="2400" dirty="0" smtClean="0"/>
              <a:t>ole immersion- a form of role play </a:t>
            </a:r>
          </a:p>
          <a:p>
            <a:r>
              <a:rPr lang="en-US" sz="2400" dirty="0"/>
              <a:t>Simulation- imitate a real-world process or system</a:t>
            </a:r>
          </a:p>
          <a:p>
            <a:r>
              <a:rPr lang="en-US" sz="2400" dirty="0"/>
              <a:t>Debates- oral presentation of knowledge </a:t>
            </a:r>
            <a:endParaRPr lang="en-US" sz="2400" dirty="0" smtClean="0"/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1143000" y="1676400"/>
            <a:ext cx="7886700" cy="1500187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Engagement 		</a:t>
            </a:r>
            <a:r>
              <a:rPr lang="en-US" dirty="0" smtClean="0"/>
              <a:t>Critical </a:t>
            </a:r>
            <a:r>
              <a:rPr lang="en-US" dirty="0"/>
              <a:t>Thinking </a:t>
            </a:r>
          </a:p>
          <a:p>
            <a:endParaRPr lang="en-US" sz="32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3733800" y="1981200"/>
            <a:ext cx="100584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33272304"/>
      </p:ext>
    </p:extLst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Depending on the subject combining the teaching strategies maybe the most effective </a:t>
            </a:r>
          </a:p>
          <a:p>
            <a:pPr lvl="1"/>
            <a:r>
              <a:rPr lang="en-US" sz="2800" dirty="0" smtClean="0"/>
              <a:t>i.e. lecture followed by role immersion </a:t>
            </a:r>
          </a:p>
          <a:p>
            <a:r>
              <a:rPr lang="en-US" sz="2800" dirty="0" smtClean="0"/>
              <a:t>Provide guidelines/rubrics</a:t>
            </a:r>
          </a:p>
          <a:p>
            <a:pPr lvl="1"/>
            <a:r>
              <a:rPr lang="en-US" sz="2800" dirty="0" smtClean="0">
                <a:hlinkClick r:id="rId2"/>
              </a:rPr>
              <a:t>Association of American College and Universities </a:t>
            </a:r>
            <a:endParaRPr lang="en-US" sz="2800" dirty="0" smtClean="0"/>
          </a:p>
          <a:p>
            <a:r>
              <a:rPr lang="en-US" sz="2800" dirty="0" smtClean="0"/>
              <a:t>Provide detailed feedback to students prior, during, and after experiences to support their learning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27577"/>
      </p:ext>
    </p:extLst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700" dirty="0" smtClean="0"/>
              <a:t>“I feel </a:t>
            </a:r>
            <a:r>
              <a:rPr lang="en-US" sz="1700" dirty="0"/>
              <a:t>the simulations and experiences were most effective. Whatever she </a:t>
            </a:r>
            <a:r>
              <a:rPr lang="en-US" sz="1700" dirty="0" smtClean="0"/>
              <a:t>does, she </a:t>
            </a:r>
            <a:r>
              <a:rPr lang="en-US" sz="1700" dirty="0"/>
              <a:t>should never stop giving feedback in general or </a:t>
            </a:r>
            <a:r>
              <a:rPr lang="en-US" sz="1700" dirty="0" smtClean="0"/>
              <a:t>on papers/assignments </a:t>
            </a:r>
            <a:r>
              <a:rPr lang="en-US" sz="1700" dirty="0"/>
              <a:t>because she is a great resource when it comes to reviewing our work</a:t>
            </a:r>
            <a:r>
              <a:rPr lang="en-US" sz="1700" dirty="0" smtClean="0"/>
              <a:t>.”</a:t>
            </a:r>
          </a:p>
          <a:p>
            <a:r>
              <a:rPr lang="en-US" sz="1700" dirty="0" smtClean="0"/>
              <a:t>“I was </a:t>
            </a:r>
            <a:r>
              <a:rPr lang="en-US" sz="1700" dirty="0"/>
              <a:t>glad she made us do so many hands on experiences in a way that was inclusive to </a:t>
            </a:r>
            <a:r>
              <a:rPr lang="en-US" sz="1700" dirty="0" smtClean="0"/>
              <a:t>all students.”</a:t>
            </a:r>
          </a:p>
          <a:p>
            <a:r>
              <a:rPr lang="en-US" sz="1700" dirty="0"/>
              <a:t>“I loved every project as it was a good way to learn the material and reinforce it</a:t>
            </a:r>
            <a:r>
              <a:rPr lang="en-US" sz="1700" dirty="0" smtClean="0"/>
              <a:t>.”</a:t>
            </a:r>
          </a:p>
          <a:p>
            <a:r>
              <a:rPr lang="en-US" sz="1700" dirty="0" smtClean="0"/>
              <a:t>“I </a:t>
            </a:r>
            <a:r>
              <a:rPr lang="en-US" sz="1700" dirty="0"/>
              <a:t>think she should try to get rid of so many papers and focus on simulation, discussion, and immersive experiences whether it </a:t>
            </a:r>
            <a:r>
              <a:rPr lang="en-US" sz="1700" dirty="0" smtClean="0"/>
              <a:t>be a </a:t>
            </a:r>
            <a:r>
              <a:rPr lang="en-US" sz="1700" dirty="0"/>
              <a:t>class trip to downtown or to a food bank or something</a:t>
            </a:r>
            <a:r>
              <a:rPr lang="en-US" sz="1700" dirty="0" smtClean="0"/>
              <a:t>.”</a:t>
            </a:r>
            <a:endParaRPr lang="en-US" sz="1700" dirty="0" smtClean="0"/>
          </a:p>
          <a:p>
            <a:pPr lvl="1" algn="ctr"/>
            <a:r>
              <a:rPr lang="en-US" sz="1700" dirty="0" smtClean="0"/>
              <a:t>Evaluation comments </a:t>
            </a:r>
          </a:p>
          <a:p>
            <a:pPr lvl="1" algn="ctr"/>
            <a:endParaRPr lang="en-US" sz="1700" dirty="0" smtClean="0"/>
          </a:p>
          <a:p>
            <a:r>
              <a:rPr lang="en-US" sz="1700" i="1" dirty="0"/>
              <a:t>“I will be applying to medical school this summer and </a:t>
            </a:r>
            <a:r>
              <a:rPr lang="en-US" sz="1700" i="1" dirty="0" smtClean="0"/>
              <a:t>you </a:t>
            </a:r>
            <a:r>
              <a:rPr lang="en-US" sz="1700" i="1" dirty="0"/>
              <a:t>are a part of the main reason why I still volunteer with hunger and homelessness</a:t>
            </a:r>
            <a:r>
              <a:rPr lang="en-US" sz="1700" i="1" dirty="0" smtClean="0"/>
              <a:t>.”</a:t>
            </a:r>
            <a:endParaRPr lang="en-US" sz="1700" i="1" dirty="0"/>
          </a:p>
          <a:p>
            <a:pPr lvl="1" algn="ctr"/>
            <a:r>
              <a:rPr lang="en-US" sz="1700" dirty="0" smtClean="0"/>
              <a:t>Student email </a:t>
            </a:r>
          </a:p>
        </p:txBody>
      </p:sp>
    </p:spTree>
    <p:extLst>
      <p:ext uri="{BB962C8B-B14F-4D97-AF65-F5344CB8AC3E}">
        <p14:creationId xmlns:p14="http://schemas.microsoft.com/office/powerpoint/2010/main" val="2628110818"/>
      </p:ext>
    </p:extLst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Gravel">
  <a:themeElements>
    <a:clrScheme name="">
      <a:dk1>
        <a:srgbClr val="969696"/>
      </a:dk1>
      <a:lt1>
        <a:srgbClr val="FFFFFF"/>
      </a:lt1>
      <a:dk2>
        <a:srgbClr val="000000"/>
      </a:dk2>
      <a:lt2>
        <a:srgbClr val="FFFF00"/>
      </a:lt2>
      <a:accent1>
        <a:srgbClr val="FF9900"/>
      </a:accent1>
      <a:accent2>
        <a:srgbClr val="00FFFF"/>
      </a:accent2>
      <a:accent3>
        <a:srgbClr val="AAAAAA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Grave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Grav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ve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ve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ve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ve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ve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ve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S:\Staff\mschell\PPP\GRAVEL.POT</Template>
  <TotalTime>1235</TotalTime>
  <Words>415</Words>
  <Application>Microsoft Office PowerPoint</Application>
  <PresentationFormat>On-screen Show (4:3)</PresentationFormat>
  <Paragraphs>75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Times New Roman</vt:lpstr>
      <vt:lpstr>Gravel</vt:lpstr>
      <vt:lpstr>Student Success and Learning through Critical Thinking Development </vt:lpstr>
      <vt:lpstr>Outline</vt:lpstr>
      <vt:lpstr>Student Demographics</vt:lpstr>
      <vt:lpstr>What’s at stake?</vt:lpstr>
      <vt:lpstr>Student Learning </vt:lpstr>
      <vt:lpstr>Teaching Strategies</vt:lpstr>
      <vt:lpstr>Strategies for engagement and critical thinking </vt:lpstr>
      <vt:lpstr>Recommendations</vt:lpstr>
      <vt:lpstr>Student Feedback</vt:lpstr>
      <vt:lpstr>On Campus Resources</vt:lpstr>
      <vt:lpstr>PowerPoint Presentation</vt:lpstr>
    </vt:vector>
  </TitlesOfParts>
  <Company>University of Central Florida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mschell</dc:creator>
  <cp:lastModifiedBy>Lynell Hodge</cp:lastModifiedBy>
  <cp:revision>39</cp:revision>
  <dcterms:created xsi:type="dcterms:W3CDTF">1998-04-16T22:55:56Z</dcterms:created>
  <dcterms:modified xsi:type="dcterms:W3CDTF">2017-03-23T21:24:51Z</dcterms:modified>
</cp:coreProperties>
</file>