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1" r:id="rId3"/>
    <p:sldId id="273" r:id="rId4"/>
    <p:sldId id="275" r:id="rId5"/>
    <p:sldId id="316" r:id="rId6"/>
    <p:sldId id="315" r:id="rId7"/>
    <p:sldId id="304" r:id="rId8"/>
    <p:sldId id="305" r:id="rId9"/>
    <p:sldId id="289" r:id="rId10"/>
    <p:sldId id="317" r:id="rId11"/>
    <p:sldId id="318" r:id="rId12"/>
    <p:sldId id="300" r:id="rId13"/>
    <p:sldId id="319" r:id="rId14"/>
    <p:sldId id="309" r:id="rId15"/>
    <p:sldId id="310" r:id="rId1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43"/>
  </p:normalViewPr>
  <p:slideViewPr>
    <p:cSldViewPr snapToGrid="0" snapToObjects="1">
      <p:cViewPr varScale="1">
        <p:scale>
          <a:sx n="63" d="100"/>
          <a:sy n="63" d="100"/>
        </p:scale>
        <p:origin x="1744" y="19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xfrm>
            <a:off x="1143000" y="685800"/>
            <a:ext cx="4572000" cy="3429000"/>
          </a:xfrm>
          <a:prstGeom prst="rect">
            <a:avLst/>
          </a:prstGeom>
        </p:spPr>
        <p:txBody>
          <a:bodyPr/>
          <a:lstStyle/>
          <a:p>
            <a:endParaRPr/>
          </a:p>
        </p:txBody>
      </p:sp>
      <p:sp>
        <p:nvSpPr>
          <p:cNvPr id="120" name="Shape 12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81858214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Bullets Photos">
    <p:spTree>
      <p:nvGrpSpPr>
        <p:cNvPr id="1" name=""/>
        <p:cNvGrpSpPr/>
        <p:nvPr/>
      </p:nvGrpSpPr>
      <p:grpSpPr>
        <a:xfrm>
          <a:off x="0" y="0"/>
          <a:ext cx="0" cy="0"/>
          <a:chOff x="0" y="0"/>
          <a:chExt cx="0" cy="0"/>
        </a:xfrm>
      </p:grpSpPr>
      <p:sp>
        <p:nvSpPr>
          <p:cNvPr id="69" name="Shape 69"/>
          <p:cNvSpPr>
            <a:spLocks noGrp="1"/>
          </p:cNvSpPr>
          <p:nvPr>
            <p:ph type="title"/>
          </p:nvPr>
        </p:nvSpPr>
        <p:spPr>
          <a:xfrm>
            <a:off x="133960" y="241300"/>
            <a:ext cx="9601201" cy="1498600"/>
          </a:xfrm>
          <a:prstGeom prst="rect">
            <a:avLst/>
          </a:prstGeom>
        </p:spPr>
        <p:txBody>
          <a:bodyPr/>
          <a:lstStyle>
            <a:lvl1pPr algn="l">
              <a:lnSpc>
                <a:spcPts val="8500"/>
              </a:lnSpc>
              <a:defRPr sz="6500">
                <a:solidFill>
                  <a:srgbClr val="F47932"/>
                </a:solidFill>
                <a:latin typeface="Univers LT Std 67 Bold Condensed"/>
                <a:ea typeface="Univers LT Std 67 Bold Condensed"/>
                <a:cs typeface="Univers LT Std 67 Bold Condensed"/>
                <a:sym typeface="Univers LT Std 67 Bold Condensed"/>
              </a:defRPr>
            </a:lvl1pPr>
          </a:lstStyle>
          <a:p>
            <a:r>
              <a:rPr lang="en-US"/>
              <a:t>Click to edit Master title style</a:t>
            </a:r>
            <a:endParaRPr/>
          </a:p>
        </p:txBody>
      </p:sp>
      <p:sp>
        <p:nvSpPr>
          <p:cNvPr id="70" name="Shape 70"/>
          <p:cNvSpPr>
            <a:spLocks noGrp="1"/>
          </p:cNvSpPr>
          <p:nvPr>
            <p:ph type="body" idx="1"/>
          </p:nvPr>
        </p:nvSpPr>
        <p:spPr>
          <a:xfrm>
            <a:off x="952500" y="1720158"/>
            <a:ext cx="11099800" cy="6044533"/>
          </a:xfrm>
          <a:prstGeom prst="rect">
            <a:avLst/>
          </a:prstGeom>
        </p:spPr>
        <p:txBody>
          <a:bodyPr anchor="t"/>
          <a:lstStyle>
            <a:lvl1pPr>
              <a:defRPr>
                <a:latin typeface="Univers LT Std 45 Light"/>
                <a:ea typeface="Univers LT Std 45 Light"/>
                <a:cs typeface="Univers LT Std 45 Light"/>
                <a:sym typeface="Univers LT Std 45 Light"/>
              </a:defRPr>
            </a:lvl1pPr>
            <a:lvl2pPr>
              <a:defRPr>
                <a:latin typeface="Univers LT Std 45 Light"/>
                <a:ea typeface="Univers LT Std 45 Light"/>
                <a:cs typeface="Univers LT Std 45 Light"/>
                <a:sym typeface="Univers LT Std 45 Light"/>
              </a:defRPr>
            </a:lvl2pPr>
            <a:lvl3pPr>
              <a:defRPr>
                <a:latin typeface="Univers LT Std 45 Light"/>
                <a:ea typeface="Univers LT Std 45 Light"/>
                <a:cs typeface="Univers LT Std 45 Light"/>
                <a:sym typeface="Univers LT Std 45 Light"/>
              </a:defRPr>
            </a:lvl3pPr>
            <a:lvl4pPr>
              <a:defRPr>
                <a:latin typeface="Univers LT Std 45 Light"/>
                <a:ea typeface="Univers LT Std 45 Light"/>
                <a:cs typeface="Univers LT Std 45 Light"/>
                <a:sym typeface="Univers LT Std 45 Light"/>
              </a:defRPr>
            </a:lvl4pPr>
            <a:lvl5pPr>
              <a:defRPr>
                <a:latin typeface="Univers LT Std 45 Light"/>
                <a:ea typeface="Univers LT Std 45 Light"/>
                <a:cs typeface="Univers LT Std 45 Light"/>
                <a:sym typeface="Univers LT Std 45 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1" name="Shape 71"/>
          <p:cNvSpPr>
            <a:spLocks noGrp="1"/>
          </p:cNvSpPr>
          <p:nvPr>
            <p:ph type="pic" sz="quarter" idx="13"/>
          </p:nvPr>
        </p:nvSpPr>
        <p:spPr>
          <a:xfrm>
            <a:off x="10368098" y="8017019"/>
            <a:ext cx="2509307" cy="1622282"/>
          </a:xfrm>
          <a:prstGeom prst="rect">
            <a:avLst/>
          </a:prstGeom>
        </p:spPr>
        <p:txBody>
          <a:bodyPr lIns="91439" tIns="45719" rIns="91439" bIns="45719" anchor="t">
            <a:noAutofit/>
          </a:bodyPr>
          <a:lstStyle/>
          <a:p>
            <a:r>
              <a:rPr lang="en-US"/>
              <a:t>Click icon to add picture</a:t>
            </a:r>
            <a:endParaRPr/>
          </a:p>
        </p:txBody>
      </p:sp>
      <p:sp>
        <p:nvSpPr>
          <p:cNvPr id="72" name="Shape 72"/>
          <p:cNvSpPr/>
          <p:nvPr/>
        </p:nvSpPr>
        <p:spPr>
          <a:xfrm>
            <a:off x="8104340" y="9154049"/>
            <a:ext cx="2146301" cy="482601"/>
          </a:xfrm>
          <a:prstGeom prst="rect">
            <a:avLst/>
          </a:prstGeom>
          <a:solidFill>
            <a:srgbClr val="572600"/>
          </a:solidFill>
          <a:ln w="12700">
            <a:miter lim="400000"/>
          </a:ln>
        </p:spPr>
        <p:txBody>
          <a:bodyPr lIns="50800" tIns="50800" rIns="50800" bIns="50800" anchor="ctr"/>
          <a:lstStyle/>
          <a:p>
            <a:pPr>
              <a:defRPr sz="2400">
                <a:solidFill>
                  <a:srgbClr val="FFFFFF"/>
                </a:solidFill>
              </a:defRPr>
            </a:pPr>
            <a:endParaRPr/>
          </a:p>
        </p:txBody>
      </p:sp>
      <p:sp>
        <p:nvSpPr>
          <p:cNvPr id="73" name="Shape 73"/>
          <p:cNvSpPr/>
          <p:nvPr/>
        </p:nvSpPr>
        <p:spPr>
          <a:xfrm>
            <a:off x="8104737" y="8011297"/>
            <a:ext cx="573734" cy="1016001"/>
          </a:xfrm>
          <a:prstGeom prst="rect">
            <a:avLst/>
          </a:prstGeom>
          <a:solidFill>
            <a:srgbClr val="DBB38E"/>
          </a:solidFill>
          <a:ln w="12700">
            <a:miter lim="400000"/>
          </a:ln>
        </p:spPr>
        <p:txBody>
          <a:bodyPr lIns="50800" tIns="50800" rIns="50800" bIns="50800" anchor="ctr"/>
          <a:lstStyle/>
          <a:p>
            <a:pPr>
              <a:defRPr sz="2400">
                <a:solidFill>
                  <a:srgbClr val="FFFFFF"/>
                </a:solidFill>
              </a:defRPr>
            </a:pPr>
            <a:endParaRPr/>
          </a:p>
        </p:txBody>
      </p:sp>
      <p:sp>
        <p:nvSpPr>
          <p:cNvPr id="74" name="Shape 74"/>
          <p:cNvSpPr/>
          <p:nvPr/>
        </p:nvSpPr>
        <p:spPr>
          <a:xfrm>
            <a:off x="8805470" y="8007130"/>
            <a:ext cx="1435101" cy="1016001"/>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75" name="Shape 75"/>
          <p:cNvSpPr/>
          <p:nvPr/>
        </p:nvSpPr>
        <p:spPr>
          <a:xfrm>
            <a:off x="117457" y="132209"/>
            <a:ext cx="12769885" cy="296172"/>
          </a:xfrm>
          <a:prstGeom prst="rect">
            <a:avLst/>
          </a:prstGeom>
          <a:solidFill>
            <a:srgbClr val="572600"/>
          </a:solidFill>
          <a:ln w="12700">
            <a:miter lim="400000"/>
          </a:ln>
        </p:spPr>
        <p:txBody>
          <a:bodyPr lIns="50800" tIns="50800" rIns="50800" bIns="50800" anchor="ctr"/>
          <a:lstStyle/>
          <a:p>
            <a:pPr>
              <a:defRPr sz="2400">
                <a:solidFill>
                  <a:srgbClr val="FFFFFF"/>
                </a:solidFill>
              </a:defRPr>
            </a:pPr>
            <a:endParaRPr/>
          </a:p>
        </p:txBody>
      </p:sp>
      <p:sp>
        <p:nvSpPr>
          <p:cNvPr id="76" name="Shape 76"/>
          <p:cNvSpPr/>
          <p:nvPr/>
        </p:nvSpPr>
        <p:spPr>
          <a:xfrm>
            <a:off x="11614530" y="553569"/>
            <a:ext cx="1270001" cy="874062"/>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77" name="Shape 77"/>
          <p:cNvSpPr/>
          <p:nvPr/>
        </p:nvSpPr>
        <p:spPr>
          <a:xfrm>
            <a:off x="10910179" y="553569"/>
            <a:ext cx="573734" cy="874062"/>
          </a:xfrm>
          <a:prstGeom prst="rect">
            <a:avLst/>
          </a:prstGeom>
          <a:solidFill>
            <a:srgbClr val="DBB38E"/>
          </a:solidFill>
          <a:ln w="12700">
            <a:miter lim="400000"/>
          </a:ln>
        </p:spPr>
        <p:txBody>
          <a:bodyPr lIns="50800" tIns="50800" rIns="50800" bIns="50800" anchor="ctr"/>
          <a:lstStyle/>
          <a:p>
            <a:pPr>
              <a:defRPr sz="2400">
                <a:solidFill>
                  <a:srgbClr val="FFFFFF"/>
                </a:solidFill>
              </a:defRPr>
            </a:pPr>
            <a:endParaRPr/>
          </a:p>
        </p:txBody>
      </p:sp>
      <p:sp>
        <p:nvSpPr>
          <p:cNvPr id="78" name="Shape 78"/>
          <p:cNvSpPr/>
          <p:nvPr/>
        </p:nvSpPr>
        <p:spPr>
          <a:xfrm>
            <a:off x="123324" y="8006417"/>
            <a:ext cx="7853841" cy="1625601"/>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80" name="Shape 80"/>
          <p:cNvSpPr>
            <a:spLocks noGrp="1"/>
          </p:cNvSpPr>
          <p:nvPr>
            <p:ph type="sldNum" sz="quarter" idx="2"/>
          </p:nvPr>
        </p:nvSpPr>
        <p:spPr>
          <a:prstGeom prst="rect">
            <a:avLst/>
          </a:prstGeom>
        </p:spPr>
        <p:txBody>
          <a:bodyPr/>
          <a:lstStyle/>
          <a:p>
            <a:fld id="{86CB4B4D-7CA3-9044-876B-883B54F8677D}" type="slidenum">
              <a:t>‹#›</a:t>
            </a:fld>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30193" y="8257310"/>
            <a:ext cx="4604645" cy="99669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87" name="Shape 87"/>
          <p:cNvSpPr>
            <a:spLocks noGrp="1"/>
          </p:cNvSpPr>
          <p:nvPr>
            <p:ph type="title"/>
          </p:nvPr>
        </p:nvSpPr>
        <p:spPr>
          <a:xfrm>
            <a:off x="460922" y="3298684"/>
            <a:ext cx="12082956" cy="1498601"/>
          </a:xfrm>
          <a:prstGeom prst="rect">
            <a:avLst/>
          </a:prstGeom>
        </p:spPr>
        <p:txBody>
          <a:bodyPr/>
          <a:lstStyle>
            <a:lvl1pPr>
              <a:lnSpc>
                <a:spcPts val="8500"/>
              </a:lnSpc>
              <a:defRPr sz="6500">
                <a:solidFill>
                  <a:srgbClr val="F47932"/>
                </a:solidFill>
                <a:latin typeface="Univers LT Std 67 Bold Condensed"/>
                <a:ea typeface="Univers LT Std 67 Bold Condensed"/>
                <a:cs typeface="Univers LT Std 67 Bold Condensed"/>
                <a:sym typeface="Univers LT Std 67 Bold Condensed"/>
              </a:defRPr>
            </a:lvl1pPr>
          </a:lstStyle>
          <a:p>
            <a:r>
              <a:rPr lang="en-US"/>
              <a:t>Click to edit Master title style</a:t>
            </a:r>
            <a:endParaRPr/>
          </a:p>
        </p:txBody>
      </p:sp>
      <p:sp>
        <p:nvSpPr>
          <p:cNvPr id="88" name="Shape 88"/>
          <p:cNvSpPr>
            <a:spLocks noGrp="1"/>
          </p:cNvSpPr>
          <p:nvPr>
            <p:ph type="body" sz="half" idx="1"/>
          </p:nvPr>
        </p:nvSpPr>
        <p:spPr>
          <a:xfrm>
            <a:off x="952500" y="4651278"/>
            <a:ext cx="11099800" cy="2416727"/>
          </a:xfrm>
          <a:prstGeom prst="rect">
            <a:avLst/>
          </a:prstGeom>
        </p:spPr>
        <p:txBody>
          <a:bodyPr anchor="t"/>
          <a:lstStyle>
            <a:lvl1pPr marL="0" indent="0" algn="ctr">
              <a:spcBef>
                <a:spcPts val="1600"/>
              </a:spcBef>
              <a:buSzTx/>
              <a:buNone/>
              <a:defRPr sz="2400">
                <a:latin typeface="Univers LT Std 67 Bold Condensed"/>
                <a:ea typeface="Univers LT Std 67 Bold Condensed"/>
                <a:cs typeface="Univers LT Std 67 Bold Condensed"/>
                <a:sym typeface="Univers LT Std 67 Bold Condensed"/>
              </a:defRPr>
            </a:lvl1pPr>
            <a:lvl2pPr marL="0" indent="0" algn="ctr">
              <a:spcBef>
                <a:spcPts val="1600"/>
              </a:spcBef>
              <a:buSzTx/>
              <a:buNone/>
              <a:defRPr sz="2400">
                <a:latin typeface="Univers LT Std 67 Bold Condensed"/>
                <a:ea typeface="Univers LT Std 67 Bold Condensed"/>
                <a:cs typeface="Univers LT Std 67 Bold Condensed"/>
                <a:sym typeface="Univers LT Std 67 Bold Condensed"/>
              </a:defRPr>
            </a:lvl2pPr>
            <a:lvl3pPr marL="0" indent="0" algn="ctr">
              <a:spcBef>
                <a:spcPts val="1600"/>
              </a:spcBef>
              <a:buSzTx/>
              <a:buNone/>
              <a:defRPr sz="2400">
                <a:latin typeface="Univers LT Std 67 Bold Condensed"/>
                <a:ea typeface="Univers LT Std 67 Bold Condensed"/>
                <a:cs typeface="Univers LT Std 67 Bold Condensed"/>
                <a:sym typeface="Univers LT Std 67 Bold Condensed"/>
              </a:defRPr>
            </a:lvl3pPr>
            <a:lvl4pPr marL="0" indent="0" algn="ctr">
              <a:spcBef>
                <a:spcPts val="1600"/>
              </a:spcBef>
              <a:buSzTx/>
              <a:buNone/>
              <a:defRPr sz="2400">
                <a:latin typeface="Univers LT Std 67 Bold Condensed"/>
                <a:ea typeface="Univers LT Std 67 Bold Condensed"/>
                <a:cs typeface="Univers LT Std 67 Bold Condensed"/>
                <a:sym typeface="Univers LT Std 67 Bold Condensed"/>
              </a:defRPr>
            </a:lvl4pPr>
            <a:lvl5pPr marL="0" indent="0" algn="ctr">
              <a:spcBef>
                <a:spcPts val="1600"/>
              </a:spcBef>
              <a:buSzTx/>
              <a:buNone/>
              <a:defRPr sz="2400">
                <a:latin typeface="Univers LT Std 67 Bold Condensed"/>
                <a:ea typeface="Univers LT Std 67 Bold Condensed"/>
                <a:cs typeface="Univers LT Std 67 Bold Condensed"/>
                <a:sym typeface="Univers LT Std 67 Bold Condense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9" name="Shape 89"/>
          <p:cNvSpPr>
            <a:spLocks noGrp="1"/>
          </p:cNvSpPr>
          <p:nvPr>
            <p:ph type="pic" sz="quarter" idx="13"/>
          </p:nvPr>
        </p:nvSpPr>
        <p:spPr>
          <a:xfrm>
            <a:off x="10368098" y="8017019"/>
            <a:ext cx="2509307" cy="1622282"/>
          </a:xfrm>
          <a:prstGeom prst="rect">
            <a:avLst/>
          </a:prstGeom>
        </p:spPr>
        <p:txBody>
          <a:bodyPr lIns="91439" tIns="45719" rIns="91439" bIns="45719" anchor="t">
            <a:noAutofit/>
          </a:bodyPr>
          <a:lstStyle/>
          <a:p>
            <a:r>
              <a:rPr lang="en-US"/>
              <a:t>Click icon to add picture</a:t>
            </a:r>
            <a:endParaRPr/>
          </a:p>
        </p:txBody>
      </p:sp>
      <p:sp>
        <p:nvSpPr>
          <p:cNvPr id="90" name="Shape 90"/>
          <p:cNvSpPr/>
          <p:nvPr/>
        </p:nvSpPr>
        <p:spPr>
          <a:xfrm>
            <a:off x="8104340" y="9154049"/>
            <a:ext cx="2146301" cy="482601"/>
          </a:xfrm>
          <a:prstGeom prst="rect">
            <a:avLst/>
          </a:prstGeom>
          <a:solidFill>
            <a:srgbClr val="572600"/>
          </a:solidFill>
          <a:ln w="12700">
            <a:miter lim="400000"/>
          </a:ln>
        </p:spPr>
        <p:txBody>
          <a:bodyPr lIns="50800" tIns="50800" rIns="50800" bIns="50800" anchor="ctr"/>
          <a:lstStyle/>
          <a:p>
            <a:pPr>
              <a:defRPr sz="2400">
                <a:solidFill>
                  <a:srgbClr val="FFFFFF"/>
                </a:solidFill>
              </a:defRPr>
            </a:pPr>
            <a:endParaRPr/>
          </a:p>
        </p:txBody>
      </p:sp>
      <p:sp>
        <p:nvSpPr>
          <p:cNvPr id="91" name="Shape 91"/>
          <p:cNvSpPr/>
          <p:nvPr/>
        </p:nvSpPr>
        <p:spPr>
          <a:xfrm>
            <a:off x="8104737" y="8011297"/>
            <a:ext cx="573734" cy="1016001"/>
          </a:xfrm>
          <a:prstGeom prst="rect">
            <a:avLst/>
          </a:prstGeom>
          <a:solidFill>
            <a:srgbClr val="DBB38E"/>
          </a:solidFill>
          <a:ln w="12700">
            <a:miter lim="400000"/>
          </a:ln>
        </p:spPr>
        <p:txBody>
          <a:bodyPr lIns="50800" tIns="50800" rIns="50800" bIns="50800" anchor="ctr"/>
          <a:lstStyle/>
          <a:p>
            <a:pPr>
              <a:defRPr sz="2400">
                <a:solidFill>
                  <a:srgbClr val="FFFFFF"/>
                </a:solidFill>
              </a:defRPr>
            </a:pPr>
            <a:endParaRPr/>
          </a:p>
        </p:txBody>
      </p:sp>
      <p:sp>
        <p:nvSpPr>
          <p:cNvPr id="92" name="Shape 92"/>
          <p:cNvSpPr/>
          <p:nvPr/>
        </p:nvSpPr>
        <p:spPr>
          <a:xfrm>
            <a:off x="8805470" y="8007130"/>
            <a:ext cx="1435101" cy="1016001"/>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93" name="Shape 93"/>
          <p:cNvSpPr/>
          <p:nvPr/>
        </p:nvSpPr>
        <p:spPr>
          <a:xfrm>
            <a:off x="117457" y="132209"/>
            <a:ext cx="12769885" cy="296172"/>
          </a:xfrm>
          <a:prstGeom prst="rect">
            <a:avLst/>
          </a:prstGeom>
          <a:solidFill>
            <a:srgbClr val="572600"/>
          </a:solidFill>
          <a:ln w="12700">
            <a:miter lim="400000"/>
          </a:ln>
        </p:spPr>
        <p:txBody>
          <a:bodyPr lIns="50800" tIns="50800" rIns="50800" bIns="50800" anchor="ctr"/>
          <a:lstStyle/>
          <a:p>
            <a:pPr>
              <a:defRPr sz="2400">
                <a:solidFill>
                  <a:srgbClr val="FFFFFF"/>
                </a:solidFill>
              </a:defRPr>
            </a:pPr>
            <a:endParaRPr/>
          </a:p>
        </p:txBody>
      </p:sp>
      <p:sp>
        <p:nvSpPr>
          <p:cNvPr id="94" name="Shape 94"/>
          <p:cNvSpPr/>
          <p:nvPr/>
        </p:nvSpPr>
        <p:spPr>
          <a:xfrm>
            <a:off x="11614530" y="553569"/>
            <a:ext cx="1270001" cy="874062"/>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95" name="Shape 95"/>
          <p:cNvSpPr/>
          <p:nvPr/>
        </p:nvSpPr>
        <p:spPr>
          <a:xfrm>
            <a:off x="122765" y="553569"/>
            <a:ext cx="11361148" cy="874062"/>
          </a:xfrm>
          <a:prstGeom prst="rect">
            <a:avLst/>
          </a:prstGeom>
          <a:solidFill>
            <a:srgbClr val="DBB38E"/>
          </a:solidFill>
          <a:ln w="12700">
            <a:miter lim="400000"/>
          </a:ln>
        </p:spPr>
        <p:txBody>
          <a:bodyPr lIns="50800" tIns="50800" rIns="50800" bIns="50800" anchor="ctr"/>
          <a:lstStyle/>
          <a:p>
            <a:pPr>
              <a:defRPr sz="2400">
                <a:solidFill>
                  <a:srgbClr val="FFFFFF"/>
                </a:solidFill>
              </a:defRPr>
            </a:pPr>
            <a:endParaRPr/>
          </a:p>
        </p:txBody>
      </p:sp>
      <p:sp>
        <p:nvSpPr>
          <p:cNvPr id="96" name="Shape 96"/>
          <p:cNvSpPr/>
          <p:nvPr/>
        </p:nvSpPr>
        <p:spPr>
          <a:xfrm>
            <a:off x="123324" y="8006417"/>
            <a:ext cx="7853841" cy="1625601"/>
          </a:xfrm>
          <a:prstGeom prst="rect">
            <a:avLst/>
          </a:prstGeom>
          <a:solidFill>
            <a:srgbClr val="F47932"/>
          </a:solidFill>
          <a:ln w="12700">
            <a:miter lim="400000"/>
          </a:ln>
        </p:spPr>
        <p:txBody>
          <a:bodyPr lIns="50800" tIns="50800" rIns="50800" bIns="50800" anchor="ctr"/>
          <a:lstStyle/>
          <a:p>
            <a:pPr>
              <a:defRPr sz="2400">
                <a:solidFill>
                  <a:srgbClr val="FFFFFF"/>
                </a:solidFill>
              </a:defRPr>
            </a:pPr>
            <a:endParaRPr/>
          </a:p>
        </p:txBody>
      </p:sp>
      <p:sp>
        <p:nvSpPr>
          <p:cNvPr id="98" name="Shape 98"/>
          <p:cNvSpPr>
            <a:spLocks noGrp="1"/>
          </p:cNvSpPr>
          <p:nvPr>
            <p:ph type="sldNum" sz="quarter" idx="2"/>
          </p:nvPr>
        </p:nvSpPr>
        <p:spPr>
          <a:prstGeom prst="rect">
            <a:avLst/>
          </a:prstGeom>
        </p:spPr>
        <p:txBody>
          <a:bodyPr/>
          <a:lstStyle/>
          <a:p>
            <a:fld id="{86CB4B4D-7CA3-9044-876B-883B54F8677D}" type="slidenum">
              <a:t>‹#›</a:t>
            </a:fld>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51741" y="8259687"/>
            <a:ext cx="4584165" cy="992263"/>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p:transition spd="med"/>
  <p:txStyles>
    <p:titleStyle>
      <a:lvl1pPr marL="0" marR="0" indent="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eaLnBrk="1" latinLnBrk="0" hangingPunct="1">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3713060"/>
            <a:ext cx="11099800" cy="409272"/>
          </a:xfrm>
        </p:spPr>
        <p:txBody>
          <a:bodyPr>
            <a:noAutofit/>
          </a:bodyPr>
          <a:lstStyle/>
          <a:p>
            <a:pPr>
              <a:lnSpc>
                <a:spcPct val="100000"/>
              </a:lnSpc>
            </a:pPr>
            <a:br>
              <a:rPr lang="en-US" sz="4400" b="1" dirty="0"/>
            </a:br>
            <a:r>
              <a:rPr lang="en-US" sz="4400" b="1" dirty="0"/>
              <a:t>A Research Agenda on the Persuasive Effects of Social Media Influencers  </a:t>
            </a:r>
            <a:br>
              <a:rPr lang="en-US" sz="4400" dirty="0"/>
            </a:br>
            <a:br>
              <a:rPr lang="en-US" sz="4400" dirty="0"/>
            </a:br>
            <a:br>
              <a:rPr lang="en-US" sz="4400" dirty="0"/>
            </a:br>
            <a:endParaRPr lang="en-US" sz="4400" dirty="0"/>
          </a:p>
        </p:txBody>
      </p:sp>
      <p:sp>
        <p:nvSpPr>
          <p:cNvPr id="3" name="Text Placeholder 2"/>
          <p:cNvSpPr>
            <a:spLocks noGrp="1"/>
          </p:cNvSpPr>
          <p:nvPr>
            <p:ph type="body" sz="half" idx="1"/>
          </p:nvPr>
        </p:nvSpPr>
        <p:spPr>
          <a:xfrm>
            <a:off x="0" y="4422905"/>
            <a:ext cx="11099800" cy="3239824"/>
          </a:xfrm>
        </p:spPr>
        <p:txBody>
          <a:bodyPr>
            <a:normAutofit fontScale="85000" lnSpcReduction="20000"/>
          </a:bodyPr>
          <a:lstStyle/>
          <a:p>
            <a:r>
              <a:rPr lang="en-US" sz="4800" dirty="0"/>
              <a:t>Louisa Ha, Ph.D.</a:t>
            </a:r>
            <a:br>
              <a:rPr lang="en-US" sz="4800" dirty="0"/>
            </a:br>
            <a:r>
              <a:rPr lang="en-US" sz="4800" dirty="0"/>
              <a:t>Professor</a:t>
            </a:r>
          </a:p>
          <a:p>
            <a:r>
              <a:rPr lang="en-US" sz="4800" dirty="0"/>
              <a:t>and </a:t>
            </a:r>
          </a:p>
          <a:p>
            <a:r>
              <a:rPr lang="en-US" sz="4800" dirty="0"/>
              <a:t>Yang Yang</a:t>
            </a:r>
          </a:p>
          <a:p>
            <a:r>
              <a:rPr lang="en-US" sz="4800" dirty="0"/>
              <a:t>Doctoral Candidate</a:t>
            </a:r>
          </a:p>
        </p:txBody>
      </p:sp>
      <p:pic>
        <p:nvPicPr>
          <p:cNvPr id="5" name="Picture Placeholder 5">
            <a:extLst>
              <a:ext uri="{FF2B5EF4-FFF2-40B4-BE49-F238E27FC236}">
                <a16:creationId xmlns:a16="http://schemas.microsoft.com/office/drawing/2014/main" id="{398E46A4-94E9-674F-885F-E3CED71A8F2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7679" b="17679"/>
          <a:stretch>
            <a:fillRect/>
          </a:stretch>
        </p:blipFill>
        <p:spPr/>
      </p:pic>
      <p:pic>
        <p:nvPicPr>
          <p:cNvPr id="14338" name="Picture 2">
            <a:extLst>
              <a:ext uri="{FF2B5EF4-FFF2-40B4-BE49-F238E27FC236}">
                <a16:creationId xmlns:a16="http://schemas.microsoft.com/office/drawing/2014/main" id="{A5DB6438-3D38-E540-9090-DCEDBF544B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576" y="4406874"/>
            <a:ext cx="4988164" cy="2971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27350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A0789-00D3-2545-9749-0B58FE39F6B7}"/>
              </a:ext>
            </a:extLst>
          </p:cNvPr>
          <p:cNvSpPr>
            <a:spLocks noGrp="1"/>
          </p:cNvSpPr>
          <p:nvPr>
            <p:ph type="title"/>
          </p:nvPr>
        </p:nvSpPr>
        <p:spPr>
          <a:xfrm>
            <a:off x="766897" y="844694"/>
            <a:ext cx="9601201" cy="1498600"/>
          </a:xfrm>
        </p:spPr>
        <p:txBody>
          <a:bodyPr>
            <a:noAutofit/>
          </a:bodyPr>
          <a:lstStyle/>
          <a:p>
            <a:pPr>
              <a:lnSpc>
                <a:spcPct val="100000"/>
              </a:lnSpc>
            </a:pPr>
            <a:r>
              <a:rPr lang="en-US" sz="4000" b="1" dirty="0"/>
              <a:t>Platform Comparison and How Social Media Influencers Use the Platform’s Technology Affordances to Build Relationship</a:t>
            </a:r>
            <a:r>
              <a:rPr lang="en-US" sz="4000" dirty="0"/>
              <a:t> </a:t>
            </a:r>
            <a:br>
              <a:rPr lang="en-US" sz="4000" dirty="0"/>
            </a:br>
            <a:endParaRPr lang="en-US" sz="4000" dirty="0"/>
          </a:p>
        </p:txBody>
      </p:sp>
      <p:sp>
        <p:nvSpPr>
          <p:cNvPr id="3" name="Text Placeholder 2">
            <a:extLst>
              <a:ext uri="{FF2B5EF4-FFF2-40B4-BE49-F238E27FC236}">
                <a16:creationId xmlns:a16="http://schemas.microsoft.com/office/drawing/2014/main" id="{098C5258-9ED6-4348-B7DB-66456D4F3416}"/>
              </a:ext>
            </a:extLst>
          </p:cNvPr>
          <p:cNvSpPr>
            <a:spLocks noGrp="1"/>
          </p:cNvSpPr>
          <p:nvPr>
            <p:ph type="body" idx="1"/>
          </p:nvPr>
        </p:nvSpPr>
        <p:spPr>
          <a:xfrm>
            <a:off x="952500" y="2650421"/>
            <a:ext cx="11099800" cy="6044533"/>
          </a:xfrm>
        </p:spPr>
        <p:txBody>
          <a:bodyPr/>
          <a:lstStyle/>
          <a:p>
            <a:r>
              <a:rPr lang="en-US" dirty="0"/>
              <a:t>how social media influencers develop </a:t>
            </a:r>
            <a:r>
              <a:rPr lang="en-US" dirty="0" err="1"/>
              <a:t>parasocial</a:t>
            </a:r>
            <a:r>
              <a:rPr lang="en-US" dirty="0"/>
              <a:t> relationship with their followers in each platform and their relationship management with different affordances/audience expectations</a:t>
            </a:r>
          </a:p>
          <a:p>
            <a:r>
              <a:rPr lang="en-US" dirty="0"/>
              <a:t>the synergy of the platforms which influencers have presence for the benefit of the advertisers</a:t>
            </a:r>
          </a:p>
          <a:p>
            <a:pPr marL="0" indent="0">
              <a:buNone/>
            </a:pPr>
            <a:endParaRPr lang="en-US" dirty="0"/>
          </a:p>
        </p:txBody>
      </p:sp>
      <p:pic>
        <p:nvPicPr>
          <p:cNvPr id="5" name="bg-2.jpg">
            <a:extLst>
              <a:ext uri="{FF2B5EF4-FFF2-40B4-BE49-F238E27FC236}">
                <a16:creationId xmlns:a16="http://schemas.microsoft.com/office/drawing/2014/main" id="{137EB1A0-9760-D748-87BF-7D09431ABEC3}"/>
              </a:ext>
            </a:extLst>
          </p:cNvPr>
          <p:cNvPicPr>
            <a:picLocks noGrp="1"/>
          </p:cNvPicPr>
          <p:nvPr>
            <p:ph type="pic" sz="quarter" idx="13"/>
          </p:nvPr>
        </p:nvPicPr>
        <p:blipFill>
          <a:blip r:embed="rId2"/>
          <a:srcRect t="11753" b="11753"/>
          <a:stretch>
            <a:fillRect/>
          </a:stretch>
        </p:blipFill>
        <p:spPr>
          <a:prstGeom prst="rect">
            <a:avLst/>
          </a:prstGeom>
        </p:spPr>
      </p:pic>
    </p:spTree>
    <p:extLst>
      <p:ext uri="{BB962C8B-B14F-4D97-AF65-F5344CB8AC3E}">
        <p14:creationId xmlns:p14="http://schemas.microsoft.com/office/powerpoint/2010/main" val="326707821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A0789-00D3-2545-9749-0B58FE39F6B7}"/>
              </a:ext>
            </a:extLst>
          </p:cNvPr>
          <p:cNvSpPr>
            <a:spLocks noGrp="1"/>
          </p:cNvSpPr>
          <p:nvPr>
            <p:ph type="title"/>
          </p:nvPr>
        </p:nvSpPr>
        <p:spPr>
          <a:xfrm>
            <a:off x="499720" y="844694"/>
            <a:ext cx="10234138" cy="1498600"/>
          </a:xfrm>
        </p:spPr>
        <p:txBody>
          <a:bodyPr>
            <a:normAutofit fontScale="90000"/>
          </a:bodyPr>
          <a:lstStyle/>
          <a:p>
            <a:pPr>
              <a:lnSpc>
                <a:spcPct val="100000"/>
              </a:lnSpc>
            </a:pPr>
            <a:r>
              <a:rPr lang="en-US" sz="4400" b="1" dirty="0"/>
              <a:t>Type of Influencers and the Strength of Influence</a:t>
            </a:r>
            <a:br>
              <a:rPr lang="en-US" dirty="0"/>
            </a:br>
            <a:endParaRPr lang="en-US" dirty="0"/>
          </a:p>
        </p:txBody>
      </p:sp>
      <p:sp>
        <p:nvSpPr>
          <p:cNvPr id="3" name="Text Placeholder 2">
            <a:extLst>
              <a:ext uri="{FF2B5EF4-FFF2-40B4-BE49-F238E27FC236}">
                <a16:creationId xmlns:a16="http://schemas.microsoft.com/office/drawing/2014/main" id="{098C5258-9ED6-4348-B7DB-66456D4F3416}"/>
              </a:ext>
            </a:extLst>
          </p:cNvPr>
          <p:cNvSpPr>
            <a:spLocks noGrp="1"/>
          </p:cNvSpPr>
          <p:nvPr>
            <p:ph type="body" idx="1"/>
          </p:nvPr>
        </p:nvSpPr>
        <p:spPr/>
        <p:txBody>
          <a:bodyPr/>
          <a:lstStyle/>
          <a:p>
            <a:r>
              <a:rPr lang="en-US" dirty="0"/>
              <a:t>Different types of influencers on social media with different fan base and source of fame. </a:t>
            </a:r>
          </a:p>
          <a:p>
            <a:r>
              <a:rPr lang="en-US" dirty="0"/>
              <a:t>Offline celebrity turned social media influencers vs. the native social media influencers such as </a:t>
            </a:r>
            <a:r>
              <a:rPr lang="en-US" dirty="0" err="1"/>
              <a:t>PieDiePie</a:t>
            </a:r>
            <a:r>
              <a:rPr lang="en-US" dirty="0"/>
              <a:t>.</a:t>
            </a:r>
          </a:p>
          <a:p>
            <a:r>
              <a:rPr lang="en-US" dirty="0"/>
              <a:t>The effect of the gender of the influencer (opposite sex versus same sex influencer) and gender-congruity expectation on the </a:t>
            </a:r>
            <a:r>
              <a:rPr lang="en-US" dirty="0" err="1"/>
              <a:t>parasocial</a:t>
            </a:r>
            <a:r>
              <a:rPr lang="en-US" dirty="0"/>
              <a:t> relationship strength,  perceived homophily and credibility with their followers.</a:t>
            </a:r>
          </a:p>
        </p:txBody>
      </p:sp>
      <p:pic>
        <p:nvPicPr>
          <p:cNvPr id="5" name="bg-2.jpg">
            <a:extLst>
              <a:ext uri="{FF2B5EF4-FFF2-40B4-BE49-F238E27FC236}">
                <a16:creationId xmlns:a16="http://schemas.microsoft.com/office/drawing/2014/main" id="{AF822634-7DE5-F443-81FD-093797D50C12}"/>
              </a:ext>
            </a:extLst>
          </p:cNvPr>
          <p:cNvPicPr>
            <a:picLocks noGrp="1"/>
          </p:cNvPicPr>
          <p:nvPr>
            <p:ph type="pic" sz="quarter" idx="13"/>
          </p:nvPr>
        </p:nvPicPr>
        <p:blipFill>
          <a:blip r:embed="rId2"/>
          <a:srcRect t="11753" b="11753"/>
          <a:stretch>
            <a:fillRect/>
          </a:stretch>
        </p:blipFill>
        <p:spPr>
          <a:prstGeom prst="rect">
            <a:avLst/>
          </a:prstGeom>
        </p:spPr>
      </p:pic>
    </p:spTree>
    <p:extLst>
      <p:ext uri="{BB962C8B-B14F-4D97-AF65-F5344CB8AC3E}">
        <p14:creationId xmlns:p14="http://schemas.microsoft.com/office/powerpoint/2010/main" val="19440491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662280" y="970858"/>
            <a:ext cx="10234138" cy="1498600"/>
          </a:xfrm>
          <a:prstGeom prst="rect">
            <a:avLst/>
          </a:prstGeom>
        </p:spPr>
        <p:txBody>
          <a:bodyPr>
            <a:noAutofit/>
          </a:bodyPr>
          <a:lstStyle/>
          <a:p>
            <a:pPr>
              <a:lnSpc>
                <a:spcPct val="120000"/>
              </a:lnSpc>
            </a:pPr>
            <a:r>
              <a:rPr lang="en-US" sz="4400" b="1" dirty="0"/>
              <a:t>Longevity of Influence of SMIs</a:t>
            </a:r>
            <a:endParaRPr lang="en-US" sz="4400" dirty="0"/>
          </a:p>
        </p:txBody>
      </p:sp>
      <p:sp>
        <p:nvSpPr>
          <p:cNvPr id="129" name="Shape 129"/>
          <p:cNvSpPr>
            <a:spLocks noGrp="1"/>
          </p:cNvSpPr>
          <p:nvPr>
            <p:ph type="body" idx="1"/>
          </p:nvPr>
        </p:nvSpPr>
        <p:spPr>
          <a:xfrm>
            <a:off x="995680" y="2661920"/>
            <a:ext cx="11056620" cy="5102771"/>
          </a:xfrm>
          <a:prstGeom prst="rect">
            <a:avLst/>
          </a:prstGeom>
        </p:spPr>
        <p:txBody>
          <a:bodyPr>
            <a:normAutofit/>
          </a:bodyPr>
          <a:lstStyle/>
          <a:p>
            <a:r>
              <a:rPr lang="en-US" dirty="0"/>
              <a:t>compare long time successful influencers such as PewDiePie with influencers that decline in influence over time to identify longevity attributes of influencers and how to maintain a career as a social media influencer.</a:t>
            </a:r>
            <a:endParaRPr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353587837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662280" y="970858"/>
            <a:ext cx="10234138" cy="1498600"/>
          </a:xfrm>
          <a:prstGeom prst="rect">
            <a:avLst/>
          </a:prstGeom>
        </p:spPr>
        <p:txBody>
          <a:bodyPr>
            <a:noAutofit/>
          </a:bodyPr>
          <a:lstStyle/>
          <a:p>
            <a:pPr>
              <a:lnSpc>
                <a:spcPct val="120000"/>
              </a:lnSpc>
            </a:pPr>
            <a:r>
              <a:rPr lang="en-US" sz="4400" b="1" dirty="0"/>
              <a:t>How Trust in SMI Developed Over Time</a:t>
            </a:r>
          </a:p>
        </p:txBody>
      </p:sp>
      <p:sp>
        <p:nvSpPr>
          <p:cNvPr id="129" name="Shape 129"/>
          <p:cNvSpPr>
            <a:spLocks noGrp="1"/>
          </p:cNvSpPr>
          <p:nvPr>
            <p:ph type="body" idx="1"/>
          </p:nvPr>
        </p:nvSpPr>
        <p:spPr>
          <a:xfrm>
            <a:off x="995680" y="2661920"/>
            <a:ext cx="11056620" cy="5102771"/>
          </a:xfrm>
          <a:prstGeom prst="rect">
            <a:avLst/>
          </a:prstGeom>
        </p:spPr>
        <p:txBody>
          <a:bodyPr>
            <a:normAutofit fontScale="92500" lnSpcReduction="10000"/>
          </a:bodyPr>
          <a:lstStyle/>
          <a:p>
            <a:pPr>
              <a:spcBef>
                <a:spcPts val="0"/>
              </a:spcBef>
            </a:pPr>
            <a:r>
              <a:rPr lang="en-US" dirty="0"/>
              <a:t>How social media users found out the influencers and became their followers.  </a:t>
            </a:r>
          </a:p>
          <a:p>
            <a:pPr>
              <a:spcBef>
                <a:spcPts val="0"/>
              </a:spcBef>
            </a:pPr>
            <a:r>
              <a:rPr lang="en-US" dirty="0"/>
              <a:t>Current follower research had not examined the characteristics of the followers for different types of influencers.  </a:t>
            </a:r>
          </a:p>
          <a:p>
            <a:pPr>
              <a:spcBef>
                <a:spcPts val="0"/>
              </a:spcBef>
            </a:pPr>
            <a:r>
              <a:rPr lang="en-US" dirty="0"/>
              <a:t>The relationship can change over time. The reasons of the user following the influencer (e.g., share the same values and opinion, or want to learn from the influencer or just follow others because of the fame and popularity) may predict their loyalty and trust in the influencer.</a:t>
            </a:r>
          </a:p>
          <a:p>
            <a:endParaRPr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999532538"/>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662280" y="970858"/>
            <a:ext cx="10234138" cy="1498600"/>
          </a:xfrm>
          <a:prstGeom prst="rect">
            <a:avLst/>
          </a:prstGeom>
        </p:spPr>
        <p:txBody>
          <a:bodyPr>
            <a:noAutofit/>
          </a:bodyPr>
          <a:lstStyle/>
          <a:p>
            <a:pPr>
              <a:lnSpc>
                <a:spcPct val="100000"/>
              </a:lnSpc>
            </a:pPr>
            <a:r>
              <a:rPr lang="en-US" sz="4400" b="1" dirty="0"/>
              <a:t>Influencer Risk Assessment and Controversiality Index Development</a:t>
            </a:r>
            <a:br>
              <a:rPr lang="en-US" sz="4400" b="1" dirty="0"/>
            </a:br>
            <a:br>
              <a:rPr lang="en-US" sz="4400" dirty="0"/>
            </a:br>
            <a:endParaRPr sz="4400" b="1" dirty="0"/>
          </a:p>
        </p:txBody>
      </p:sp>
      <p:sp>
        <p:nvSpPr>
          <p:cNvPr id="129" name="Shape 129"/>
          <p:cNvSpPr>
            <a:spLocks noGrp="1"/>
          </p:cNvSpPr>
          <p:nvPr>
            <p:ph type="body" idx="1"/>
          </p:nvPr>
        </p:nvSpPr>
        <p:spPr>
          <a:xfrm>
            <a:off x="974090" y="1720158"/>
            <a:ext cx="11056620" cy="5102771"/>
          </a:xfrm>
          <a:prstGeom prst="rect">
            <a:avLst/>
          </a:prstGeom>
        </p:spPr>
        <p:txBody>
          <a:bodyPr>
            <a:noAutofit/>
          </a:bodyPr>
          <a:lstStyle/>
          <a:p>
            <a:pPr>
              <a:spcBef>
                <a:spcPts val="0"/>
              </a:spcBef>
            </a:pPr>
            <a:r>
              <a:rPr lang="en-US" dirty="0"/>
              <a:t>Avoid risks and damages caused by negative influencers and celebrities real-life behaviors including scandals and their controversial and unethical behaviors </a:t>
            </a:r>
          </a:p>
          <a:p>
            <a:pPr>
              <a:spcBef>
                <a:spcPts val="0"/>
              </a:spcBef>
            </a:pPr>
            <a:r>
              <a:rPr lang="en-US" dirty="0"/>
              <a:t>Create a </a:t>
            </a:r>
            <a:r>
              <a:rPr lang="en-US" dirty="0" err="1"/>
              <a:t>controversality</a:t>
            </a:r>
            <a:r>
              <a:rPr lang="en-US" dirty="0"/>
              <a:t> index of influencers based on their content and personal life-style </a:t>
            </a:r>
          </a:p>
          <a:p>
            <a:pPr>
              <a:spcBef>
                <a:spcPts val="0"/>
              </a:spcBef>
            </a:pPr>
            <a:r>
              <a:rPr lang="en-US" dirty="0"/>
              <a:t>Systematic measurement of spontaneity, sincerity and authenticity of influencers</a:t>
            </a:r>
          </a:p>
          <a:p>
            <a:pPr marL="0" indent="0">
              <a:spcBef>
                <a:spcPts val="0"/>
              </a:spcBef>
              <a:buNone/>
            </a:pPr>
            <a:endParaRPr lang="en-US"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3954131198"/>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2F7B5-E5C8-9E4A-B31B-11C58852867F}"/>
              </a:ext>
            </a:extLst>
          </p:cNvPr>
          <p:cNvSpPr>
            <a:spLocks noGrp="1"/>
          </p:cNvSpPr>
          <p:nvPr>
            <p:ph type="title"/>
          </p:nvPr>
        </p:nvSpPr>
        <p:spPr>
          <a:xfrm>
            <a:off x="568960" y="817679"/>
            <a:ext cx="9601201" cy="1498600"/>
          </a:xfrm>
        </p:spPr>
        <p:txBody>
          <a:bodyPr>
            <a:normAutofit fontScale="90000"/>
          </a:bodyPr>
          <a:lstStyle/>
          <a:p>
            <a:pPr>
              <a:lnSpc>
                <a:spcPct val="100000"/>
              </a:lnSpc>
            </a:pPr>
            <a:r>
              <a:rPr lang="en-US" sz="5300" b="1" dirty="0"/>
              <a:t>Ethics of Influencer Marketing Beyond Disclosure</a:t>
            </a:r>
            <a:br>
              <a:rPr lang="en-US" b="1" dirty="0"/>
            </a:br>
            <a:endParaRPr lang="en-US" b="1" dirty="0"/>
          </a:p>
        </p:txBody>
      </p:sp>
      <p:sp>
        <p:nvSpPr>
          <p:cNvPr id="3" name="Text Placeholder 2">
            <a:extLst>
              <a:ext uri="{FF2B5EF4-FFF2-40B4-BE49-F238E27FC236}">
                <a16:creationId xmlns:a16="http://schemas.microsoft.com/office/drawing/2014/main" id="{05C70F2C-0400-9848-A66E-A73EA750A9C1}"/>
              </a:ext>
            </a:extLst>
          </p:cNvPr>
          <p:cNvSpPr>
            <a:spLocks noGrp="1"/>
          </p:cNvSpPr>
          <p:nvPr>
            <p:ph type="body" idx="1"/>
          </p:nvPr>
        </p:nvSpPr>
        <p:spPr>
          <a:xfrm>
            <a:off x="568960" y="1720158"/>
            <a:ext cx="11483340" cy="6143682"/>
          </a:xfrm>
        </p:spPr>
        <p:txBody>
          <a:bodyPr>
            <a:normAutofit/>
          </a:bodyPr>
          <a:lstStyle/>
          <a:p>
            <a:r>
              <a:rPr lang="en-US" dirty="0"/>
              <a:t>How much the influencer may alter and bias their product reviews and haul videos of other competing brands after they received sponsorship of one brand </a:t>
            </a:r>
          </a:p>
          <a:p>
            <a:r>
              <a:rPr lang="en-US" dirty="0"/>
              <a:t>Analyzing the changes in impartiality and opinion of other competitor brands after the influencer was sponsored by a particular brand. </a:t>
            </a:r>
          </a:p>
          <a:p>
            <a:r>
              <a:rPr lang="en-US" dirty="0"/>
              <a:t>To what degree influencers follow the Federal Trade Commission’s (FTC) disclosure guideline and regulations in different countries</a:t>
            </a:r>
          </a:p>
        </p:txBody>
      </p:sp>
      <p:pic>
        <p:nvPicPr>
          <p:cNvPr id="5" name="bg-2.jpg">
            <a:extLst>
              <a:ext uri="{FF2B5EF4-FFF2-40B4-BE49-F238E27FC236}">
                <a16:creationId xmlns:a16="http://schemas.microsoft.com/office/drawing/2014/main" id="{6E52418D-E302-6246-9033-450C15CCA0F2}"/>
              </a:ext>
            </a:extLst>
          </p:cNvPr>
          <p:cNvPicPr>
            <a:picLocks noGrp="1"/>
          </p:cNvPicPr>
          <p:nvPr>
            <p:ph type="pic" sz="quarter" idx="13"/>
          </p:nvPr>
        </p:nvPicPr>
        <p:blipFill>
          <a:blip r:embed="rId2"/>
          <a:srcRect t="11753" b="11753"/>
          <a:stretch>
            <a:fillRect/>
          </a:stretch>
        </p:blipFill>
        <p:spPr>
          <a:prstGeom prst="rect">
            <a:avLst/>
          </a:prstGeom>
        </p:spPr>
      </p:pic>
    </p:spTree>
    <p:extLst>
      <p:ext uri="{BB962C8B-B14F-4D97-AF65-F5344CB8AC3E}">
        <p14:creationId xmlns:p14="http://schemas.microsoft.com/office/powerpoint/2010/main" val="386812598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133960" y="241300"/>
            <a:ext cx="10659936" cy="1498600"/>
          </a:xfrm>
          <a:prstGeom prst="rect">
            <a:avLst/>
          </a:prstGeom>
        </p:spPr>
        <p:txBody>
          <a:bodyPr>
            <a:noAutofit/>
          </a:bodyPr>
          <a:lstStyle/>
          <a:p>
            <a:pPr>
              <a:lnSpc>
                <a:spcPct val="100000"/>
              </a:lnSpc>
            </a:pPr>
            <a:r>
              <a:rPr lang="en-US" sz="4800" b="1" dirty="0"/>
              <a:t>Academic interest in social media influencer marketing</a:t>
            </a:r>
            <a:endParaRPr sz="4800" b="1" dirty="0"/>
          </a:p>
        </p:txBody>
      </p:sp>
      <p:sp>
        <p:nvSpPr>
          <p:cNvPr id="129" name="Shape 129"/>
          <p:cNvSpPr>
            <a:spLocks noGrp="1"/>
          </p:cNvSpPr>
          <p:nvPr>
            <p:ph type="body" idx="1"/>
          </p:nvPr>
        </p:nvSpPr>
        <p:spPr>
          <a:xfrm>
            <a:off x="522951" y="1739900"/>
            <a:ext cx="11099800" cy="6044533"/>
          </a:xfrm>
          <a:prstGeom prst="rect">
            <a:avLst/>
          </a:prstGeom>
        </p:spPr>
        <p:txBody>
          <a:bodyPr>
            <a:normAutofit/>
          </a:bodyPr>
          <a:lstStyle/>
          <a:p>
            <a:r>
              <a:rPr lang="en-US" dirty="0"/>
              <a:t>2019 special issue on it in the </a:t>
            </a:r>
            <a:r>
              <a:rPr lang="en-US" i="1" dirty="0"/>
              <a:t>International Journal of Strategic Communication</a:t>
            </a:r>
            <a:r>
              <a:rPr lang="en-US" dirty="0"/>
              <a:t> </a:t>
            </a:r>
          </a:p>
          <a:p>
            <a:pPr marL="0" indent="0">
              <a:buNone/>
            </a:pPr>
            <a:r>
              <a:rPr lang="en-US" dirty="0"/>
              <a:t>upcoming special issues in: </a:t>
            </a:r>
          </a:p>
          <a:p>
            <a:r>
              <a:rPr lang="en-US" i="1" dirty="0"/>
              <a:t>International Journal of Advertising</a:t>
            </a:r>
          </a:p>
          <a:p>
            <a:r>
              <a:rPr lang="en-US" i="1" dirty="0"/>
              <a:t>Journal of Advertising</a:t>
            </a:r>
            <a:endParaRPr lang="en-US" dirty="0"/>
          </a:p>
          <a:p>
            <a:pPr marL="0" indent="0">
              <a:buNone/>
            </a:pPr>
            <a:endParaRPr lang="en-US"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1317784062"/>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0" y="221558"/>
            <a:ext cx="11099800" cy="1498600"/>
          </a:xfrm>
          <a:prstGeom prst="rect">
            <a:avLst/>
          </a:prstGeom>
        </p:spPr>
        <p:txBody>
          <a:bodyPr>
            <a:normAutofit fontScale="90000"/>
          </a:bodyPr>
          <a:lstStyle/>
          <a:p>
            <a:pPr>
              <a:lnSpc>
                <a:spcPct val="100000"/>
              </a:lnSpc>
            </a:pPr>
            <a:r>
              <a:rPr lang="en-US" b="1" dirty="0"/>
              <a:t>Characteristics of Opinion Leaders</a:t>
            </a:r>
            <a:endParaRPr b="1" dirty="0"/>
          </a:p>
        </p:txBody>
      </p:sp>
      <p:sp>
        <p:nvSpPr>
          <p:cNvPr id="129" name="Shape 129"/>
          <p:cNvSpPr>
            <a:spLocks noGrp="1"/>
          </p:cNvSpPr>
          <p:nvPr>
            <p:ph type="body" idx="1"/>
          </p:nvPr>
        </p:nvSpPr>
        <p:spPr>
          <a:prstGeom prst="rect">
            <a:avLst/>
          </a:prstGeom>
        </p:spPr>
        <p:txBody>
          <a:bodyPr>
            <a:normAutofit fontScale="92500"/>
          </a:bodyPr>
          <a:lstStyle/>
          <a:p>
            <a:r>
              <a:rPr lang="en-US" dirty="0"/>
              <a:t>Group of people who create or disseminate the information from the media </a:t>
            </a:r>
          </a:p>
          <a:p>
            <a:r>
              <a:rPr lang="en-US" dirty="0"/>
              <a:t>Willing to speak out and be different from others</a:t>
            </a:r>
          </a:p>
          <a:p>
            <a:r>
              <a:rPr lang="en-US" dirty="0"/>
              <a:t>Uniqueness and originality </a:t>
            </a:r>
          </a:p>
          <a:p>
            <a:r>
              <a:rPr lang="en-US" dirty="0"/>
              <a:t>Not every individual has the same perceived opinion leader </a:t>
            </a:r>
          </a:p>
          <a:p>
            <a:r>
              <a:rPr lang="en-US" dirty="0"/>
              <a:t>have high influence on consumers’ product adoption processes as well as their decision making </a:t>
            </a:r>
            <a:endParaRPr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3888260475"/>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133960" y="241300"/>
            <a:ext cx="10534040" cy="1498600"/>
          </a:xfrm>
          <a:prstGeom prst="rect">
            <a:avLst/>
          </a:prstGeom>
        </p:spPr>
        <p:txBody>
          <a:bodyPr>
            <a:normAutofit/>
          </a:bodyPr>
          <a:lstStyle/>
          <a:p>
            <a:pPr>
              <a:lnSpc>
                <a:spcPct val="100000"/>
              </a:lnSpc>
            </a:pPr>
            <a:r>
              <a:rPr lang="en-US" sz="4800" b="1" dirty="0"/>
              <a:t>4 Common Types of Opinion Leaders</a:t>
            </a:r>
            <a:endParaRPr sz="4800" b="1" dirty="0"/>
          </a:p>
        </p:txBody>
      </p:sp>
      <p:sp>
        <p:nvSpPr>
          <p:cNvPr id="129" name="Shape 129"/>
          <p:cNvSpPr>
            <a:spLocks noGrp="1"/>
          </p:cNvSpPr>
          <p:nvPr>
            <p:ph type="body" idx="1"/>
          </p:nvPr>
        </p:nvSpPr>
        <p:spPr>
          <a:xfrm>
            <a:off x="1379220" y="1739900"/>
            <a:ext cx="11099800" cy="6044533"/>
          </a:xfrm>
          <a:prstGeom prst="rect">
            <a:avLst/>
          </a:prstGeom>
        </p:spPr>
        <p:txBody>
          <a:bodyPr>
            <a:normAutofit/>
          </a:bodyPr>
          <a:lstStyle/>
          <a:p>
            <a:pPr marL="0" indent="0">
              <a:buNone/>
            </a:pPr>
            <a:endParaRPr lang="en-US" dirty="0"/>
          </a:p>
          <a:p>
            <a:pPr marL="0" indent="0">
              <a:buNone/>
            </a:pPr>
            <a:r>
              <a:rPr lang="en-US" dirty="0"/>
              <a:t>1.  Peers</a:t>
            </a:r>
          </a:p>
          <a:p>
            <a:pPr marL="0" indent="0">
              <a:buNone/>
            </a:pPr>
            <a:r>
              <a:rPr lang="en-US" dirty="0"/>
              <a:t>2.  Experts</a:t>
            </a:r>
          </a:p>
          <a:p>
            <a:pPr marL="0" indent="0">
              <a:buNone/>
            </a:pPr>
            <a:r>
              <a:rPr lang="en-US" dirty="0"/>
              <a:t>3.  Celebrities </a:t>
            </a:r>
          </a:p>
          <a:p>
            <a:pPr marL="0" indent="0">
              <a:buNone/>
            </a:pPr>
            <a:r>
              <a:rPr lang="en-US" dirty="0"/>
              <a:t>4.  Social Media Influencers (combination of 1,2,3)</a:t>
            </a:r>
            <a:endParaRPr dirty="0"/>
          </a:p>
        </p:txBody>
      </p:sp>
      <p:pic>
        <p:nvPicPr>
          <p:cNvPr id="130" name="bg-2.jpg"/>
          <p:cNvPicPr>
            <a:picLocks noGrp="1"/>
          </p:cNvPicPr>
          <p:nvPr>
            <p:ph type="pic" idx="13"/>
          </p:nvPr>
        </p:nvPicPr>
        <p:blipFill>
          <a:blip r:embed="rId2"/>
          <a:srcRect t="14664" b="14664"/>
          <a:stretch>
            <a:fillRect/>
          </a:stretch>
        </p:blipFill>
        <p:spPr>
          <a:xfrm>
            <a:off x="10368098" y="8017019"/>
            <a:ext cx="2509307" cy="1622282"/>
          </a:xfrm>
          <a:prstGeom prst="rect">
            <a:avLst/>
          </a:prstGeom>
        </p:spPr>
      </p:pic>
    </p:spTree>
    <p:extLst>
      <p:ext uri="{BB962C8B-B14F-4D97-AF65-F5344CB8AC3E}">
        <p14:creationId xmlns:p14="http://schemas.microsoft.com/office/powerpoint/2010/main" val="112959219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FE85C-D118-BE42-B333-D0DF6268876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BBE8E93F-1CB9-1142-9A53-BE10A984B70A}"/>
              </a:ext>
            </a:extLst>
          </p:cNvPr>
          <p:cNvSpPr>
            <a:spLocks noGrp="1"/>
          </p:cNvSpPr>
          <p:nvPr>
            <p:ph type="body" sz="half" idx="1"/>
          </p:nvPr>
        </p:nvSpPr>
        <p:spPr/>
        <p:txBody>
          <a:bodyPr/>
          <a:lstStyle/>
          <a:p>
            <a:endParaRPr lang="en-US"/>
          </a:p>
        </p:txBody>
      </p:sp>
      <p:pic>
        <p:nvPicPr>
          <p:cNvPr id="5" name="Picture 4">
            <a:extLst>
              <a:ext uri="{FF2B5EF4-FFF2-40B4-BE49-F238E27FC236}">
                <a16:creationId xmlns:a16="http://schemas.microsoft.com/office/drawing/2014/main" id="{A0311175-3EC9-C84D-B7F4-A96A88ED90EE}"/>
              </a:ext>
            </a:extLst>
          </p:cNvPr>
          <p:cNvPicPr>
            <a:picLocks noChangeAspect="1"/>
          </p:cNvPicPr>
          <p:nvPr/>
        </p:nvPicPr>
        <p:blipFill>
          <a:blip r:embed="rId2"/>
          <a:stretch>
            <a:fillRect/>
          </a:stretch>
        </p:blipFill>
        <p:spPr>
          <a:xfrm>
            <a:off x="952500" y="1472405"/>
            <a:ext cx="10182860" cy="6070107"/>
          </a:xfrm>
          <a:prstGeom prst="rect">
            <a:avLst/>
          </a:prstGeom>
        </p:spPr>
      </p:pic>
      <p:sp>
        <p:nvSpPr>
          <p:cNvPr id="6" name="TextBox 5">
            <a:extLst>
              <a:ext uri="{FF2B5EF4-FFF2-40B4-BE49-F238E27FC236}">
                <a16:creationId xmlns:a16="http://schemas.microsoft.com/office/drawing/2014/main" id="{252907B5-83FF-934C-BF7F-692C73876CF2}"/>
              </a:ext>
            </a:extLst>
          </p:cNvPr>
          <p:cNvSpPr txBox="1"/>
          <p:nvPr/>
        </p:nvSpPr>
        <p:spPr>
          <a:xfrm flipH="1">
            <a:off x="22389" y="703932"/>
            <a:ext cx="11600362"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t>The Social Media Influencer Brand Persuasion Process</a:t>
            </a: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7" name="bg-2.jpg">
            <a:extLst>
              <a:ext uri="{FF2B5EF4-FFF2-40B4-BE49-F238E27FC236}">
                <a16:creationId xmlns:a16="http://schemas.microsoft.com/office/drawing/2014/main" id="{EF60C145-44B0-BD4D-8702-AD93F023F5B3}"/>
              </a:ext>
            </a:extLst>
          </p:cNvPr>
          <p:cNvPicPr>
            <a:picLocks noGrp="1"/>
          </p:cNvPicPr>
          <p:nvPr>
            <p:ph type="pic" sz="quarter" idx="13"/>
          </p:nvPr>
        </p:nvPicPr>
        <p:blipFill>
          <a:blip r:embed="rId3"/>
          <a:srcRect t="11753" b="11753"/>
          <a:stretch>
            <a:fillRect/>
          </a:stretch>
        </p:blipFill>
        <p:spPr>
          <a:prstGeom prst="rect">
            <a:avLst/>
          </a:prstGeom>
        </p:spPr>
      </p:pic>
    </p:spTree>
    <p:extLst>
      <p:ext uri="{BB962C8B-B14F-4D97-AF65-F5344CB8AC3E}">
        <p14:creationId xmlns:p14="http://schemas.microsoft.com/office/powerpoint/2010/main" val="37397241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852CF-8DC2-8F42-8D93-3868C4554CCB}"/>
              </a:ext>
            </a:extLst>
          </p:cNvPr>
          <p:cNvSpPr>
            <a:spLocks noGrp="1"/>
          </p:cNvSpPr>
          <p:nvPr>
            <p:ph type="title"/>
          </p:nvPr>
        </p:nvSpPr>
        <p:spPr/>
        <p:txBody>
          <a:bodyPr/>
          <a:lstStyle/>
          <a:p>
            <a:r>
              <a:rPr lang="en-US" b="1" dirty="0"/>
              <a:t>Future Research Agenda</a:t>
            </a:r>
          </a:p>
        </p:txBody>
      </p:sp>
      <p:sp>
        <p:nvSpPr>
          <p:cNvPr id="3" name="Text Placeholder 2">
            <a:extLst>
              <a:ext uri="{FF2B5EF4-FFF2-40B4-BE49-F238E27FC236}">
                <a16:creationId xmlns:a16="http://schemas.microsoft.com/office/drawing/2014/main" id="{2DE939C8-7E8C-FD41-8698-4FD13ADC8E1A}"/>
              </a:ext>
            </a:extLst>
          </p:cNvPr>
          <p:cNvSpPr>
            <a:spLocks noGrp="1"/>
          </p:cNvSpPr>
          <p:nvPr>
            <p:ph type="body" idx="1"/>
          </p:nvPr>
        </p:nvSpPr>
        <p:spPr/>
        <p:txBody>
          <a:bodyPr>
            <a:normAutofit fontScale="77500" lnSpcReduction="20000"/>
          </a:bodyPr>
          <a:lstStyle/>
          <a:p>
            <a:pPr marL="742950" indent="-742950">
              <a:lnSpc>
                <a:spcPct val="120000"/>
              </a:lnSpc>
              <a:spcBef>
                <a:spcPts val="0"/>
              </a:spcBef>
              <a:buFont typeface="+mj-lt"/>
              <a:buAutoNum type="arabicPeriod"/>
            </a:pPr>
            <a:r>
              <a:rPr lang="en-US" b="1" dirty="0">
                <a:solidFill>
                  <a:srgbClr val="7030A0"/>
                </a:solidFill>
              </a:rPr>
              <a:t>Product Category, User Difference and Content Development in Social Media Influence Marketing</a:t>
            </a:r>
          </a:p>
          <a:p>
            <a:pPr marL="742950" indent="-742950">
              <a:lnSpc>
                <a:spcPct val="120000"/>
              </a:lnSpc>
              <a:spcBef>
                <a:spcPts val="0"/>
              </a:spcBef>
              <a:buFont typeface="+mj-lt"/>
              <a:buAutoNum type="arabicPeriod"/>
            </a:pPr>
            <a:r>
              <a:rPr lang="en-US" b="1" dirty="0"/>
              <a:t>Scope of Influence of the Influencers</a:t>
            </a:r>
          </a:p>
          <a:p>
            <a:pPr marL="742950" indent="-742950">
              <a:lnSpc>
                <a:spcPct val="120000"/>
              </a:lnSpc>
              <a:spcBef>
                <a:spcPts val="0"/>
              </a:spcBef>
              <a:buFont typeface="+mj-lt"/>
              <a:buAutoNum type="arabicPeriod"/>
            </a:pPr>
            <a:r>
              <a:rPr lang="en-US" b="1" dirty="0">
                <a:solidFill>
                  <a:srgbClr val="7030A0"/>
                </a:solidFill>
              </a:rPr>
              <a:t>Cross-national Comparison to Test Social Media Influencer Persuasion Models</a:t>
            </a:r>
            <a:endParaRPr lang="en-US" dirty="0">
              <a:solidFill>
                <a:srgbClr val="7030A0"/>
              </a:solidFill>
            </a:endParaRPr>
          </a:p>
          <a:p>
            <a:pPr marL="742950" indent="-742950">
              <a:lnSpc>
                <a:spcPct val="120000"/>
              </a:lnSpc>
              <a:spcBef>
                <a:spcPts val="0"/>
              </a:spcBef>
              <a:buFont typeface="+mj-lt"/>
              <a:buAutoNum type="arabicPeriod"/>
            </a:pPr>
            <a:r>
              <a:rPr lang="en-US" b="1" dirty="0"/>
              <a:t>Platform Comparison and How Social Media Influencers Use the Platform’s Technology Affordances to Build Relationship</a:t>
            </a:r>
            <a:r>
              <a:rPr lang="en-US" dirty="0"/>
              <a:t> </a:t>
            </a:r>
          </a:p>
          <a:p>
            <a:pPr marL="742950" indent="-742950">
              <a:lnSpc>
                <a:spcPct val="120000"/>
              </a:lnSpc>
              <a:spcBef>
                <a:spcPts val="0"/>
              </a:spcBef>
              <a:buFont typeface="+mj-lt"/>
              <a:buAutoNum type="arabicPeriod"/>
            </a:pPr>
            <a:r>
              <a:rPr lang="en-US" b="1" dirty="0">
                <a:solidFill>
                  <a:srgbClr val="7030A0"/>
                </a:solidFill>
              </a:rPr>
              <a:t>Type of Influencers and the Strength of Influence</a:t>
            </a:r>
            <a:endParaRPr lang="en-US" dirty="0">
              <a:solidFill>
                <a:srgbClr val="7030A0"/>
              </a:solidFill>
            </a:endParaRPr>
          </a:p>
          <a:p>
            <a:pPr marL="742950" indent="-742950">
              <a:lnSpc>
                <a:spcPct val="120000"/>
              </a:lnSpc>
              <a:spcBef>
                <a:spcPts val="0"/>
              </a:spcBef>
              <a:buFont typeface="+mj-lt"/>
              <a:buAutoNum type="arabicPeriod"/>
            </a:pPr>
            <a:r>
              <a:rPr lang="en-US" b="1" dirty="0"/>
              <a:t>Longevity of Influence of SMIs</a:t>
            </a:r>
          </a:p>
          <a:p>
            <a:pPr marL="742950" indent="-742950">
              <a:lnSpc>
                <a:spcPct val="120000"/>
              </a:lnSpc>
              <a:spcBef>
                <a:spcPts val="0"/>
              </a:spcBef>
              <a:buFont typeface="+mj-lt"/>
              <a:buAutoNum type="arabicPeriod"/>
            </a:pPr>
            <a:r>
              <a:rPr lang="en-US" b="1" dirty="0">
                <a:solidFill>
                  <a:srgbClr val="7030A0"/>
                </a:solidFill>
              </a:rPr>
              <a:t>How Trust in SMI Developed over Time</a:t>
            </a:r>
          </a:p>
          <a:p>
            <a:pPr marL="742950" indent="-742950">
              <a:lnSpc>
                <a:spcPct val="120000"/>
              </a:lnSpc>
              <a:spcBef>
                <a:spcPts val="0"/>
              </a:spcBef>
              <a:buFont typeface="+mj-lt"/>
              <a:buAutoNum type="arabicPeriod"/>
            </a:pPr>
            <a:r>
              <a:rPr lang="en-US" b="1" dirty="0"/>
              <a:t>Influencer Risk Assessment and Controversiality Index Development</a:t>
            </a:r>
          </a:p>
          <a:p>
            <a:pPr marL="742950" indent="-742950">
              <a:lnSpc>
                <a:spcPct val="120000"/>
              </a:lnSpc>
              <a:spcBef>
                <a:spcPts val="0"/>
              </a:spcBef>
              <a:buFont typeface="+mj-lt"/>
              <a:buAutoNum type="arabicPeriod"/>
            </a:pPr>
            <a:r>
              <a:rPr lang="en-US" b="1" dirty="0">
                <a:solidFill>
                  <a:srgbClr val="7030A0"/>
                </a:solidFill>
              </a:rPr>
              <a:t>Ethics of Influencer Marketing Beyond Disclosure</a:t>
            </a:r>
          </a:p>
          <a:p>
            <a:endParaRPr lang="en-US" dirty="0"/>
          </a:p>
        </p:txBody>
      </p:sp>
      <p:pic>
        <p:nvPicPr>
          <p:cNvPr id="5" name="bg-2.jpg">
            <a:extLst>
              <a:ext uri="{FF2B5EF4-FFF2-40B4-BE49-F238E27FC236}">
                <a16:creationId xmlns:a16="http://schemas.microsoft.com/office/drawing/2014/main" id="{307A3B01-AEEF-7C40-862F-EF61691794AC}"/>
              </a:ext>
            </a:extLst>
          </p:cNvPr>
          <p:cNvPicPr>
            <a:picLocks noGrp="1"/>
          </p:cNvPicPr>
          <p:nvPr>
            <p:ph type="pic" sz="quarter" idx="13"/>
          </p:nvPr>
        </p:nvPicPr>
        <p:blipFill>
          <a:blip r:embed="rId2"/>
          <a:srcRect t="11753" b="11753"/>
          <a:stretch>
            <a:fillRect/>
          </a:stretch>
        </p:blipFill>
        <p:spPr>
          <a:prstGeom prst="rect">
            <a:avLst/>
          </a:prstGeom>
        </p:spPr>
      </p:pic>
    </p:spTree>
    <p:extLst>
      <p:ext uri="{BB962C8B-B14F-4D97-AF65-F5344CB8AC3E}">
        <p14:creationId xmlns:p14="http://schemas.microsoft.com/office/powerpoint/2010/main" val="389124591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499720" y="1054100"/>
            <a:ext cx="10798200" cy="1498600"/>
          </a:xfrm>
        </p:spPr>
        <p:txBody>
          <a:bodyPr>
            <a:noAutofit/>
          </a:bodyPr>
          <a:lstStyle/>
          <a:p>
            <a:pPr>
              <a:lnSpc>
                <a:spcPct val="100000"/>
              </a:lnSpc>
            </a:pPr>
            <a:r>
              <a:rPr lang="en-US" sz="4000" b="1" dirty="0"/>
              <a:t>Product Category, User Difference and Content Development in Social Media Influence Marketing</a:t>
            </a:r>
            <a:br>
              <a:rPr lang="en-US" b="1" dirty="0"/>
            </a:br>
            <a:endParaRPr lang="en-US" b="1" dirty="0"/>
          </a:p>
        </p:txBody>
      </p:sp>
      <p:sp>
        <p:nvSpPr>
          <p:cNvPr id="129" name="Shape 129"/>
          <p:cNvSpPr>
            <a:spLocks noGrp="1"/>
          </p:cNvSpPr>
          <p:nvPr>
            <p:ph type="body" idx="1"/>
          </p:nvPr>
        </p:nvSpPr>
        <p:spPr>
          <a:xfrm>
            <a:off x="952500" y="2207838"/>
            <a:ext cx="11099800" cy="6044533"/>
          </a:xfrm>
        </p:spPr>
        <p:txBody>
          <a:bodyPr>
            <a:normAutofit fontScale="70000" lnSpcReduction="20000"/>
          </a:bodyPr>
          <a:lstStyle/>
          <a:p>
            <a:pPr>
              <a:lnSpc>
                <a:spcPct val="120000"/>
              </a:lnSpc>
              <a:spcBef>
                <a:spcPts val="0"/>
              </a:spcBef>
            </a:pPr>
            <a:r>
              <a:rPr lang="en-US" dirty="0"/>
              <a:t>Difference in influencer effectiveness in new brands vs established brands, high and low involvement products, Digital goods (e.g., mobile apps, mobile games) vs. non-digital goods</a:t>
            </a:r>
          </a:p>
          <a:p>
            <a:pPr>
              <a:lnSpc>
                <a:spcPct val="120000"/>
              </a:lnSpc>
              <a:spcBef>
                <a:spcPts val="0"/>
              </a:spcBef>
            </a:pPr>
            <a:r>
              <a:rPr lang="en-US" dirty="0"/>
              <a:t>How do subscribers/followers differ from ad hoc viewers/users in the persuasiveness of the social media influencers?  </a:t>
            </a:r>
          </a:p>
          <a:p>
            <a:pPr>
              <a:lnSpc>
                <a:spcPct val="120000"/>
              </a:lnSpc>
              <a:spcBef>
                <a:spcPts val="0"/>
              </a:spcBef>
            </a:pPr>
            <a:r>
              <a:rPr lang="en-US" dirty="0"/>
              <a:t>Consumers’ prior knowledge: the existing knowledge towards the endorsed product  based on consumers’ life experiences and their prior experience with the product. Consumers may have already an attitude toward the endorsed product regarding its good or bad. Then how much the influencer can change them has not been studied.  </a:t>
            </a:r>
          </a:p>
          <a:p>
            <a:pPr>
              <a:lnSpc>
                <a:spcPct val="120000"/>
              </a:lnSpc>
              <a:spcBef>
                <a:spcPts val="0"/>
              </a:spcBef>
            </a:pPr>
            <a:r>
              <a:rPr lang="en-US" dirty="0"/>
              <a:t>How to define product-influencer congruency?</a:t>
            </a:r>
          </a:p>
          <a:p>
            <a:pPr>
              <a:lnSpc>
                <a:spcPct val="120000"/>
              </a:lnSpc>
              <a:spcBef>
                <a:spcPts val="0"/>
              </a:spcBef>
            </a:pPr>
            <a:r>
              <a:rPr lang="en-US" dirty="0"/>
              <a:t>Need more research on brand endorsement strategies used by social media influencers</a:t>
            </a:r>
          </a:p>
          <a:p>
            <a:pPr>
              <a:lnSpc>
                <a:spcPct val="120000"/>
              </a:lnSpc>
              <a:spcBef>
                <a:spcPts val="0"/>
              </a:spcBef>
            </a:pPr>
            <a:r>
              <a:rPr lang="en-US" dirty="0"/>
              <a:t>more content analysis and big data analysis research on the topic should be conducted as the current research is dominated by surveys and experiments.</a:t>
            </a:r>
          </a:p>
          <a:p>
            <a:pPr marL="0" indent="0">
              <a:buNone/>
            </a:pPr>
            <a:endParaRPr lang="en-US" dirty="0"/>
          </a:p>
        </p:txBody>
      </p:sp>
      <p:pic>
        <p:nvPicPr>
          <p:cNvPr id="130" name="bg-2.jpg"/>
          <p:cNvPicPr>
            <a:picLocks noGrp="1"/>
          </p:cNvPicPr>
          <p:nvPr>
            <p:ph type="pic" sz="quarter" idx="13"/>
          </p:nvPr>
        </p:nvPicPr>
        <p:blipFill rotWithShape="1">
          <a:blip r:embed="rId2"/>
          <a:srcRect t="11753" b="11753"/>
          <a:stretch/>
        </p:blipFill>
        <p:spPr>
          <a:xfrm>
            <a:off x="10368098" y="8017019"/>
            <a:ext cx="2509307" cy="1622282"/>
          </a:xfrm>
        </p:spPr>
      </p:pic>
    </p:spTree>
    <p:extLst>
      <p:ext uri="{BB962C8B-B14F-4D97-AF65-F5344CB8AC3E}">
        <p14:creationId xmlns:p14="http://schemas.microsoft.com/office/powerpoint/2010/main" val="42232610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766897" y="1115060"/>
            <a:ext cx="9601201" cy="1498600"/>
          </a:xfrm>
        </p:spPr>
        <p:txBody>
          <a:bodyPr>
            <a:noAutofit/>
          </a:bodyPr>
          <a:lstStyle/>
          <a:p>
            <a:pPr>
              <a:lnSpc>
                <a:spcPct val="100000"/>
              </a:lnSpc>
            </a:pPr>
            <a:r>
              <a:rPr lang="en-US" b="1" dirty="0"/>
              <a:t>Scope of Influence of the Influencers</a:t>
            </a:r>
            <a:br>
              <a:rPr lang="en-US" b="1" dirty="0"/>
            </a:br>
            <a:endParaRPr lang="en-US" b="1" dirty="0"/>
          </a:p>
        </p:txBody>
      </p:sp>
      <p:sp>
        <p:nvSpPr>
          <p:cNvPr id="129" name="Shape 129"/>
          <p:cNvSpPr>
            <a:spLocks noGrp="1"/>
          </p:cNvSpPr>
          <p:nvPr>
            <p:ph type="body" idx="1"/>
          </p:nvPr>
        </p:nvSpPr>
        <p:spPr>
          <a:xfrm>
            <a:off x="952500" y="2207838"/>
            <a:ext cx="11099800" cy="6044533"/>
          </a:xfrm>
        </p:spPr>
        <p:txBody>
          <a:bodyPr>
            <a:normAutofit fontScale="92500" lnSpcReduction="20000"/>
          </a:bodyPr>
          <a:lstStyle/>
          <a:p>
            <a:pPr marL="0" indent="0">
              <a:buNone/>
            </a:pPr>
            <a:r>
              <a:rPr lang="en-US" dirty="0"/>
              <a:t>Compare a range of influence from:</a:t>
            </a:r>
          </a:p>
          <a:p>
            <a:r>
              <a:rPr lang="en-US" dirty="0"/>
              <a:t>directly related products matching the expertise of the influencer, </a:t>
            </a:r>
          </a:p>
          <a:p>
            <a:r>
              <a:rPr lang="en-US" dirty="0"/>
              <a:t>closely related products that the influencer probably has some expertise in it, </a:t>
            </a:r>
          </a:p>
          <a:p>
            <a:r>
              <a:rPr lang="en-US" dirty="0"/>
              <a:t>unrelated products that the influencer should have no knowledge in them</a:t>
            </a:r>
          </a:p>
          <a:p>
            <a:r>
              <a:rPr lang="en-US" dirty="0"/>
              <a:t> social issues, to advocacy and activism that the influencer as a citizen of the society can be vocal about it.</a:t>
            </a:r>
          </a:p>
        </p:txBody>
      </p:sp>
      <p:pic>
        <p:nvPicPr>
          <p:cNvPr id="130" name="bg-2.jpg"/>
          <p:cNvPicPr>
            <a:picLocks noGrp="1"/>
          </p:cNvPicPr>
          <p:nvPr>
            <p:ph type="pic" sz="quarter" idx="13"/>
          </p:nvPr>
        </p:nvPicPr>
        <p:blipFill rotWithShape="1">
          <a:blip r:embed="rId2"/>
          <a:srcRect t="11753" b="11753"/>
          <a:stretch/>
        </p:blipFill>
        <p:spPr>
          <a:xfrm>
            <a:off x="10368098" y="8017019"/>
            <a:ext cx="2509307" cy="1622282"/>
          </a:xfrm>
        </p:spPr>
      </p:pic>
    </p:spTree>
    <p:extLst>
      <p:ext uri="{BB962C8B-B14F-4D97-AF65-F5344CB8AC3E}">
        <p14:creationId xmlns:p14="http://schemas.microsoft.com/office/powerpoint/2010/main" val="380725155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A0789-00D3-2545-9749-0B58FE39F6B7}"/>
              </a:ext>
            </a:extLst>
          </p:cNvPr>
          <p:cNvSpPr>
            <a:spLocks noGrp="1"/>
          </p:cNvSpPr>
          <p:nvPr>
            <p:ph type="title"/>
          </p:nvPr>
        </p:nvSpPr>
        <p:spPr>
          <a:xfrm>
            <a:off x="459080" y="718530"/>
            <a:ext cx="9601201" cy="1498600"/>
          </a:xfrm>
        </p:spPr>
        <p:txBody>
          <a:bodyPr>
            <a:normAutofit fontScale="90000"/>
          </a:bodyPr>
          <a:lstStyle/>
          <a:p>
            <a:pPr>
              <a:lnSpc>
                <a:spcPct val="100000"/>
              </a:lnSpc>
            </a:pPr>
            <a:r>
              <a:rPr lang="en-US" sz="4000" b="1" dirty="0"/>
              <a:t>Cross-national Comparison to Test Social Media Influencer Persuasion Models</a:t>
            </a:r>
            <a:br>
              <a:rPr lang="en-US" dirty="0"/>
            </a:br>
            <a:endParaRPr lang="en-US" dirty="0"/>
          </a:p>
        </p:txBody>
      </p:sp>
      <p:sp>
        <p:nvSpPr>
          <p:cNvPr id="3" name="Text Placeholder 2">
            <a:extLst>
              <a:ext uri="{FF2B5EF4-FFF2-40B4-BE49-F238E27FC236}">
                <a16:creationId xmlns:a16="http://schemas.microsoft.com/office/drawing/2014/main" id="{098C5258-9ED6-4348-B7DB-66456D4F3416}"/>
              </a:ext>
            </a:extLst>
          </p:cNvPr>
          <p:cNvSpPr>
            <a:spLocks noGrp="1"/>
          </p:cNvSpPr>
          <p:nvPr>
            <p:ph type="body" idx="1"/>
          </p:nvPr>
        </p:nvSpPr>
        <p:spPr/>
        <p:txBody>
          <a:bodyPr>
            <a:normAutofit lnSpcReduction="10000"/>
          </a:bodyPr>
          <a:lstStyle/>
          <a:p>
            <a:r>
              <a:rPr lang="en-US" dirty="0"/>
              <a:t>Severe lack of cross-national comparison studies to validate the influencer persuasion models across markets</a:t>
            </a:r>
          </a:p>
          <a:p>
            <a:r>
              <a:rPr lang="en-US" dirty="0"/>
              <a:t>Pay attention to global south markets (Africa and Latin America)</a:t>
            </a:r>
          </a:p>
          <a:p>
            <a:r>
              <a:rPr lang="en-US" dirty="0"/>
              <a:t>Cultural impact of social media influencers on domestic and international followers should be examined</a:t>
            </a:r>
          </a:p>
          <a:p>
            <a:r>
              <a:rPr lang="en-US" dirty="0"/>
              <a:t>Need more international collaboration</a:t>
            </a:r>
          </a:p>
        </p:txBody>
      </p:sp>
      <p:pic>
        <p:nvPicPr>
          <p:cNvPr id="5" name="bg-2.jpg">
            <a:extLst>
              <a:ext uri="{FF2B5EF4-FFF2-40B4-BE49-F238E27FC236}">
                <a16:creationId xmlns:a16="http://schemas.microsoft.com/office/drawing/2014/main" id="{F839807B-E446-6648-8CE7-59E9F7575D78}"/>
              </a:ext>
            </a:extLst>
          </p:cNvPr>
          <p:cNvPicPr>
            <a:picLocks noGrp="1"/>
          </p:cNvPicPr>
          <p:nvPr>
            <p:ph type="pic" sz="quarter" idx="13"/>
          </p:nvPr>
        </p:nvPicPr>
        <p:blipFill>
          <a:blip r:embed="rId2"/>
          <a:srcRect t="11753" b="11753"/>
          <a:stretch>
            <a:fillRect/>
          </a:stretch>
        </p:blipFill>
        <p:spPr>
          <a:prstGeom prst="rect">
            <a:avLst/>
          </a:prstGeom>
        </p:spPr>
      </p:pic>
    </p:spTree>
    <p:extLst>
      <p:ext uri="{BB962C8B-B14F-4D97-AF65-F5344CB8AC3E}">
        <p14:creationId xmlns:p14="http://schemas.microsoft.com/office/powerpoint/2010/main" val="25749730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1" id="{C93F1498-B125-254B-BF58-B667A519AF92}" vid="{AAD38A40-05C4-B846-9FB0-F3ABD590D1E6}"/>
    </a:ext>
  </a:ext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White</Template>
  <TotalTime>2265</TotalTime>
  <Words>899</Words>
  <Application>Microsoft Macintosh PowerPoint</Application>
  <PresentationFormat>Custom</PresentationFormat>
  <Paragraphs>72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Helvetica Light</vt:lpstr>
      <vt:lpstr>Helvetica Neue</vt:lpstr>
      <vt:lpstr>Univers LT Std 45 Light</vt:lpstr>
      <vt:lpstr>Univers LT Std 67 Bold Condensed</vt:lpstr>
      <vt:lpstr>White</vt:lpstr>
      <vt:lpstr> A Research Agenda on the Persuasive Effects of Social Media Influencers     </vt:lpstr>
      <vt:lpstr>Academic interest in social media influencer marketing</vt:lpstr>
      <vt:lpstr>Characteristics of Opinion Leaders</vt:lpstr>
      <vt:lpstr>4 Common Types of Opinion Leaders</vt:lpstr>
      <vt:lpstr>PowerPoint Presentation</vt:lpstr>
      <vt:lpstr>Future Research Agenda</vt:lpstr>
      <vt:lpstr>Product Category, User Difference and Content Development in Social Media Influence Marketing </vt:lpstr>
      <vt:lpstr>Scope of Influence of the Influencers </vt:lpstr>
      <vt:lpstr>Cross-national Comparison to Test Social Media Influencer Persuasion Models </vt:lpstr>
      <vt:lpstr>Platform Comparison and How Social Media Influencers Use the Platform’s Technology Affordances to Build Relationship  </vt:lpstr>
      <vt:lpstr>Type of Influencers and the Strength of Influence </vt:lpstr>
      <vt:lpstr>Longevity of Influence of SMIs</vt:lpstr>
      <vt:lpstr>How Trust in SMI Developed Over Time</vt:lpstr>
      <vt:lpstr>Influencer Risk Assessment and Controversiality Index Development  </vt:lpstr>
      <vt:lpstr>Ethics of Influencer Marketing Beyond Disclosure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types of advertising should be blocked: Toward a Normative Theory of Ad Blocking  </dc:title>
  <dc:creator>Louisa Shu Ying Ha</dc:creator>
  <cp:lastModifiedBy>Louisa Shu Ying Ha</cp:lastModifiedBy>
  <cp:revision>98</cp:revision>
  <dcterms:created xsi:type="dcterms:W3CDTF">2020-10-15T15:23:53Z</dcterms:created>
  <dcterms:modified xsi:type="dcterms:W3CDTF">2021-03-18T13:48:10Z</dcterms:modified>
</cp:coreProperties>
</file>