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14"/>
  </p:notesMasterIdLst>
  <p:handoutMasterIdLst>
    <p:handoutMasterId r:id="rId15"/>
  </p:handoutMasterIdLst>
  <p:sldIdLst>
    <p:sldId id="325" r:id="rId2"/>
    <p:sldId id="326" r:id="rId3"/>
    <p:sldId id="327" r:id="rId4"/>
    <p:sldId id="328" r:id="rId5"/>
    <p:sldId id="329" r:id="rId6"/>
    <p:sldId id="330" r:id="rId7"/>
    <p:sldId id="322" r:id="rId8"/>
    <p:sldId id="324" r:id="rId9"/>
    <p:sldId id="304" r:id="rId10"/>
    <p:sldId id="289" r:id="rId11"/>
    <p:sldId id="290" r:id="rId12"/>
    <p:sldId id="318" r:id="rId13"/>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8E2FF"/>
    <a:srgbClr val="93F2FF"/>
    <a:srgbClr val="53FF6F"/>
    <a:srgbClr val="011893"/>
    <a:srgbClr val="FF40FF"/>
    <a:srgbClr val="1FBF29"/>
    <a:srgbClr val="7CFFBD"/>
    <a:srgbClr val="6CFF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941"/>
    <p:restoredTop sz="90909" autoAdjust="0"/>
  </p:normalViewPr>
  <p:slideViewPr>
    <p:cSldViewPr snapToGrid="0" snapToObjects="1">
      <p:cViewPr varScale="1">
        <p:scale>
          <a:sx n="81" d="100"/>
          <a:sy n="81" d="100"/>
        </p:scale>
        <p:origin x="941"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3928" y="16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Calibri" charset="0"/>
                <a:ea typeface="ＭＳ Ｐゴシック" charset="-128"/>
              </a:defRPr>
            </a:lvl1pPr>
          </a:lstStyle>
          <a:p>
            <a:pPr>
              <a:defRPr/>
            </a:pPr>
            <a:r>
              <a:rPr lang="en-US"/>
              <a:t>CREATIVE EXPOSURE TREATMENT</a:t>
            </a:r>
          </a:p>
        </p:txBody>
      </p:sp>
      <p:sp>
        <p:nvSpPr>
          <p:cNvPr id="3" name="Date Placeholder 2"/>
          <p:cNvSpPr>
            <a:spLocks noGrp="1"/>
          </p:cNvSpPr>
          <p:nvPr>
            <p:ph type="dt" sz="quarter" idx="1"/>
          </p:nvPr>
        </p:nvSpPr>
        <p:spPr>
          <a:xfrm>
            <a:off x="3884613" y="0"/>
            <a:ext cx="2971800" cy="4587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9E9422A7-1AE2-4866-A2A3-0E7A72F1CC38}" type="datetimeFigureOut">
              <a:rPr lang="en-US" altLang="en-US"/>
              <a:pPr>
                <a:defRPr/>
              </a:pPr>
              <a:t>10/21/2016</a:t>
            </a:fld>
            <a:endParaRPr lang="en-US" altLang="en-US"/>
          </a:p>
        </p:txBody>
      </p:sp>
      <p:sp>
        <p:nvSpPr>
          <p:cNvPr id="4" name="Footer Placeholder 3"/>
          <p:cNvSpPr>
            <a:spLocks noGrp="1"/>
          </p:cNvSpPr>
          <p:nvPr>
            <p:ph type="ftr" sz="quarter" idx="2"/>
          </p:nvPr>
        </p:nvSpPr>
        <p:spPr>
          <a:xfrm>
            <a:off x="0" y="8685213"/>
            <a:ext cx="2971800" cy="458787"/>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105B279-FEA1-4976-87D7-E3E2EC7C4150}" type="slidenum">
              <a:rPr lang="en-US" altLang="en-US"/>
              <a:pPr>
                <a:defRPr/>
              </a:pPr>
              <a:t>‹#›</a:t>
            </a:fld>
            <a:endParaRPr lang="en-US" altLang="en-US"/>
          </a:p>
        </p:txBody>
      </p:sp>
    </p:spTree>
    <p:extLst>
      <p:ext uri="{BB962C8B-B14F-4D97-AF65-F5344CB8AC3E}">
        <p14:creationId xmlns:p14="http://schemas.microsoft.com/office/powerpoint/2010/main" val="55422980"/>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r>
              <a:rPr lang="en-US"/>
              <a:t>CREATIVE EXPOSURE TREATMENT</a:t>
            </a:r>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fld id="{FD157975-DBE1-44F9-824F-B94AC57D5737}" type="datetimeFigureOut">
              <a:rPr lang="en-US" altLang="en-US"/>
              <a:pPr>
                <a:defRPr/>
              </a:pPr>
              <a:t>10/21/2016</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45C45B18-0B53-408B-BD08-D306E6DE7588}" type="slidenum">
              <a:rPr lang="en-US" altLang="en-US"/>
              <a:pPr>
                <a:defRPr/>
              </a:pPr>
              <a:t>‹#›</a:t>
            </a:fld>
            <a:endParaRPr lang="en-US" altLang="en-US"/>
          </a:p>
        </p:txBody>
      </p:sp>
    </p:spTree>
    <p:extLst>
      <p:ext uri="{BB962C8B-B14F-4D97-AF65-F5344CB8AC3E}">
        <p14:creationId xmlns:p14="http://schemas.microsoft.com/office/powerpoint/2010/main" val="2270551995"/>
      </p:ext>
    </p:extLst>
  </p:cSld>
  <p:clrMap bg1="lt1" tx1="dk1" bg2="lt2" tx2="dk2" accent1="accent1" accent2="accent2" accent3="accent3" accent4="accent4" accent5="accent5" accent6="accent6" hlink="hlink" folHlink="folHlink"/>
  <p:hf ftr="0" dt="0"/>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E669A65-D255-4592-985F-3B1924732D28}" type="slidenum">
              <a:rPr lang="en-US" altLang="en-US" smtClean="0"/>
              <a:pPr/>
              <a:t>7</a:t>
            </a:fld>
            <a:endParaRPr lang="en-US" altLang="en-US" smtClean="0"/>
          </a:p>
        </p:txBody>
      </p:sp>
    </p:spTree>
    <p:extLst>
      <p:ext uri="{BB962C8B-B14F-4D97-AF65-F5344CB8AC3E}">
        <p14:creationId xmlns:p14="http://schemas.microsoft.com/office/powerpoint/2010/main" val="703752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E669A65-D255-4592-985F-3B1924732D28}" type="slidenum">
              <a:rPr lang="en-US" altLang="en-US" smtClean="0"/>
              <a:pPr/>
              <a:t>8</a:t>
            </a:fld>
            <a:endParaRPr lang="en-US" altLang="en-US" smtClean="0"/>
          </a:p>
        </p:txBody>
      </p:sp>
    </p:spTree>
    <p:extLst>
      <p:ext uri="{BB962C8B-B14F-4D97-AF65-F5344CB8AC3E}">
        <p14:creationId xmlns:p14="http://schemas.microsoft.com/office/powerpoint/2010/main" val="1675222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5845"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178BEAF-0149-4B2B-8EC8-A3FD981EDF3A}" type="slidenum">
              <a:rPr lang="en-US" altLang="en-US" smtClean="0"/>
              <a:pPr/>
              <a:t>9</a:t>
            </a:fld>
            <a:endParaRPr lang="en-US" altLang="en-US" smtClean="0"/>
          </a:p>
        </p:txBody>
      </p:sp>
    </p:spTree>
    <p:extLst>
      <p:ext uri="{BB962C8B-B14F-4D97-AF65-F5344CB8AC3E}">
        <p14:creationId xmlns:p14="http://schemas.microsoft.com/office/powerpoint/2010/main" val="2421342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Header Placeholder 3"/>
          <p:cNvSpPr>
            <a:spLocks noGrp="1"/>
          </p:cNvSpPr>
          <p:nvPr>
            <p:ph type="hdr" sz="quarter"/>
          </p:nvPr>
        </p:nvSpPr>
        <p:spPr/>
        <p:txBody>
          <a:bodyPr/>
          <a:lstStyle/>
          <a:p>
            <a:pPr>
              <a:defRPr/>
            </a:pPr>
            <a:r>
              <a:rPr lang="en-US" smtClean="0"/>
              <a:t>CREATIVE EXPOSURE TREATMENT</a:t>
            </a:r>
            <a:endParaRPr lang="en-US"/>
          </a:p>
        </p:txBody>
      </p:sp>
      <p:sp>
        <p:nvSpPr>
          <p:cNvPr id="37893"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25EC4F5C-57E9-4F45-A6D2-849CF5B38B5A}" type="slidenum">
              <a:rPr lang="en-US" altLang="en-US" smtClean="0"/>
              <a:pPr/>
              <a:t>10</a:t>
            </a:fld>
            <a:endParaRPr lang="en-US" altLang="en-US" smtClean="0"/>
          </a:p>
        </p:txBody>
      </p:sp>
    </p:spTree>
    <p:extLst>
      <p:ext uri="{BB962C8B-B14F-4D97-AF65-F5344CB8AC3E}">
        <p14:creationId xmlns:p14="http://schemas.microsoft.com/office/powerpoint/2010/main" val="3199939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 name="Header Placeholder 3"/>
          <p:cNvSpPr>
            <a:spLocks noGrp="1"/>
          </p:cNvSpPr>
          <p:nvPr>
            <p:ph type="hdr" sz="quarter"/>
          </p:nvPr>
        </p:nvSpPr>
        <p:spPr/>
        <p:txBody>
          <a:bodyPr/>
          <a:lstStyle/>
          <a:p>
            <a:pPr>
              <a:defRPr/>
            </a:pPr>
            <a:r>
              <a:rPr lang="en-US"/>
              <a:t>CREATIVE EXPOSURE TREATMENT</a:t>
            </a:r>
          </a:p>
        </p:txBody>
      </p:sp>
      <p:sp>
        <p:nvSpPr>
          <p:cNvPr id="41989"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A079F46-AB1F-4210-97A2-A354AF6F2738}" type="slidenum">
              <a:rPr lang="en-US" altLang="en-US" smtClean="0"/>
              <a:pPr/>
              <a:t>11</a:t>
            </a:fld>
            <a:endParaRPr lang="en-US" altLang="en-US" smtClean="0"/>
          </a:p>
        </p:txBody>
      </p:sp>
    </p:spTree>
    <p:extLst>
      <p:ext uri="{BB962C8B-B14F-4D97-AF65-F5344CB8AC3E}">
        <p14:creationId xmlns:p14="http://schemas.microsoft.com/office/powerpoint/2010/main" val="36981228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11111AA8-8F38-4CDC-B11C-0791A3A096F4}"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4283D2C4-6795-4877-B6E1-4C4B5F6C78B3}" type="slidenum">
              <a:rPr lang="en-US" altLang="en-US" smtClean="0"/>
              <a:pPr>
                <a:defRPr/>
              </a:pPr>
              <a:t>‹#›</a:t>
            </a:fld>
            <a:endParaRPr lang="en-US" altLang="en-US"/>
          </a:p>
        </p:txBody>
      </p:sp>
    </p:spTree>
    <p:extLst>
      <p:ext uri="{BB962C8B-B14F-4D97-AF65-F5344CB8AC3E}">
        <p14:creationId xmlns:p14="http://schemas.microsoft.com/office/powerpoint/2010/main" val="2287364931"/>
      </p:ext>
    </p:extLst>
  </p:cSld>
  <p:clrMapOvr>
    <a:masterClrMapping/>
  </p:clrMapOvr>
  <p:transition spd="slow">
    <p:blinds dir="vert"/>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1754453714"/>
      </p:ext>
    </p:extLst>
  </p:cSld>
  <p:clrMapOvr>
    <a:masterClrMapping/>
  </p:clrMapOvr>
  <p:timing>
    <p:tnLst>
      <p:par>
        <p:cTn id="1" dur="indefinite" restart="never" nodeType="tmRoot"/>
      </p:par>
    </p:tnLst>
  </p:timing>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311313182"/>
      </p:ext>
    </p:extLst>
  </p:cSld>
  <p:clrMapOvr>
    <a:masterClrMapping/>
  </p:clrMapOvr>
  <p:timing>
    <p:tnLst>
      <p:par>
        <p:cTn id="1" dur="indefinite" restart="never" nodeType="tmRoot"/>
      </p:par>
    </p:tnLst>
  </p:timing>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835413390"/>
      </p:ext>
    </p:extLst>
  </p:cSld>
  <p:clrMapOvr>
    <a:masterClrMapping/>
  </p:clrMapOvr>
  <p:timing>
    <p:tnLst>
      <p:par>
        <p:cTn id="1" dur="indefinite" restart="never" nodeType="tmRoot"/>
      </p:par>
    </p:tnLst>
  </p:timing>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4173501581"/>
      </p:ext>
    </p:extLst>
  </p:cSld>
  <p:clrMapOvr>
    <a:masterClrMapping/>
  </p:clrMapOvr>
  <p:timing>
    <p:tnLst>
      <p:par>
        <p:cTn id="1" dur="indefinite" restart="never" nodeType="tmRoot"/>
      </p:par>
    </p:tnLst>
  </p:timing>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4093748754"/>
      </p:ext>
    </p:extLst>
  </p:cSld>
  <p:clrMapOvr>
    <a:masterClrMapping/>
  </p:clrMapOvr>
  <p:timing>
    <p:tnLst>
      <p:par>
        <p:cTn id="1" dur="indefinite" restart="never" nodeType="tmRoot"/>
      </p:par>
    </p:tnLst>
  </p:timing>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pPr>
              <a:defRPr/>
            </a:pPr>
            <a:fld id="{A8FB657D-74CF-4C8E-A517-6D525A7980E5}" type="datetime1">
              <a:rPr lang="en-US" altLang="en-US" smtClean="0"/>
              <a:pPr>
                <a:defRPr/>
              </a:pPr>
              <a:t>10/21/2016</a:t>
            </a:fld>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3726128037"/>
      </p:ext>
    </p:extLst>
  </p:cSld>
  <p:clrMapOvr>
    <a:masterClrMapping/>
  </p:clrMapOvr>
  <p:timing>
    <p:tnLst>
      <p:par>
        <p:cTn id="1" dur="indefinite" restart="never" nodeType="tmRoot"/>
      </p:par>
    </p:tnLst>
  </p:timing>
  <p:hf sldNum="0"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11260E95-F602-414F-AEFF-D1D16804E30D}"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E66D5508-A93D-4ADE-92F3-C7F2FCD2B909}" type="slidenum">
              <a:rPr lang="en-US" altLang="en-US" smtClean="0"/>
              <a:pPr>
                <a:defRPr/>
              </a:pPr>
              <a:t>‹#›</a:t>
            </a:fld>
            <a:endParaRPr lang="en-US" altLang="en-US"/>
          </a:p>
        </p:txBody>
      </p:sp>
    </p:spTree>
    <p:extLst>
      <p:ext uri="{BB962C8B-B14F-4D97-AF65-F5344CB8AC3E}">
        <p14:creationId xmlns:p14="http://schemas.microsoft.com/office/powerpoint/2010/main" val="581591624"/>
      </p:ext>
    </p:extLst>
  </p:cSld>
  <p:clrMapOvr>
    <a:masterClrMapping/>
  </p:clrMapOvr>
  <p:transition spd="slow">
    <p:blinds dir="vert"/>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2C05A313-B37D-4D62-B738-AA4698AFD8E7}"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461761A9-7FB0-4204-9EB0-C80199CC21BB}" type="slidenum">
              <a:rPr lang="en-US" altLang="en-US" smtClean="0"/>
              <a:pPr>
                <a:defRPr/>
              </a:pPr>
              <a:t>‹#›</a:t>
            </a:fld>
            <a:endParaRPr lang="en-US" altLang="en-US"/>
          </a:p>
        </p:txBody>
      </p:sp>
    </p:spTree>
    <p:extLst>
      <p:ext uri="{BB962C8B-B14F-4D97-AF65-F5344CB8AC3E}">
        <p14:creationId xmlns:p14="http://schemas.microsoft.com/office/powerpoint/2010/main" val="2343726129"/>
      </p:ext>
    </p:extLst>
  </p:cSld>
  <p:clrMapOvr>
    <a:masterClrMapping/>
  </p:clrMapOvr>
  <p:transition spd="slow">
    <p:blinds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93E851B8-FFD6-4B6C-8A1A-A9E7E14AD61A}" type="slidenum">
              <a:rPr lang="en-US" altLang="en-US" smtClean="0"/>
              <a:pPr>
                <a:defRPr/>
              </a:pPr>
              <a:t>‹#›</a:t>
            </a:fld>
            <a:endParaRPr lang="en-US" altLang="en-US"/>
          </a:p>
        </p:txBody>
      </p:sp>
    </p:spTree>
    <p:extLst>
      <p:ext uri="{BB962C8B-B14F-4D97-AF65-F5344CB8AC3E}">
        <p14:creationId xmlns:p14="http://schemas.microsoft.com/office/powerpoint/2010/main" val="3775346336"/>
      </p:ext>
    </p:extLst>
  </p:cSld>
  <p:clrMapOvr>
    <a:masterClrMapping/>
  </p:clrMapOvr>
  <p:transition spd="slow">
    <p:blinds dir="vert"/>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3D9C70D-0E2C-4E22-B02A-2DFCAB59069B}" type="datetime1">
              <a:rPr lang="en-US" altLang="en-US" smtClean="0"/>
              <a:pPr>
                <a:defRPr/>
              </a:pPr>
              <a:t>10/21/2016</a:t>
            </a:fld>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C069F12A-1476-4035-B495-FC34539EBA40}" type="slidenum">
              <a:rPr lang="en-US" altLang="en-US" smtClean="0"/>
              <a:pPr>
                <a:defRPr/>
              </a:pPr>
              <a:t>‹#›</a:t>
            </a:fld>
            <a:endParaRPr lang="en-US" altLang="en-US"/>
          </a:p>
        </p:txBody>
      </p:sp>
    </p:spTree>
    <p:extLst>
      <p:ext uri="{BB962C8B-B14F-4D97-AF65-F5344CB8AC3E}">
        <p14:creationId xmlns:p14="http://schemas.microsoft.com/office/powerpoint/2010/main" val="991116135"/>
      </p:ext>
    </p:extLst>
  </p:cSld>
  <p:clrMapOvr>
    <a:masterClrMapping/>
  </p:clrMapOvr>
  <p:transition spd="slow">
    <p:blinds dir="vert"/>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9F679BC0-D477-44C3-A3C2-41E56652769C}"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203AC047-0AA6-424C-889A-706435838AA0}" type="slidenum">
              <a:rPr lang="en-US" altLang="en-US" smtClean="0"/>
              <a:pPr>
                <a:defRPr/>
              </a:pPr>
              <a:t>‹#›</a:t>
            </a:fld>
            <a:endParaRPr lang="en-US" altLang="en-US"/>
          </a:p>
        </p:txBody>
      </p:sp>
    </p:spTree>
    <p:extLst>
      <p:ext uri="{BB962C8B-B14F-4D97-AF65-F5344CB8AC3E}">
        <p14:creationId xmlns:p14="http://schemas.microsoft.com/office/powerpoint/2010/main" val="2850243063"/>
      </p:ext>
    </p:extLst>
  </p:cSld>
  <p:clrMapOvr>
    <a:masterClrMapping/>
  </p:clrMapOvr>
  <p:transition spd="slow">
    <p:blinds dir="vert"/>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69689520-A00E-482F-B649-B9256C6F85ED}" type="datetime1">
              <a:rPr lang="en-US" altLang="en-US" smtClean="0"/>
              <a:pPr>
                <a:defRPr/>
              </a:pPr>
              <a:t>10/21/2016</a:t>
            </a:fld>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4FC28A27-12C9-48CE-84DC-2310766C3389}" type="slidenum">
              <a:rPr lang="en-US" altLang="en-US" smtClean="0"/>
              <a:pPr>
                <a:defRPr/>
              </a:pPr>
              <a:t>‹#›</a:t>
            </a:fld>
            <a:endParaRPr lang="en-US" altLang="en-US"/>
          </a:p>
        </p:txBody>
      </p:sp>
    </p:spTree>
    <p:extLst>
      <p:ext uri="{BB962C8B-B14F-4D97-AF65-F5344CB8AC3E}">
        <p14:creationId xmlns:p14="http://schemas.microsoft.com/office/powerpoint/2010/main" val="4283712964"/>
      </p:ext>
    </p:extLst>
  </p:cSld>
  <p:clrMapOvr>
    <a:masterClrMapping/>
  </p:clrMapOvr>
  <p:transition spd="slow">
    <p:blinds dir="vert"/>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fld id="{1CF94165-697A-4B46-9AB4-047917E684E9}" type="datetime1">
              <a:rPr lang="en-US" altLang="en-US" smtClean="0"/>
              <a:pPr>
                <a:defRPr/>
              </a:pPr>
              <a:t>10/21/2016</a:t>
            </a:fld>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DC465502-8F8B-4F64-A730-9C0C9B3596EA}" type="slidenum">
              <a:rPr lang="en-US" altLang="en-US" smtClean="0"/>
              <a:pPr>
                <a:defRPr/>
              </a:pPr>
              <a:t>‹#›</a:t>
            </a:fld>
            <a:endParaRPr lang="en-US" altLang="en-US"/>
          </a:p>
        </p:txBody>
      </p:sp>
    </p:spTree>
    <p:extLst>
      <p:ext uri="{BB962C8B-B14F-4D97-AF65-F5344CB8AC3E}">
        <p14:creationId xmlns:p14="http://schemas.microsoft.com/office/powerpoint/2010/main" val="3385619047"/>
      </p:ext>
    </p:extLst>
  </p:cSld>
  <p:clrMapOvr>
    <a:masterClrMapping/>
  </p:clrMapOvr>
  <p:transition spd="slow">
    <p:blinds dir="vert"/>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pPr>
              <a:defRPr/>
            </a:pPr>
            <a:fld id="{B706A713-91AD-4F00-BBE5-31A80F5392C0}" type="datetime1">
              <a:rPr lang="en-US" altLang="en-US" smtClean="0"/>
              <a:pPr>
                <a:defRPr/>
              </a:pPr>
              <a:t>10/21/2016</a:t>
            </a:fld>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EF75CDF3-EF74-416F-AD9F-633BBBC41BBF}" type="slidenum">
              <a:rPr lang="en-US" altLang="en-US" smtClean="0"/>
              <a:pPr>
                <a:defRPr/>
              </a:pPr>
              <a:t>‹#›</a:t>
            </a:fld>
            <a:endParaRPr lang="en-US" altLang="en-US"/>
          </a:p>
        </p:txBody>
      </p:sp>
    </p:spTree>
    <p:extLst>
      <p:ext uri="{BB962C8B-B14F-4D97-AF65-F5344CB8AC3E}">
        <p14:creationId xmlns:p14="http://schemas.microsoft.com/office/powerpoint/2010/main" val="8646306"/>
      </p:ext>
    </p:extLst>
  </p:cSld>
  <p:clrMapOvr>
    <a:masterClrMapping/>
  </p:clrMapOvr>
  <p:transition spd="slow">
    <p:blinds dir="vert"/>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9418D60-2D0F-4874-BEB5-7978B5B80E73}"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491D6CF-2320-4E0F-AF1F-829C01C41E38}" type="slidenum">
              <a:rPr lang="en-US" altLang="en-US" smtClean="0"/>
              <a:pPr>
                <a:defRPr/>
              </a:pPr>
              <a:t>‹#›</a:t>
            </a:fld>
            <a:endParaRPr lang="en-US" altLang="en-US"/>
          </a:p>
        </p:txBody>
      </p:sp>
    </p:spTree>
    <p:extLst>
      <p:ext uri="{BB962C8B-B14F-4D97-AF65-F5344CB8AC3E}">
        <p14:creationId xmlns:p14="http://schemas.microsoft.com/office/powerpoint/2010/main" val="3866287067"/>
      </p:ext>
    </p:extLst>
  </p:cSld>
  <p:clrMapOvr>
    <a:masterClrMapping/>
  </p:clrMapOvr>
  <p:transition spd="slow">
    <p:blinds dir="vert"/>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3D430620-A427-45F8-B7C5-8B4322E06DD0}" type="datetime1">
              <a:rPr lang="en-US" altLang="en-US" smtClean="0"/>
              <a:pPr>
                <a:defRPr/>
              </a:pPr>
              <a:t>10/21/2016</a:t>
            </a:fld>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62776C3B-C992-4F74-ACDC-47144208134A}" type="slidenum">
              <a:rPr lang="en-US" altLang="en-US" smtClean="0"/>
              <a:pPr>
                <a:defRPr/>
              </a:pPr>
              <a:t>‹#›</a:t>
            </a:fld>
            <a:endParaRPr lang="en-US" altLang="en-US"/>
          </a:p>
        </p:txBody>
      </p:sp>
    </p:spTree>
    <p:extLst>
      <p:ext uri="{BB962C8B-B14F-4D97-AF65-F5344CB8AC3E}">
        <p14:creationId xmlns:p14="http://schemas.microsoft.com/office/powerpoint/2010/main" val="1880451481"/>
      </p:ext>
    </p:extLst>
  </p:cSld>
  <p:clrMapOvr>
    <a:masterClrMapping/>
  </p:clrMapOvr>
  <p:transition spd="slow">
    <p:blinds dir="vert"/>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pPr>
              <a:defRPr/>
            </a:pPr>
            <a:fld id="{A8FB657D-74CF-4C8E-A517-6D525A7980E5}" type="datetime1">
              <a:rPr lang="en-US" altLang="en-US" smtClean="0"/>
              <a:pPr>
                <a:defRPr/>
              </a:pPr>
              <a:t>10/21/2016</a:t>
            </a:fld>
            <a:endParaRPr lang="en-US" alt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pPr>
              <a:defRPr/>
            </a:pPr>
            <a:endParaRPr lang="en-US" alt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pPr>
              <a:defRPr/>
            </a:pPr>
            <a:fld id="{D889E226-4897-45A5-AB53-7D60EF40FD78}" type="slidenum">
              <a:rPr lang="en-US" altLang="en-US" smtClean="0"/>
              <a:pPr>
                <a:defRPr/>
              </a:pPr>
              <a:t>‹#›</a:t>
            </a:fld>
            <a:endParaRPr lang="en-US" altLang="en-US"/>
          </a:p>
        </p:txBody>
      </p:sp>
    </p:spTree>
    <p:extLst>
      <p:ext uri="{BB962C8B-B14F-4D97-AF65-F5344CB8AC3E}">
        <p14:creationId xmlns:p14="http://schemas.microsoft.com/office/powerpoint/2010/main" val="211107566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ransition spd="slow">
    <p:blinds dir="vert"/>
  </p:transition>
  <p:timing>
    <p:tnLst>
      <p:par>
        <p:cTn id="1" dur="indefinite" restart="never" nodeType="tmRoot"/>
      </p:par>
    </p:tnLst>
  </p:timing>
  <p:hf sldNum="0" hdr="0" ftr="0"/>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lf-compassion.org/category/exercises/#guided-meditation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a:xfrm>
            <a:off x="685330" y="1409701"/>
            <a:ext cx="7772870" cy="4191000"/>
          </a:xfrm>
        </p:spPr>
        <p:txBody>
          <a:bodyPr>
            <a:normAutofit fontScale="55000" lnSpcReduction="20000"/>
          </a:bodyPr>
          <a:lstStyle/>
          <a:p>
            <a:pPr marL="0" indent="0" algn="ctr">
              <a:buNone/>
            </a:pPr>
            <a:r>
              <a:rPr lang="en-US" sz="7000" dirty="0">
                <a:solidFill>
                  <a:schemeClr val="accent1">
                    <a:lumMod val="50000"/>
                  </a:schemeClr>
                </a:solidFill>
              </a:rPr>
              <a:t>Using a Mindfulness Based Art Technique That Promotes Emotion Regulation and Self Compassion </a:t>
            </a:r>
            <a:endParaRPr lang="en-US" sz="7000" dirty="0" smtClean="0">
              <a:solidFill>
                <a:schemeClr val="accent1">
                  <a:lumMod val="50000"/>
                </a:schemeClr>
              </a:solidFill>
            </a:endParaRPr>
          </a:p>
          <a:p>
            <a:pPr marL="0" indent="0" algn="ctr">
              <a:buNone/>
            </a:pPr>
            <a:endParaRPr lang="en-US" altLang="en-US" sz="7000" dirty="0" smtClean="0">
              <a:solidFill>
                <a:schemeClr val="accent1">
                  <a:lumMod val="50000"/>
                </a:schemeClr>
              </a:solidFill>
            </a:endParaRPr>
          </a:p>
          <a:p>
            <a:pPr marL="0" indent="0" algn="ctr">
              <a:buNone/>
            </a:pPr>
            <a:r>
              <a:rPr lang="en-US" sz="4200" dirty="0">
                <a:latin typeface="Calibri" charset="0"/>
                <a:ea typeface="ＭＳ Ｐゴシック" charset="0"/>
                <a:cs typeface="ＭＳ Ｐゴシック" charset="0"/>
              </a:rPr>
              <a:t>Lisa S. Sosin, PhD, LPC, LLP, BACS</a:t>
            </a:r>
          </a:p>
          <a:p>
            <a:pPr marL="0" indent="0">
              <a:buNone/>
            </a:pPr>
            <a:r>
              <a:rPr lang="en-US" altLang="en-US" sz="1300" dirty="0">
                <a:solidFill>
                  <a:schemeClr val="accent1">
                    <a:lumMod val="50000"/>
                  </a:schemeClr>
                </a:solidFill>
              </a:rPr>
              <a:t/>
            </a:r>
            <a:br>
              <a:rPr lang="en-US" altLang="en-US" sz="1300" dirty="0">
                <a:solidFill>
                  <a:schemeClr val="accent1">
                    <a:lumMod val="50000"/>
                  </a:schemeClr>
                </a:solidFill>
              </a:rPr>
            </a:br>
            <a:endParaRPr lang="en-US" sz="1300"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2383866764"/>
      </p:ext>
    </p:extLst>
  </p:cSld>
  <p:clrMapOvr>
    <a:masterClrMapping/>
  </p:clrMapOvr>
  <p:transition spd="slow">
    <p:blinds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105025" y="398463"/>
            <a:ext cx="4981575" cy="971550"/>
          </a:xfrm>
          <a:noFill/>
        </p:spPr>
        <p:txBody>
          <a:bodyPr>
            <a:normAutofit fontScale="90000"/>
          </a:bodyPr>
          <a:lstStyle/>
          <a:p>
            <a:pPr eaLnBrk="1" hangingPunct="1"/>
            <a:r>
              <a:rPr lang="en-US" altLang="en-US" sz="2800" dirty="0" smtClean="0"/>
              <a:t/>
            </a:r>
            <a:br>
              <a:rPr lang="en-US" altLang="en-US" sz="2800" dirty="0" smtClean="0"/>
            </a:br>
            <a:r>
              <a:rPr lang="en-US" altLang="en-US" sz="2800" dirty="0" smtClean="0"/>
              <a:t/>
            </a:r>
            <a:br>
              <a:rPr lang="en-US" altLang="en-US" sz="2800" dirty="0" smtClean="0"/>
            </a:br>
            <a:r>
              <a:rPr lang="en-US" altLang="en-US" sz="3200" b="1" dirty="0" smtClean="0"/>
              <a:t>Steps of the Creative Exposure Method </a:t>
            </a:r>
            <a:r>
              <a:rPr lang="en-US" altLang="en-US" sz="3200" dirty="0" smtClean="0"/>
              <a:t> </a:t>
            </a:r>
            <a:br>
              <a:rPr lang="en-US" altLang="en-US" sz="3200" dirty="0" smtClean="0"/>
            </a:br>
            <a:r>
              <a:rPr lang="en-US" altLang="en-US" sz="3200" dirty="0" smtClean="0"/>
              <a:t/>
            </a:r>
            <a:br>
              <a:rPr lang="en-US" altLang="en-US" sz="3200" dirty="0" smtClean="0"/>
            </a:br>
            <a:endParaRPr lang="en-US" altLang="en-US" sz="3200" dirty="0" smtClean="0"/>
          </a:p>
        </p:txBody>
      </p:sp>
      <p:sp>
        <p:nvSpPr>
          <p:cNvPr id="36867" name="Content Placeholder 2"/>
          <p:cNvSpPr>
            <a:spLocks noGrp="1"/>
          </p:cNvSpPr>
          <p:nvPr>
            <p:ph sz="quarter" idx="13"/>
          </p:nvPr>
        </p:nvSpPr>
        <p:spPr>
          <a:xfrm rot="21056641">
            <a:off x="586506" y="1656762"/>
            <a:ext cx="3565628" cy="4548027"/>
          </a:xfrm>
          <a:noFill/>
        </p:spPr>
        <p:txBody>
          <a:bodyPr>
            <a:normAutofit fontScale="77500" lnSpcReduction="20000"/>
          </a:bodyPr>
          <a:lstStyle/>
          <a:p>
            <a:pPr marL="0" indent="0" algn="ctr" eaLnBrk="1" hangingPunct="1">
              <a:buNone/>
            </a:pPr>
            <a:r>
              <a:rPr lang="en-US" sz="1400" b="1" u="sng" dirty="0"/>
              <a:t>The F</a:t>
            </a:r>
            <a:r>
              <a:rPr lang="en-US" sz="1400" b="1" u="sng" dirty="0" smtClean="0"/>
              <a:t>ull Creative Exposure </a:t>
            </a:r>
            <a:r>
              <a:rPr lang="en-US" sz="1400" b="1" u="sng" dirty="0"/>
              <a:t>M</a:t>
            </a:r>
            <a:r>
              <a:rPr lang="en-US" sz="1400" b="1" u="sng" dirty="0" smtClean="0"/>
              <a:t>ethod </a:t>
            </a:r>
          </a:p>
          <a:p>
            <a:pPr eaLnBrk="1" hangingPunct="1">
              <a:buAutoNum type="arabicPeriod"/>
            </a:pPr>
            <a:r>
              <a:rPr lang="en-US" sz="1400" b="1" dirty="0" smtClean="0"/>
              <a:t>Full BPSS assessment</a:t>
            </a:r>
          </a:p>
          <a:p>
            <a:pPr eaLnBrk="1" hangingPunct="1">
              <a:buAutoNum type="arabicPeriod"/>
            </a:pPr>
            <a:r>
              <a:rPr lang="en-US" sz="1400" b="1" dirty="0"/>
              <a:t>P</a:t>
            </a:r>
            <a:r>
              <a:rPr lang="en-US" sz="1400" b="1" dirty="0" smtClean="0"/>
              <a:t>sychoeducation (neuro-empathy)</a:t>
            </a:r>
            <a:endParaRPr lang="en-US" sz="1400" b="1" dirty="0"/>
          </a:p>
          <a:p>
            <a:pPr eaLnBrk="1" hangingPunct="1">
              <a:buAutoNum type="arabicPeriod"/>
            </a:pPr>
            <a:r>
              <a:rPr lang="en-US" sz="1400" b="1" dirty="0" smtClean="0"/>
              <a:t>Counselee consent to the case conceptualization and treatment plan</a:t>
            </a:r>
          </a:p>
          <a:p>
            <a:pPr eaLnBrk="1" hangingPunct="1">
              <a:buAutoNum type="arabicPeriod"/>
            </a:pPr>
            <a:r>
              <a:rPr lang="en-US" sz="1400" b="1" dirty="0" smtClean="0"/>
              <a:t>Anchor: Relaxation and establishment of safe place/safe person</a:t>
            </a:r>
          </a:p>
          <a:p>
            <a:pPr eaLnBrk="1" hangingPunct="1">
              <a:buAutoNum type="arabicPeriod"/>
            </a:pPr>
            <a:r>
              <a:rPr lang="en-US" sz="1400" b="1" dirty="0" smtClean="0"/>
              <a:t>Depiction of Anchor</a:t>
            </a:r>
          </a:p>
          <a:p>
            <a:pPr eaLnBrk="1" hangingPunct="1">
              <a:buAutoNum type="arabicPeriod"/>
            </a:pPr>
            <a:r>
              <a:rPr lang="en-US" sz="1400" b="1" dirty="0" smtClean="0"/>
              <a:t>Selection of Trigger</a:t>
            </a:r>
          </a:p>
          <a:p>
            <a:pPr eaLnBrk="1" hangingPunct="1">
              <a:buAutoNum type="arabicPeriod"/>
            </a:pPr>
            <a:r>
              <a:rPr lang="en-US" sz="1400" b="1" dirty="0" smtClean="0"/>
              <a:t>Imaginal Exposure</a:t>
            </a:r>
          </a:p>
          <a:p>
            <a:pPr eaLnBrk="1" hangingPunct="1">
              <a:buAutoNum type="arabicPeriod"/>
            </a:pPr>
            <a:r>
              <a:rPr lang="en-US" sz="1400" b="1" dirty="0" smtClean="0"/>
              <a:t>Depiction of thoughts, feelings and behaviors related to trigger with SUDS and BL</a:t>
            </a:r>
          </a:p>
          <a:p>
            <a:pPr eaLnBrk="1" hangingPunct="1">
              <a:buAutoNum type="arabicPeriod"/>
            </a:pPr>
            <a:r>
              <a:rPr lang="en-US" sz="1400" b="1" dirty="0" smtClean="0"/>
              <a:t>Compassionate, soothing process of engagement from Anchor until felt security is ascertained</a:t>
            </a:r>
          </a:p>
          <a:p>
            <a:pPr eaLnBrk="1" hangingPunct="1">
              <a:buAutoNum type="arabicPeriod"/>
            </a:pPr>
            <a:r>
              <a:rPr lang="en-US" sz="1400" b="1" dirty="0" smtClean="0"/>
              <a:t>Closure</a:t>
            </a:r>
          </a:p>
          <a:p>
            <a:pPr eaLnBrk="1" hangingPunct="1">
              <a:buAutoNum type="arabicPeriod"/>
            </a:pPr>
            <a:r>
              <a:rPr lang="en-US" sz="1400" b="1" dirty="0" smtClean="0"/>
              <a:t>Use of Logging Sheet between sessions</a:t>
            </a:r>
          </a:p>
        </p:txBody>
      </p:sp>
      <p:sp>
        <p:nvSpPr>
          <p:cNvPr id="36868"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916A5AB9-71EF-4A24-B853-3070368773E8}"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
        <p:nvSpPr>
          <p:cNvPr id="3" name="TextBox 2"/>
          <p:cNvSpPr txBox="1"/>
          <p:nvPr/>
        </p:nvSpPr>
        <p:spPr>
          <a:xfrm rot="534648">
            <a:off x="5024135" y="1363225"/>
            <a:ext cx="3398108" cy="5355312"/>
          </a:xfrm>
          <a:prstGeom prst="rect">
            <a:avLst/>
          </a:prstGeom>
          <a:noFill/>
        </p:spPr>
        <p:txBody>
          <a:bodyPr wrap="square" rtlCol="0">
            <a:spAutoFit/>
          </a:bodyPr>
          <a:lstStyle/>
          <a:p>
            <a:pPr algn="ctr"/>
            <a:r>
              <a:rPr lang="en-US" b="1" u="sng" dirty="0" smtClean="0"/>
              <a:t>What We are Going to Do Together Today</a:t>
            </a:r>
          </a:p>
          <a:p>
            <a:pPr marL="342900" indent="-342900">
              <a:buAutoNum type="arabicPeriod"/>
            </a:pPr>
            <a:r>
              <a:rPr lang="en-US" b="1" dirty="0" smtClean="0"/>
              <a:t>Anchor/Safe Place-Person</a:t>
            </a:r>
          </a:p>
          <a:p>
            <a:pPr marL="342900" indent="-342900">
              <a:buAutoNum type="arabicPeriod"/>
            </a:pPr>
            <a:r>
              <a:rPr lang="en-US" b="1" dirty="0" smtClean="0"/>
              <a:t>Depiction at center of paper</a:t>
            </a:r>
          </a:p>
          <a:p>
            <a:pPr marL="342900" indent="-342900">
              <a:buAutoNum type="arabicPeriod"/>
            </a:pPr>
            <a:r>
              <a:rPr lang="en-US" b="1" dirty="0" smtClean="0"/>
              <a:t>Selection of Trigger </a:t>
            </a:r>
          </a:p>
          <a:p>
            <a:pPr marL="342900" indent="-342900">
              <a:buAutoNum type="arabicPeriod"/>
            </a:pPr>
            <a:r>
              <a:rPr lang="en-US" b="1" dirty="0" smtClean="0"/>
              <a:t>Depict the thoughts, feelings, and behaviors related to trigger using the downward arrow technique to get to schema level</a:t>
            </a:r>
          </a:p>
          <a:p>
            <a:pPr marL="342900" indent="-342900">
              <a:buAutoNum type="arabicPeriod"/>
            </a:pPr>
            <a:r>
              <a:rPr lang="en-US" b="1" dirty="0" smtClean="0"/>
              <a:t>Re-establish anchor and address thoughts, feelings and behaviors from peaceful, safe place with self-soothing and loving kindness toward self</a:t>
            </a:r>
          </a:p>
          <a:p>
            <a:pPr marL="342900" indent="-342900">
              <a:buAutoNum type="arabicPeriod"/>
            </a:pPr>
            <a:r>
              <a:rPr lang="en-US" b="1" dirty="0" smtClean="0"/>
              <a:t>Share experience with a partner </a:t>
            </a:r>
          </a:p>
          <a:p>
            <a:pPr marL="342900" indent="-342900">
              <a:buAutoNum type="arabicPeriod"/>
            </a:pPr>
            <a:endParaRPr lang="en-US" dirty="0"/>
          </a:p>
        </p:txBody>
      </p:sp>
    </p:spTree>
  </p:cSld>
  <p:clrMapOvr>
    <a:masterClrMapping/>
  </p:clrMapOvr>
  <p:transition spd="slow">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a:spLocks noGrp="1"/>
          </p:cNvSpPr>
          <p:nvPr>
            <p:ph sz="quarter" idx="13"/>
          </p:nvPr>
        </p:nvSpPr>
        <p:spPr>
          <a:xfrm>
            <a:off x="123568" y="310077"/>
            <a:ext cx="8909221" cy="6411397"/>
          </a:xfrm>
          <a:noFill/>
        </p:spPr>
        <p:txBody>
          <a:bodyPr>
            <a:normAutofit fontScale="77500" lnSpcReduction="20000"/>
          </a:bodyPr>
          <a:lstStyle/>
          <a:p>
            <a:pPr marL="0" indent="0">
              <a:buFont typeface="Arial" panose="020B0604020202020204" pitchFamily="34" charset="0"/>
              <a:buNone/>
              <a:defRPr/>
            </a:pPr>
            <a:r>
              <a:rPr lang="en-US" altLang="en-US" sz="1400" dirty="0" err="1" smtClean="0"/>
              <a:t>Barlowe</a:t>
            </a:r>
            <a:r>
              <a:rPr lang="en-US" altLang="en-US" sz="1400" dirty="0" smtClean="0"/>
              <a:t>, D., Ellard, K., </a:t>
            </a:r>
            <a:r>
              <a:rPr lang="en-US" altLang="en-US" sz="1400" dirty="0" err="1" smtClean="0"/>
              <a:t>Fairhome</a:t>
            </a:r>
            <a:r>
              <a:rPr lang="en-US" altLang="en-US" sz="1400" dirty="0" smtClean="0"/>
              <a:t>, C. </a:t>
            </a:r>
            <a:r>
              <a:rPr lang="en-US" altLang="en-US" sz="1400" dirty="0" err="1" smtClean="0"/>
              <a:t>Farchione</a:t>
            </a:r>
            <a:r>
              <a:rPr lang="en-US" altLang="en-US" sz="1400" dirty="0" smtClean="0"/>
              <a:t>, T. &amp; </a:t>
            </a:r>
            <a:r>
              <a:rPr lang="en-US" altLang="en-US" sz="1400" dirty="0" err="1" smtClean="0"/>
              <a:t>Boisseau</a:t>
            </a:r>
            <a:r>
              <a:rPr lang="en-US" altLang="en-US" sz="1400" dirty="0" smtClean="0"/>
              <a:t>, C. (2011). Unified protocol for </a:t>
            </a:r>
            <a:r>
              <a:rPr lang="en-US" altLang="en-US" sz="1400" dirty="0" err="1" smtClean="0"/>
              <a:t>transdiagnostic</a:t>
            </a:r>
            <a:r>
              <a:rPr lang="en-US" altLang="en-US" sz="1400" dirty="0" smtClean="0"/>
              <a:t> treatment of 	emotional disorders. NY: Oxford University Press.</a:t>
            </a:r>
          </a:p>
          <a:p>
            <a:pPr marL="0" indent="0">
              <a:buFont typeface="Arial" panose="020B0604020202020204" pitchFamily="34" charset="0"/>
              <a:buNone/>
              <a:defRPr/>
            </a:pPr>
            <a:r>
              <a:rPr lang="en-US" altLang="en-US" sz="1400" dirty="0" err="1" smtClean="0"/>
              <a:t>Duffey</a:t>
            </a:r>
            <a:r>
              <a:rPr lang="en-US" altLang="en-US" sz="1400" dirty="0" smtClean="0"/>
              <a:t>, T., </a:t>
            </a:r>
            <a:r>
              <a:rPr lang="en-US" altLang="en-US" sz="1400" dirty="0" err="1" smtClean="0"/>
              <a:t>Haberstroh</a:t>
            </a:r>
            <a:r>
              <a:rPr lang="en-US" altLang="en-US" sz="1400" dirty="0" smtClean="0"/>
              <a:t>, S., &amp; </a:t>
            </a:r>
            <a:r>
              <a:rPr lang="en-US" altLang="en-US" sz="1400" dirty="0" err="1" smtClean="0"/>
              <a:t>Trepal</a:t>
            </a:r>
            <a:r>
              <a:rPr lang="en-US" altLang="en-US" sz="1400" dirty="0" smtClean="0"/>
              <a:t>, H. (2009). A grounded theory of relational competencies and creativity in 	counseling: Beginning the dialogue. </a:t>
            </a:r>
            <a:r>
              <a:rPr lang="en-US" altLang="en-US" sz="1400" i="1" dirty="0" smtClean="0"/>
              <a:t>Journal of Creativity in Mental Health, 4, </a:t>
            </a:r>
            <a:r>
              <a:rPr lang="en-US" altLang="en-US" sz="1400" dirty="0" smtClean="0"/>
              <a:t>89-112.</a:t>
            </a:r>
          </a:p>
          <a:p>
            <a:pPr marL="0" indent="0">
              <a:buFont typeface="Arial" panose="020B0604020202020204" pitchFamily="34" charset="0"/>
              <a:buNone/>
              <a:defRPr/>
            </a:pPr>
            <a:r>
              <a:rPr lang="en-US" altLang="en-US" sz="1400" dirty="0" err="1" smtClean="0"/>
              <a:t>Gottman</a:t>
            </a:r>
            <a:r>
              <a:rPr lang="en-US" altLang="en-US" sz="1400" dirty="0" smtClean="0"/>
              <a:t>, J., </a:t>
            </a:r>
            <a:r>
              <a:rPr lang="en-US" altLang="en-US" sz="1400" dirty="0" err="1" smtClean="0"/>
              <a:t>Gottman</a:t>
            </a:r>
            <a:r>
              <a:rPr lang="en-US" altLang="en-US" sz="1400" dirty="0" smtClean="0"/>
              <a:t>, J., &amp; Siegel, D. (2014). </a:t>
            </a:r>
            <a:r>
              <a:rPr lang="en-US" altLang="en-US" sz="1400" i="1" dirty="0" smtClean="0"/>
              <a:t>The Siegel-</a:t>
            </a:r>
            <a:r>
              <a:rPr lang="en-US" altLang="en-US" sz="1400" i="1" dirty="0" err="1" smtClean="0"/>
              <a:t>Gottman</a:t>
            </a:r>
            <a:r>
              <a:rPr lang="en-US" altLang="en-US" sz="1400" i="1" dirty="0" smtClean="0"/>
              <a:t> Summit Two day Clinical Training: Neuroscience Meets 	Family Science: Mindfulness in Relationships. WI: PESI.</a:t>
            </a:r>
            <a:endParaRPr lang="en-US" altLang="en-US" sz="1400" dirty="0" smtClean="0"/>
          </a:p>
          <a:p>
            <a:pPr marL="0" indent="0">
              <a:buFont typeface="Arial" panose="020B0604020202020204" pitchFamily="34" charset="0"/>
              <a:buNone/>
              <a:defRPr/>
            </a:pPr>
            <a:r>
              <a:rPr lang="en-US" altLang="en-US" sz="1400" dirty="0" smtClean="0"/>
              <a:t>Greenspan, S. (1997). </a:t>
            </a:r>
            <a:r>
              <a:rPr lang="en-US" altLang="en-US" sz="1400" i="1" dirty="0" smtClean="0"/>
              <a:t>Developmentally based psychotherapy</a:t>
            </a:r>
            <a:r>
              <a:rPr lang="en-US" altLang="en-US" sz="1400" dirty="0" smtClean="0"/>
              <a:t>. International University Press.</a:t>
            </a:r>
          </a:p>
          <a:p>
            <a:pPr marL="0" indent="0">
              <a:buFont typeface="Arial" panose="020B0604020202020204" pitchFamily="34" charset="0"/>
              <a:buNone/>
              <a:defRPr/>
            </a:pPr>
            <a:r>
              <a:rPr lang="en-US" altLang="en-US" sz="1400" dirty="0" smtClean="0"/>
              <a:t>Lawrence, C., Foster, V., &amp; </a:t>
            </a:r>
            <a:r>
              <a:rPr lang="en-US" altLang="en-US" sz="1400" dirty="0" err="1" smtClean="0"/>
              <a:t>Tieso</a:t>
            </a:r>
            <a:r>
              <a:rPr lang="en-US" altLang="en-US" sz="1400" dirty="0" smtClean="0"/>
              <a:t>, C. (2015). Creating creative clinicians: Incorporating creativity into counselor 	education. </a:t>
            </a:r>
            <a:r>
              <a:rPr lang="en-US" altLang="en-US" sz="1400" i="1" dirty="0" smtClean="0"/>
              <a:t>Journal of Creativity in Mental Health, 10:166-180</a:t>
            </a:r>
            <a:r>
              <a:rPr lang="en-US" altLang="en-US" sz="1400" dirty="0" smtClean="0"/>
              <a:t>. </a:t>
            </a:r>
          </a:p>
          <a:p>
            <a:pPr marL="0" indent="0">
              <a:buFont typeface="Arial" panose="020B0604020202020204" pitchFamily="34" charset="0"/>
              <a:buNone/>
              <a:defRPr/>
            </a:pPr>
            <a:r>
              <a:rPr lang="en-US" altLang="en-US" sz="1400" dirty="0" smtClean="0"/>
              <a:t>Neff , Karen. Self Compassion Meditations: </a:t>
            </a:r>
            <a:r>
              <a:rPr lang="en-US" altLang="en-US" sz="1400" dirty="0" smtClean="0">
                <a:hlinkClick r:id="rId3"/>
              </a:rPr>
              <a:t>http://self-compassion.org/category/exercises/#guided-meditations</a:t>
            </a:r>
            <a:endParaRPr lang="en-US" altLang="en-US" sz="1400" dirty="0" smtClean="0"/>
          </a:p>
          <a:p>
            <a:pPr marL="0" indent="0">
              <a:buFont typeface="Arial" panose="020B0604020202020204" pitchFamily="34" charset="0"/>
              <a:buNone/>
              <a:defRPr/>
            </a:pPr>
            <a:r>
              <a:rPr lang="en-US" altLang="en-US" sz="1400" dirty="0" smtClean="0"/>
              <a:t>Rappaport, L. (2009). </a:t>
            </a:r>
            <a:r>
              <a:rPr lang="en-US" altLang="en-US" sz="1400" i="1" dirty="0" smtClean="0"/>
              <a:t>Focusing-oriented art therapy: Accessing the body’s wisdom and creative 	intelligence.</a:t>
            </a:r>
            <a:r>
              <a:rPr lang="en-US" altLang="en-US" sz="1400" dirty="0" smtClean="0"/>
              <a:t> PA: 	Jessica 	Kingsley Publications.</a:t>
            </a:r>
          </a:p>
          <a:p>
            <a:pPr marL="0" indent="0">
              <a:buFont typeface="Arial" panose="020B0604020202020204" pitchFamily="34" charset="0"/>
              <a:buNone/>
              <a:defRPr/>
            </a:pPr>
            <a:r>
              <a:rPr lang="en-US" altLang="en-US" sz="1400" dirty="0" smtClean="0"/>
              <a:t>Siegel, D. (2010). </a:t>
            </a:r>
            <a:r>
              <a:rPr lang="en-US" altLang="en-US" sz="1400" i="1" dirty="0" smtClean="0"/>
              <a:t>The Mindful Therapist. </a:t>
            </a:r>
            <a:r>
              <a:rPr lang="en-US" altLang="en-US" sz="1400" dirty="0" smtClean="0"/>
              <a:t>NY: Norton.</a:t>
            </a:r>
          </a:p>
          <a:p>
            <a:pPr marL="0" indent="0">
              <a:buFont typeface="Arial" panose="020B0604020202020204" pitchFamily="34" charset="0"/>
              <a:buNone/>
              <a:defRPr/>
            </a:pPr>
            <a:r>
              <a:rPr lang="en-US" sz="1400" dirty="0" smtClean="0"/>
              <a:t>Sosin</a:t>
            </a:r>
            <a:r>
              <a:rPr lang="en-US" sz="1400" dirty="0"/>
              <a:t>, L. &amp; </a:t>
            </a:r>
            <a:r>
              <a:rPr lang="en-US" sz="1400" dirty="0" err="1"/>
              <a:t>Rockinson-Szapskiw</a:t>
            </a:r>
            <a:r>
              <a:rPr lang="en-US" sz="1400" dirty="0"/>
              <a:t>, A. (2016, Under Review). Creative Exposure Intervention </a:t>
            </a:r>
            <a:r>
              <a:rPr lang="en-US" sz="1400" dirty="0" smtClean="0"/>
              <a:t>as</a:t>
            </a:r>
            <a:r>
              <a:rPr lang="en-US" sz="1400" dirty="0"/>
              <a:t> </a:t>
            </a:r>
            <a:r>
              <a:rPr lang="en-US" sz="1400" dirty="0" smtClean="0"/>
              <a:t>part </a:t>
            </a:r>
            <a:r>
              <a:rPr lang="en-US" sz="1400" dirty="0"/>
              <a:t>of clinical </a:t>
            </a:r>
            <a:r>
              <a:rPr lang="en-US" sz="1400" dirty="0" smtClean="0"/>
              <a:t>treatment </a:t>
            </a:r>
            <a:r>
              <a:rPr lang="en-US" sz="1400" dirty="0"/>
              <a:t>for </a:t>
            </a:r>
            <a:r>
              <a:rPr lang="en-US" sz="1400" dirty="0" smtClean="0"/>
              <a:t>	adolescents </a:t>
            </a:r>
            <a:r>
              <a:rPr lang="en-US" sz="1400" dirty="0"/>
              <a:t>exposed </a:t>
            </a:r>
            <a:r>
              <a:rPr lang="en-US" sz="1400" dirty="0" smtClean="0"/>
              <a:t>to </a:t>
            </a:r>
            <a:r>
              <a:rPr lang="en-US" sz="1400" dirty="0"/>
              <a:t>bullying and experiencing </a:t>
            </a:r>
            <a:r>
              <a:rPr lang="en-US" sz="1400" dirty="0" smtClean="0"/>
              <a:t>Post Traumatic </a:t>
            </a:r>
            <a:r>
              <a:rPr lang="en-US" sz="1400" dirty="0"/>
              <a:t>Stress Disorder </a:t>
            </a:r>
            <a:r>
              <a:rPr lang="en-US" sz="1400" dirty="0" smtClean="0"/>
              <a:t>symptoms</a:t>
            </a:r>
            <a:r>
              <a:rPr lang="en-US" sz="1400" dirty="0"/>
              <a:t>. </a:t>
            </a:r>
            <a:r>
              <a:rPr lang="en-US" sz="1400" i="1" dirty="0" smtClean="0"/>
              <a:t>Journal </a:t>
            </a:r>
            <a:r>
              <a:rPr lang="en-US" sz="1400" i="1" dirty="0"/>
              <a:t>of Creativity </a:t>
            </a:r>
            <a:r>
              <a:rPr lang="en-US" sz="1400" i="1" dirty="0" smtClean="0"/>
              <a:t>	in </a:t>
            </a:r>
            <a:r>
              <a:rPr lang="en-US" sz="1400" i="1" dirty="0"/>
              <a:t>Counseling.</a:t>
            </a:r>
            <a:r>
              <a:rPr lang="en-US" sz="1400" dirty="0"/>
              <a:t> </a:t>
            </a:r>
            <a:endParaRPr lang="en-US" sz="1400" dirty="0" smtClean="0"/>
          </a:p>
          <a:p>
            <a:pPr marL="0" indent="0">
              <a:buFont typeface="Arial" panose="020B0604020202020204" pitchFamily="34" charset="0"/>
              <a:buNone/>
              <a:defRPr/>
            </a:pPr>
            <a:r>
              <a:rPr lang="en-US" sz="1400" dirty="0" smtClean="0"/>
              <a:t>Sosin</a:t>
            </a:r>
            <a:r>
              <a:rPr lang="en-US" sz="1400" dirty="0"/>
              <a:t>, L. (2016, Summer). Mindfully discovering one’s authentic self. </a:t>
            </a:r>
            <a:r>
              <a:rPr lang="en-US" sz="1400" i="1" dirty="0"/>
              <a:t>Association of Creativity </a:t>
            </a:r>
            <a:r>
              <a:rPr lang="en-US" sz="1400" i="1" dirty="0" smtClean="0"/>
              <a:t>in </a:t>
            </a:r>
            <a:r>
              <a:rPr lang="en-US" sz="1400" i="1" dirty="0"/>
              <a:t>Counseling </a:t>
            </a:r>
            <a:r>
              <a:rPr lang="en-US" sz="1400" i="1" dirty="0" smtClean="0"/>
              <a:t>Newsletter</a:t>
            </a:r>
            <a:r>
              <a:rPr lang="en-US" sz="1400" i="1" dirty="0"/>
              <a:t>. </a:t>
            </a:r>
            <a:endParaRPr lang="en-US" sz="1400" i="1" dirty="0" smtClean="0"/>
          </a:p>
          <a:p>
            <a:pPr marL="0" indent="0">
              <a:buNone/>
            </a:pPr>
            <a:r>
              <a:rPr lang="en-US" sz="1400" dirty="0"/>
              <a:t>Sosin, L. (2016, August). </a:t>
            </a:r>
            <a:r>
              <a:rPr lang="en-US" sz="1400" i="1" dirty="0"/>
              <a:t>The Creative Balance Tool:  Teaching students’ how to maintain a healthy </a:t>
            </a:r>
            <a:r>
              <a:rPr lang="en-US" sz="1400" i="1" dirty="0" smtClean="0"/>
              <a:t>mind </a:t>
            </a:r>
            <a:r>
              <a:rPr lang="en-US" sz="1400" i="1" dirty="0"/>
              <a:t>for optimal </a:t>
            </a:r>
            <a:r>
              <a:rPr lang="en-US" sz="1400" i="1" dirty="0" smtClean="0"/>
              <a:t>	academic </a:t>
            </a:r>
            <a:r>
              <a:rPr lang="en-US" sz="1400" i="1" dirty="0"/>
              <a:t>performance </a:t>
            </a:r>
            <a:r>
              <a:rPr lang="en-US" sz="1400" i="1" dirty="0" smtClean="0"/>
              <a:t>	and </a:t>
            </a:r>
            <a:r>
              <a:rPr lang="en-US" sz="1400" i="1" dirty="0"/>
              <a:t>overall wellbeing</a:t>
            </a:r>
            <a:r>
              <a:rPr lang="en-US" sz="1400" dirty="0"/>
              <a:t>. Center for </a:t>
            </a:r>
            <a:r>
              <a:rPr lang="en-US" sz="1400" dirty="0" smtClean="0"/>
              <a:t>Teaching </a:t>
            </a:r>
            <a:r>
              <a:rPr lang="en-US" sz="1400" dirty="0"/>
              <a:t>Excellence, Liberty University Faculty </a:t>
            </a:r>
            <a:r>
              <a:rPr lang="en-US" sz="1400" dirty="0" smtClean="0"/>
              <a:t>	Orientation Workshop.</a:t>
            </a:r>
          </a:p>
          <a:p>
            <a:pPr marL="0" indent="0">
              <a:buNone/>
            </a:pPr>
            <a:r>
              <a:rPr lang="en-US" sz="1400" dirty="0" smtClean="0"/>
              <a:t>Sosin</a:t>
            </a:r>
            <a:r>
              <a:rPr lang="en-US" sz="1400" dirty="0"/>
              <a:t>, L. (2015, November). </a:t>
            </a:r>
            <a:r>
              <a:rPr lang="en-US" sz="1400" i="1" dirty="0"/>
              <a:t>Creative Exposure Treatment: Using Art Focusing to promote </a:t>
            </a:r>
            <a:r>
              <a:rPr lang="en-US" sz="1400" i="1" dirty="0" smtClean="0"/>
              <a:t>emotional </a:t>
            </a:r>
            <a:r>
              <a:rPr lang="en-US" sz="1400" i="1" dirty="0"/>
              <a:t>development, </a:t>
            </a:r>
            <a:r>
              <a:rPr lang="en-US" sz="1400" i="1" dirty="0" smtClean="0"/>
              <a:t>	emotion </a:t>
            </a:r>
            <a:r>
              <a:rPr lang="en-US" sz="1400" i="1" dirty="0"/>
              <a:t>regulation, and </a:t>
            </a:r>
            <a:r>
              <a:rPr lang="en-US" sz="1400" i="1" dirty="0" smtClean="0"/>
              <a:t>	self-compassion</a:t>
            </a:r>
            <a:r>
              <a:rPr lang="en-US" sz="1400" i="1" dirty="0"/>
              <a:t>.</a:t>
            </a:r>
            <a:r>
              <a:rPr lang="en-US" sz="1400" dirty="0"/>
              <a:t> Hot springs </a:t>
            </a:r>
            <a:r>
              <a:rPr lang="en-US" sz="1400" dirty="0" err="1" smtClean="0"/>
              <a:t>VA:Virginia</a:t>
            </a:r>
            <a:r>
              <a:rPr lang="en-US" sz="1400" dirty="0" smtClean="0"/>
              <a:t> </a:t>
            </a:r>
            <a:r>
              <a:rPr lang="en-US" sz="1400" dirty="0"/>
              <a:t>Counselor Association Annual Conference.</a:t>
            </a:r>
          </a:p>
          <a:p>
            <a:pPr marL="0" indent="0">
              <a:buNone/>
            </a:pPr>
            <a:r>
              <a:rPr lang="en-US" sz="1400" dirty="0"/>
              <a:t>Sosin, L. (2015, August). </a:t>
            </a:r>
            <a:r>
              <a:rPr lang="en-US" sz="1400" i="1" dirty="0"/>
              <a:t>How Great Thou Art: Using creative focusing skills to promote </a:t>
            </a:r>
            <a:r>
              <a:rPr lang="en-US" sz="1400" i="1" dirty="0" smtClean="0"/>
              <a:t>stillness</a:t>
            </a:r>
            <a:r>
              <a:rPr lang="en-US" sz="1400" i="1" dirty="0"/>
              <a:t>, sanity, and scholarship </a:t>
            </a:r>
            <a:r>
              <a:rPr lang="en-US" sz="1400" i="1" dirty="0" smtClean="0"/>
              <a:t>	for </a:t>
            </a:r>
            <a:r>
              <a:rPr lang="en-US" sz="1400" i="1" dirty="0"/>
              <a:t>teaching and </a:t>
            </a:r>
            <a:r>
              <a:rPr lang="en-US" sz="1400" i="1" dirty="0" smtClean="0"/>
              <a:t>	learning</a:t>
            </a:r>
            <a:r>
              <a:rPr lang="en-US" sz="1400" dirty="0"/>
              <a:t>. Lynchburg, VA: </a:t>
            </a:r>
            <a:r>
              <a:rPr lang="en-US" sz="1400" dirty="0" smtClean="0"/>
              <a:t>Liberty </a:t>
            </a:r>
            <a:r>
              <a:rPr lang="en-US" sz="1400" dirty="0"/>
              <a:t>University Faculty Orientation</a:t>
            </a:r>
            <a:r>
              <a:rPr lang="en-US" sz="1400" dirty="0" smtClean="0"/>
              <a:t>.</a:t>
            </a:r>
            <a:endParaRPr lang="en-US" altLang="en-US" sz="1400" dirty="0" smtClean="0"/>
          </a:p>
          <a:p>
            <a:pPr marL="0" indent="0">
              <a:buFont typeface="Arial" panose="020B0604020202020204" pitchFamily="34" charset="0"/>
              <a:buNone/>
              <a:defRPr/>
            </a:pPr>
            <a:r>
              <a:rPr lang="en-US" altLang="en-US" sz="1400" dirty="0" smtClean="0"/>
              <a:t>Sosin, L. (1985-2016) Connections Psychological Services Single Case Studies.</a:t>
            </a:r>
          </a:p>
          <a:p>
            <a:pPr marL="0" indent="0">
              <a:buNone/>
              <a:defRPr/>
            </a:pPr>
            <a:r>
              <a:rPr lang="en-US" altLang="en-US" sz="1400" dirty="0" err="1"/>
              <a:t>Whitelock</a:t>
            </a:r>
            <a:r>
              <a:rPr lang="en-US" altLang="en-US" sz="1400" dirty="0"/>
              <a:t>, D. </a:t>
            </a:r>
            <a:r>
              <a:rPr lang="en-US" altLang="en-US" sz="1400" dirty="0" err="1"/>
              <a:t>Faulker</a:t>
            </a:r>
            <a:r>
              <a:rPr lang="en-US" altLang="en-US" sz="1400" dirty="0"/>
              <a:t>, D., &amp; </a:t>
            </a:r>
            <a:r>
              <a:rPr lang="en-US" altLang="en-US" sz="1400" dirty="0" err="1"/>
              <a:t>Miell</a:t>
            </a:r>
            <a:r>
              <a:rPr lang="en-US" altLang="en-US" sz="1400" dirty="0"/>
              <a:t>, D. (2008). Promoting creativity in Ph.D. supervision: Tensions and 	dilemmas. </a:t>
            </a:r>
            <a:r>
              <a:rPr lang="en-US" altLang="en-US" sz="1400" i="1" dirty="0"/>
              <a:t>Thinking </a:t>
            </a:r>
            <a:r>
              <a:rPr lang="en-US" altLang="en-US" sz="1400" i="1" dirty="0" smtClean="0"/>
              <a:t>	Skills </a:t>
            </a:r>
            <a:r>
              <a:rPr lang="en-US" altLang="en-US" sz="1400" i="1" dirty="0"/>
              <a:t>and Creativity, 3, </a:t>
            </a:r>
            <a:r>
              <a:rPr lang="en-US" altLang="en-US" sz="1400" dirty="0"/>
              <a:t>143-153.</a:t>
            </a:r>
          </a:p>
          <a:p>
            <a:pPr marL="0" indent="0">
              <a:buFont typeface="Arial" panose="020B0604020202020204" pitchFamily="34" charset="0"/>
              <a:buNone/>
              <a:defRPr/>
            </a:pPr>
            <a:endParaRPr lang="en-US" altLang="en-US" sz="1400" dirty="0" smtClean="0"/>
          </a:p>
        </p:txBody>
      </p:sp>
      <p:sp>
        <p:nvSpPr>
          <p:cNvPr id="40964" name="Date Placeholder 1"/>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BA82F961-4DB6-4662-91B7-3807EB7BCA1F}"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2" y="140306"/>
            <a:ext cx="7773338" cy="1272607"/>
          </a:xfrm>
        </p:spPr>
        <p:txBody>
          <a:bodyPr/>
          <a:lstStyle/>
          <a:p>
            <a:r>
              <a:rPr lang="en-US" dirty="0" smtClean="0"/>
              <a:t>CE QUESTIONS</a:t>
            </a:r>
            <a:endParaRPr lang="en-US" dirty="0"/>
          </a:p>
        </p:txBody>
      </p:sp>
      <p:sp>
        <p:nvSpPr>
          <p:cNvPr id="3" name="Content Placeholder 2"/>
          <p:cNvSpPr>
            <a:spLocks noGrp="1"/>
          </p:cNvSpPr>
          <p:nvPr>
            <p:ph sz="quarter" idx="13"/>
          </p:nvPr>
        </p:nvSpPr>
        <p:spPr>
          <a:xfrm>
            <a:off x="457201" y="1412913"/>
            <a:ext cx="8229600" cy="5062781"/>
          </a:xfrm>
        </p:spPr>
        <p:txBody>
          <a:bodyPr>
            <a:normAutofit fontScale="92500"/>
          </a:bodyPr>
          <a:lstStyle/>
          <a:p>
            <a:pPr marL="514350" lvl="0" indent="-514350">
              <a:buFont typeface="+mj-lt"/>
              <a:buAutoNum type="arabicPeriod"/>
            </a:pPr>
            <a:r>
              <a:rPr lang="en-US" sz="2000" dirty="0"/>
              <a:t>The creative exposure intervention log can be used to track triggers, belief and SUDS levels, and the outcome of using the </a:t>
            </a:r>
            <a:r>
              <a:rPr lang="en-US" sz="2000" dirty="0" smtClean="0"/>
              <a:t>intervention. True or False</a:t>
            </a:r>
          </a:p>
          <a:p>
            <a:pPr marL="514350" lvl="0" indent="-514350">
              <a:buFont typeface="+mj-lt"/>
              <a:buAutoNum type="arabicPeriod"/>
            </a:pPr>
            <a:r>
              <a:rPr lang="en-US" sz="2000" dirty="0" smtClean="0"/>
              <a:t>One </a:t>
            </a:r>
            <a:r>
              <a:rPr lang="en-US" sz="2000" dirty="0"/>
              <a:t>fundamental aspect of the creative exposure intervention is to develop an internal safe person and safe place. True or False </a:t>
            </a:r>
            <a:endParaRPr lang="en-US" sz="2000" dirty="0" smtClean="0"/>
          </a:p>
          <a:p>
            <a:pPr marL="514350" lvl="0" indent="-514350">
              <a:buFont typeface="+mj-lt"/>
              <a:buAutoNum type="arabicPeriod"/>
            </a:pPr>
            <a:r>
              <a:rPr lang="en-US" sz="2000" dirty="0" smtClean="0"/>
              <a:t>People </a:t>
            </a:r>
            <a:r>
              <a:rPr lang="en-US" sz="2000" dirty="0"/>
              <a:t>who use the creative exposure intervention must be “good” at art to use it effectively. True or False </a:t>
            </a:r>
            <a:endParaRPr lang="en-US" sz="2000" dirty="0" smtClean="0"/>
          </a:p>
          <a:p>
            <a:pPr marL="514350" lvl="0" indent="-514350">
              <a:buFont typeface="+mj-lt"/>
              <a:buAutoNum type="arabicPeriod"/>
            </a:pPr>
            <a:r>
              <a:rPr lang="en-US" sz="2000" dirty="0" smtClean="0"/>
              <a:t>The </a:t>
            </a:r>
            <a:r>
              <a:rPr lang="en-US" sz="2000" dirty="0"/>
              <a:t>creative exposure intervention includes the following steps: psychoeducation about and client consent, pre-logging, establishing and creatively depicting the safe person and safe place, selecting an active trigger, imaginal exposure and creative depiction, engaging in a compassionate, soothing process and creative depiction, and post-logging. True or </a:t>
            </a:r>
            <a:r>
              <a:rPr lang="en-US" sz="2000" dirty="0" smtClean="0"/>
              <a:t>False</a:t>
            </a:r>
            <a:endParaRPr lang="en-US" sz="2000"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2000204012"/>
      </p:ext>
    </p:extLst>
  </p:cSld>
  <p:clrMapOvr>
    <a:masterClrMapping/>
  </p:clrMapOvr>
  <p:transition spd="slow">
    <p:blinds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a typeface="ＭＳ Ｐゴシック" charset="0"/>
              </a:rPr>
              <a:t>Rationale for Using The Creative Exposure Technique </a:t>
            </a:r>
            <a:r>
              <a:rPr lang="en-US" dirty="0"/>
              <a:t/>
            </a:r>
            <a:br>
              <a:rPr lang="en-US" dirty="0"/>
            </a:br>
            <a:endParaRPr lang="en-US" dirty="0"/>
          </a:p>
        </p:txBody>
      </p:sp>
      <p:sp>
        <p:nvSpPr>
          <p:cNvPr id="3" name="Content Placeholder 2"/>
          <p:cNvSpPr>
            <a:spLocks noGrp="1"/>
          </p:cNvSpPr>
          <p:nvPr>
            <p:ph sz="quarter" idx="13"/>
          </p:nvPr>
        </p:nvSpPr>
        <p:spPr/>
        <p:txBody>
          <a:bodyPr/>
          <a:lstStyle/>
          <a:p>
            <a:pPr marL="0" indent="0">
              <a:buNone/>
            </a:pPr>
            <a:r>
              <a:rPr lang="en-US" b="1" dirty="0"/>
              <a:t>(1). Learn about a simple approach to teaching clients of all ages and backgrounds about emotion regulation and dysregulation and how they relate to their presenting concerns </a:t>
            </a:r>
          </a:p>
          <a:p>
            <a:pPr marL="0" indent="0">
              <a:buNone/>
            </a:pPr>
            <a:r>
              <a:rPr lang="en-US" b="1" dirty="0"/>
              <a:t>(2). Learn the theoretical underpinnings of Creative Exposure </a:t>
            </a:r>
          </a:p>
          <a:p>
            <a:pPr marL="0" indent="0">
              <a:buNone/>
            </a:pPr>
            <a:r>
              <a:rPr lang="en-US" b="1" dirty="0"/>
              <a:t>(3). Learn the steps to Creative Exposure</a:t>
            </a:r>
          </a:p>
          <a:p>
            <a:pPr marL="0" indent="0">
              <a:buNone/>
            </a:pPr>
            <a:r>
              <a:rPr lang="en-US" b="1" dirty="0"/>
              <a:t>(4). Practice Creative Exposure</a:t>
            </a:r>
          </a:p>
          <a:p>
            <a:pPr marL="0" indent="0">
              <a:buNone/>
            </a:pP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493370074"/>
      </p:ext>
    </p:extLst>
  </p:cSld>
  <p:clrMapOvr>
    <a:masterClrMapping/>
  </p:clrMapOvr>
  <p:transition spd="slow">
    <p:blinds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a typeface="ＭＳ Ｐゴシック" charset="0"/>
              </a:rPr>
              <a:t>Rationale for Using The Creative Exposure Technique </a:t>
            </a:r>
            <a:r>
              <a:rPr lang="en-US" dirty="0"/>
              <a:t/>
            </a:r>
            <a:br>
              <a:rPr lang="en-US" dirty="0"/>
            </a:br>
            <a:endParaRPr lang="en-US" dirty="0"/>
          </a:p>
        </p:txBody>
      </p:sp>
      <p:sp>
        <p:nvSpPr>
          <p:cNvPr id="3" name="Content Placeholder 2"/>
          <p:cNvSpPr>
            <a:spLocks noGrp="1"/>
          </p:cNvSpPr>
          <p:nvPr>
            <p:ph sz="quarter" idx="13"/>
          </p:nvPr>
        </p:nvSpPr>
        <p:spPr>
          <a:xfrm>
            <a:off x="685330" y="1866901"/>
            <a:ext cx="7772870" cy="4381500"/>
          </a:xfrm>
        </p:spPr>
        <p:txBody>
          <a:bodyPr>
            <a:normAutofit fontScale="92500" lnSpcReduction="10000"/>
          </a:bodyPr>
          <a:lstStyle/>
          <a:p>
            <a:pPr>
              <a:lnSpc>
                <a:spcPct val="80000"/>
              </a:lnSpc>
              <a:defRPr/>
            </a:pPr>
            <a:r>
              <a:rPr lang="en-US" altLang="en-US" b="1" dirty="0"/>
              <a:t>Creativity supports adaptability and problem solving skills (Lawrence, Foster, &amp; </a:t>
            </a:r>
            <a:r>
              <a:rPr lang="en-US" altLang="en-US" b="1" dirty="0" err="1"/>
              <a:t>Tieso</a:t>
            </a:r>
            <a:r>
              <a:rPr lang="en-US" altLang="en-US" b="1" dirty="0"/>
              <a:t>, 2015)</a:t>
            </a:r>
          </a:p>
          <a:p>
            <a:pPr>
              <a:lnSpc>
                <a:spcPct val="80000"/>
              </a:lnSpc>
              <a:defRPr/>
            </a:pPr>
            <a:r>
              <a:rPr lang="en-US" altLang="en-US" b="1" dirty="0"/>
              <a:t>The importance of creativity has been demonstrated in both counseling and counselor education (</a:t>
            </a:r>
            <a:r>
              <a:rPr lang="en-US" altLang="en-US" b="1" dirty="0" err="1"/>
              <a:t>Duffey</a:t>
            </a:r>
            <a:r>
              <a:rPr lang="en-US" altLang="en-US" b="1" dirty="0"/>
              <a:t>, </a:t>
            </a:r>
            <a:r>
              <a:rPr lang="en-US" altLang="en-US" b="1" dirty="0" err="1"/>
              <a:t>Haberstroh</a:t>
            </a:r>
            <a:r>
              <a:rPr lang="en-US" altLang="en-US" b="1" dirty="0"/>
              <a:t>, &amp; </a:t>
            </a:r>
            <a:r>
              <a:rPr lang="en-US" altLang="en-US" b="1" dirty="0" err="1"/>
              <a:t>Trepal</a:t>
            </a:r>
            <a:r>
              <a:rPr lang="en-US" altLang="en-US" b="1" dirty="0"/>
              <a:t>, 2009; </a:t>
            </a:r>
            <a:r>
              <a:rPr lang="en-US" altLang="en-US" b="1" dirty="0" err="1"/>
              <a:t>Whitelock</a:t>
            </a:r>
            <a:r>
              <a:rPr lang="en-US" altLang="en-US" b="1" dirty="0"/>
              <a:t>, Faulkner, &amp; </a:t>
            </a:r>
            <a:r>
              <a:rPr lang="en-US" altLang="en-US" b="1" dirty="0" err="1"/>
              <a:t>Miell</a:t>
            </a:r>
            <a:r>
              <a:rPr lang="en-US" altLang="en-US" b="1" dirty="0"/>
              <a:t>, 2008).</a:t>
            </a:r>
          </a:p>
          <a:p>
            <a:pPr>
              <a:lnSpc>
                <a:spcPct val="80000"/>
              </a:lnSpc>
              <a:defRPr/>
            </a:pPr>
            <a:r>
              <a:rPr lang="en-US" altLang="en-US" b="1" dirty="0"/>
              <a:t>Creative, mindfulness approaches are effective in supporting integration of disassociated, un-integrated aspects of the self and intolerable affect states (Siegel, 2010).</a:t>
            </a:r>
          </a:p>
          <a:p>
            <a:pPr>
              <a:lnSpc>
                <a:spcPct val="80000"/>
              </a:lnSpc>
              <a:defRPr/>
            </a:pPr>
            <a:r>
              <a:rPr lang="en-US" altLang="en-US" b="1" dirty="0"/>
              <a:t>Exposure treatment is effective for trauma symptoms (</a:t>
            </a:r>
            <a:r>
              <a:rPr lang="en-US" altLang="en-US" b="1" dirty="0" err="1"/>
              <a:t>Barlowe</a:t>
            </a:r>
            <a:r>
              <a:rPr lang="en-US" altLang="en-US" b="1" dirty="0"/>
              <a:t>, D., Ellard, K., </a:t>
            </a:r>
            <a:r>
              <a:rPr lang="en-US" altLang="en-US" b="1" dirty="0" err="1"/>
              <a:t>Fairhome</a:t>
            </a:r>
            <a:r>
              <a:rPr lang="en-US" altLang="en-US" b="1" dirty="0"/>
              <a:t>, C. </a:t>
            </a:r>
            <a:r>
              <a:rPr lang="en-US" altLang="en-US" b="1" dirty="0" err="1"/>
              <a:t>Farchione</a:t>
            </a:r>
            <a:r>
              <a:rPr lang="en-US" altLang="en-US" b="1" dirty="0"/>
              <a:t>, T. &amp; </a:t>
            </a:r>
            <a:r>
              <a:rPr lang="en-US" altLang="en-US" b="1" dirty="0" err="1"/>
              <a:t>Boisseau</a:t>
            </a:r>
            <a:r>
              <a:rPr lang="en-US" altLang="en-US" b="1" dirty="0"/>
              <a:t>, C., 2011)</a:t>
            </a:r>
          </a:p>
          <a:p>
            <a:pPr>
              <a:lnSpc>
                <a:spcPct val="80000"/>
              </a:lnSpc>
              <a:defRPr/>
            </a:pPr>
            <a:r>
              <a:rPr lang="en-US" altLang="en-US" b="1" dirty="0"/>
              <a:t>Creative Exposure is a gentle, creative, and powerful method of compassionately exposing counselees to avoided affect (Sosin, 2015; 2016; Rappaport, 2009).</a:t>
            </a:r>
          </a:p>
          <a:p>
            <a:pPr>
              <a:lnSpc>
                <a:spcPct val="80000"/>
              </a:lnSpc>
              <a:defRPr/>
            </a:pPr>
            <a:r>
              <a:rPr lang="en-US" altLang="en-US" b="1" dirty="0"/>
              <a:t>These methods have been profoundly effective in my practice with children, adults, couples, and families (Sosin, 1985-2016) </a:t>
            </a:r>
          </a:p>
          <a:p>
            <a:pPr marL="0" indent="0">
              <a:buNone/>
            </a:pP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3640003650"/>
      </p:ext>
    </p:extLst>
  </p:cSld>
  <p:clrMapOvr>
    <a:masterClrMapping/>
  </p:clrMapOvr>
  <p:transition spd="slow">
    <p:blinds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2" y="398839"/>
            <a:ext cx="7773338" cy="734032"/>
          </a:xfrm>
        </p:spPr>
        <p:txBody>
          <a:bodyPr>
            <a:normAutofit fontScale="90000"/>
          </a:bodyPr>
          <a:lstStyle/>
          <a:p>
            <a:r>
              <a:rPr lang="en-US" altLang="en-US" b="1" dirty="0"/>
              <a:t>KEY TERMS USED IN THIS PRESENTATION</a:t>
            </a:r>
            <a:endParaRPr lang="en-US" dirty="0"/>
          </a:p>
        </p:txBody>
      </p:sp>
      <p:sp>
        <p:nvSpPr>
          <p:cNvPr id="3" name="Content Placeholder 2"/>
          <p:cNvSpPr>
            <a:spLocks noGrp="1"/>
          </p:cNvSpPr>
          <p:nvPr>
            <p:ph sz="quarter" idx="13"/>
          </p:nvPr>
        </p:nvSpPr>
        <p:spPr>
          <a:xfrm>
            <a:off x="685332" y="1132872"/>
            <a:ext cx="8058620" cy="5401278"/>
          </a:xfrm>
        </p:spPr>
        <p:txBody>
          <a:bodyPr>
            <a:noAutofit/>
          </a:bodyPr>
          <a:lstStyle/>
          <a:p>
            <a:pPr marL="0" indent="0"/>
            <a:r>
              <a:rPr lang="en-US" altLang="en-US" sz="1200" b="1" u="sng" dirty="0"/>
              <a:t>Emotional Development</a:t>
            </a:r>
            <a:r>
              <a:rPr lang="en-US" altLang="en-US" sz="1200" b="1" dirty="0"/>
              <a:t>: The process by which we learn to know, experience, and represent in words the full spectrum of emotions with awareness and compassion toward the self and others (Greenspan, 1997).</a:t>
            </a:r>
          </a:p>
          <a:p>
            <a:pPr marL="0" indent="0"/>
            <a:r>
              <a:rPr lang="en-US" altLang="en-US" sz="1200" b="1" u="sng" dirty="0"/>
              <a:t>Emotion Regulation</a:t>
            </a:r>
            <a:r>
              <a:rPr lang="en-US" altLang="en-US" sz="1200" b="1" dirty="0"/>
              <a:t>: Our ability to experience and label our emotional experiences and respond to them in keeping with our values and authentic personhood, even when we feel significant distress (i.e., intense fear, guilt, and/or shame); the developmental capacity of monitoring and modifying the flow of energy and attention of the mind. Rigid or chaotic mind states reflect strong neural networks that are tenacious and require a tremendous amount of energy to learn how to regulate (Siegel, 2010). </a:t>
            </a:r>
          </a:p>
          <a:p>
            <a:pPr marL="0" indent="0"/>
            <a:r>
              <a:rPr lang="en-US" altLang="en-US" sz="1200" b="1" u="sng" dirty="0"/>
              <a:t>Attunement: </a:t>
            </a:r>
            <a:r>
              <a:rPr lang="en-US" altLang="en-US" sz="1200" b="1" dirty="0"/>
              <a:t>The ability for the counselor to be empathically present and sensitive to the affective and cognitive state of the counselee. This state of shared being promotes internal integration and the ability for blocked states of consciousness to emerge so that self-regulatory capacities can develop (</a:t>
            </a:r>
            <a:r>
              <a:rPr lang="en-US" altLang="en-US" sz="1200" b="1" dirty="0" err="1"/>
              <a:t>Gottman</a:t>
            </a:r>
            <a:r>
              <a:rPr lang="en-US" altLang="en-US" sz="1200" b="1" dirty="0"/>
              <a:t>, </a:t>
            </a:r>
            <a:r>
              <a:rPr lang="en-US" altLang="en-US" sz="1200" b="1" dirty="0" err="1"/>
              <a:t>Gottman</a:t>
            </a:r>
            <a:r>
              <a:rPr lang="en-US" altLang="en-US" sz="1200" b="1" dirty="0"/>
              <a:t>, &amp; Siegel, 2014).</a:t>
            </a:r>
          </a:p>
          <a:p>
            <a:pPr marL="0" indent="0"/>
            <a:r>
              <a:rPr lang="en-US" altLang="en-US" sz="1200" b="1" u="sng" dirty="0"/>
              <a:t>Exposure Treatment</a:t>
            </a:r>
            <a:r>
              <a:rPr lang="en-US" altLang="en-US" sz="1200" b="1" dirty="0"/>
              <a:t>: An evidence based cognitive-behavioral therapy treatment that promotes habituation to avoided/distressing/intolerable/dissociated affective and cognitive content (Barlow et al., 2011; </a:t>
            </a:r>
            <a:r>
              <a:rPr lang="en-US" altLang="en-US" sz="1200" b="1" dirty="0" err="1"/>
              <a:t>Gabbard</a:t>
            </a:r>
            <a:r>
              <a:rPr lang="en-US" altLang="en-US" sz="1200" b="1" dirty="0"/>
              <a:t>, 2014).</a:t>
            </a:r>
          </a:p>
          <a:p>
            <a:pPr marL="0" indent="0"/>
            <a:r>
              <a:rPr lang="en-US" altLang="en-US" sz="1200" b="1" u="sng" dirty="0"/>
              <a:t>Mindfulness Practice</a:t>
            </a:r>
            <a:r>
              <a:rPr lang="en-US" altLang="en-US" sz="1200" b="1" dirty="0"/>
              <a:t>: Purposeful attention to the present moment while non-judgmentally and objectively observing cognitive and affective content (Siegel, 2007).  </a:t>
            </a:r>
          </a:p>
          <a:p>
            <a:pPr marL="0" indent="0"/>
            <a:r>
              <a:rPr lang="en-US" altLang="en-US" sz="1200" b="1" u="sng" dirty="0"/>
              <a:t>Self Compassion</a:t>
            </a:r>
            <a:r>
              <a:rPr lang="en-US" altLang="en-US" sz="1200" b="1" dirty="0"/>
              <a:t>: The ability to respond to ourselves with gentleness, tenderness, patience, and kindness; knowing and accepting ourselves as we are in the moment (Neff, 2015).</a:t>
            </a:r>
          </a:p>
          <a:p>
            <a:pPr marL="0" indent="0"/>
            <a:r>
              <a:rPr lang="en-US" altLang="en-US" sz="1200" b="1" u="sng" dirty="0"/>
              <a:t>Art Focusing</a:t>
            </a:r>
            <a:r>
              <a:rPr lang="en-US" altLang="en-US" sz="1200" b="1" dirty="0"/>
              <a:t>: an evidence-based counseling skill based on Eugene </a:t>
            </a:r>
            <a:r>
              <a:rPr lang="en-US" altLang="en-US" sz="1200" b="1" dirty="0" err="1"/>
              <a:t>Gendlin’s</a:t>
            </a:r>
            <a:r>
              <a:rPr lang="en-US" altLang="en-US" sz="1200" b="1" dirty="0"/>
              <a:t> Focusing Technique (1996) and developed by Laurie Rappaport (2009).</a:t>
            </a:r>
          </a:p>
          <a:p>
            <a:pPr marL="0" indent="0">
              <a:buNone/>
            </a:pPr>
            <a:endParaRPr lang="en-US" sz="1200"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1697040877"/>
      </p:ext>
    </p:extLst>
  </p:cSld>
  <p:clrMapOvr>
    <a:masterClrMapping/>
  </p:clrMapOvr>
  <p:transition spd="slow">
    <p:blinds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THEORETICAL FRAMEWORK</a:t>
            </a:r>
            <a:endParaRPr lang="en-US" dirty="0"/>
          </a:p>
        </p:txBody>
      </p:sp>
      <p:sp>
        <p:nvSpPr>
          <p:cNvPr id="3" name="Content Placeholder 2"/>
          <p:cNvSpPr>
            <a:spLocks noGrp="1"/>
          </p:cNvSpPr>
          <p:nvPr>
            <p:ph sz="quarter" idx="13"/>
          </p:nvPr>
        </p:nvSpPr>
        <p:spPr>
          <a:xfrm>
            <a:off x="704380" y="2367093"/>
            <a:ext cx="7772870" cy="3424107"/>
          </a:xfrm>
        </p:spPr>
        <p:txBody>
          <a:bodyPr/>
          <a:lstStyle/>
          <a:p>
            <a:pPr marL="0" indent="0">
              <a:buNone/>
            </a:pPr>
            <a:r>
              <a:rPr lang="en-US" altLang="en-US" b="1" i="1" dirty="0"/>
              <a:t>The Creative Exposure Tool draws from several empirically based models. </a:t>
            </a:r>
            <a:endParaRPr lang="en-US" altLang="en-US" dirty="0"/>
          </a:p>
          <a:p>
            <a:pPr marL="0" indent="0">
              <a:buNone/>
            </a:pP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243860256"/>
      </p:ext>
    </p:extLst>
  </p:cSld>
  <p:clrMapOvr>
    <a:masterClrMapping/>
  </p:clrMapOvr>
  <p:transition spd="slow">
    <p:blinds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en-US" b="1" dirty="0"/>
              <a:t>It is Grounded on an Emotion Development Model: Six Core Developmental Capacities</a:t>
            </a:r>
            <a:r>
              <a:rPr lang="en-US" altLang="en-US" dirty="0"/>
              <a:t/>
            </a:r>
            <a:br>
              <a:rPr lang="en-US" altLang="en-US" dirty="0"/>
            </a:br>
            <a:endParaRPr lang="en-US" dirty="0"/>
          </a:p>
        </p:txBody>
      </p:sp>
      <p:sp>
        <p:nvSpPr>
          <p:cNvPr id="3" name="Content Placeholder 2"/>
          <p:cNvSpPr>
            <a:spLocks noGrp="1"/>
          </p:cNvSpPr>
          <p:nvPr>
            <p:ph sz="quarter" idx="13"/>
          </p:nvPr>
        </p:nvSpPr>
        <p:spPr>
          <a:xfrm>
            <a:off x="685330" y="2367093"/>
            <a:ext cx="7772870" cy="3881308"/>
          </a:xfrm>
        </p:spPr>
        <p:txBody>
          <a:bodyPr>
            <a:normAutofit fontScale="77500" lnSpcReduction="20000"/>
          </a:bodyPr>
          <a:lstStyle/>
          <a:p>
            <a:pPr marL="0" indent="0">
              <a:buNone/>
            </a:pPr>
            <a:r>
              <a:rPr lang="en-US" altLang="en-US" b="1" dirty="0"/>
              <a:t> 1. Regulation and Shared Attention (FELT SECURITY) (0-3 months)</a:t>
            </a:r>
          </a:p>
          <a:p>
            <a:pPr marL="0" indent="0">
              <a:buNone/>
            </a:pPr>
            <a:r>
              <a:rPr lang="en-US" altLang="en-US" b="1" dirty="0"/>
              <a:t>2. Engagement with warmth, trust, intimacy (ATTACHMENT) (3+ months)</a:t>
            </a:r>
          </a:p>
          <a:p>
            <a:pPr marL="0" indent="0">
              <a:buNone/>
            </a:pPr>
            <a:r>
              <a:rPr lang="en-US" altLang="en-US" b="1" dirty="0"/>
              <a:t>3. Two-way purposeful, GESTURAL communication (DIFFERENTIATION ENABLED VIA SECURE BASE)  (3+ months). Interactive problem-solving/use of gestures in continuous flow. </a:t>
            </a:r>
          </a:p>
          <a:p>
            <a:pPr marL="0" indent="0">
              <a:buNone/>
            </a:pPr>
            <a:r>
              <a:rPr lang="en-US" altLang="en-US" b="1" dirty="0"/>
              <a:t>4. Functional use of ideas (REPRESENTATION WITH WORDS) (12 MONTHS+)</a:t>
            </a:r>
          </a:p>
          <a:p>
            <a:pPr marL="0" indent="0">
              <a:buNone/>
            </a:pPr>
            <a:r>
              <a:rPr lang="en-US" altLang="en-US" b="1" dirty="0"/>
              <a:t>5. Building bridges between ideas (GREATER AND GREATER REPRESENTATION ACROSS THE VARIETY OF AFFECTIVE-SELF THEMES)</a:t>
            </a:r>
          </a:p>
          <a:p>
            <a:pPr marL="0" indent="0">
              <a:buNone/>
            </a:pPr>
            <a:r>
              <a:rPr lang="en-US" altLang="en-US" b="1" dirty="0"/>
              <a:t>6. MATURITY= LOVE (including the ability to speak the truth in love) AND WORK (individuated yet interdependent, authentic expression of the self)</a:t>
            </a:r>
          </a:p>
          <a:p>
            <a:pPr marL="0" indent="0">
              <a:buNone/>
            </a:pPr>
            <a:r>
              <a:rPr lang="en-US" altLang="en-US" sz="1600" b="1" dirty="0"/>
              <a:t>														(Greenspan, 1997)</a:t>
            </a:r>
          </a:p>
          <a:p>
            <a:pPr marL="0" indent="0">
              <a:buNone/>
            </a:pPr>
            <a:endParaRPr lang="en-US" dirty="0"/>
          </a:p>
        </p:txBody>
      </p:sp>
      <p:sp>
        <p:nvSpPr>
          <p:cNvPr id="4" name="Date Placeholder 3"/>
          <p:cNvSpPr>
            <a:spLocks noGrp="1"/>
          </p:cNvSpPr>
          <p:nvPr>
            <p:ph type="dt" sz="half" idx="10"/>
          </p:nvPr>
        </p:nvSpPr>
        <p:spPr/>
        <p:txBody>
          <a:bodyPr/>
          <a:lstStyle/>
          <a:p>
            <a:pPr>
              <a:defRPr/>
            </a:pPr>
            <a:fld id="{5D41BD75-C6ED-43EE-B132-BEB4DEEB7B14}" type="datetime1">
              <a:rPr lang="en-US" altLang="en-US" smtClean="0"/>
              <a:pPr>
                <a:defRPr/>
              </a:pPr>
              <a:t>10/21/2016</a:t>
            </a:fld>
            <a:endParaRPr lang="en-US" altLang="en-US"/>
          </a:p>
        </p:txBody>
      </p:sp>
    </p:spTree>
    <p:extLst>
      <p:ext uri="{BB962C8B-B14F-4D97-AF65-F5344CB8AC3E}">
        <p14:creationId xmlns:p14="http://schemas.microsoft.com/office/powerpoint/2010/main" val="1013475756"/>
      </p:ext>
    </p:extLst>
  </p:cSld>
  <p:clrMapOvr>
    <a:masterClrMapping/>
  </p:clrMapOvr>
  <p:transition spd="slow">
    <p:blinds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0000"/>
                <a:lumMod val="110000"/>
              </a:schemeClr>
            </a:gs>
            <a:gs pos="100000">
              <a:schemeClr val="bg1">
                <a:shade val="64000"/>
                <a:lumMod val="88000"/>
              </a:schemeClr>
            </a:gs>
          </a:gsLst>
          <a:lin ang="5400000" scaled="0"/>
        </a:gradFill>
        <a:effectLst/>
      </p:bgPr>
    </p:bg>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cstate="print"/>
          <a:srcRect/>
          <a:stretch>
            <a:fillRect/>
          </a:stretch>
        </p:blipFill>
        <p:spPr bwMode="auto">
          <a:xfrm rot="20457271">
            <a:off x="805910" y="748466"/>
            <a:ext cx="3106676" cy="2790635"/>
          </a:xfrm>
          <a:prstGeom prst="rect">
            <a:avLst/>
          </a:prstGeom>
          <a:noFill/>
          <a:ln w="9525">
            <a:noFill/>
            <a:miter lim="800000"/>
            <a:headEnd/>
            <a:tailEnd/>
          </a:ln>
          <a:effectLst>
            <a:glow rad="228600">
              <a:schemeClr val="accent4">
                <a:satMod val="175000"/>
                <a:alpha val="40000"/>
              </a:schemeClr>
            </a:glow>
          </a:effectLst>
        </p:spPr>
      </p:pic>
      <p:sp>
        <p:nvSpPr>
          <p:cNvPr id="3" name="TextBox 2"/>
          <p:cNvSpPr txBox="1"/>
          <p:nvPr/>
        </p:nvSpPr>
        <p:spPr>
          <a:xfrm>
            <a:off x="912813" y="5429250"/>
            <a:ext cx="1544637" cy="238125"/>
          </a:xfrm>
          <a:prstGeom prst="rect">
            <a:avLst/>
          </a:prstGeom>
          <a:noFill/>
        </p:spPr>
        <p:txBody>
          <a:bodyPr>
            <a:spAutoFit/>
          </a:bodyPr>
          <a:lstStyle/>
          <a:p>
            <a:pPr>
              <a:lnSpc>
                <a:spcPct val="90000"/>
              </a:lnSpc>
              <a:defRPr/>
            </a:pPr>
            <a:r>
              <a:rPr lang="en-US" sz="1050" dirty="0">
                <a:latin typeface="Calibri" charset="0"/>
                <a:ea typeface="ＭＳ Ｐゴシック" charset="-128"/>
              </a:rPr>
              <a:t>(Bowlby, 1988)</a:t>
            </a:r>
          </a:p>
        </p:txBody>
      </p:sp>
      <p:pic>
        <p:nvPicPr>
          <p:cNvPr id="5" name="Picture 4" descr="Attachment IV.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21796">
            <a:off x="4904908" y="729034"/>
            <a:ext cx="3687621" cy="2829500"/>
          </a:xfrm>
          <a:prstGeom prst="rect">
            <a:avLst/>
          </a:prstGeom>
          <a:ln/>
          <a:effectLst>
            <a:glow rad="228600">
              <a:schemeClr val="accent3">
                <a:satMod val="175000"/>
                <a:alpha val="40000"/>
              </a:schemeClr>
            </a:glow>
            <a:outerShdw blurRad="76200" dist="12700" dir="2700000" sy="-23000" kx="-800400" algn="bl" rotWithShape="0">
              <a:prstClr val="black">
                <a:alpha val="20000"/>
              </a:prstClr>
            </a:outerShdw>
          </a:effectLst>
        </p:spPr>
        <p:style>
          <a:lnRef idx="1">
            <a:schemeClr val="accent3"/>
          </a:lnRef>
          <a:fillRef idx="2">
            <a:schemeClr val="accent3"/>
          </a:fillRef>
          <a:effectRef idx="1">
            <a:schemeClr val="accent3"/>
          </a:effectRef>
          <a:fontRef idx="minor">
            <a:schemeClr val="dk1"/>
          </a:fontRef>
        </p:style>
      </p:pic>
      <p:sp>
        <p:nvSpPr>
          <p:cNvPr id="18438" name="TextBox 5"/>
          <p:cNvSpPr txBox="1">
            <a:spLocks noChangeArrowheads="1"/>
          </p:cNvSpPr>
          <p:nvPr/>
        </p:nvSpPr>
        <p:spPr bwMode="auto">
          <a:xfrm>
            <a:off x="6713538" y="5667375"/>
            <a:ext cx="2235200" cy="307975"/>
          </a:xfrm>
          <a:prstGeom prst="rect">
            <a:avLst/>
          </a:prstGeom>
          <a:solidFill>
            <a:srgbClr val="93F2FF">
              <a:alpha val="5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a:t>(Bowlby, 1998; Siegel, 2014)</a:t>
            </a:r>
          </a:p>
        </p:txBody>
      </p:sp>
      <p:sp>
        <p:nvSpPr>
          <p:cNvPr id="4" name="TextBox 3"/>
          <p:cNvSpPr txBox="1"/>
          <p:nvPr/>
        </p:nvSpPr>
        <p:spPr>
          <a:xfrm>
            <a:off x="435622" y="4074923"/>
            <a:ext cx="8374746" cy="2092881"/>
          </a:xfrm>
          <a:prstGeom prst="rect">
            <a:avLst/>
          </a:prstGeom>
          <a:noFill/>
        </p:spPr>
        <p:txBody>
          <a:bodyPr wrap="square" rtlCol="0">
            <a:spAutoFit/>
          </a:bodyPr>
          <a:lstStyle/>
          <a:p>
            <a:r>
              <a:rPr lang="en-US" sz="1600" b="1" dirty="0" smtClean="0"/>
              <a:t>It includes an interpersonal neurobiology perspective on emotion development.</a:t>
            </a:r>
          </a:p>
          <a:p>
            <a:endParaRPr lang="en-US" sz="1600" b="1" dirty="0"/>
          </a:p>
          <a:p>
            <a:r>
              <a:rPr lang="en-US" sz="1600" b="1" dirty="0" smtClean="0"/>
              <a:t>Where is the counselee in terms of monitoring, experiencing, representing in words, and regulating primary feelings:</a:t>
            </a:r>
          </a:p>
          <a:p>
            <a:r>
              <a:rPr lang="en-US" sz="1600" b="1" dirty="0" smtClean="0"/>
              <a:t>Sadness</a:t>
            </a:r>
            <a:r>
              <a:rPr lang="en-US" sz="1600" b="1" dirty="0"/>
              <a:t>, Disappointment, Anger, Pleasure, Excitement, Delight, Happiness, </a:t>
            </a:r>
            <a:endParaRPr lang="en-US" sz="1600" b="1" dirty="0" smtClean="0"/>
          </a:p>
          <a:p>
            <a:r>
              <a:rPr lang="en-US" sz="1600" b="1" dirty="0" smtClean="0"/>
              <a:t>Pride</a:t>
            </a:r>
            <a:r>
              <a:rPr lang="en-US" sz="1600" b="1" dirty="0"/>
              <a:t>, Competition, Self-Esteem, Positive Self-Regard, Jealousy, Envy, </a:t>
            </a:r>
            <a:endParaRPr lang="en-US" sz="1600" b="1" dirty="0" smtClean="0"/>
          </a:p>
          <a:p>
            <a:r>
              <a:rPr lang="en-US" sz="1600" b="1" dirty="0" smtClean="0"/>
              <a:t>Curiosity</a:t>
            </a:r>
            <a:r>
              <a:rPr lang="en-US" sz="1600" b="1" dirty="0"/>
              <a:t>, Sad, Angry, Helpless, Excited, Humiliated…</a:t>
            </a:r>
          </a:p>
          <a:p>
            <a:endParaRPr lang="en-US" dirty="0">
              <a:solidFill>
                <a:schemeClr val="bg1"/>
              </a:solidFill>
            </a:endParaRPr>
          </a:p>
        </p:txBody>
      </p:sp>
    </p:spTree>
    <p:extLst>
      <p:ext uri="{BB962C8B-B14F-4D97-AF65-F5344CB8AC3E}">
        <p14:creationId xmlns:p14="http://schemas.microsoft.com/office/powerpoint/2010/main" val="651557260"/>
      </p:ext>
    </p:extLst>
  </p:cSld>
  <p:clrMapOvr>
    <a:masterClrMapping/>
  </p:clrMapOvr>
  <p:transition spd="slow">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2813" y="5429250"/>
            <a:ext cx="1544637" cy="238125"/>
          </a:xfrm>
          <a:prstGeom prst="rect">
            <a:avLst/>
          </a:prstGeom>
          <a:noFill/>
        </p:spPr>
        <p:txBody>
          <a:bodyPr>
            <a:spAutoFit/>
          </a:bodyPr>
          <a:lstStyle/>
          <a:p>
            <a:pPr>
              <a:lnSpc>
                <a:spcPct val="90000"/>
              </a:lnSpc>
              <a:defRPr/>
            </a:pPr>
            <a:r>
              <a:rPr lang="en-US" sz="1050" dirty="0">
                <a:latin typeface="Calibri" charset="0"/>
                <a:ea typeface="ＭＳ Ｐゴシック" charset="-128"/>
              </a:rPr>
              <a:t>(Bowlby, 1988)</a:t>
            </a:r>
          </a:p>
        </p:txBody>
      </p:sp>
      <p:graphicFrame>
        <p:nvGraphicFramePr>
          <p:cNvPr id="7" name="Table 6"/>
          <p:cNvGraphicFramePr>
            <a:graphicFrameLocks noGrp="1"/>
          </p:cNvGraphicFramePr>
          <p:nvPr>
            <p:extLst>
              <p:ext uri="{D42A27DB-BD31-4B8C-83A1-F6EECF244321}">
                <p14:modId xmlns:p14="http://schemas.microsoft.com/office/powerpoint/2010/main" val="3562697755"/>
              </p:ext>
            </p:extLst>
          </p:nvPr>
        </p:nvGraphicFramePr>
        <p:xfrm>
          <a:off x="490136" y="587317"/>
          <a:ext cx="8295274" cy="3691181"/>
        </p:xfrm>
        <a:graphic>
          <a:graphicData uri="http://schemas.openxmlformats.org/drawingml/2006/table">
            <a:tbl>
              <a:tblPr firstRow="1" firstCol="1" bandRow="1">
                <a:tableStyleId>{5C22544A-7EE6-4342-B048-85BDC9FD1C3A}</a:tableStyleId>
              </a:tblPr>
              <a:tblGrid>
                <a:gridCol w="1381609"/>
                <a:gridCol w="1381609"/>
                <a:gridCol w="1382546"/>
                <a:gridCol w="1382546"/>
                <a:gridCol w="1383482"/>
                <a:gridCol w="1383482"/>
              </a:tblGrid>
              <a:tr h="1079296">
                <a:tc>
                  <a:txBody>
                    <a:bodyPr/>
                    <a:lstStyle/>
                    <a:p>
                      <a:pPr marL="0" marR="0">
                        <a:spcBef>
                          <a:spcPts val="0"/>
                        </a:spcBef>
                        <a:spcAft>
                          <a:spcPts val="0"/>
                        </a:spcAft>
                      </a:pPr>
                      <a:r>
                        <a:rPr lang="en-US" sz="1000" dirty="0">
                          <a:solidFill>
                            <a:schemeClr val="tx1"/>
                          </a:solidFill>
                          <a:effectLst/>
                        </a:rPr>
                        <a:t>Date/Time </a:t>
                      </a:r>
                      <a:endParaRPr lang="en-US" sz="1200" dirty="0">
                        <a:solidFill>
                          <a:schemeClr val="tx1"/>
                        </a:solidFill>
                        <a:effectLst/>
                      </a:endParaRPr>
                    </a:p>
                    <a:p>
                      <a:pPr marL="0" marR="0">
                        <a:spcBef>
                          <a:spcPts val="0"/>
                        </a:spcBef>
                        <a:spcAft>
                          <a:spcPts val="0"/>
                        </a:spcAft>
                      </a:pPr>
                      <a:r>
                        <a:rPr lang="en-US" sz="1000" dirty="0">
                          <a:solidFill>
                            <a:schemeClr val="tx1"/>
                          </a:solidFill>
                          <a:effectLst/>
                        </a:rPr>
                        <a:t> </a:t>
                      </a:r>
                      <a:endParaRPr lang="en-US" sz="1200" dirty="0">
                        <a:solidFill>
                          <a:schemeClr val="tx1"/>
                        </a:solidFill>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solidFill>
                            <a:schemeClr val="tx1"/>
                          </a:solidFill>
                          <a:effectLst/>
                        </a:rPr>
                        <a:t>Situation</a:t>
                      </a:r>
                      <a:endParaRPr lang="en-US" sz="1200" dirty="0">
                        <a:solidFill>
                          <a:schemeClr val="tx1"/>
                        </a:solidFill>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solidFill>
                            <a:schemeClr val="tx1"/>
                          </a:solidFill>
                          <a:effectLst/>
                        </a:rPr>
                        <a:t>Automatic Thought/s Images with Belief Level (1-10)</a:t>
                      </a:r>
                      <a:endParaRPr lang="en-US" sz="1200" dirty="0">
                        <a:solidFill>
                          <a:schemeClr val="tx1"/>
                        </a:solidFill>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solidFill>
                            <a:schemeClr val="tx1"/>
                          </a:solidFill>
                          <a:effectLst/>
                        </a:rPr>
                        <a:t>Feeling/s with Significant Units of Disturbance (1-10)</a:t>
                      </a:r>
                      <a:endParaRPr lang="en-US" sz="1200" dirty="0">
                        <a:solidFill>
                          <a:schemeClr val="tx1"/>
                        </a:solidFill>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solidFill>
                            <a:schemeClr val="tx1"/>
                          </a:solidFill>
                          <a:effectLst/>
                        </a:rPr>
                        <a:t>Bio-Psycho-Social-Spiritual Tools</a:t>
                      </a:r>
                      <a:endParaRPr lang="en-US" sz="1200" dirty="0">
                        <a:solidFill>
                          <a:schemeClr val="tx1"/>
                        </a:solidFill>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solidFill>
                            <a:schemeClr val="tx1"/>
                          </a:solidFill>
                          <a:effectLst/>
                        </a:rPr>
                        <a:t>Results </a:t>
                      </a:r>
                      <a:endParaRPr lang="en-US" sz="1200" dirty="0">
                        <a:solidFill>
                          <a:schemeClr val="tx1"/>
                        </a:solidFill>
                        <a:effectLst/>
                      </a:endParaRPr>
                    </a:p>
                    <a:p>
                      <a:pPr marL="0" marR="0">
                        <a:spcBef>
                          <a:spcPts val="0"/>
                        </a:spcBef>
                        <a:spcAft>
                          <a:spcPts val="0"/>
                        </a:spcAft>
                      </a:pPr>
                      <a:r>
                        <a:rPr lang="en-US" sz="1000" dirty="0">
                          <a:solidFill>
                            <a:schemeClr val="tx1"/>
                          </a:solidFill>
                          <a:effectLst/>
                        </a:rPr>
                        <a:t>(1-10)</a:t>
                      </a:r>
                      <a:endParaRPr lang="en-US" sz="1200" dirty="0">
                        <a:solidFill>
                          <a:schemeClr val="tx1"/>
                        </a:solidFill>
                        <a:effectLst/>
                        <a:latin typeface="Cambria" charset="0"/>
                        <a:ea typeface="ＭＳ 明朝" charset="-128"/>
                        <a:cs typeface="Times New Roman" charset="0"/>
                      </a:endParaRPr>
                    </a:p>
                  </a:txBody>
                  <a:tcPr marL="68580" marR="68580" marT="0" marB="0"/>
                </a:tc>
              </a:tr>
              <a:tr h="669154">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effectLst/>
                        </a:rPr>
                        <a:t> </a:t>
                      </a:r>
                      <a:endParaRPr lang="en-US" sz="1200" dirty="0">
                        <a:effectLst/>
                      </a:endParaRPr>
                    </a:p>
                    <a:p>
                      <a:pPr marL="0" marR="0">
                        <a:spcBef>
                          <a:spcPts val="0"/>
                        </a:spcBef>
                        <a:spcAft>
                          <a:spcPts val="0"/>
                        </a:spcAft>
                      </a:pPr>
                      <a:r>
                        <a:rPr lang="en-US" sz="1000" dirty="0">
                          <a:effectLst/>
                        </a:rPr>
                        <a:t> </a:t>
                      </a:r>
                      <a:endParaRPr lang="en-US" sz="1200" dirty="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r>
              <a:tr h="647577">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r>
              <a:tr h="647577">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r>
              <a:tr h="647577">
                <a:tc>
                  <a:txBody>
                    <a:bodyPr/>
                    <a:lstStyle/>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endParaRPr>
                    </a:p>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a:effectLst/>
                        </a:rPr>
                        <a:t> </a:t>
                      </a:r>
                      <a:endParaRPr lang="en-US" sz="1200">
                        <a:effectLst/>
                        <a:latin typeface="Cambria" charset="0"/>
                        <a:ea typeface="ＭＳ 明朝" charset="-128"/>
                        <a:cs typeface="Times New Roman" charset="0"/>
                      </a:endParaRPr>
                    </a:p>
                  </a:txBody>
                  <a:tcPr marL="68580" marR="68580" marT="0" marB="0"/>
                </a:tc>
                <a:tc>
                  <a:txBody>
                    <a:bodyPr/>
                    <a:lstStyle/>
                    <a:p>
                      <a:pPr marL="0" marR="0">
                        <a:spcBef>
                          <a:spcPts val="0"/>
                        </a:spcBef>
                        <a:spcAft>
                          <a:spcPts val="0"/>
                        </a:spcAft>
                      </a:pPr>
                      <a:r>
                        <a:rPr lang="en-US" sz="1000" dirty="0">
                          <a:effectLst/>
                        </a:rPr>
                        <a:t> </a:t>
                      </a:r>
                      <a:endParaRPr lang="en-US" sz="1200" dirty="0">
                        <a:effectLst/>
                        <a:latin typeface="Cambria" charset="0"/>
                        <a:ea typeface="ＭＳ 明朝" charset="-128"/>
                        <a:cs typeface="Times New Roman" charset="0"/>
                      </a:endParaRPr>
                    </a:p>
                  </a:txBody>
                  <a:tcPr marL="68580" marR="68580" marT="0" marB="0"/>
                </a:tc>
              </a:tr>
            </a:tbl>
          </a:graphicData>
        </a:graphic>
      </p:graphicFrame>
      <p:sp>
        <p:nvSpPr>
          <p:cNvPr id="10" name="TextBox 9"/>
          <p:cNvSpPr txBox="1"/>
          <p:nvPr/>
        </p:nvSpPr>
        <p:spPr>
          <a:xfrm>
            <a:off x="691979" y="4287795"/>
            <a:ext cx="3546390" cy="1200329"/>
          </a:xfrm>
          <a:prstGeom prst="rect">
            <a:avLst/>
          </a:prstGeom>
          <a:noFill/>
        </p:spPr>
        <p:txBody>
          <a:bodyPr wrap="square" rtlCol="0">
            <a:spAutoFit/>
          </a:bodyPr>
          <a:lstStyle/>
          <a:p>
            <a:r>
              <a:rPr lang="en-US" dirty="0" smtClean="0"/>
              <a:t>It draws on SF-CBT and Art Therapy methods to promote secure attachment and emotion development</a:t>
            </a:r>
            <a:endParaRPr lang="en-US" dirty="0"/>
          </a:p>
        </p:txBody>
      </p:sp>
    </p:spTree>
    <p:extLst>
      <p:ext uri="{BB962C8B-B14F-4D97-AF65-F5344CB8AC3E}">
        <p14:creationId xmlns:p14="http://schemas.microsoft.com/office/powerpoint/2010/main" val="1321402012"/>
      </p:ext>
    </p:extLst>
  </p:cSld>
  <p:clrMapOvr>
    <a:masterClrMapping/>
  </p:clrMapOvr>
  <p:transition spd="slow">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noFill/>
        </p:spPr>
        <p:txBody>
          <a:bodyPr>
            <a:normAutofit/>
          </a:bodyPr>
          <a:lstStyle/>
          <a:p>
            <a:r>
              <a:rPr lang="en-US" altLang="en-US" b="1" dirty="0" smtClean="0"/>
              <a:t/>
            </a:r>
            <a:br>
              <a:rPr lang="en-US" altLang="en-US" b="1" dirty="0" smtClean="0"/>
            </a:br>
            <a:r>
              <a:rPr lang="en-US" altLang="en-US" sz="3200" b="1" dirty="0" smtClean="0"/>
              <a:t>Introduction to Creative Exposure</a:t>
            </a:r>
            <a:r>
              <a:rPr lang="en-US" altLang="en-US" dirty="0" smtClean="0"/>
              <a:t/>
            </a:r>
            <a:br>
              <a:rPr lang="en-US" altLang="en-US" dirty="0" smtClean="0"/>
            </a:br>
            <a:endParaRPr lang="en-US" altLang="en-US" dirty="0" smtClean="0"/>
          </a:p>
        </p:txBody>
      </p:sp>
      <p:sp>
        <p:nvSpPr>
          <p:cNvPr id="34819" name="Content Placeholder 2"/>
          <p:cNvSpPr>
            <a:spLocks noGrp="1"/>
          </p:cNvSpPr>
          <p:nvPr>
            <p:ph sz="quarter" idx="13"/>
          </p:nvPr>
        </p:nvSpPr>
        <p:spPr>
          <a:xfrm>
            <a:off x="943630" y="2289591"/>
            <a:ext cx="7515040" cy="2936987"/>
          </a:xfrm>
          <a:noFill/>
        </p:spPr>
        <p:txBody>
          <a:bodyPr>
            <a:normAutofit/>
          </a:bodyPr>
          <a:lstStyle/>
          <a:p>
            <a:r>
              <a:rPr lang="en-US" altLang="en-US" sz="2400" b="1" dirty="0" smtClean="0"/>
              <a:t>Art as process/expression of authentic self vs. product</a:t>
            </a:r>
          </a:p>
          <a:p>
            <a:r>
              <a:rPr lang="en-US" altLang="en-US" sz="2400" b="1" dirty="0" smtClean="0"/>
              <a:t>Supplies: Paper, colors, and between session logging sheet</a:t>
            </a:r>
          </a:p>
          <a:p>
            <a:pPr>
              <a:buFont typeface="Arial" panose="020B0604020202020204" pitchFamily="34" charset="0"/>
              <a:buNone/>
            </a:pPr>
            <a:endParaRPr lang="en-US" altLang="en-US" sz="2400" b="1" dirty="0" smtClean="0"/>
          </a:p>
          <a:p>
            <a:pPr>
              <a:buFont typeface="Arial" panose="020B0604020202020204" pitchFamily="34" charset="0"/>
              <a:buNone/>
            </a:pPr>
            <a:endParaRPr lang="en-US" altLang="en-US" dirty="0" smtClean="0"/>
          </a:p>
        </p:txBody>
      </p:sp>
      <p:sp>
        <p:nvSpPr>
          <p:cNvPr id="34820" name="Date Placeholder 3"/>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fld id="{70D5A00F-5E44-4417-988C-D8CA965F7F4A}" type="datetime1">
              <a:rPr lang="en-US" altLang="en-US" sz="1200" smtClean="0">
                <a:solidFill>
                  <a:srgbClr val="898989"/>
                </a:solidFill>
              </a:rPr>
              <a:pPr>
                <a:spcBef>
                  <a:spcPct val="0"/>
                </a:spcBef>
                <a:buFontTx/>
                <a:buNone/>
              </a:pPr>
              <a:t>10/21/2016</a:t>
            </a:fld>
            <a:endParaRPr lang="en-US" altLang="en-US" sz="1200" smtClean="0">
              <a:solidFill>
                <a:srgbClr val="898989"/>
              </a:solidFill>
            </a:endParaRPr>
          </a:p>
        </p:txBody>
      </p:sp>
    </p:spTree>
  </p:cSld>
  <p:clrMapOvr>
    <a:masterClrMapping/>
  </p:clrMapOvr>
  <p:transition spd="slow">
    <p:blinds dir="vert"/>
  </p:transition>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TM04033925[[fn=Droplet]]</Template>
  <TotalTime>9028</TotalTime>
  <Words>1045</Words>
  <Application>Microsoft Office PowerPoint</Application>
  <PresentationFormat>On-screen Show (4:3)</PresentationFormat>
  <Paragraphs>150</Paragraphs>
  <Slides>12</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ＭＳ 明朝</vt:lpstr>
      <vt:lpstr>MS PGothic</vt:lpstr>
      <vt:lpstr>MS PGothic</vt:lpstr>
      <vt:lpstr>Arial</vt:lpstr>
      <vt:lpstr>Calibri</vt:lpstr>
      <vt:lpstr>Cambria</vt:lpstr>
      <vt:lpstr>Times New Roman</vt:lpstr>
      <vt:lpstr>Tw Cen MT</vt:lpstr>
      <vt:lpstr>Droplet</vt:lpstr>
      <vt:lpstr>PowerPoint Presentation</vt:lpstr>
      <vt:lpstr>Rationale for Using The Creative Exposure Technique  </vt:lpstr>
      <vt:lpstr>Rationale for Using The Creative Exposure Technique  </vt:lpstr>
      <vt:lpstr>KEY TERMS USED IN THIS PRESENTATION</vt:lpstr>
      <vt:lpstr>THEORETICAL FRAMEWORK</vt:lpstr>
      <vt:lpstr>It is Grounded on an Emotion Development Model: Six Core Developmental Capacities </vt:lpstr>
      <vt:lpstr>PowerPoint Presentation</vt:lpstr>
      <vt:lpstr>PowerPoint Presentation</vt:lpstr>
      <vt:lpstr> Introduction to Creative Exposure </vt:lpstr>
      <vt:lpstr>  Steps of the Creative Exposure Method    </vt:lpstr>
      <vt:lpstr>PowerPoint Presentation</vt:lpstr>
      <vt:lpstr>CE 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Exposure Treatment: Using Art Focusing to Promote Emotional Development, Emotion Regulation, and Self-Compassion.</dc:title>
  <dc:creator>Sosin, Lisa S (Ctr for Counseling &amp; Family Studies)</dc:creator>
  <cp:lastModifiedBy>Potts, Barbara</cp:lastModifiedBy>
  <cp:revision>121</cp:revision>
  <cp:lastPrinted>2015-11-01T15:34:40Z</cp:lastPrinted>
  <dcterms:created xsi:type="dcterms:W3CDTF">2015-10-31T22:28:15Z</dcterms:created>
  <dcterms:modified xsi:type="dcterms:W3CDTF">2016-10-21T17:11:50Z</dcterms:modified>
</cp:coreProperties>
</file>