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9" r:id="rId1"/>
  </p:sldMasterIdLst>
  <p:notesMasterIdLst>
    <p:notesMasterId r:id="rId19"/>
  </p:notesMasterIdLst>
  <p:handoutMasterIdLst>
    <p:handoutMasterId r:id="rId20"/>
  </p:handoutMasterIdLst>
  <p:sldIdLst>
    <p:sldId id="302" r:id="rId2"/>
    <p:sldId id="262" r:id="rId3"/>
    <p:sldId id="258" r:id="rId4"/>
    <p:sldId id="301" r:id="rId5"/>
    <p:sldId id="305" r:id="rId6"/>
    <p:sldId id="306" r:id="rId7"/>
    <p:sldId id="312" r:id="rId8"/>
    <p:sldId id="307" r:id="rId9"/>
    <p:sldId id="316" r:id="rId10"/>
    <p:sldId id="299" r:id="rId11"/>
    <p:sldId id="264" r:id="rId12"/>
    <p:sldId id="309" r:id="rId13"/>
    <p:sldId id="288" r:id="rId14"/>
    <p:sldId id="304" r:id="rId15"/>
    <p:sldId id="289" r:id="rId16"/>
    <p:sldId id="310" r:id="rId17"/>
    <p:sldId id="290" r:id="rId18"/>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BF29"/>
    <a:srgbClr val="53FF6F"/>
    <a:srgbClr val="011893"/>
    <a:srgbClr val="98E2FF"/>
    <a:srgbClr val="93F2FF"/>
    <a:srgbClr val="FF40FF"/>
    <a:srgbClr val="7CFFBD"/>
    <a:srgbClr val="6CFF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460"/>
    <p:restoredTop sz="81034" autoAdjust="0"/>
  </p:normalViewPr>
  <p:slideViewPr>
    <p:cSldViewPr snapToGrid="0" snapToObjects="1">
      <p:cViewPr varScale="1">
        <p:scale>
          <a:sx n="72" d="100"/>
          <a:sy n="72" d="100"/>
        </p:scale>
        <p:origin x="1358" y="5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3928"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atin typeface="Calibri" charset="0"/>
                <a:ea typeface="ＭＳ Ｐゴシック" charset="-128"/>
              </a:defRPr>
            </a:lvl1pPr>
          </a:lstStyle>
          <a:p>
            <a:pPr>
              <a:defRPr/>
            </a:pPr>
            <a:r>
              <a:rPr lang="en-US"/>
              <a:t>CREATIVE EXPOSURE TREATMENT</a:t>
            </a:r>
          </a:p>
        </p:txBody>
      </p:sp>
      <p:sp>
        <p:nvSpPr>
          <p:cNvPr id="3" name="Date Placeholder 2"/>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9E9422A7-1AE2-4866-A2A3-0E7A72F1CC38}" type="datetimeFigureOut">
              <a:rPr lang="en-US" altLang="en-US"/>
              <a:pPr>
                <a:defRPr/>
              </a:pPr>
              <a:t>10/21/2016</a:t>
            </a:fld>
            <a:endParaRPr lang="en-US" altLang="en-US"/>
          </a:p>
        </p:txBody>
      </p:sp>
      <p:sp>
        <p:nvSpPr>
          <p:cNvPr id="4" name="Footer Placeholder 3"/>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105B279-FEA1-4976-87D7-E3E2EC7C4150}" type="slidenum">
              <a:rPr lang="en-US" altLang="en-US"/>
              <a:pPr>
                <a:defRPr/>
              </a:pPr>
              <a:t>‹#›</a:t>
            </a:fld>
            <a:endParaRPr lang="en-US" altLang="en-US"/>
          </a:p>
        </p:txBody>
      </p:sp>
    </p:spTree>
    <p:extLst>
      <p:ext uri="{BB962C8B-B14F-4D97-AF65-F5344CB8AC3E}">
        <p14:creationId xmlns:p14="http://schemas.microsoft.com/office/powerpoint/2010/main" val="55422980"/>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r>
              <a:rPr lang="en-US"/>
              <a:t>CREATIVE EXPOSURE TREATMENT</a:t>
            </a:r>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FD157975-DBE1-44F9-824F-B94AC57D5737}" type="datetimeFigureOut">
              <a:rPr lang="en-US" altLang="en-US"/>
              <a:pPr>
                <a:defRPr/>
              </a:pPr>
              <a:t>10/21/2016</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45C45B18-0B53-408B-BD08-D306E6DE7588}" type="slidenum">
              <a:rPr lang="en-US" altLang="en-US"/>
              <a:pPr>
                <a:defRPr/>
              </a:pPr>
              <a:t>‹#›</a:t>
            </a:fld>
            <a:endParaRPr lang="en-US" altLang="en-US"/>
          </a:p>
        </p:txBody>
      </p:sp>
    </p:spTree>
    <p:extLst>
      <p:ext uri="{BB962C8B-B14F-4D97-AF65-F5344CB8AC3E}">
        <p14:creationId xmlns:p14="http://schemas.microsoft.com/office/powerpoint/2010/main" val="2270551995"/>
      </p:ext>
    </p:extLst>
  </p:cSld>
  <p:clrMap bg1="lt1" tx1="dk1" bg2="lt2" tx2="dk2" accent1="accent1" accent2="accent2" accent3="accent3" accent4="accent4" accent5="accent5" accent6="accent6" hlink="hlink" folHlink="folHlink"/>
  <p:hf ftr="0" dt="0"/>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DAE36C2-68B5-46EA-9151-68748383440D}" type="slidenum">
              <a:rPr lang="en-US" altLang="en-US" smtClean="0"/>
              <a:pPr>
                <a:spcBef>
                  <a:spcPct val="0"/>
                </a:spcBef>
              </a:pPr>
              <a:t>1</a:t>
            </a:fld>
            <a:endParaRPr lang="en-US" altLang="en-US" smtClean="0"/>
          </a:p>
        </p:txBody>
      </p:sp>
      <p:sp>
        <p:nvSpPr>
          <p:cNvPr id="2" name="Header Placeholder 1"/>
          <p:cNvSpPr>
            <a:spLocks noGrp="1"/>
          </p:cNvSpPr>
          <p:nvPr>
            <p:ph type="hdr" sz="quarter"/>
          </p:nvPr>
        </p:nvSpPr>
        <p:spPr/>
        <p:txBody>
          <a:bodyPr/>
          <a:lstStyle/>
          <a:p>
            <a:pPr>
              <a:defRPr/>
            </a:pPr>
            <a:r>
              <a:rPr lang="en-US"/>
              <a:t>CREATIVE EXPOSURE TREATMENT</a:t>
            </a:r>
          </a:p>
        </p:txBody>
      </p:sp>
    </p:spTree>
    <p:extLst>
      <p:ext uri="{BB962C8B-B14F-4D97-AF65-F5344CB8AC3E}">
        <p14:creationId xmlns:p14="http://schemas.microsoft.com/office/powerpoint/2010/main" val="3598297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25605"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11A43A89-2D85-498A-84AB-B01A1E0E1CE4}" type="slidenum">
              <a:rPr lang="en-US" altLang="en-US" smtClean="0"/>
              <a:pPr/>
              <a:t>10</a:t>
            </a:fld>
            <a:endParaRPr lang="en-US" altLang="en-US" smtClean="0"/>
          </a:p>
        </p:txBody>
      </p:sp>
    </p:spTree>
    <p:extLst>
      <p:ext uri="{BB962C8B-B14F-4D97-AF65-F5344CB8AC3E}">
        <p14:creationId xmlns:p14="http://schemas.microsoft.com/office/powerpoint/2010/main" val="3617722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a:p>
            <a:pPr eaLnBrk="1" hangingPunct="1">
              <a:buFont typeface="+mj-lt" charset="0"/>
              <a:buNone/>
            </a:pPr>
            <a:endParaRPr lang="en-US" altLang="en-US" dirty="0" smtClean="0"/>
          </a:p>
        </p:txBody>
      </p:sp>
      <p:sp>
        <p:nvSpPr>
          <p:cNvPr id="27651" name="Slide Image Placeholder 5"/>
          <p:cNvSpPr>
            <a:spLocks noGrp="1" noRot="1" noChangeAspect="1" noTextEdit="1"/>
          </p:cNvSpPr>
          <p:nvPr>
            <p:ph type="sldImg"/>
          </p:nvPr>
        </p:nvSpPr>
        <p:spPr bwMode="auto">
          <a:xfrm>
            <a:off x="533400" y="460375"/>
            <a:ext cx="3144838" cy="23590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 name="Header Placeholder 1"/>
          <p:cNvSpPr>
            <a:spLocks noGrp="1"/>
          </p:cNvSpPr>
          <p:nvPr>
            <p:ph type="hdr" sz="quarter"/>
          </p:nvPr>
        </p:nvSpPr>
        <p:spPr/>
        <p:txBody>
          <a:bodyPr/>
          <a:lstStyle/>
          <a:p>
            <a:pPr>
              <a:defRPr/>
            </a:pPr>
            <a:r>
              <a:rPr lang="en-US"/>
              <a:t>CREATIVE EXPOSURE TREATMENT</a:t>
            </a:r>
          </a:p>
        </p:txBody>
      </p:sp>
    </p:spTree>
    <p:extLst>
      <p:ext uri="{BB962C8B-B14F-4D97-AF65-F5344CB8AC3E}">
        <p14:creationId xmlns:p14="http://schemas.microsoft.com/office/powerpoint/2010/main" val="3361089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31749"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B2149009-0D32-40DC-A064-69BCED3B604A}" type="slidenum">
              <a:rPr lang="en-US" altLang="en-US" smtClean="0"/>
              <a:pPr/>
              <a:t>12</a:t>
            </a:fld>
            <a:endParaRPr lang="en-US" altLang="en-US" smtClean="0"/>
          </a:p>
        </p:txBody>
      </p:sp>
    </p:spTree>
    <p:extLst>
      <p:ext uri="{BB962C8B-B14F-4D97-AF65-F5344CB8AC3E}">
        <p14:creationId xmlns:p14="http://schemas.microsoft.com/office/powerpoint/2010/main" val="4195772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B1CF68B-3660-4806-9A16-1FC85935768B}" type="slidenum">
              <a:rPr lang="en-US" altLang="en-US" smtClean="0"/>
              <a:pPr>
                <a:spcBef>
                  <a:spcPct val="0"/>
                </a:spcBef>
              </a:pPr>
              <a:t>13</a:t>
            </a:fld>
            <a:endParaRPr lang="en-US" altLang="en-US" smtClean="0"/>
          </a:p>
        </p:txBody>
      </p:sp>
      <p:sp>
        <p:nvSpPr>
          <p:cNvPr id="2" name="Header Placeholder 1"/>
          <p:cNvSpPr>
            <a:spLocks noGrp="1"/>
          </p:cNvSpPr>
          <p:nvPr>
            <p:ph type="hdr" sz="quarter"/>
          </p:nvPr>
        </p:nvSpPr>
        <p:spPr/>
        <p:txBody>
          <a:bodyPr/>
          <a:lstStyle/>
          <a:p>
            <a:pPr>
              <a:defRPr/>
            </a:pPr>
            <a:r>
              <a:rPr lang="en-US"/>
              <a:t>CREATIVE EXPOSURE TREATMENT</a:t>
            </a:r>
          </a:p>
        </p:txBody>
      </p:sp>
    </p:spTree>
    <p:extLst>
      <p:ext uri="{BB962C8B-B14F-4D97-AF65-F5344CB8AC3E}">
        <p14:creationId xmlns:p14="http://schemas.microsoft.com/office/powerpoint/2010/main" val="5707414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35845"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6178BEAF-0149-4B2B-8EC8-A3FD981EDF3A}" type="slidenum">
              <a:rPr lang="en-US" altLang="en-US" smtClean="0"/>
              <a:pPr/>
              <a:t>14</a:t>
            </a:fld>
            <a:endParaRPr lang="en-US" altLang="en-US" smtClean="0"/>
          </a:p>
        </p:txBody>
      </p:sp>
    </p:spTree>
    <p:extLst>
      <p:ext uri="{BB962C8B-B14F-4D97-AF65-F5344CB8AC3E}">
        <p14:creationId xmlns:p14="http://schemas.microsoft.com/office/powerpoint/2010/main" val="2421342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37893"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25EC4F5C-57E9-4F45-A6D2-849CF5B38B5A}" type="slidenum">
              <a:rPr lang="en-US" altLang="en-US" smtClean="0"/>
              <a:pPr/>
              <a:t>15</a:t>
            </a:fld>
            <a:endParaRPr lang="en-US" altLang="en-US" smtClean="0"/>
          </a:p>
        </p:txBody>
      </p:sp>
    </p:spTree>
    <p:extLst>
      <p:ext uri="{BB962C8B-B14F-4D97-AF65-F5344CB8AC3E}">
        <p14:creationId xmlns:p14="http://schemas.microsoft.com/office/powerpoint/2010/main" val="3199939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39941"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926B98BB-6F4B-4EA2-BCDF-CA9DBE3956AC}" type="slidenum">
              <a:rPr lang="en-US" altLang="en-US" smtClean="0"/>
              <a:pPr/>
              <a:t>16</a:t>
            </a:fld>
            <a:endParaRPr lang="en-US" altLang="en-US" smtClean="0"/>
          </a:p>
        </p:txBody>
      </p:sp>
    </p:spTree>
    <p:extLst>
      <p:ext uri="{BB962C8B-B14F-4D97-AF65-F5344CB8AC3E}">
        <p14:creationId xmlns:p14="http://schemas.microsoft.com/office/powerpoint/2010/main" val="33725449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Header Placeholder 3"/>
          <p:cNvSpPr>
            <a:spLocks noGrp="1"/>
          </p:cNvSpPr>
          <p:nvPr>
            <p:ph type="hdr" sz="quarter"/>
          </p:nvPr>
        </p:nvSpPr>
        <p:spPr/>
        <p:txBody>
          <a:bodyPr/>
          <a:lstStyle/>
          <a:p>
            <a:pPr>
              <a:defRPr/>
            </a:pPr>
            <a:r>
              <a:rPr lang="en-US"/>
              <a:t>CREATIVE EXPOSURE TREATMENT</a:t>
            </a:r>
          </a:p>
        </p:txBody>
      </p:sp>
      <p:sp>
        <p:nvSpPr>
          <p:cNvPr id="41989"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9A079F46-AB1F-4210-97A2-A354AF6F2738}" type="slidenum">
              <a:rPr lang="en-US" altLang="en-US" smtClean="0"/>
              <a:pPr/>
              <a:t>17</a:t>
            </a:fld>
            <a:endParaRPr lang="en-US" altLang="en-US" smtClean="0"/>
          </a:p>
        </p:txBody>
      </p:sp>
    </p:spTree>
    <p:extLst>
      <p:ext uri="{BB962C8B-B14F-4D97-AF65-F5344CB8AC3E}">
        <p14:creationId xmlns:p14="http://schemas.microsoft.com/office/powerpoint/2010/main" val="3698122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9890CAD-A0D7-4B27-96D7-195D1C33A3A7}" type="slidenum">
              <a:rPr lang="en-US" altLang="en-US" smtClean="0"/>
              <a:pPr>
                <a:spcBef>
                  <a:spcPct val="0"/>
                </a:spcBef>
              </a:pPr>
              <a:t>2</a:t>
            </a:fld>
            <a:endParaRPr lang="en-US" altLang="en-US" smtClean="0"/>
          </a:p>
        </p:txBody>
      </p:sp>
      <p:sp>
        <p:nvSpPr>
          <p:cNvPr id="2" name="Header Placeholder 1"/>
          <p:cNvSpPr>
            <a:spLocks noGrp="1"/>
          </p:cNvSpPr>
          <p:nvPr>
            <p:ph type="hdr" sz="quarter"/>
          </p:nvPr>
        </p:nvSpPr>
        <p:spPr/>
        <p:txBody>
          <a:bodyPr/>
          <a:lstStyle/>
          <a:p>
            <a:pPr>
              <a:defRPr/>
            </a:pPr>
            <a:r>
              <a:rPr lang="en-US"/>
              <a:t>CREATIVE EXPOSURE TREATMENT</a:t>
            </a:r>
          </a:p>
        </p:txBody>
      </p:sp>
    </p:spTree>
    <p:extLst>
      <p:ext uri="{BB962C8B-B14F-4D97-AF65-F5344CB8AC3E}">
        <p14:creationId xmlns:p14="http://schemas.microsoft.com/office/powerpoint/2010/main" val="4058637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11269"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A3CB7FA2-7C29-4B81-B5BE-9819A4664F96}" type="slidenum">
              <a:rPr lang="en-US" altLang="en-US" smtClean="0"/>
              <a:pPr/>
              <a:t>3</a:t>
            </a:fld>
            <a:endParaRPr lang="en-US" altLang="en-US" smtClean="0"/>
          </a:p>
        </p:txBody>
      </p:sp>
    </p:spTree>
    <p:extLst>
      <p:ext uri="{BB962C8B-B14F-4D97-AF65-F5344CB8AC3E}">
        <p14:creationId xmlns:p14="http://schemas.microsoft.com/office/powerpoint/2010/main" val="3368212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08CF070-8C0B-4647-B002-D47BA4719C46}" type="slidenum">
              <a:rPr lang="en-US" altLang="en-US" smtClean="0"/>
              <a:pPr>
                <a:spcBef>
                  <a:spcPct val="0"/>
                </a:spcBef>
              </a:pPr>
              <a:t>4</a:t>
            </a:fld>
            <a:endParaRPr lang="en-US" altLang="en-US" smtClean="0"/>
          </a:p>
        </p:txBody>
      </p:sp>
      <p:sp>
        <p:nvSpPr>
          <p:cNvPr id="2" name="Header Placeholder 1"/>
          <p:cNvSpPr>
            <a:spLocks noGrp="1"/>
          </p:cNvSpPr>
          <p:nvPr>
            <p:ph type="hdr" sz="quarter"/>
          </p:nvPr>
        </p:nvSpPr>
        <p:spPr/>
        <p:txBody>
          <a:bodyPr/>
          <a:lstStyle/>
          <a:p>
            <a:pPr>
              <a:defRPr/>
            </a:pPr>
            <a:r>
              <a:rPr lang="en-US"/>
              <a:t>CREATIVE EXPOSURE TREATMENT</a:t>
            </a:r>
          </a:p>
        </p:txBody>
      </p:sp>
    </p:spTree>
    <p:extLst>
      <p:ext uri="{BB962C8B-B14F-4D97-AF65-F5344CB8AC3E}">
        <p14:creationId xmlns:p14="http://schemas.microsoft.com/office/powerpoint/2010/main" val="1477515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15365"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FE81C79A-468C-4B73-A6DC-292A203898B3}" type="slidenum">
              <a:rPr lang="en-US" altLang="en-US" smtClean="0"/>
              <a:pPr/>
              <a:t>5</a:t>
            </a:fld>
            <a:endParaRPr lang="en-US" altLang="en-US" smtClean="0"/>
          </a:p>
        </p:txBody>
      </p:sp>
    </p:spTree>
    <p:extLst>
      <p:ext uri="{BB962C8B-B14F-4D97-AF65-F5344CB8AC3E}">
        <p14:creationId xmlns:p14="http://schemas.microsoft.com/office/powerpoint/2010/main" val="2430007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17413"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63A4F734-A75C-45CC-859B-66B443F05EF4}" type="slidenum">
              <a:rPr lang="en-US" altLang="en-US" smtClean="0"/>
              <a:pPr/>
              <a:t>6</a:t>
            </a:fld>
            <a:endParaRPr lang="en-US" altLang="en-US" smtClean="0"/>
          </a:p>
        </p:txBody>
      </p:sp>
    </p:spTree>
    <p:extLst>
      <p:ext uri="{BB962C8B-B14F-4D97-AF65-F5344CB8AC3E}">
        <p14:creationId xmlns:p14="http://schemas.microsoft.com/office/powerpoint/2010/main" val="3559912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1E669A65-D255-4592-985F-3B1924732D28}" type="slidenum">
              <a:rPr lang="en-US" altLang="en-US" smtClean="0"/>
              <a:pPr/>
              <a:t>7</a:t>
            </a:fld>
            <a:endParaRPr lang="en-US" altLang="en-US" smtClean="0"/>
          </a:p>
        </p:txBody>
      </p:sp>
    </p:spTree>
    <p:extLst>
      <p:ext uri="{BB962C8B-B14F-4D97-AF65-F5344CB8AC3E}">
        <p14:creationId xmlns:p14="http://schemas.microsoft.com/office/powerpoint/2010/main" val="1424864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21509"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94CD0ED5-5116-4B1E-BDA3-5EC789EE7E34}" type="slidenum">
              <a:rPr lang="en-US" altLang="en-US" smtClean="0"/>
              <a:pPr/>
              <a:t>8</a:t>
            </a:fld>
            <a:endParaRPr lang="en-US" altLang="en-US" smtClean="0"/>
          </a:p>
        </p:txBody>
      </p:sp>
    </p:spTree>
    <p:extLst>
      <p:ext uri="{BB962C8B-B14F-4D97-AF65-F5344CB8AC3E}">
        <p14:creationId xmlns:p14="http://schemas.microsoft.com/office/powerpoint/2010/main" val="23406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23557"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24F7C37C-CB42-402C-ACEF-48FCE93E876D}" type="slidenum">
              <a:rPr lang="en-US" altLang="en-US" smtClean="0"/>
              <a:pPr/>
              <a:t>9</a:t>
            </a:fld>
            <a:endParaRPr lang="en-US" altLang="en-US" smtClean="0"/>
          </a:p>
        </p:txBody>
      </p:sp>
    </p:spTree>
    <p:extLst>
      <p:ext uri="{BB962C8B-B14F-4D97-AF65-F5344CB8AC3E}">
        <p14:creationId xmlns:p14="http://schemas.microsoft.com/office/powerpoint/2010/main" val="2867690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11111AA8-8F38-4CDC-B11C-0791A3A096F4}"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4283D2C4-6795-4877-B6E1-4C4B5F6C78B3}" type="slidenum">
              <a:rPr lang="en-US" altLang="en-US" smtClean="0"/>
              <a:pPr>
                <a:defRPr/>
              </a:pPr>
              <a:t>‹#›</a:t>
            </a:fld>
            <a:endParaRPr lang="en-US" altLang="en-US"/>
          </a:p>
        </p:txBody>
      </p:sp>
    </p:spTree>
    <p:extLst>
      <p:ext uri="{BB962C8B-B14F-4D97-AF65-F5344CB8AC3E}">
        <p14:creationId xmlns:p14="http://schemas.microsoft.com/office/powerpoint/2010/main" val="1241993537"/>
      </p:ext>
    </p:extLst>
  </p:cSld>
  <p:clrMapOvr>
    <a:masterClrMapping/>
  </p:clrMapOvr>
  <p:transition spd="slow">
    <p:blinds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8FB657D-74CF-4C8E-A517-6D525A7980E5}"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D889E226-4897-45A5-AB53-7D60EF40FD78}" type="slidenum">
              <a:rPr lang="en-US" altLang="en-US" smtClean="0"/>
              <a:pPr>
                <a:defRPr/>
              </a:pPr>
              <a:t>‹#›</a:t>
            </a:fld>
            <a:endParaRPr lang="en-US" altLang="en-US"/>
          </a:p>
        </p:txBody>
      </p:sp>
    </p:spTree>
    <p:extLst>
      <p:ext uri="{BB962C8B-B14F-4D97-AF65-F5344CB8AC3E}">
        <p14:creationId xmlns:p14="http://schemas.microsoft.com/office/powerpoint/2010/main" val="3391495238"/>
      </p:ext>
    </p:extLst>
  </p:cSld>
  <p:clrMapOvr>
    <a:masterClrMapping/>
  </p:clrMapOvr>
  <p:timing>
    <p:tnLst>
      <p:par>
        <p:cTn id="1" dur="indefinite" restart="never" nodeType="tmRoot"/>
      </p:par>
    </p:tnLst>
  </p:timing>
  <p:hf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8FB657D-74CF-4C8E-A517-6D525A7980E5}"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D889E226-4897-45A5-AB53-7D60EF40FD78}" type="slidenum">
              <a:rPr lang="en-US" altLang="en-US" smtClean="0"/>
              <a:pPr>
                <a:defRPr/>
              </a:pPr>
              <a:t>‹#›</a:t>
            </a:fld>
            <a:endParaRPr lang="en-US"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20643760"/>
      </p:ext>
    </p:extLst>
  </p:cSld>
  <p:clrMapOvr>
    <a:masterClrMapping/>
  </p:clrMapOvr>
  <p:timing>
    <p:tnLst>
      <p:par>
        <p:cTn id="1" dur="indefinite" restart="never" nodeType="tmRoot"/>
      </p:par>
    </p:tnLst>
  </p:timing>
  <p:hf sldNum="0"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8FB657D-74CF-4C8E-A517-6D525A7980E5}"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D889E226-4897-45A5-AB53-7D60EF40FD78}" type="slidenum">
              <a:rPr lang="en-US" altLang="en-US" smtClean="0"/>
              <a:pPr>
                <a:defRPr/>
              </a:pPr>
              <a:t>‹#›</a:t>
            </a:fld>
            <a:endParaRPr lang="en-US" altLang="en-US"/>
          </a:p>
        </p:txBody>
      </p:sp>
    </p:spTree>
    <p:extLst>
      <p:ext uri="{BB962C8B-B14F-4D97-AF65-F5344CB8AC3E}">
        <p14:creationId xmlns:p14="http://schemas.microsoft.com/office/powerpoint/2010/main" val="1709785305"/>
      </p:ext>
    </p:extLst>
  </p:cSld>
  <p:clrMapOvr>
    <a:masterClrMapping/>
  </p:clrMapOvr>
  <p:timing>
    <p:tnLst>
      <p:par>
        <p:cTn id="1" dur="indefinite" restart="never" nodeType="tmRoot"/>
      </p:par>
    </p:tnLst>
  </p:timing>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8FB657D-74CF-4C8E-A517-6D525A7980E5}"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D889E226-4897-45A5-AB53-7D60EF40FD78}" type="slidenum">
              <a:rPr lang="en-US" altLang="en-US" smtClean="0"/>
              <a:pPr>
                <a:defRPr/>
              </a:pPr>
              <a:t>‹#›</a:t>
            </a:fld>
            <a:endParaRPr lang="en-US"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53775416"/>
      </p:ext>
    </p:extLst>
  </p:cSld>
  <p:clrMapOvr>
    <a:masterClrMapping/>
  </p:clrMapOvr>
  <p:timing>
    <p:tnLst>
      <p:par>
        <p:cTn id="1" dur="indefinite" restart="never" nodeType="tmRoot"/>
      </p:par>
    </p:tnLst>
  </p:timing>
  <p:hf sldNum="0"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8FB657D-74CF-4C8E-A517-6D525A7980E5}"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D889E226-4897-45A5-AB53-7D60EF40FD78}" type="slidenum">
              <a:rPr lang="en-US" altLang="en-US" smtClean="0"/>
              <a:pPr>
                <a:defRPr/>
              </a:pPr>
              <a:t>‹#›</a:t>
            </a:fld>
            <a:endParaRPr lang="en-US" altLang="en-US"/>
          </a:p>
        </p:txBody>
      </p:sp>
    </p:spTree>
    <p:extLst>
      <p:ext uri="{BB962C8B-B14F-4D97-AF65-F5344CB8AC3E}">
        <p14:creationId xmlns:p14="http://schemas.microsoft.com/office/powerpoint/2010/main" val="3842370851"/>
      </p:ext>
    </p:extLst>
  </p:cSld>
  <p:clrMapOvr>
    <a:masterClrMapping/>
  </p:clrMapOvr>
  <p:timing>
    <p:tnLst>
      <p:par>
        <p:cTn id="1" dur="indefinite" restart="never" nodeType="tmRoot"/>
      </p:par>
    </p:tnLst>
  </p:timing>
  <p:hf sldNum="0"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1260E95-F602-414F-AEFF-D1D16804E30D}"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E66D5508-A93D-4ADE-92F3-C7F2FCD2B909}" type="slidenum">
              <a:rPr lang="en-US" altLang="en-US" smtClean="0"/>
              <a:pPr>
                <a:defRPr/>
              </a:pPr>
              <a:t>‹#›</a:t>
            </a:fld>
            <a:endParaRPr lang="en-US" altLang="en-US"/>
          </a:p>
        </p:txBody>
      </p:sp>
    </p:spTree>
    <p:extLst>
      <p:ext uri="{BB962C8B-B14F-4D97-AF65-F5344CB8AC3E}">
        <p14:creationId xmlns:p14="http://schemas.microsoft.com/office/powerpoint/2010/main" val="974150390"/>
      </p:ext>
    </p:extLst>
  </p:cSld>
  <p:clrMapOvr>
    <a:masterClrMapping/>
  </p:clrMapOvr>
  <p:transition spd="slow">
    <p:blinds dir="vert"/>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2C05A313-B37D-4D62-B738-AA4698AFD8E7}"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461761A9-7FB0-4204-9EB0-C80199CC21BB}" type="slidenum">
              <a:rPr lang="en-US" altLang="en-US" smtClean="0"/>
              <a:pPr>
                <a:defRPr/>
              </a:pPr>
              <a:t>‹#›</a:t>
            </a:fld>
            <a:endParaRPr lang="en-US" altLang="en-US"/>
          </a:p>
        </p:txBody>
      </p:sp>
    </p:spTree>
    <p:extLst>
      <p:ext uri="{BB962C8B-B14F-4D97-AF65-F5344CB8AC3E}">
        <p14:creationId xmlns:p14="http://schemas.microsoft.com/office/powerpoint/2010/main" val="2530040942"/>
      </p:ext>
    </p:extLst>
  </p:cSld>
  <p:clrMapOvr>
    <a:masterClrMapping/>
  </p:clrMapOvr>
  <p:transition spd="slow">
    <p:blinds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5D41BD75-C6ED-43EE-B132-BEB4DEEB7B14}"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93E851B8-FFD6-4B6C-8A1A-A9E7E14AD61A}" type="slidenum">
              <a:rPr lang="en-US" altLang="en-US" smtClean="0"/>
              <a:pPr>
                <a:defRPr/>
              </a:pPr>
              <a:t>‹#›</a:t>
            </a:fld>
            <a:endParaRPr lang="en-US" altLang="en-US"/>
          </a:p>
        </p:txBody>
      </p:sp>
    </p:spTree>
    <p:extLst>
      <p:ext uri="{BB962C8B-B14F-4D97-AF65-F5344CB8AC3E}">
        <p14:creationId xmlns:p14="http://schemas.microsoft.com/office/powerpoint/2010/main" val="32838858"/>
      </p:ext>
    </p:extLst>
  </p:cSld>
  <p:clrMapOvr>
    <a:masterClrMapping/>
  </p:clrMapOvr>
  <p:transition spd="slow">
    <p:blinds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03D9C70D-0E2C-4E22-B02A-2DFCAB59069B}"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C069F12A-1476-4035-B495-FC34539EBA40}" type="slidenum">
              <a:rPr lang="en-US" altLang="en-US" smtClean="0"/>
              <a:pPr>
                <a:defRPr/>
              </a:pPr>
              <a:t>‹#›</a:t>
            </a:fld>
            <a:endParaRPr lang="en-US" altLang="en-US"/>
          </a:p>
        </p:txBody>
      </p:sp>
    </p:spTree>
    <p:extLst>
      <p:ext uri="{BB962C8B-B14F-4D97-AF65-F5344CB8AC3E}">
        <p14:creationId xmlns:p14="http://schemas.microsoft.com/office/powerpoint/2010/main" val="3528551138"/>
      </p:ext>
    </p:extLst>
  </p:cSld>
  <p:clrMapOvr>
    <a:masterClrMapping/>
  </p:clrMapOvr>
  <p:transition spd="slow">
    <p:blinds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9F679BC0-D477-44C3-A3C2-41E56652769C}" type="datetime1">
              <a:rPr lang="en-US" altLang="en-US" smtClean="0"/>
              <a:pPr>
                <a:defRPr/>
              </a:pPr>
              <a:t>10/21/2016</a:t>
            </a:fld>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203AC047-0AA6-424C-889A-706435838AA0}" type="slidenum">
              <a:rPr lang="en-US" altLang="en-US" smtClean="0"/>
              <a:pPr>
                <a:defRPr/>
              </a:pPr>
              <a:t>‹#›</a:t>
            </a:fld>
            <a:endParaRPr lang="en-US" altLang="en-US"/>
          </a:p>
        </p:txBody>
      </p:sp>
    </p:spTree>
    <p:extLst>
      <p:ext uri="{BB962C8B-B14F-4D97-AF65-F5344CB8AC3E}">
        <p14:creationId xmlns:p14="http://schemas.microsoft.com/office/powerpoint/2010/main" val="2709626658"/>
      </p:ext>
    </p:extLst>
  </p:cSld>
  <p:clrMapOvr>
    <a:masterClrMapping/>
  </p:clrMapOvr>
  <p:transition spd="slow">
    <p:blinds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69689520-A00E-482F-B649-B9256C6F85ED}" type="datetime1">
              <a:rPr lang="en-US" altLang="en-US" smtClean="0"/>
              <a:pPr>
                <a:defRPr/>
              </a:pPr>
              <a:t>10/21/2016</a:t>
            </a:fld>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pPr>
              <a:defRPr/>
            </a:pPr>
            <a:fld id="{4FC28A27-12C9-48CE-84DC-2310766C3389}" type="slidenum">
              <a:rPr lang="en-US" altLang="en-US" smtClean="0"/>
              <a:pPr>
                <a:defRPr/>
              </a:pPr>
              <a:t>‹#›</a:t>
            </a:fld>
            <a:endParaRPr lang="en-US" altLang="en-US"/>
          </a:p>
        </p:txBody>
      </p:sp>
    </p:spTree>
    <p:extLst>
      <p:ext uri="{BB962C8B-B14F-4D97-AF65-F5344CB8AC3E}">
        <p14:creationId xmlns:p14="http://schemas.microsoft.com/office/powerpoint/2010/main" val="1752211561"/>
      </p:ext>
    </p:extLst>
  </p:cSld>
  <p:clrMapOvr>
    <a:masterClrMapping/>
  </p:clrMapOvr>
  <p:transition spd="slow">
    <p:blinds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1CF94165-697A-4B46-9AB4-047917E684E9}" type="datetime1">
              <a:rPr lang="en-US" altLang="en-US" smtClean="0"/>
              <a:pPr>
                <a:defRPr/>
              </a:pPr>
              <a:t>10/21/2016</a:t>
            </a:fld>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DC465502-8F8B-4F64-A730-9C0C9B3596EA}" type="slidenum">
              <a:rPr lang="en-US" altLang="en-US" smtClean="0"/>
              <a:pPr>
                <a:defRPr/>
              </a:pPr>
              <a:t>‹#›</a:t>
            </a:fld>
            <a:endParaRPr lang="en-US" altLang="en-US"/>
          </a:p>
        </p:txBody>
      </p:sp>
    </p:spTree>
    <p:extLst>
      <p:ext uri="{BB962C8B-B14F-4D97-AF65-F5344CB8AC3E}">
        <p14:creationId xmlns:p14="http://schemas.microsoft.com/office/powerpoint/2010/main" val="3492013266"/>
      </p:ext>
    </p:extLst>
  </p:cSld>
  <p:clrMapOvr>
    <a:masterClrMapping/>
  </p:clrMapOvr>
  <p:transition spd="slow">
    <p:blinds dir="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706A713-91AD-4F00-BBE5-31A80F5392C0}" type="datetime1">
              <a:rPr lang="en-US" altLang="en-US" smtClean="0"/>
              <a:pPr>
                <a:defRPr/>
              </a:pPr>
              <a:t>10/21/2016</a:t>
            </a:fld>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EF75CDF3-EF74-416F-AD9F-633BBBC41BBF}" type="slidenum">
              <a:rPr lang="en-US" altLang="en-US" smtClean="0"/>
              <a:pPr>
                <a:defRPr/>
              </a:pPr>
              <a:t>‹#›</a:t>
            </a:fld>
            <a:endParaRPr lang="en-US" altLang="en-US"/>
          </a:p>
        </p:txBody>
      </p:sp>
    </p:spTree>
    <p:extLst>
      <p:ext uri="{BB962C8B-B14F-4D97-AF65-F5344CB8AC3E}">
        <p14:creationId xmlns:p14="http://schemas.microsoft.com/office/powerpoint/2010/main" val="1153501206"/>
      </p:ext>
    </p:extLst>
  </p:cSld>
  <p:clrMapOvr>
    <a:masterClrMapping/>
  </p:clrMapOvr>
  <p:transition spd="slow">
    <p:blinds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69418D60-2D0F-4874-BEB5-7978B5B80E73}" type="datetime1">
              <a:rPr lang="en-US" altLang="en-US" smtClean="0"/>
              <a:pPr>
                <a:defRPr/>
              </a:pPr>
              <a:t>10/21/2016</a:t>
            </a:fld>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0491D6CF-2320-4E0F-AF1F-829C01C41E38}" type="slidenum">
              <a:rPr lang="en-US" altLang="en-US" smtClean="0"/>
              <a:pPr>
                <a:defRPr/>
              </a:pPr>
              <a:t>‹#›</a:t>
            </a:fld>
            <a:endParaRPr lang="en-US" altLang="en-US"/>
          </a:p>
        </p:txBody>
      </p:sp>
    </p:spTree>
    <p:extLst>
      <p:ext uri="{BB962C8B-B14F-4D97-AF65-F5344CB8AC3E}">
        <p14:creationId xmlns:p14="http://schemas.microsoft.com/office/powerpoint/2010/main" val="3223048407"/>
      </p:ext>
    </p:extLst>
  </p:cSld>
  <p:clrMapOvr>
    <a:masterClrMapping/>
  </p:clrMapOvr>
  <p:transition spd="slow">
    <p:blinds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3D430620-A427-45F8-B7C5-8B4322E06DD0}" type="datetime1">
              <a:rPr lang="en-US" altLang="en-US" smtClean="0"/>
              <a:pPr>
                <a:defRPr/>
              </a:pPr>
              <a:t>10/21/2016</a:t>
            </a:fld>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62776C3B-C992-4F74-ACDC-47144208134A}" type="slidenum">
              <a:rPr lang="en-US" altLang="en-US" smtClean="0"/>
              <a:pPr>
                <a:defRPr/>
              </a:pPr>
              <a:t>‹#›</a:t>
            </a:fld>
            <a:endParaRPr lang="en-US" altLang="en-US"/>
          </a:p>
        </p:txBody>
      </p:sp>
    </p:spTree>
    <p:extLst>
      <p:ext uri="{BB962C8B-B14F-4D97-AF65-F5344CB8AC3E}">
        <p14:creationId xmlns:p14="http://schemas.microsoft.com/office/powerpoint/2010/main" val="589862811"/>
      </p:ext>
    </p:extLst>
  </p:cSld>
  <p:clrMapOvr>
    <a:masterClrMapping/>
  </p:clrMapOvr>
  <p:transition spd="slow">
    <p:blinds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A8FB657D-74CF-4C8E-A517-6D525A7980E5}" type="datetime1">
              <a:rPr lang="en-US" altLang="en-US" smtClean="0"/>
              <a:pPr>
                <a:defRPr/>
              </a:pPr>
              <a:t>10/21/2016</a:t>
            </a:fld>
            <a:endParaRPr lang="en-US"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defRPr/>
            </a:pPr>
            <a:fld id="{D889E226-4897-45A5-AB53-7D60EF40FD78}" type="slidenum">
              <a:rPr lang="en-US" altLang="en-US" smtClean="0"/>
              <a:pPr>
                <a:defRPr/>
              </a:pPr>
              <a:t>‹#›</a:t>
            </a:fld>
            <a:endParaRPr lang="en-US" altLang="en-US"/>
          </a:p>
        </p:txBody>
      </p:sp>
    </p:spTree>
    <p:extLst>
      <p:ext uri="{BB962C8B-B14F-4D97-AF65-F5344CB8AC3E}">
        <p14:creationId xmlns:p14="http://schemas.microsoft.com/office/powerpoint/2010/main" val="3363247152"/>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ransition spd="slow">
    <p:blinds dir="vert"/>
  </p:transition>
  <p:timing>
    <p:tnLst>
      <p:par>
        <p:cTn id="1" dur="indefinite" restart="never" nodeType="tmRoot"/>
      </p:par>
    </p:tnLst>
  </p:timing>
  <p:hf sldNum="0" hdr="0" ftr="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focusingarts.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elf-compassion.org/category/exercises/#guided-meditation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2695" y="1310103"/>
            <a:ext cx="6480313" cy="2904087"/>
          </a:xfrm>
          <a:noFill/>
          <a:effectLst>
            <a:glow rad="622300">
              <a:srgbClr val="FFD53C">
                <a:alpha val="61000"/>
              </a:srgbClr>
            </a:glow>
            <a:outerShdw blurRad="40000" dist="20000" dir="5400000" rotWithShape="0">
              <a:srgbClr val="000000">
                <a:alpha val="38000"/>
              </a:srgbClr>
            </a:outerShdw>
            <a:softEdge rad="469900"/>
          </a:effectLst>
          <a:extLst/>
        </p:spPr>
        <p:style>
          <a:lnRef idx="1">
            <a:schemeClr val="accent5"/>
          </a:lnRef>
          <a:fillRef idx="2">
            <a:schemeClr val="accent5"/>
          </a:fillRef>
          <a:effectRef idx="1">
            <a:schemeClr val="accent5"/>
          </a:effectRef>
          <a:fontRef idx="minor">
            <a:schemeClr val="dk1"/>
          </a:fontRef>
        </p:style>
        <p:txBody>
          <a:bodyPr>
            <a:norm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en-US" altLang="en-US" sz="2800" b="1" dirty="0" smtClean="0">
                <a:solidFill>
                  <a:schemeClr val="accent2">
                    <a:lumMod val="75000"/>
                  </a:schemeClr>
                </a:solidFill>
              </a:rPr>
              <a:t>Creative Exposure Treatment: Using Art Focusing to Promote Emotional Development, Emotion Regulation, and Self-Compassion.</a:t>
            </a:r>
            <a:r>
              <a:rPr lang="en-US" altLang="en-US" sz="2800" b="1" dirty="0" smtClean="0">
                <a:solidFill>
                  <a:srgbClr val="1FBF29"/>
                </a:solidFill>
              </a:rPr>
              <a:t/>
            </a:r>
            <a:br>
              <a:rPr lang="en-US" altLang="en-US" sz="2800" b="1" dirty="0" smtClean="0">
                <a:solidFill>
                  <a:srgbClr val="1FBF29"/>
                </a:solidFill>
              </a:rPr>
            </a:br>
            <a:endParaRPr lang="en-US" altLang="en-US" sz="2800" b="1" dirty="0" smtClean="0">
              <a:solidFill>
                <a:srgbClr val="1FBF29"/>
              </a:solidFill>
            </a:endParaRPr>
          </a:p>
        </p:txBody>
      </p:sp>
      <p:sp>
        <p:nvSpPr>
          <p:cNvPr id="4104"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84DBDD2-CB3A-4D80-82FF-BB267A4A8970}"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
        <p:nvSpPr>
          <p:cNvPr id="3" name="TextBox 2"/>
          <p:cNvSpPr txBox="1"/>
          <p:nvPr/>
        </p:nvSpPr>
        <p:spPr>
          <a:xfrm>
            <a:off x="200417" y="5710019"/>
            <a:ext cx="5882893" cy="646331"/>
          </a:xfrm>
          <a:prstGeom prst="rect">
            <a:avLst/>
          </a:prstGeom>
          <a:noFill/>
          <a:effectLst>
            <a:glow rad="546100">
              <a:srgbClr val="FFD53C">
                <a:alpha val="80000"/>
              </a:srgbClr>
            </a:glow>
          </a:effectLst>
        </p:spPr>
        <p:txBody>
          <a:bodyPr wrap="none">
            <a:spAutoFit/>
          </a:bodyPr>
          <a:lstStyle/>
          <a:p>
            <a:pPr eaLnBrk="1" hangingPunct="1">
              <a:defRPr/>
            </a:pPr>
            <a:r>
              <a:rPr lang="en-US" dirty="0" smtClean="0">
                <a:latin typeface="Calibri" charset="0"/>
                <a:ea typeface="ＭＳ Ｐゴシック" charset="0"/>
                <a:cs typeface="ＭＳ Ｐゴシック" charset="0"/>
              </a:rPr>
              <a:t>Lisa S. Sosin, PhD, LPC, LLP, BACS</a:t>
            </a:r>
          </a:p>
          <a:p>
            <a:pPr eaLnBrk="1" hangingPunct="1">
              <a:defRPr/>
            </a:pPr>
            <a:r>
              <a:rPr lang="en-US" dirty="0" smtClean="0">
                <a:latin typeface="Calibri" charset="0"/>
                <a:ea typeface="ＭＳ Ｐゴシック" charset="0"/>
                <a:cs typeface="ＭＳ Ｐゴシック" charset="0"/>
              </a:rPr>
              <a:t>Virginia Counseling Association Conference, November, 2015</a:t>
            </a:r>
            <a:endParaRPr lang="en-US" dirty="0">
              <a:latin typeface="Calibri" charset="0"/>
              <a:ea typeface="ＭＳ Ｐゴシック" charset="0"/>
              <a:cs typeface="ＭＳ Ｐゴシック" charset="0"/>
            </a:endParaRPr>
          </a:p>
        </p:txBody>
      </p:sp>
    </p:spTree>
  </p:cSld>
  <p:clrMapOvr>
    <a:masterClrMapping/>
  </p:clrMapOvr>
  <p:transition spd="slow">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619" y="929507"/>
            <a:ext cx="7935021" cy="778977"/>
          </a:xfrm>
          <a:noFill/>
          <a:effectLst>
            <a:glow rad="1333500">
              <a:srgbClr val="93F2FF">
                <a:alpha val="38000"/>
              </a:srgbClr>
            </a:glow>
          </a:effectLst>
          <a:extLst>
            <a:ext uri="{91240B29-F687-4f45-9708-019B960494DF}"/>
          </a:extLst>
        </p:spPr>
        <p:txBody>
          <a:bodyPr>
            <a:normAutofit fontScale="90000"/>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defRPr/>
            </a:pPr>
            <a:r>
              <a:rPr lang="en-US" altLang="en-US" sz="2400" b="1" dirty="0" smtClean="0">
                <a:solidFill>
                  <a:schemeClr val="bg1"/>
                </a:solidFill>
              </a:rPr>
              <a:t/>
            </a:r>
            <a:br>
              <a:rPr lang="en-US" altLang="en-US" sz="2400" b="1" dirty="0" smtClean="0">
                <a:solidFill>
                  <a:schemeClr val="bg1"/>
                </a:solidFill>
              </a:rPr>
            </a:br>
            <a:r>
              <a:rPr lang="en-US" altLang="en-US" sz="2400" b="1" dirty="0" smtClean="0"/>
              <a:t> II.  Apply This Learning to Effective Case Conceptualization and Treatment Planning Prior to Using Art Focusing</a:t>
            </a:r>
            <a:r>
              <a:rPr lang="en-US" altLang="en-US" sz="2400" b="1" dirty="0" smtClean="0">
                <a:solidFill>
                  <a:schemeClr val="bg1"/>
                </a:solidFill>
              </a:rPr>
              <a:t/>
            </a:r>
            <a:br>
              <a:rPr lang="en-US" altLang="en-US" sz="2400" b="1" dirty="0" smtClean="0">
                <a:solidFill>
                  <a:schemeClr val="bg1"/>
                </a:solidFill>
              </a:rPr>
            </a:br>
            <a:endParaRPr lang="en-US" altLang="en-US" sz="2400" b="1" dirty="0" smtClean="0">
              <a:solidFill>
                <a:schemeClr val="bg1"/>
              </a:solidFill>
            </a:endParaRPr>
          </a:p>
        </p:txBody>
      </p:sp>
      <p:sp>
        <p:nvSpPr>
          <p:cNvPr id="24581" name="Date Placeholder 2"/>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4B6C499-E714-42A0-A991-A8B66DEFC451}"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
        <p:nvSpPr>
          <p:cNvPr id="24582" name="TextBox 3"/>
          <p:cNvSpPr txBox="1">
            <a:spLocks noChangeArrowheads="1"/>
          </p:cNvSpPr>
          <p:nvPr/>
        </p:nvSpPr>
        <p:spPr bwMode="auto">
          <a:xfrm rot="726274">
            <a:off x="2613955" y="3684019"/>
            <a:ext cx="6186020" cy="1477328"/>
          </a:xfrm>
          <a:prstGeom prst="rect">
            <a:avLst/>
          </a:prstGeom>
          <a:noFill/>
          <a:ln w="9525">
            <a:solidFill>
              <a:schemeClr val="accent1"/>
            </a:solidFill>
            <a:miter lim="800000"/>
            <a:headEnd/>
            <a:tailEnd/>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800" b="1" dirty="0"/>
              <a:t>In this section of the presentation we will:</a:t>
            </a:r>
          </a:p>
          <a:p>
            <a:pPr>
              <a:spcBef>
                <a:spcPct val="0"/>
              </a:spcBef>
              <a:buFontTx/>
              <a:buAutoNum type="arabicPeriod"/>
            </a:pPr>
            <a:r>
              <a:rPr lang="en-US" altLang="en-US" sz="1800" b="1" dirty="0"/>
              <a:t>Determine where art focusing fits into the treatment process</a:t>
            </a:r>
          </a:p>
          <a:p>
            <a:pPr>
              <a:spcBef>
                <a:spcPct val="0"/>
              </a:spcBef>
              <a:buFontTx/>
              <a:buAutoNum type="arabicPeriod"/>
            </a:pPr>
            <a:r>
              <a:rPr lang="en-US" altLang="en-US" sz="1800" b="1" dirty="0"/>
              <a:t>Discuss the foundational task of case conceptualization</a:t>
            </a:r>
          </a:p>
          <a:p>
            <a:pPr>
              <a:spcBef>
                <a:spcPct val="0"/>
              </a:spcBef>
              <a:buFontTx/>
              <a:buAutoNum type="arabicPeriod"/>
            </a:pPr>
            <a:r>
              <a:rPr lang="en-US" altLang="en-US" sz="1800" b="1" dirty="0"/>
              <a:t>Explore a form of CBT exposure treatment</a:t>
            </a:r>
          </a:p>
          <a:p>
            <a:pPr>
              <a:spcBef>
                <a:spcPct val="0"/>
              </a:spcBef>
              <a:buFontTx/>
              <a:buAutoNum type="arabicPeriod"/>
            </a:pPr>
            <a:endParaRPr lang="en-US" altLang="en-US" sz="1800" b="1" dirty="0">
              <a:solidFill>
                <a:schemeClr val="bg1"/>
              </a:solidFill>
            </a:endParaRPr>
          </a:p>
        </p:txBody>
      </p:sp>
    </p:spTree>
  </p:cSld>
  <p:clrMapOvr>
    <a:masterClrMapping/>
  </p:clrMapOvr>
  <p:transition spd="slow">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29200" y="1797424"/>
            <a:ext cx="3657600" cy="1021976"/>
          </a:xfrm>
          <a:prstGeom prst="rect">
            <a:avLst/>
          </a:prstGeom>
          <a:gradFill flip="none" rotWithShape="1">
            <a:gsLst>
              <a:gs pos="0">
                <a:schemeClr val="bg1">
                  <a:alpha val="45000"/>
                </a:schemeClr>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endParaRPr lang="en-US" altLang="en-US" dirty="0" smtClean="0"/>
          </a:p>
          <a:p>
            <a:pPr eaLnBrk="1" hangingPunct="1">
              <a:defRPr/>
            </a:pPr>
            <a:endParaRPr lang="en-US" altLang="en-US" sz="2000" b="1" dirty="0" smtClean="0"/>
          </a:p>
          <a:p>
            <a:pPr eaLnBrk="1" hangingPunct="1">
              <a:defRPr/>
            </a:pPr>
            <a:r>
              <a:rPr lang="en-US" altLang="en-US" sz="2000" b="1" dirty="0" smtClean="0">
                <a:solidFill>
                  <a:srgbClr val="002060"/>
                </a:solidFill>
              </a:rPr>
              <a:t>Where Art Focusing Exposure Treatment Fits Into the COLLABORATIVE Treatment Process</a:t>
            </a:r>
          </a:p>
        </p:txBody>
      </p:sp>
      <p:sp>
        <p:nvSpPr>
          <p:cNvPr id="5" name="Rectangle 4"/>
          <p:cNvSpPr/>
          <p:nvPr/>
        </p:nvSpPr>
        <p:spPr>
          <a:xfrm>
            <a:off x="5638800" y="990600"/>
            <a:ext cx="2438400" cy="3657600"/>
          </a:xfrm>
          <a:prstGeom prst="rect">
            <a:avLst/>
          </a:prstGeom>
          <a:noFill/>
          <a:ln w="9525">
            <a:solidFill>
              <a:schemeClr val="bg1">
                <a:alpha val="3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eaLnBrk="1" hangingPunct="1">
              <a:defRPr/>
            </a:pPr>
            <a:endParaRPr lang="en-US" altLang="en-US" smtClean="0">
              <a:solidFill>
                <a:srgbClr val="FFFFFF"/>
              </a:solidFill>
            </a:endParaRPr>
          </a:p>
        </p:txBody>
      </p:sp>
      <p:sp>
        <p:nvSpPr>
          <p:cNvPr id="7" name="TextBox 6"/>
          <p:cNvSpPr txBox="1"/>
          <p:nvPr/>
        </p:nvSpPr>
        <p:spPr>
          <a:xfrm>
            <a:off x="555812" y="807205"/>
            <a:ext cx="4016188" cy="5832366"/>
          </a:xfrm>
          <a:prstGeom prst="rect">
            <a:avLst/>
          </a:prstGeom>
          <a:noFill/>
          <a:effectLst>
            <a:glow rad="1054100">
              <a:srgbClr val="3366FF">
                <a:alpha val="45000"/>
              </a:srgbClr>
            </a:glow>
            <a:reflection blurRad="6350" stA="50000" endA="300" endPos="90000" dir="5400000" sy="-100000" algn="bl" rotWithShape="0"/>
          </a:effectLst>
          <a:scene3d>
            <a:camera prst="perspectiveRight"/>
            <a:lightRig rig="threePt" dir="t"/>
          </a:scene3d>
        </p:spPr>
        <p:txBody>
          <a:bodyPr wrap="square">
            <a:spAutoFit/>
          </a:bodyPr>
          <a:lstStyle/>
          <a:p>
            <a:pPr marL="514350" indent="-514350" eaLnBrk="1" hangingPunct="1">
              <a:buFontTx/>
              <a:buAutoNum type="arabicPeriod"/>
              <a:defRPr/>
            </a:pPr>
            <a:r>
              <a:rPr lang="en-US" sz="2000" b="1" dirty="0">
                <a:latin typeface="Calibri" charset="0"/>
                <a:ea typeface="ＭＳ Ｐゴシック" charset="0"/>
                <a:cs typeface="ＭＳ Ｐゴシック" charset="0"/>
              </a:rPr>
              <a:t>Pre-Assessment</a:t>
            </a:r>
          </a:p>
          <a:p>
            <a:pPr marL="514350" indent="-514350" eaLnBrk="1" hangingPunct="1">
              <a:buFontTx/>
              <a:buAutoNum type="arabicPeriod"/>
              <a:defRPr/>
            </a:pPr>
            <a:r>
              <a:rPr lang="en-US" sz="2000" b="1" dirty="0">
                <a:latin typeface="Calibri" charset="0"/>
                <a:ea typeface="ＭＳ Ｐゴシック" charset="0"/>
                <a:cs typeface="ＭＳ Ｐゴシック" charset="0"/>
              </a:rPr>
              <a:t>Comprehensive Bio-Psycho-Social-Cultural Assessment (including DSM based interview)</a:t>
            </a:r>
          </a:p>
          <a:p>
            <a:pPr marL="514350" indent="-514350" eaLnBrk="1" hangingPunct="1">
              <a:buFontTx/>
              <a:buAutoNum type="arabicPeriod"/>
              <a:defRPr/>
            </a:pPr>
            <a:r>
              <a:rPr lang="en-US" sz="2000" b="1" dirty="0">
                <a:latin typeface="Calibri" charset="0"/>
                <a:ea typeface="ＭＳ Ｐゴシック" charset="0"/>
                <a:cs typeface="ＭＳ Ｐゴシック" charset="0"/>
              </a:rPr>
              <a:t>Written Report with </a:t>
            </a:r>
            <a:r>
              <a:rPr lang="en-US" sz="2000" b="1" u="sng" dirty="0">
                <a:latin typeface="Calibri" charset="0"/>
                <a:ea typeface="ＭＳ Ｐゴシック" charset="0"/>
                <a:cs typeface="ＭＳ Ｐゴシック" charset="0"/>
              </a:rPr>
              <a:t>Case Conceptualization </a:t>
            </a:r>
            <a:r>
              <a:rPr lang="en-US" sz="2000" b="1" dirty="0">
                <a:latin typeface="Calibri" charset="0"/>
                <a:ea typeface="ＭＳ Ｐゴシック" charset="0"/>
                <a:cs typeface="ＭＳ Ｐゴシック" charset="0"/>
              </a:rPr>
              <a:t>and DSM Diagnosis </a:t>
            </a:r>
          </a:p>
          <a:p>
            <a:pPr marL="514350" indent="-514350" eaLnBrk="1" hangingPunct="1">
              <a:buFontTx/>
              <a:buAutoNum type="arabicPeriod"/>
              <a:defRPr/>
            </a:pPr>
            <a:r>
              <a:rPr lang="en-US" sz="2000" b="1" dirty="0">
                <a:solidFill>
                  <a:srgbClr val="002060"/>
                </a:solidFill>
                <a:latin typeface="Calibri" charset="0"/>
                <a:ea typeface="ＭＳ Ｐゴシック" charset="0"/>
                <a:cs typeface="ＭＳ Ｐゴシック" charset="0"/>
              </a:rPr>
              <a:t>Treatment Plan with Goals and Measurable Outcomes</a:t>
            </a:r>
          </a:p>
          <a:p>
            <a:pPr marL="514350" indent="-514350" eaLnBrk="1" hangingPunct="1">
              <a:buFontTx/>
              <a:buAutoNum type="arabicPeriod"/>
              <a:defRPr/>
            </a:pPr>
            <a:r>
              <a:rPr lang="en-US" sz="2000" b="1" dirty="0">
                <a:latin typeface="Calibri" charset="0"/>
                <a:ea typeface="ＭＳ Ｐゴシック" charset="0"/>
                <a:cs typeface="ＭＳ Ｐゴシック" charset="0"/>
              </a:rPr>
              <a:t>Assessment Throughout the Treatment Process</a:t>
            </a:r>
          </a:p>
          <a:p>
            <a:pPr marL="514350" indent="-514350" eaLnBrk="1" hangingPunct="1">
              <a:buFontTx/>
              <a:buAutoNum type="arabicPeriod"/>
              <a:defRPr/>
            </a:pPr>
            <a:r>
              <a:rPr lang="en-US" sz="2000" b="1" dirty="0">
                <a:latin typeface="Calibri" charset="0"/>
                <a:ea typeface="ＭＳ Ｐゴシック" charset="0"/>
                <a:cs typeface="ＭＳ Ｐゴシック" charset="0"/>
              </a:rPr>
              <a:t>Termination </a:t>
            </a:r>
          </a:p>
          <a:p>
            <a:pPr marL="514350" indent="-514350" eaLnBrk="1" hangingPunct="1">
              <a:buFontTx/>
              <a:buAutoNum type="arabicPeriod"/>
              <a:defRPr/>
            </a:pPr>
            <a:r>
              <a:rPr lang="en-US" sz="2000" b="1" dirty="0">
                <a:latin typeface="Calibri" charset="0"/>
                <a:ea typeface="ＭＳ Ｐゴシック" charset="0"/>
                <a:cs typeface="ＭＳ Ｐゴシック" charset="0"/>
              </a:rPr>
              <a:t>After Care Plan</a:t>
            </a:r>
          </a:p>
          <a:p>
            <a:pPr eaLnBrk="1" hangingPunct="1">
              <a:defRPr/>
            </a:pPr>
            <a:endParaRPr lang="en-US" sz="2000" dirty="0">
              <a:latin typeface="Calibri" charset="0"/>
              <a:ea typeface="ＭＳ Ｐゴシック" charset="0"/>
              <a:cs typeface="ＭＳ Ｐゴシック" charset="0"/>
            </a:endParaRPr>
          </a:p>
          <a:p>
            <a:pPr eaLnBrk="1" hangingPunct="1">
              <a:defRPr/>
            </a:pPr>
            <a:r>
              <a:rPr lang="en-US" sz="2000" b="1" dirty="0" smtClean="0">
                <a:latin typeface="Calibri" charset="0"/>
                <a:ea typeface="ＭＳ Ｐゴシック" charset="0"/>
                <a:cs typeface="ＭＳ Ｐゴシック" charset="0"/>
              </a:rPr>
              <a:t>Assessment </a:t>
            </a:r>
            <a:r>
              <a:rPr lang="en-US" sz="2000" b="1" dirty="0">
                <a:latin typeface="Calibri" charset="0"/>
                <a:ea typeface="ＭＳ Ｐゴシック" charset="0"/>
                <a:cs typeface="ＭＳ Ｐゴシック" charset="0"/>
              </a:rPr>
              <a:t>Throughout </a:t>
            </a:r>
            <a:r>
              <a:rPr lang="en-US" sz="1400" b="1" dirty="0">
                <a:latin typeface="Calibri" charset="0"/>
                <a:ea typeface="ＭＳ Ｐゴシック" charset="0"/>
                <a:cs typeface="ＭＳ Ｐゴシック" charset="0"/>
              </a:rPr>
              <a:t>the Treatment Process</a:t>
            </a:r>
          </a:p>
          <a:p>
            <a:pPr marL="514350" indent="-514350" eaLnBrk="1" hangingPunct="1">
              <a:buFontTx/>
              <a:buAutoNum type="arabicPeriod"/>
              <a:defRPr/>
            </a:pPr>
            <a:r>
              <a:rPr lang="en-US" sz="1400" b="1" dirty="0">
                <a:latin typeface="Calibri" charset="0"/>
                <a:ea typeface="ＭＳ Ｐゴシック" charset="0"/>
                <a:cs typeface="ＭＳ Ｐゴシック" charset="0"/>
              </a:rPr>
              <a:t>Termination </a:t>
            </a:r>
          </a:p>
          <a:p>
            <a:pPr marL="514350" indent="-514350" eaLnBrk="1" hangingPunct="1">
              <a:buFontTx/>
              <a:buAutoNum type="arabicPeriod"/>
              <a:defRPr/>
            </a:pPr>
            <a:r>
              <a:rPr lang="en-US" sz="1400" b="1" dirty="0">
                <a:latin typeface="Calibri" charset="0"/>
                <a:ea typeface="ＭＳ Ｐゴシック" charset="0"/>
                <a:cs typeface="ＭＳ Ｐゴシック" charset="0"/>
              </a:rPr>
              <a:t>After Care Plan</a:t>
            </a:r>
          </a:p>
          <a:p>
            <a:pPr eaLnBrk="1" hangingPunct="1">
              <a:defRPr/>
            </a:pPr>
            <a:endParaRPr lang="en-US" sz="1200" dirty="0">
              <a:latin typeface="Calibri" charset="0"/>
              <a:ea typeface="ＭＳ Ｐゴシック" charset="0"/>
              <a:cs typeface="ＭＳ Ｐゴシック" charset="0"/>
            </a:endParaRPr>
          </a:p>
        </p:txBody>
      </p:sp>
      <p:sp>
        <p:nvSpPr>
          <p:cNvPr id="26631" name="Date Placeholder 1"/>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E4D25C6-BB03-454E-91EA-2720C4329577}"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0" presetClass="path" presetSubtype="0" accel="50000" decel="50000" fill="hold" grpId="0" nodeType="withEffect">
                                  <p:stCondLst>
                                    <p:cond delay="0"/>
                                  </p:stCondLst>
                                  <p:childTnLst>
                                    <p:animMotion origin="layout" path="M -0.90261 -4.07956E-6 L 0.19479 -4.07956E-6 L 1.38889E-6 -4.07956E-6 " pathEditMode="relative" ptsTypes="AAA">
                                      <p:cBhvr>
                                        <p:cTn id="6" dur="2000" fill="hold"/>
                                        <p:tgtEl>
                                          <p:spTgt spid="5"/>
                                        </p:tgtEl>
                                        <p:attrNameLst>
                                          <p:attrName>ppt_x</p:attrName>
                                          <p:attrName>ppt_y</p:attrName>
                                        </p:attrNameLst>
                                      </p:cBhvr>
                                    </p:animMotion>
                                  </p:childTnLst>
                                </p:cTn>
                              </p:par>
                              <p:par>
                                <p:cTn id="7" presetID="10" presetClass="entr" presetSubtype="0" fill="hold" grpId="1"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500"/>
                                        <p:tgtEl>
                                          <p:spTgt spid="4"/>
                                        </p:tgtEl>
                                      </p:cBhvr>
                                    </p:animEffect>
                                  </p:childTnLst>
                                </p:cTn>
                              </p:par>
                              <p:par>
                                <p:cTn id="10" presetID="42" presetClass="path" presetSubtype="0" accel="50000" decel="50000" fill="hold" grpId="0" nodeType="withEffect">
                                  <p:stCondLst>
                                    <p:cond delay="0"/>
                                  </p:stCondLst>
                                  <p:childTnLst>
                                    <p:animMotion origin="layout" path="M 0 0  L 0 0.33302  E" pathEditMode="relative" ptsTypes="">
                                      <p:cBhvr>
                                        <p:cTn id="11" dur="2000" spd="-100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457200" y="1057835"/>
            <a:ext cx="8229600" cy="5663640"/>
          </a:xfrm>
          <a:noFill/>
        </p:spPr>
        <p:txBody>
          <a:bodyPr>
            <a:normAutofit/>
          </a:bodyPr>
          <a:lstStyle/>
          <a:p>
            <a:r>
              <a:rPr lang="en-US" altLang="en-US" sz="2400" dirty="0" smtClean="0">
                <a:solidFill>
                  <a:schemeClr val="tx1"/>
                </a:solidFill>
              </a:rPr>
              <a:t> </a:t>
            </a:r>
            <a:r>
              <a:rPr lang="en-US" altLang="en-US" sz="1800" dirty="0" smtClean="0">
                <a:solidFill>
                  <a:schemeClr val="tx1"/>
                </a:solidFill>
              </a:rPr>
              <a:t>The key to case conceptualization is collaboratively determining </a:t>
            </a:r>
            <a:r>
              <a:rPr lang="en-US" altLang="en-US" sz="1800" b="1" i="1" dirty="0" smtClean="0">
                <a:solidFill>
                  <a:schemeClr val="tx1"/>
                </a:solidFill>
              </a:rPr>
              <a:t>what needs to happen in treatment for the counselee to reach his/her goals as quickly and effectively as possible</a:t>
            </a:r>
            <a:r>
              <a:rPr lang="en-US" altLang="en-US" sz="1800" i="1" dirty="0" smtClean="0">
                <a:solidFill>
                  <a:schemeClr val="tx1"/>
                </a:solidFill>
              </a:rPr>
              <a:t> </a:t>
            </a:r>
            <a:r>
              <a:rPr lang="en-US" altLang="en-US" sz="1800" dirty="0" smtClean="0">
                <a:solidFill>
                  <a:schemeClr val="tx1"/>
                </a:solidFill>
              </a:rPr>
              <a:t>before starting formal treatment. Where is the counselee stuck (emotional themes) at what level (developmental capacities).</a:t>
            </a:r>
          </a:p>
          <a:p>
            <a:r>
              <a:rPr lang="en-US" altLang="en-US" sz="1800" dirty="0" smtClean="0">
                <a:solidFill>
                  <a:schemeClr val="tx1"/>
                </a:solidFill>
              </a:rPr>
              <a:t>Treatment provides a safe haven for counselees to come up the developmental ladder as they create a bio-psycho-social-spiritual toolbox to effectively address triggers (bring down SUDS levels). </a:t>
            </a:r>
          </a:p>
          <a:p>
            <a:r>
              <a:rPr lang="en-US" altLang="en-US" sz="1800" dirty="0" smtClean="0">
                <a:solidFill>
                  <a:schemeClr val="tx1"/>
                </a:solidFill>
              </a:rPr>
              <a:t>You may find this Exposure Logging sheet, that my counselees and I often utilize, helpful for processing out of session triggers  (clock metaphor) that counselees could not sufficiently down regulate (</a:t>
            </a:r>
            <a:r>
              <a:rPr lang="en-US" altLang="en-US" sz="1800" dirty="0" err="1" smtClean="0">
                <a:solidFill>
                  <a:schemeClr val="tx1"/>
                </a:solidFill>
              </a:rPr>
              <a:t>Meichenbaum</a:t>
            </a:r>
            <a:r>
              <a:rPr lang="en-US" altLang="en-US" sz="1800" dirty="0" smtClean="0">
                <a:solidFill>
                  <a:schemeClr val="tx1"/>
                </a:solidFill>
              </a:rPr>
              <a:t>, 2014). </a:t>
            </a:r>
          </a:p>
          <a:p>
            <a:r>
              <a:rPr lang="en-US" altLang="en-US" sz="1800" dirty="0" smtClean="0">
                <a:solidFill>
                  <a:schemeClr val="tx1"/>
                </a:solidFill>
              </a:rPr>
              <a:t>Art focusing becomes one of the tools folks use to bring SUDS levels down.  Many of my counselees learn to effectively use this method without using art. They develop skill in other tools that are more congruent for them.</a:t>
            </a:r>
          </a:p>
          <a:p>
            <a:endParaRPr lang="en-US" altLang="en-US" sz="1800" dirty="0" smtClean="0">
              <a:solidFill>
                <a:schemeClr val="tx1"/>
              </a:solidFill>
            </a:endParaRPr>
          </a:p>
          <a:p>
            <a:pPr>
              <a:buFont typeface="Arial" panose="020B0604020202020204" pitchFamily="34" charset="0"/>
              <a:buNone/>
            </a:pPr>
            <a:endParaRPr lang="en-US" altLang="en-US" sz="1800" dirty="0" smtClean="0">
              <a:solidFill>
                <a:schemeClr val="tx1"/>
              </a:solidFill>
            </a:endParaRPr>
          </a:p>
        </p:txBody>
      </p:sp>
      <p:sp>
        <p:nvSpPr>
          <p:cNvPr id="30723"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C185038-DF3F-4C39-85EF-BF3BC0CA77FF}"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904957">
            <a:off x="600115" y="309182"/>
            <a:ext cx="4496634" cy="3236085"/>
          </a:xfrm>
          <a:noFill/>
          <a:effectLst>
            <a:glow rad="965200">
              <a:srgbClr val="6CFF90">
                <a:alpha val="55000"/>
              </a:srgbClr>
            </a:glow>
          </a:effectLst>
          <a:extLst>
            <a:ext uri="{91240B29-F687-4f45-9708-019B960494DF}"/>
          </a:extLst>
        </p:spPr>
        <p:txBody>
          <a:bodyPr>
            <a:no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defRPr/>
            </a:pPr>
            <a:r>
              <a:rPr lang="en-US" altLang="en-US" sz="2400" b="1" dirty="0" smtClean="0"/>
              <a:t/>
            </a:r>
            <a:br>
              <a:rPr lang="en-US" altLang="en-US" sz="2400" b="1" dirty="0" smtClean="0"/>
            </a:br>
            <a:r>
              <a:rPr lang="en-US" altLang="en-US" sz="2400" b="1" dirty="0" smtClean="0"/>
              <a:t>III. Learn How to Utilize </a:t>
            </a:r>
            <a:r>
              <a:rPr lang="en-US" altLang="en-US" sz="2400" b="1" i="1" dirty="0" smtClean="0"/>
              <a:t>Art Focusing </a:t>
            </a:r>
            <a:r>
              <a:rPr lang="en-US" altLang="en-US" sz="2400" b="1" dirty="0" smtClean="0"/>
              <a:t>(Rappaport, 2009) and Practice it Yourself to Promote Attunement with Self and Others, Emotional Development, Mind Organization, Affect Regulation, and Self-Compassion </a:t>
            </a:r>
            <a:r>
              <a:rPr lang="en-US" altLang="en-US" sz="2400" dirty="0" smtClean="0"/>
              <a:t/>
            </a:r>
            <a:br>
              <a:rPr lang="en-US" altLang="en-US" sz="2400" dirty="0" smtClean="0"/>
            </a:br>
            <a:r>
              <a:rPr lang="en-US" altLang="en-US" sz="2400" dirty="0" smtClean="0"/>
              <a:t/>
            </a:r>
            <a:br>
              <a:rPr lang="en-US" altLang="en-US" sz="2400" dirty="0" smtClean="0"/>
            </a:br>
            <a:endParaRPr lang="en-US" altLang="en-US" sz="2400" b="1" dirty="0" smtClean="0"/>
          </a:p>
        </p:txBody>
      </p:sp>
      <p:sp>
        <p:nvSpPr>
          <p:cNvPr id="32773" name="Content Placeholder 2"/>
          <p:cNvSpPr>
            <a:spLocks noGrp="1"/>
          </p:cNvSpPr>
          <p:nvPr>
            <p:ph idx="1"/>
          </p:nvPr>
        </p:nvSpPr>
        <p:spPr>
          <a:xfrm>
            <a:off x="457200" y="1520825"/>
            <a:ext cx="8229600" cy="4525963"/>
          </a:xfrm>
        </p:spPr>
        <p:txBody>
          <a:bodyPr/>
          <a:lstStyle/>
          <a:p>
            <a:pPr marL="0" indent="0" eaLnBrk="1" hangingPunct="1">
              <a:buFont typeface="Arial" panose="020B0604020202020204" pitchFamily="34" charset="0"/>
              <a:buNone/>
            </a:pPr>
            <a:r>
              <a:rPr lang="en-US" altLang="en-US" smtClean="0"/>
              <a:t> </a:t>
            </a:r>
          </a:p>
        </p:txBody>
      </p:sp>
      <p:sp>
        <p:nvSpPr>
          <p:cNvPr id="32774" name="Date Placeholder 2"/>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7B5B0BB-DC1C-49B2-BEC1-5838181F9C9F}"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
        <p:nvSpPr>
          <p:cNvPr id="3" name="TextBox 2"/>
          <p:cNvSpPr txBox="1"/>
          <p:nvPr/>
        </p:nvSpPr>
        <p:spPr>
          <a:xfrm>
            <a:off x="490538" y="4170363"/>
            <a:ext cx="5766827" cy="1323439"/>
          </a:xfrm>
          <a:prstGeom prst="rect">
            <a:avLst/>
          </a:prstGeom>
          <a:noFill/>
        </p:spPr>
        <p:txBody>
          <a:bodyPr wrap="square">
            <a:spAutoFit/>
          </a:bodyPr>
          <a:lstStyle/>
          <a:p>
            <a:pPr>
              <a:defRPr/>
            </a:pPr>
            <a:r>
              <a:rPr lang="en-US" sz="2000" b="1" dirty="0">
                <a:latin typeface="Calibri" charset="0"/>
                <a:ea typeface="ＭＳ Ｐゴシック" charset="-128"/>
              </a:rPr>
              <a:t>In this section of the presentation we will:</a:t>
            </a:r>
          </a:p>
          <a:p>
            <a:pPr marL="342900" indent="-342900">
              <a:buFontTx/>
              <a:buAutoNum type="arabicPeriod"/>
              <a:defRPr/>
            </a:pPr>
            <a:r>
              <a:rPr lang="en-US" sz="2000" b="1" dirty="0">
                <a:latin typeface="Calibri" charset="0"/>
                <a:ea typeface="ＭＳ Ｐゴシック" charset="-128"/>
              </a:rPr>
              <a:t>Introduce Art Focusing</a:t>
            </a:r>
          </a:p>
          <a:p>
            <a:pPr marL="342900" indent="-342900">
              <a:buFontTx/>
              <a:buAutoNum type="arabicPeriod"/>
              <a:defRPr/>
            </a:pPr>
            <a:r>
              <a:rPr lang="en-US" sz="2000" b="1" dirty="0">
                <a:latin typeface="Calibri" charset="0"/>
                <a:ea typeface="ＭＳ Ｐゴシック" charset="-128"/>
              </a:rPr>
              <a:t>Learn the steps to Art Focusing</a:t>
            </a:r>
          </a:p>
          <a:p>
            <a:pPr marL="342900" indent="-342900">
              <a:buFontTx/>
              <a:buAutoNum type="arabicPeriod"/>
              <a:defRPr/>
            </a:pPr>
            <a:r>
              <a:rPr lang="en-US" sz="2000" b="1" dirty="0">
                <a:latin typeface="Calibri" charset="0"/>
                <a:ea typeface="ＭＳ Ｐゴシック" charset="-128"/>
              </a:rPr>
              <a:t>Practice Art Focusing</a:t>
            </a:r>
          </a:p>
        </p:txBody>
      </p:sp>
    </p:spTree>
  </p:cSld>
  <p:clrMapOvr>
    <a:masterClrMapping/>
  </p:clrMapOvr>
  <p:transition spd="slow">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649506" y="274638"/>
            <a:ext cx="5943600" cy="1143000"/>
          </a:xfrm>
          <a:noFill/>
        </p:spPr>
        <p:txBody>
          <a:bodyPr>
            <a:normAutofit fontScale="90000"/>
          </a:bodyPr>
          <a:lstStyle/>
          <a:p>
            <a:r>
              <a:rPr lang="en-US" altLang="en-US" b="1" dirty="0" smtClean="0"/>
              <a:t/>
            </a:r>
            <a:br>
              <a:rPr lang="en-US" altLang="en-US" b="1" dirty="0" smtClean="0"/>
            </a:br>
            <a:r>
              <a:rPr lang="en-US" altLang="en-US" b="1" dirty="0" smtClean="0"/>
              <a:t>Introduction to Art Focusing</a:t>
            </a:r>
            <a:r>
              <a:rPr lang="en-US" altLang="en-US" dirty="0" smtClean="0"/>
              <a:t/>
            </a:r>
            <a:br>
              <a:rPr lang="en-US" altLang="en-US" dirty="0" smtClean="0"/>
            </a:br>
            <a:endParaRPr lang="en-US" altLang="en-US" dirty="0" smtClean="0"/>
          </a:p>
        </p:txBody>
      </p:sp>
      <p:sp>
        <p:nvSpPr>
          <p:cNvPr id="34819" name="Content Placeholder 2"/>
          <p:cNvSpPr>
            <a:spLocks noGrp="1"/>
          </p:cNvSpPr>
          <p:nvPr>
            <p:ph idx="1"/>
          </p:nvPr>
        </p:nvSpPr>
        <p:spPr>
          <a:xfrm rot="20779769">
            <a:off x="870883" y="2582531"/>
            <a:ext cx="3306763" cy="2293938"/>
          </a:xfrm>
          <a:noFill/>
        </p:spPr>
        <p:txBody>
          <a:bodyPr/>
          <a:lstStyle/>
          <a:p>
            <a:r>
              <a:rPr lang="en-US" altLang="en-US" sz="2400" b="1" dirty="0" smtClean="0"/>
              <a:t>Art as process/expression of authentic self vs. product</a:t>
            </a:r>
          </a:p>
          <a:p>
            <a:r>
              <a:rPr lang="en-US" altLang="en-US" sz="2400" b="1" dirty="0" smtClean="0"/>
              <a:t>Supplies</a:t>
            </a:r>
          </a:p>
          <a:p>
            <a:pPr>
              <a:buFont typeface="Arial" panose="020B0604020202020204" pitchFamily="34" charset="0"/>
              <a:buNone/>
            </a:pPr>
            <a:endParaRPr lang="en-US" altLang="en-US" sz="2400" b="1" dirty="0" smtClean="0"/>
          </a:p>
          <a:p>
            <a:pPr>
              <a:buFont typeface="Arial" panose="020B0604020202020204" pitchFamily="34" charset="0"/>
              <a:buNone/>
            </a:pPr>
            <a:endParaRPr lang="en-US" altLang="en-US" dirty="0" smtClean="0"/>
          </a:p>
        </p:txBody>
      </p:sp>
      <p:sp>
        <p:nvSpPr>
          <p:cNvPr id="3482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0D5A00F-5E44-4417-988C-D8CA965F7F4A}"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2105025" y="398463"/>
            <a:ext cx="4981575" cy="971550"/>
          </a:xfrm>
          <a:noFill/>
        </p:spPr>
        <p:txBody>
          <a:bodyPr>
            <a:normAutofit fontScale="90000"/>
          </a:bodyPr>
          <a:lstStyle/>
          <a:p>
            <a:pPr eaLnBrk="1" hangingPunct="1"/>
            <a:r>
              <a:rPr lang="en-US" altLang="en-US" sz="2800" dirty="0" smtClean="0"/>
              <a:t/>
            </a:r>
            <a:br>
              <a:rPr lang="en-US" altLang="en-US" sz="2800" dirty="0" smtClean="0"/>
            </a:br>
            <a:r>
              <a:rPr lang="en-US" altLang="en-US" sz="3200" b="1" dirty="0" smtClean="0"/>
              <a:t>Steps of the Method </a:t>
            </a:r>
            <a:r>
              <a:rPr lang="en-US" altLang="en-US" sz="3200" dirty="0" smtClean="0"/>
              <a:t> </a:t>
            </a:r>
            <a:br>
              <a:rPr lang="en-US" altLang="en-US" sz="3200" dirty="0" smtClean="0"/>
            </a:br>
            <a:r>
              <a:rPr lang="en-US" altLang="en-US" sz="3200" dirty="0" smtClean="0"/>
              <a:t/>
            </a:r>
            <a:br>
              <a:rPr lang="en-US" altLang="en-US" sz="3200" dirty="0" smtClean="0"/>
            </a:br>
            <a:endParaRPr lang="en-US" altLang="en-US" sz="3200" dirty="0" smtClean="0"/>
          </a:p>
        </p:txBody>
      </p:sp>
      <p:sp>
        <p:nvSpPr>
          <p:cNvPr id="36867" name="Content Placeholder 2"/>
          <p:cNvSpPr>
            <a:spLocks noGrp="1"/>
          </p:cNvSpPr>
          <p:nvPr>
            <p:ph idx="1"/>
          </p:nvPr>
        </p:nvSpPr>
        <p:spPr>
          <a:xfrm>
            <a:off x="609599" y="1721224"/>
            <a:ext cx="6347714" cy="4320139"/>
          </a:xfrm>
          <a:noFill/>
        </p:spPr>
        <p:txBody>
          <a:bodyPr>
            <a:normAutofit fontScale="85000" lnSpcReduction="10000"/>
          </a:bodyPr>
          <a:lstStyle/>
          <a:p>
            <a:r>
              <a:rPr lang="en-US" altLang="en-US" sz="2400" b="1" dirty="0" smtClean="0"/>
              <a:t>Clearing a space (*provide more structure for those who are more dysregulated: secure attachment/organized: less structure; insecurely attached/dismissing/avoidant organization; disorganized attachment: more structure). Stop here and create art from Step One</a:t>
            </a:r>
          </a:p>
          <a:p>
            <a:r>
              <a:rPr lang="en-US" altLang="en-US" sz="2400" b="1" dirty="0" smtClean="0"/>
              <a:t> Choosing an issue and a felt sense</a:t>
            </a:r>
          </a:p>
          <a:p>
            <a:r>
              <a:rPr lang="en-US" altLang="en-US" sz="2400" b="1" dirty="0" smtClean="0"/>
              <a:t>Finding a handle/symbol</a:t>
            </a:r>
          </a:p>
          <a:p>
            <a:r>
              <a:rPr lang="en-US" altLang="en-US" sz="2400" b="1" dirty="0" smtClean="0"/>
              <a:t>Resonating with artistic expression. Stop here and create artistic expression of your felt sense image.</a:t>
            </a:r>
          </a:p>
          <a:p>
            <a:r>
              <a:rPr lang="en-US" altLang="en-US" sz="2400" b="1" dirty="0" smtClean="0"/>
              <a:t>Asking the Felt Sense</a:t>
            </a:r>
          </a:p>
          <a:p>
            <a:pPr eaLnBrk="1" hangingPunct="1">
              <a:buFont typeface="Arial" panose="020B0604020202020204" pitchFamily="34" charset="0"/>
              <a:buNone/>
            </a:pPr>
            <a:r>
              <a:rPr lang="en-US" altLang="en-US" sz="1600" b="1" dirty="0" smtClean="0">
                <a:cs typeface="Times New Roman" panose="02020603050405020304" pitchFamily="18" charset="0"/>
              </a:rPr>
              <a:t>									(Rappaport, 2010, p. 105) </a:t>
            </a:r>
            <a:endParaRPr lang="en-US" altLang="en-US" sz="1600" b="1" dirty="0" smtClean="0"/>
          </a:p>
        </p:txBody>
      </p:sp>
      <p:sp>
        <p:nvSpPr>
          <p:cNvPr id="36868" name="Date Placeholder 1"/>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16A5AB9-71EF-4A24-B853-3070368773E8}"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rot="645060">
            <a:off x="1667808" y="3879010"/>
            <a:ext cx="5811838" cy="1143000"/>
          </a:xfrm>
          <a:noFill/>
        </p:spPr>
        <p:txBody>
          <a:bodyPr>
            <a:normAutofit fontScale="90000"/>
          </a:bodyPr>
          <a:lstStyle/>
          <a:p>
            <a:r>
              <a:rPr lang="en-US" altLang="en-US" sz="2400" b="1" dirty="0" smtClean="0"/>
              <a:t/>
            </a:r>
            <a:br>
              <a:rPr lang="en-US" altLang="en-US" sz="2400" b="1" dirty="0" smtClean="0"/>
            </a:br>
            <a:r>
              <a:rPr lang="en-US" altLang="en-US" sz="2400" b="1" dirty="0" smtClean="0"/>
              <a:t>IV.  Learn how to utilize </a:t>
            </a:r>
            <a:r>
              <a:rPr lang="en-US" altLang="en-US" sz="2400" b="1" i="1" dirty="0" smtClean="0"/>
              <a:t>Art Focusing</a:t>
            </a:r>
            <a:r>
              <a:rPr lang="en-US" altLang="en-US" sz="2400" b="1" dirty="0" smtClean="0"/>
              <a:t> in keeping with a CBT exposure model that does not require art </a:t>
            </a:r>
            <a:r>
              <a:rPr lang="en-US" altLang="en-US" sz="2400" dirty="0" smtClean="0"/>
              <a:t/>
            </a:r>
            <a:br>
              <a:rPr lang="en-US" altLang="en-US" sz="2400" dirty="0" smtClean="0"/>
            </a:br>
            <a:endParaRPr lang="en-US" altLang="en-US" sz="2400" dirty="0" smtClean="0"/>
          </a:p>
        </p:txBody>
      </p:sp>
      <p:sp>
        <p:nvSpPr>
          <p:cNvPr id="38915"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C48138B-1154-4EB8-8415-E767BCA394BB}"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
        <p:nvSpPr>
          <p:cNvPr id="3" name="Rectangle 2"/>
          <p:cNvSpPr/>
          <p:nvPr/>
        </p:nvSpPr>
        <p:spPr>
          <a:xfrm>
            <a:off x="1220393" y="1090409"/>
            <a:ext cx="3510834" cy="923330"/>
          </a:xfrm>
          <a:prstGeom prst="rect">
            <a:avLst/>
          </a:prstGeom>
          <a:noFill/>
        </p:spPr>
        <p:txBody>
          <a:bodyPr wrap="none">
            <a:spAutoFit/>
          </a:bodyPr>
          <a:lstStyle/>
          <a:p>
            <a:pPr algn="ctr">
              <a:defRPr/>
            </a:pPr>
            <a:r>
              <a:rPr lang="en-US" sz="5400" b="1" dirty="0">
                <a:ln w="12700">
                  <a:solidFill>
                    <a:schemeClr val="tx2">
                      <a:satMod val="155000"/>
                    </a:schemeClr>
                  </a:solidFill>
                  <a:prstDash val="solid"/>
                </a:ln>
                <a:solidFill>
                  <a:srgbClr val="53FF6F"/>
                </a:solidFill>
                <a:effectLst>
                  <a:outerShdw blurRad="41275" dist="20320" dir="1800000" algn="tl" rotWithShape="0">
                    <a:srgbClr val="000000">
                      <a:alpha val="40000"/>
                    </a:srgbClr>
                  </a:outerShdw>
                </a:effectLst>
                <a:latin typeface="Calibri" charset="0"/>
                <a:ea typeface="ＭＳ Ｐゴシック" charset="-128"/>
              </a:rPr>
              <a:t>PRACTICE…</a:t>
            </a:r>
          </a:p>
        </p:txBody>
      </p:sp>
    </p:spTree>
  </p:cSld>
  <p:clrMapOvr>
    <a:masterClrMapping/>
  </p:clrMapOvr>
  <p:transition spd="slow">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444500"/>
            <a:ext cx="8229600" cy="614363"/>
          </a:xfrm>
          <a:noFill/>
        </p:spPr>
        <p:txBody>
          <a:bodyPr>
            <a:normAutofit fontScale="90000"/>
          </a:bodyPr>
          <a:lstStyle/>
          <a:p>
            <a:pPr>
              <a:defRPr/>
            </a:pPr>
            <a:r>
              <a:rPr lang="en-US" altLang="en-US" sz="2800" dirty="0" smtClean="0"/>
              <a:t> </a:t>
            </a:r>
            <a:r>
              <a:rPr lang="en-US" altLang="en-US" sz="2400" b="1" dirty="0" smtClean="0"/>
              <a:t>V.  Obtain information about further training and resources</a:t>
            </a:r>
            <a:r>
              <a:rPr lang="en-US" altLang="en-US" sz="2400" dirty="0" smtClean="0"/>
              <a:t/>
            </a:r>
            <a:br>
              <a:rPr lang="en-US" altLang="en-US" sz="2400" dirty="0" smtClean="0"/>
            </a:br>
            <a:r>
              <a:rPr lang="en-US" altLang="en-US" sz="2400" b="1" dirty="0" smtClean="0"/>
              <a:t/>
            </a:r>
            <a:br>
              <a:rPr lang="en-US" altLang="en-US" sz="2400" b="1" dirty="0" smtClean="0"/>
            </a:br>
            <a:r>
              <a:rPr lang="en-US" altLang="en-US" sz="2800" dirty="0" smtClean="0"/>
              <a:t> </a:t>
            </a:r>
            <a:endParaRPr lang="en-US" altLang="en-US" dirty="0" smtClean="0"/>
          </a:p>
        </p:txBody>
      </p:sp>
      <p:sp>
        <p:nvSpPr>
          <p:cNvPr id="31746" name="Content Placeholder 2"/>
          <p:cNvSpPr>
            <a:spLocks noGrp="1"/>
          </p:cNvSpPr>
          <p:nvPr>
            <p:ph idx="1"/>
          </p:nvPr>
        </p:nvSpPr>
        <p:spPr>
          <a:xfrm>
            <a:off x="457200" y="1300163"/>
            <a:ext cx="8229600" cy="4330700"/>
          </a:xfrm>
          <a:noFill/>
        </p:spPr>
        <p:txBody>
          <a:bodyPr>
            <a:normAutofit fontScale="92500" lnSpcReduction="20000"/>
          </a:bodyPr>
          <a:lstStyle/>
          <a:p>
            <a:pPr marL="0" indent="0">
              <a:buFont typeface="Arial" panose="020B0604020202020204" pitchFamily="34" charset="0"/>
              <a:buNone/>
              <a:defRPr/>
            </a:pPr>
            <a:r>
              <a:rPr lang="en-US" altLang="en-US" sz="1400" dirty="0" err="1" smtClean="0"/>
              <a:t>Duffey</a:t>
            </a:r>
            <a:r>
              <a:rPr lang="en-US" altLang="en-US" sz="1400" dirty="0" smtClean="0"/>
              <a:t>, T., </a:t>
            </a:r>
            <a:r>
              <a:rPr lang="en-US" altLang="en-US" sz="1400" dirty="0" err="1" smtClean="0"/>
              <a:t>Haberstroh</a:t>
            </a:r>
            <a:r>
              <a:rPr lang="en-US" altLang="en-US" sz="1400" dirty="0" smtClean="0"/>
              <a:t>, S., &amp; </a:t>
            </a:r>
            <a:r>
              <a:rPr lang="en-US" altLang="en-US" sz="1400" dirty="0" err="1" smtClean="0"/>
              <a:t>Trepal</a:t>
            </a:r>
            <a:r>
              <a:rPr lang="en-US" altLang="en-US" sz="1400" dirty="0" smtClean="0"/>
              <a:t>, H. (2009). A grounded theory of relational competencies and </a:t>
            </a:r>
            <a:r>
              <a:rPr lang="en-US" altLang="en-US" sz="1400" smtClean="0"/>
              <a:t>creativity 	in counseling</a:t>
            </a:r>
            <a:r>
              <a:rPr lang="en-US" altLang="en-US" sz="1400" dirty="0" smtClean="0"/>
              <a:t>: Beginning the dialogue. </a:t>
            </a:r>
            <a:r>
              <a:rPr lang="en-US" altLang="en-US" sz="1400" i="1" dirty="0" smtClean="0"/>
              <a:t>Journal of Creativity in Mental Health, 4, </a:t>
            </a:r>
            <a:r>
              <a:rPr lang="en-US" altLang="en-US" sz="1400" dirty="0" smtClean="0"/>
              <a:t>89-112.</a:t>
            </a:r>
          </a:p>
          <a:p>
            <a:pPr marL="0" indent="0">
              <a:buFont typeface="Arial" panose="020B0604020202020204" pitchFamily="34" charset="0"/>
              <a:buNone/>
              <a:defRPr/>
            </a:pPr>
            <a:r>
              <a:rPr lang="en-US" altLang="en-US" sz="1400" dirty="0" err="1" smtClean="0"/>
              <a:t>Gabbard</a:t>
            </a:r>
            <a:r>
              <a:rPr lang="en-US" altLang="en-US" sz="1400" dirty="0" smtClean="0"/>
              <a:t>, G. O. (2014).  </a:t>
            </a:r>
            <a:r>
              <a:rPr lang="en-US" altLang="en-US" sz="1400" dirty="0" err="1" smtClean="0"/>
              <a:t>Gabbard’s</a:t>
            </a:r>
            <a:r>
              <a:rPr lang="en-US" altLang="en-US" sz="1400" dirty="0" smtClean="0"/>
              <a:t> </a:t>
            </a:r>
            <a:r>
              <a:rPr lang="en-US" altLang="en-US" sz="1400" i="1" dirty="0" smtClean="0"/>
              <a:t>Treatments of Psychiatric Disorders: DSM V Edition. </a:t>
            </a:r>
            <a:r>
              <a:rPr lang="en-US" altLang="en-US" sz="1400" dirty="0" smtClean="0"/>
              <a:t>Arlington: APA.ISBN-	13: 78-1585624423 | Edition: 5</a:t>
            </a:r>
          </a:p>
          <a:p>
            <a:pPr marL="0" indent="0">
              <a:buFont typeface="Arial" panose="020B0604020202020204" pitchFamily="34" charset="0"/>
              <a:buNone/>
              <a:defRPr/>
            </a:pPr>
            <a:r>
              <a:rPr lang="en-US" altLang="en-US" sz="1400" dirty="0" err="1" smtClean="0"/>
              <a:t>Gendlin</a:t>
            </a:r>
            <a:r>
              <a:rPr lang="en-US" altLang="en-US" sz="1400" dirty="0" smtClean="0"/>
              <a:t>, E. (1996). </a:t>
            </a:r>
            <a:r>
              <a:rPr lang="en-US" altLang="en-US" sz="1400" i="1" dirty="0" smtClean="0"/>
              <a:t>Focusing-oriented psychotherapy: A manual of the experiential method</a:t>
            </a:r>
            <a:r>
              <a:rPr lang="en-US" altLang="en-US" sz="1400" dirty="0" smtClean="0"/>
              <a:t>. NY: 	Guildford.</a:t>
            </a:r>
          </a:p>
          <a:p>
            <a:pPr marL="0" indent="0">
              <a:buFont typeface="Arial" panose="020B0604020202020204" pitchFamily="34" charset="0"/>
              <a:buNone/>
              <a:defRPr/>
            </a:pPr>
            <a:r>
              <a:rPr lang="en-US" altLang="en-US" sz="1400" dirty="0" err="1" smtClean="0"/>
              <a:t>Gottman</a:t>
            </a:r>
            <a:r>
              <a:rPr lang="en-US" altLang="en-US" sz="1400" dirty="0" smtClean="0"/>
              <a:t>, J., </a:t>
            </a:r>
            <a:r>
              <a:rPr lang="en-US" altLang="en-US" sz="1400" dirty="0" err="1" smtClean="0"/>
              <a:t>Gottman</a:t>
            </a:r>
            <a:r>
              <a:rPr lang="en-US" altLang="en-US" sz="1400" dirty="0" smtClean="0"/>
              <a:t>, J., &amp; Siegel, D. (2014). </a:t>
            </a:r>
            <a:r>
              <a:rPr lang="en-US" altLang="en-US" sz="1400" i="1" dirty="0" smtClean="0"/>
              <a:t>The Siegel-</a:t>
            </a:r>
            <a:r>
              <a:rPr lang="en-US" altLang="en-US" sz="1400" i="1" dirty="0" err="1" smtClean="0"/>
              <a:t>Gottman</a:t>
            </a:r>
            <a:r>
              <a:rPr lang="en-US" altLang="en-US" sz="1400" i="1" dirty="0" smtClean="0"/>
              <a:t> Summit Two day Clinical Training: 	Neuroscience Meets Family Science: Mindfulness in Relationships. WI: PESI.</a:t>
            </a:r>
            <a:endParaRPr lang="en-US" altLang="en-US" sz="1400" dirty="0" smtClean="0"/>
          </a:p>
          <a:p>
            <a:pPr marL="0" indent="0">
              <a:buFont typeface="Arial" panose="020B0604020202020204" pitchFamily="34" charset="0"/>
              <a:buNone/>
              <a:defRPr/>
            </a:pPr>
            <a:r>
              <a:rPr lang="en-US" altLang="en-US" sz="1400" dirty="0" smtClean="0"/>
              <a:t>Greenspan, S. (1997). </a:t>
            </a:r>
            <a:r>
              <a:rPr lang="en-US" altLang="en-US" sz="1400" i="1" dirty="0" smtClean="0"/>
              <a:t>Developmentally based psychotherapy</a:t>
            </a:r>
            <a:r>
              <a:rPr lang="en-US" altLang="en-US" sz="1400" dirty="0" smtClean="0"/>
              <a:t>. International University Press.</a:t>
            </a:r>
          </a:p>
          <a:p>
            <a:pPr marL="0" indent="0">
              <a:buFont typeface="Arial" panose="020B0604020202020204" pitchFamily="34" charset="0"/>
              <a:buNone/>
              <a:defRPr/>
            </a:pPr>
            <a:r>
              <a:rPr lang="en-US" altLang="en-US" sz="1400" dirty="0" smtClean="0">
                <a:hlinkClick r:id="rId3"/>
              </a:rPr>
              <a:t>http://focusingarts.com</a:t>
            </a:r>
            <a:r>
              <a:rPr lang="en-US" altLang="en-US" sz="1400" dirty="0" smtClean="0"/>
              <a:t> </a:t>
            </a:r>
          </a:p>
          <a:p>
            <a:pPr marL="0" indent="0">
              <a:buFont typeface="Arial" panose="020B0604020202020204" pitchFamily="34" charset="0"/>
              <a:buNone/>
              <a:defRPr/>
            </a:pPr>
            <a:r>
              <a:rPr lang="en-US" altLang="en-US" sz="1400" dirty="0" smtClean="0"/>
              <a:t>Lawrence, C., Foster, V., &amp; </a:t>
            </a:r>
            <a:r>
              <a:rPr lang="en-US" altLang="en-US" sz="1400" dirty="0" err="1" smtClean="0"/>
              <a:t>Tieso</a:t>
            </a:r>
            <a:r>
              <a:rPr lang="en-US" altLang="en-US" sz="1400" dirty="0" smtClean="0"/>
              <a:t>, C. (2015). Creating creative clinicians: Incorporating creativity 	into 	counselor education. </a:t>
            </a:r>
            <a:r>
              <a:rPr lang="en-US" altLang="en-US" sz="1400" i="1" dirty="0" smtClean="0"/>
              <a:t>Journal of Creativity in Mental Health, 10:166-180</a:t>
            </a:r>
            <a:r>
              <a:rPr lang="en-US" altLang="en-US" sz="1400" dirty="0" smtClean="0"/>
              <a:t>. </a:t>
            </a:r>
          </a:p>
          <a:p>
            <a:pPr marL="0" indent="0">
              <a:buFont typeface="Arial" panose="020B0604020202020204" pitchFamily="34" charset="0"/>
              <a:buNone/>
              <a:defRPr/>
            </a:pPr>
            <a:r>
              <a:rPr lang="en-US" altLang="en-US" sz="1400" dirty="0" smtClean="0"/>
              <a:t>Neff </a:t>
            </a:r>
            <a:r>
              <a:rPr lang="en-US" altLang="en-US" sz="1400" dirty="0" smtClean="0">
                <a:hlinkClick r:id="rId4"/>
              </a:rPr>
              <a:t>http://self-compassion.org/category/exercises/#guided-meditations</a:t>
            </a:r>
            <a:endParaRPr lang="en-US" altLang="en-US" sz="1400" dirty="0" smtClean="0"/>
          </a:p>
          <a:p>
            <a:pPr marL="0" indent="0">
              <a:buFont typeface="Arial" panose="020B0604020202020204" pitchFamily="34" charset="0"/>
              <a:buNone/>
              <a:defRPr/>
            </a:pPr>
            <a:r>
              <a:rPr lang="en-US" altLang="en-US" sz="1400" dirty="0" smtClean="0"/>
              <a:t>Rappaport, L. (2009). </a:t>
            </a:r>
            <a:r>
              <a:rPr lang="en-US" altLang="en-US" sz="1400" i="1" dirty="0" smtClean="0"/>
              <a:t>Focusing-oriented art therapy: Accessing the body’s wisdom and creative 	intelligence.</a:t>
            </a:r>
            <a:r>
              <a:rPr lang="en-US" altLang="en-US" sz="1400" dirty="0" smtClean="0"/>
              <a:t> PA: 	Jessica Kingsley Publications.</a:t>
            </a:r>
          </a:p>
          <a:p>
            <a:pPr marL="0" indent="0">
              <a:buFont typeface="Arial" panose="020B0604020202020204" pitchFamily="34" charset="0"/>
              <a:buNone/>
              <a:defRPr/>
            </a:pPr>
            <a:r>
              <a:rPr lang="en-US" altLang="en-US" sz="1400" dirty="0" smtClean="0"/>
              <a:t>Siegel, D. (2010). </a:t>
            </a:r>
            <a:r>
              <a:rPr lang="en-US" altLang="en-US" sz="1400" i="1" dirty="0" smtClean="0"/>
              <a:t>The Mindful Therapist. </a:t>
            </a:r>
            <a:r>
              <a:rPr lang="en-US" altLang="en-US" sz="1400" dirty="0" smtClean="0"/>
              <a:t>NY: Norton.</a:t>
            </a:r>
          </a:p>
          <a:p>
            <a:pPr marL="0" indent="0">
              <a:buFont typeface="Arial" panose="020B0604020202020204" pitchFamily="34" charset="0"/>
              <a:buNone/>
              <a:defRPr/>
            </a:pPr>
            <a:r>
              <a:rPr lang="en-US" altLang="en-US" sz="1400" dirty="0" err="1" smtClean="0"/>
              <a:t>Whitelock</a:t>
            </a:r>
            <a:r>
              <a:rPr lang="en-US" altLang="en-US" sz="1400" dirty="0" smtClean="0"/>
              <a:t>, D. </a:t>
            </a:r>
            <a:r>
              <a:rPr lang="en-US" altLang="en-US" sz="1400" dirty="0" err="1" smtClean="0"/>
              <a:t>Faulker</a:t>
            </a:r>
            <a:r>
              <a:rPr lang="en-US" altLang="en-US" sz="1400" dirty="0" smtClean="0"/>
              <a:t>, D., &amp; </a:t>
            </a:r>
            <a:r>
              <a:rPr lang="en-US" altLang="en-US" sz="1400" dirty="0" err="1" smtClean="0"/>
              <a:t>Miell</a:t>
            </a:r>
            <a:r>
              <a:rPr lang="en-US" altLang="en-US" sz="1400" dirty="0" smtClean="0"/>
              <a:t>, D. (2008). Promoting creativity in Ph.D. supervision: Tensions and 	dilemmas. </a:t>
            </a:r>
            <a:r>
              <a:rPr lang="en-US" altLang="en-US" sz="1400" i="1" dirty="0" smtClean="0"/>
              <a:t>Thinking Skills and Creativity, 3, </a:t>
            </a:r>
            <a:r>
              <a:rPr lang="en-US" altLang="en-US" sz="1400" dirty="0" smtClean="0"/>
              <a:t>143-153.</a:t>
            </a:r>
          </a:p>
          <a:p>
            <a:pPr marL="0" indent="0" eaLnBrk="1" hangingPunct="1">
              <a:buFont typeface="Arial" panose="020B0604020202020204" pitchFamily="34" charset="0"/>
              <a:buNone/>
              <a:defRPr/>
            </a:pPr>
            <a:endParaRPr lang="en-US" altLang="en-US" b="1" dirty="0" smtClean="0"/>
          </a:p>
        </p:txBody>
      </p:sp>
      <p:sp>
        <p:nvSpPr>
          <p:cNvPr id="40964" name="Date Placeholder 1"/>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A82F961-4DB6-4662-91B7-3807EB7BCA1F}"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320" y="447040"/>
            <a:ext cx="7559040" cy="970598"/>
          </a:xfrm>
          <a:noFill/>
          <a:effectLst>
            <a:glow rad="546100">
              <a:srgbClr val="FFD53C">
                <a:alpha val="47000"/>
              </a:srgbClr>
            </a:glow>
          </a:effectLst>
          <a:extLst>
            <a:ext uri="{91240B29-F687-4f45-9708-019B960494DF}"/>
          </a:extLst>
        </p:spPr>
        <p:txBody>
          <a:bodyPr/>
          <a:lstStyle/>
          <a:p>
            <a:pPr eaLnBrk="1" hangingPunct="1">
              <a:defRPr/>
            </a:pPr>
            <a:r>
              <a:rPr lang="en-US" sz="2800" b="1" dirty="0" smtClean="0">
                <a:ea typeface="ＭＳ Ｐゴシック" charset="0"/>
              </a:rPr>
              <a:t>What We are Doing for the Next Two Hours</a:t>
            </a:r>
            <a:endParaRPr lang="en-US" sz="2800" b="1" dirty="0">
              <a:ea typeface="ＭＳ Ｐゴシック" charset="0"/>
            </a:endParaRPr>
          </a:p>
        </p:txBody>
      </p:sp>
      <p:sp>
        <p:nvSpPr>
          <p:cNvPr id="3" name="Content Placeholder 2"/>
          <p:cNvSpPr>
            <a:spLocks noGrp="1"/>
          </p:cNvSpPr>
          <p:nvPr>
            <p:ph idx="1"/>
          </p:nvPr>
        </p:nvSpPr>
        <p:spPr>
          <a:xfrm>
            <a:off x="674300" y="1726033"/>
            <a:ext cx="7749198" cy="3745169"/>
          </a:xfrm>
          <a:noFill/>
          <a:effectLst>
            <a:glow rad="1803400">
              <a:srgbClr val="FFCA37">
                <a:alpha val="13000"/>
              </a:srgbClr>
            </a:glow>
          </a:effectLst>
          <a:extLst>
            <a:ext uri="{91240B29-F687-4f45-9708-019B960494DF}"/>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marL="0" indent="0">
              <a:buFont typeface="Arial" panose="020B0604020202020204" pitchFamily="34" charset="0"/>
              <a:buNone/>
              <a:defRPr/>
            </a:pPr>
            <a:r>
              <a:rPr lang="en-US" altLang="en-US" sz="2000" b="1" dirty="0" smtClean="0"/>
              <a:t> 1. Learn to assess and conceptualize your own and your counselee's emotional development </a:t>
            </a:r>
          </a:p>
          <a:p>
            <a:pPr marL="0" indent="0">
              <a:buFont typeface="Arial" panose="020B0604020202020204" pitchFamily="34" charset="0"/>
              <a:buNone/>
              <a:defRPr/>
            </a:pPr>
            <a:r>
              <a:rPr lang="en-US" altLang="en-US" sz="2000" b="1" dirty="0" smtClean="0"/>
              <a:t>2. Apply this learning to case conceptualization and treatment planning </a:t>
            </a:r>
          </a:p>
          <a:p>
            <a:pPr marL="0" indent="0">
              <a:buFont typeface="Arial" panose="020B0604020202020204" pitchFamily="34" charset="0"/>
              <a:buNone/>
              <a:defRPr/>
            </a:pPr>
            <a:r>
              <a:rPr lang="en-US" altLang="en-US" sz="2000" b="1" dirty="0" smtClean="0"/>
              <a:t>3. Learn how to utilize </a:t>
            </a:r>
            <a:r>
              <a:rPr lang="en-US" altLang="en-US" sz="2000" b="1" i="1" dirty="0" smtClean="0"/>
              <a:t>Art Focusing </a:t>
            </a:r>
            <a:r>
              <a:rPr lang="en-US" altLang="en-US" sz="2000" b="1" dirty="0" smtClean="0"/>
              <a:t>(Rappaport, 2009) and practice it yourself to promote attunement with self and others, emotional development, mind organization, affect regulation, and self-compassion</a:t>
            </a:r>
          </a:p>
          <a:p>
            <a:pPr marL="0" indent="0">
              <a:buFont typeface="Arial" panose="020B0604020202020204" pitchFamily="34" charset="0"/>
              <a:buAutoNum type="arabicPeriod" startAt="4"/>
              <a:defRPr/>
            </a:pPr>
            <a:r>
              <a:rPr lang="en-US" altLang="en-US" sz="2000" b="1" dirty="0" smtClean="0"/>
              <a:t>Learn how to utilize </a:t>
            </a:r>
            <a:r>
              <a:rPr lang="en-US" altLang="en-US" sz="2000" b="1" i="1" dirty="0" smtClean="0"/>
              <a:t>Art Focusing</a:t>
            </a:r>
            <a:r>
              <a:rPr lang="en-US" altLang="en-US" sz="2000" b="1" dirty="0" smtClean="0"/>
              <a:t> in keeping with a CBT exposure model that does not require art </a:t>
            </a:r>
          </a:p>
          <a:p>
            <a:pPr marL="0" indent="0">
              <a:buFont typeface="Arial" panose="020B0604020202020204" pitchFamily="34" charset="0"/>
              <a:buAutoNum type="arabicPeriod" startAt="4"/>
              <a:defRPr/>
            </a:pPr>
            <a:r>
              <a:rPr lang="en-US" altLang="en-US" sz="2000" b="1" dirty="0" smtClean="0"/>
              <a:t>Obtain information about further training and resources</a:t>
            </a:r>
          </a:p>
          <a:p>
            <a:pPr marL="0" indent="0" eaLnBrk="1" hangingPunct="1">
              <a:buFont typeface="Arial" panose="020B0604020202020204" pitchFamily="34" charset="0"/>
              <a:buNone/>
              <a:defRPr/>
            </a:pPr>
            <a:endParaRPr lang="en-US" altLang="en-US" sz="2000" dirty="0" smtClean="0"/>
          </a:p>
        </p:txBody>
      </p:sp>
      <p:sp>
        <p:nvSpPr>
          <p:cNvPr id="8200" name="Date Placeholder 3"/>
          <p:cNvSpPr>
            <a:spLocks noGrp="1"/>
          </p:cNvSpPr>
          <p:nvPr>
            <p:ph type="dt" sz="half" idx="10"/>
          </p:nvPr>
        </p:nvSpPr>
        <p:spPr bwMode="auto">
          <a:xfrm>
            <a:off x="5405257" y="6041363"/>
            <a:ext cx="1133565"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EC9CA72-CEEE-4293-A000-49F415430908}" type="datetime1">
              <a:rPr lang="en-US" altLang="en-US" sz="1200" smtClean="0">
                <a:solidFill>
                  <a:srgbClr val="898989"/>
                </a:solidFill>
              </a:rPr>
              <a:pPr>
                <a:spcBef>
                  <a:spcPct val="0"/>
                </a:spcBef>
                <a:buFontTx/>
                <a:buNone/>
              </a:pPr>
              <a:t>10/21/2016</a:t>
            </a:fld>
            <a:endParaRPr lang="en-US" altLang="en-US" sz="1200" dirty="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title"/>
          </p:nvPr>
        </p:nvSpPr>
        <p:spPr>
          <a:xfrm rot="20070695">
            <a:off x="457198" y="846735"/>
            <a:ext cx="4668245" cy="995415"/>
          </a:xfrm>
          <a:noFill/>
          <a:effectLst>
            <a:glow rad="723900">
              <a:srgbClr val="FFD53C">
                <a:alpha val="40000"/>
              </a:srgbClr>
            </a:glow>
          </a:effectLst>
          <a:extLst>
            <a:ext uri="{91240B29-F687-4f45-9708-019B960494DF}"/>
          </a:extLst>
        </p:spPr>
        <p:txBody>
          <a:bodyPr/>
          <a:lstStyle/>
          <a:p>
            <a:pPr eaLnBrk="1" hangingPunct="1">
              <a:defRPr/>
            </a:pPr>
            <a:r>
              <a:rPr lang="en-US" sz="2800" b="1" dirty="0">
                <a:ea typeface="ＭＳ Ｐゴシック" charset="0"/>
              </a:rPr>
              <a:t>Rationale for Using Creative Approaches </a:t>
            </a:r>
          </a:p>
        </p:txBody>
      </p:sp>
      <p:sp>
        <p:nvSpPr>
          <p:cNvPr id="3" name="Content Placeholder 2"/>
          <p:cNvSpPr>
            <a:spLocks noGrp="1"/>
          </p:cNvSpPr>
          <p:nvPr>
            <p:ph idx="1"/>
          </p:nvPr>
        </p:nvSpPr>
        <p:spPr>
          <a:xfrm rot="640384">
            <a:off x="3099074" y="1734527"/>
            <a:ext cx="4612368" cy="4281215"/>
          </a:xfrm>
          <a:noFill/>
          <a:extLst>
            <a:ext uri="{91240B29-F687-4f45-9708-019B960494DF}"/>
          </a:extLst>
        </p:spPr>
        <p:style>
          <a:lnRef idx="0">
            <a:schemeClr val="accent6"/>
          </a:lnRef>
          <a:fillRef idx="3">
            <a:schemeClr val="accent6"/>
          </a:fillRef>
          <a:effectRef idx="3">
            <a:schemeClr val="accent6"/>
          </a:effectRef>
          <a:fontRef idx="minor">
            <a:schemeClr val="lt1"/>
          </a:fontRef>
        </p:style>
        <p:txBody>
          <a:bodyPr>
            <a:normAutofit lnSpcReduction="10000"/>
          </a:bodyPr>
          <a:lstStyle>
            <a:lvl1pPr marL="342900" indent="-342900">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lnSpc>
                <a:spcPct val="80000"/>
              </a:lnSpc>
              <a:defRPr/>
            </a:pPr>
            <a:r>
              <a:rPr lang="en-US" altLang="en-US" sz="1600" b="1" dirty="0" smtClean="0"/>
              <a:t>Research indicates that creativity supports adaptability and problem solving skills (Lawrence, Foster, &amp; </a:t>
            </a:r>
            <a:r>
              <a:rPr lang="en-US" altLang="en-US" sz="1600" b="1" dirty="0" err="1" smtClean="0"/>
              <a:t>Tieso</a:t>
            </a:r>
            <a:r>
              <a:rPr lang="en-US" altLang="en-US" sz="1600" b="1" dirty="0" smtClean="0"/>
              <a:t>, 2015)</a:t>
            </a:r>
          </a:p>
          <a:p>
            <a:pPr eaLnBrk="1" hangingPunct="1">
              <a:lnSpc>
                <a:spcPct val="80000"/>
              </a:lnSpc>
              <a:defRPr/>
            </a:pPr>
            <a:r>
              <a:rPr lang="en-US" altLang="en-US" sz="1600" b="1" dirty="0" smtClean="0"/>
              <a:t>The importance of creativity has been demonstrated in both counseling and counselor education (</a:t>
            </a:r>
            <a:r>
              <a:rPr lang="en-US" altLang="en-US" sz="1600" b="1" dirty="0" err="1" smtClean="0"/>
              <a:t>Duffey</a:t>
            </a:r>
            <a:r>
              <a:rPr lang="en-US" altLang="en-US" sz="1600" b="1" dirty="0" smtClean="0"/>
              <a:t>, </a:t>
            </a:r>
            <a:r>
              <a:rPr lang="en-US" altLang="en-US" sz="1600" b="1" dirty="0" err="1" smtClean="0"/>
              <a:t>Haberstroh</a:t>
            </a:r>
            <a:r>
              <a:rPr lang="en-US" altLang="en-US" sz="1600" b="1" dirty="0" smtClean="0"/>
              <a:t>, &amp; </a:t>
            </a:r>
            <a:r>
              <a:rPr lang="en-US" altLang="en-US" sz="1600" b="1" dirty="0" err="1" smtClean="0"/>
              <a:t>Trepal</a:t>
            </a:r>
            <a:r>
              <a:rPr lang="en-US" altLang="en-US" sz="1600" b="1" dirty="0" smtClean="0"/>
              <a:t>, 2009; </a:t>
            </a:r>
            <a:r>
              <a:rPr lang="en-US" altLang="en-US" sz="1600" b="1" dirty="0" err="1" smtClean="0"/>
              <a:t>Whitelock</a:t>
            </a:r>
            <a:r>
              <a:rPr lang="en-US" altLang="en-US" sz="1600" b="1" dirty="0" smtClean="0"/>
              <a:t>, Faulkner, &amp; </a:t>
            </a:r>
            <a:r>
              <a:rPr lang="en-US" altLang="en-US" sz="1600" b="1" dirty="0" err="1" smtClean="0"/>
              <a:t>Miell</a:t>
            </a:r>
            <a:r>
              <a:rPr lang="en-US" altLang="en-US" sz="1600" b="1" dirty="0" smtClean="0"/>
              <a:t>, 2008).</a:t>
            </a:r>
          </a:p>
          <a:p>
            <a:pPr eaLnBrk="1" hangingPunct="1">
              <a:lnSpc>
                <a:spcPct val="80000"/>
              </a:lnSpc>
              <a:defRPr/>
            </a:pPr>
            <a:r>
              <a:rPr lang="en-US" altLang="en-US" sz="1600" b="1" dirty="0" smtClean="0"/>
              <a:t>Creative, mindfulness approaches are effective in supporting integration of disassociated, un-integrated aspects of the self and intolerable affect states (Siegel, 2010).</a:t>
            </a:r>
          </a:p>
          <a:p>
            <a:pPr eaLnBrk="1" hangingPunct="1">
              <a:lnSpc>
                <a:spcPct val="80000"/>
              </a:lnSpc>
              <a:defRPr/>
            </a:pPr>
            <a:r>
              <a:rPr lang="en-US" altLang="en-US" sz="1600" b="1" dirty="0" smtClean="0"/>
              <a:t>Exposure treatment is effective for trauma symptoms (Barlow, 2014). </a:t>
            </a:r>
          </a:p>
          <a:p>
            <a:pPr eaLnBrk="1" hangingPunct="1">
              <a:lnSpc>
                <a:spcPct val="80000"/>
              </a:lnSpc>
              <a:defRPr/>
            </a:pPr>
            <a:r>
              <a:rPr lang="en-US" altLang="en-US" sz="1600" b="1" dirty="0" smtClean="0"/>
              <a:t>Art focusing is a gentle, creative, and powerful method of compassionately exposing counselees to avoided affect (Rappaport, 2009).</a:t>
            </a:r>
          </a:p>
          <a:p>
            <a:pPr eaLnBrk="1" hangingPunct="1">
              <a:lnSpc>
                <a:spcPct val="80000"/>
              </a:lnSpc>
              <a:defRPr/>
            </a:pPr>
            <a:r>
              <a:rPr lang="en-US" altLang="en-US" sz="1600" b="1" dirty="0" smtClean="0"/>
              <a:t>These methods have been profoundly effective in my practice with children, adults, couples, and families (Sosin, 1985-2015) </a:t>
            </a:r>
          </a:p>
          <a:p>
            <a:pPr eaLnBrk="1" hangingPunct="1">
              <a:lnSpc>
                <a:spcPct val="80000"/>
              </a:lnSpc>
              <a:defRPr/>
            </a:pPr>
            <a:endParaRPr lang="en-US" altLang="en-US" sz="1900" dirty="0" smtClean="0"/>
          </a:p>
          <a:p>
            <a:pPr eaLnBrk="1" hangingPunct="1">
              <a:lnSpc>
                <a:spcPct val="80000"/>
              </a:lnSpc>
              <a:buFont typeface="Arial" panose="020B0604020202020204" pitchFamily="34" charset="0"/>
              <a:buNone/>
              <a:defRPr/>
            </a:pPr>
            <a:endParaRPr lang="en-US" altLang="en-US" sz="1900" dirty="0" smtClean="0">
              <a:solidFill>
                <a:srgbClr val="FFFFFF"/>
              </a:solidFill>
            </a:endParaRPr>
          </a:p>
          <a:p>
            <a:pPr eaLnBrk="1" hangingPunct="1">
              <a:lnSpc>
                <a:spcPct val="80000"/>
              </a:lnSpc>
              <a:defRPr/>
            </a:pPr>
            <a:endParaRPr lang="en-US" altLang="en-US" sz="1900" dirty="0" smtClean="0">
              <a:solidFill>
                <a:srgbClr val="FFFFFF"/>
              </a:solidFill>
            </a:endParaRPr>
          </a:p>
        </p:txBody>
      </p:sp>
      <p:sp>
        <p:nvSpPr>
          <p:cNvPr id="10248" name="Date Placeholder 1"/>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917268-449D-45EB-9393-6FEAAACC81F8}"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498600" y="274638"/>
            <a:ext cx="6305550" cy="735012"/>
          </a:xfrm>
          <a:noFill/>
        </p:spPr>
        <p:txBody>
          <a:bodyPr/>
          <a:lstStyle/>
          <a:p>
            <a:pPr eaLnBrk="1" hangingPunct="1"/>
            <a:r>
              <a:rPr lang="en-US" altLang="en-US" sz="2400" b="1" smtClean="0"/>
              <a:t>KEY TERMS USED IN THIS PRESENTATION</a:t>
            </a:r>
          </a:p>
        </p:txBody>
      </p:sp>
      <p:sp>
        <p:nvSpPr>
          <p:cNvPr id="12291" name="Content Placeholder 2"/>
          <p:cNvSpPr>
            <a:spLocks noGrp="1"/>
          </p:cNvSpPr>
          <p:nvPr>
            <p:ph idx="1"/>
          </p:nvPr>
        </p:nvSpPr>
        <p:spPr>
          <a:xfrm>
            <a:off x="180975" y="1203325"/>
            <a:ext cx="8556625" cy="5153025"/>
          </a:xfrm>
          <a:noFill/>
        </p:spPr>
        <p:txBody>
          <a:bodyPr>
            <a:normAutofit fontScale="92500" lnSpcReduction="10000"/>
          </a:bodyPr>
          <a:lstStyle/>
          <a:p>
            <a:pPr marL="0" indent="0">
              <a:buFont typeface="Arial" panose="020B0604020202020204" pitchFamily="34" charset="0"/>
              <a:buNone/>
            </a:pPr>
            <a:endParaRPr lang="en-US" altLang="en-US" sz="1200" b="1" u="sng" dirty="0" smtClean="0"/>
          </a:p>
          <a:p>
            <a:pPr marL="0" indent="0"/>
            <a:r>
              <a:rPr lang="en-US" altLang="en-US" sz="1400" b="1" u="sng" dirty="0" smtClean="0"/>
              <a:t>Emotional Development</a:t>
            </a:r>
            <a:r>
              <a:rPr lang="en-US" altLang="en-US" sz="1400" b="1" dirty="0" smtClean="0"/>
              <a:t>: The process by which we learn to know, experience, and represent in words the full spectrum of emotions with awareness and compassion toward the self and others (Greenspan, 1997).</a:t>
            </a:r>
          </a:p>
          <a:p>
            <a:pPr marL="0" indent="0"/>
            <a:r>
              <a:rPr lang="en-US" altLang="en-US" sz="1400" b="1" u="sng" dirty="0" smtClean="0"/>
              <a:t>Emotion Regulation</a:t>
            </a:r>
            <a:r>
              <a:rPr lang="en-US" altLang="en-US" sz="1400" b="1" dirty="0" smtClean="0"/>
              <a:t>: Our ability to experience and label our emotional experiences and respond to them in keeping with our values and authentic personhood, even when we feel significant distress (i.e., intense fear, guilt, and/or shame); the developmental capacity of monitoring and modifying the flow of energy and attention of the mind. Rigid or chaotic mind states reflect strong neural networks that are tenacious and require a tremendous amount of energy to learn how to regulate. “Wimbledon/”10,000 hours. We can tell counselees about this (Siegel, 2010). </a:t>
            </a:r>
          </a:p>
          <a:p>
            <a:pPr marL="0" indent="0"/>
            <a:r>
              <a:rPr lang="en-US" altLang="en-US" sz="1400" b="1" u="sng" dirty="0" smtClean="0"/>
              <a:t>Attunement: </a:t>
            </a:r>
            <a:r>
              <a:rPr lang="en-US" altLang="en-US" sz="1400" b="1" dirty="0" smtClean="0"/>
              <a:t>The ability for the counselor to be empathically present and sensitive to the affective and cognitive state of the counselee. This state of shared being promotes internal integration and the ability for blocked states of consciousness to emerge so that self-regulatory capacities can develop (</a:t>
            </a:r>
            <a:r>
              <a:rPr lang="en-US" altLang="en-US" sz="1400" b="1" dirty="0" err="1" smtClean="0"/>
              <a:t>Gottman</a:t>
            </a:r>
            <a:r>
              <a:rPr lang="en-US" altLang="en-US" sz="1400" b="1" dirty="0" smtClean="0"/>
              <a:t>, </a:t>
            </a:r>
            <a:r>
              <a:rPr lang="en-US" altLang="en-US" sz="1400" b="1" dirty="0" err="1" smtClean="0"/>
              <a:t>Gottman</a:t>
            </a:r>
            <a:r>
              <a:rPr lang="en-US" altLang="en-US" sz="1400" b="1" dirty="0" smtClean="0"/>
              <a:t>, &amp; Siegel, 2014).</a:t>
            </a:r>
          </a:p>
          <a:p>
            <a:pPr marL="0" indent="0"/>
            <a:r>
              <a:rPr lang="en-US" altLang="en-US" sz="1400" b="1" u="sng" dirty="0" smtClean="0"/>
              <a:t>Exposure Treatment</a:t>
            </a:r>
            <a:r>
              <a:rPr lang="en-US" altLang="en-US" sz="1400" b="1" dirty="0" smtClean="0"/>
              <a:t>: An evidence based cognitive-behavioral therapy treatment that promotes habituation to avoided/distressing/intolerable/dissociated affective and cognitive content (Barlow et al., 2011; </a:t>
            </a:r>
            <a:r>
              <a:rPr lang="en-US" altLang="en-US" sz="1400" b="1" dirty="0" err="1" smtClean="0"/>
              <a:t>Gabbard</a:t>
            </a:r>
            <a:r>
              <a:rPr lang="en-US" altLang="en-US" sz="1400" b="1" dirty="0" smtClean="0"/>
              <a:t>, 2014).</a:t>
            </a:r>
          </a:p>
          <a:p>
            <a:pPr marL="0" indent="0"/>
            <a:r>
              <a:rPr lang="en-US" altLang="en-US" sz="1400" b="1" u="sng" dirty="0" smtClean="0"/>
              <a:t>Mindfulness Practice</a:t>
            </a:r>
            <a:r>
              <a:rPr lang="en-US" altLang="en-US" sz="1400" b="1" dirty="0" smtClean="0"/>
              <a:t>: Purposeful attention to the present moment while non-judgmentally and objectively observing cognitive and affective content (Siegel, 2007).  </a:t>
            </a:r>
          </a:p>
          <a:p>
            <a:pPr marL="0" indent="0"/>
            <a:r>
              <a:rPr lang="en-US" altLang="en-US" sz="1400" b="1" u="sng" dirty="0" smtClean="0"/>
              <a:t>Self Compassion</a:t>
            </a:r>
            <a:r>
              <a:rPr lang="en-US" altLang="en-US" sz="1400" b="1" dirty="0" smtClean="0"/>
              <a:t>: The ability to respond to ourselves with gentleness, tenderness, patience, and kindness; knowing and accepting ourselves as we are in the moment (Neff, 2015).</a:t>
            </a:r>
          </a:p>
          <a:p>
            <a:pPr marL="0" indent="0"/>
            <a:r>
              <a:rPr lang="en-US" altLang="en-US" sz="1400" b="1" u="sng" dirty="0" smtClean="0"/>
              <a:t>Art Focusing</a:t>
            </a:r>
            <a:r>
              <a:rPr lang="en-US" altLang="en-US" sz="1400" b="1" dirty="0" smtClean="0"/>
              <a:t>: an evidence-based counseling skill based on Eugene </a:t>
            </a:r>
            <a:r>
              <a:rPr lang="en-US" altLang="en-US" sz="1400" b="1" dirty="0" err="1" smtClean="0"/>
              <a:t>Gendlin’s</a:t>
            </a:r>
            <a:r>
              <a:rPr lang="en-US" altLang="en-US" sz="1400" b="1" dirty="0" smtClean="0"/>
              <a:t> Focusing Technique (1996) and developed by Laurie Rappaport (2009).</a:t>
            </a:r>
          </a:p>
          <a:p>
            <a:pPr marL="0" indent="0" eaLnBrk="1" hangingPunct="1"/>
            <a:endParaRPr lang="en-US" altLang="en-US" sz="1600" dirty="0" smtClean="0">
              <a:solidFill>
                <a:srgbClr val="FFFFFF"/>
              </a:solidFill>
            </a:endParaRPr>
          </a:p>
          <a:p>
            <a:pPr marL="0" indent="0" eaLnBrk="1" hangingPunct="1"/>
            <a:endParaRPr lang="en-US" altLang="en-US" sz="1600" dirty="0" smtClean="0">
              <a:solidFill>
                <a:srgbClr val="FFFFFF"/>
              </a:solidFill>
            </a:endParaRPr>
          </a:p>
          <a:p>
            <a:pPr marL="0" indent="0" eaLnBrk="1" hangingPunct="1"/>
            <a:endParaRPr lang="en-US" altLang="en-US" sz="1600" dirty="0" smtClean="0">
              <a:solidFill>
                <a:srgbClr val="FFFFFF"/>
              </a:solidFill>
            </a:endParaRPr>
          </a:p>
          <a:p>
            <a:pPr marL="0" indent="0" eaLnBrk="1" hangingPunct="1"/>
            <a:endParaRPr lang="en-US" altLang="en-US" dirty="0" smtClean="0"/>
          </a:p>
        </p:txBody>
      </p:sp>
      <p:sp>
        <p:nvSpPr>
          <p:cNvPr id="12292" name="Date Placeholder 1"/>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521C69A-7179-4CA7-B1AE-8E850C5EF823}"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rot="747985">
            <a:off x="2944813" y="788988"/>
            <a:ext cx="5992812" cy="1012825"/>
          </a:xfrm>
          <a:noFill/>
        </p:spPr>
        <p:txBody>
          <a:bodyPr/>
          <a:lstStyle/>
          <a:p>
            <a:r>
              <a:rPr lang="en-US" altLang="en-US" sz="2000" b="1" dirty="0" smtClean="0"/>
              <a:t>I.  Learn to Assess and Conceptualize Your Own and Your Counselee’s Emotional Development</a:t>
            </a:r>
            <a:endParaRPr lang="en-US" altLang="en-US" sz="2000" dirty="0" smtClean="0"/>
          </a:p>
        </p:txBody>
      </p:sp>
      <p:sp>
        <p:nvSpPr>
          <p:cNvPr id="14339" name="Content Placeholder 2"/>
          <p:cNvSpPr>
            <a:spLocks noGrp="1"/>
          </p:cNvSpPr>
          <p:nvPr>
            <p:ph idx="1"/>
          </p:nvPr>
        </p:nvSpPr>
        <p:spPr>
          <a:xfrm rot="21046838">
            <a:off x="473317" y="2040464"/>
            <a:ext cx="4912163" cy="4452795"/>
          </a:xfrm>
          <a:noFill/>
        </p:spPr>
        <p:txBody>
          <a:bodyPr>
            <a:noAutofit/>
          </a:bodyPr>
          <a:lstStyle/>
          <a:p>
            <a:pPr marL="0" indent="0">
              <a:buFont typeface="Arial" panose="020B0604020202020204" pitchFamily="34" charset="0"/>
              <a:buNone/>
            </a:pPr>
            <a:r>
              <a:rPr lang="en-US" altLang="en-US" sz="2000" b="1" dirty="0" smtClean="0"/>
              <a:t>To provide a foundation and understanding for ethically and effectively applying Art Focusing in counseling, we will first review case conceptualization from an attachment and emotional development perspective. </a:t>
            </a:r>
          </a:p>
          <a:p>
            <a:pPr marL="0" indent="0">
              <a:buFont typeface="Arial" panose="020B0604020202020204" pitchFamily="34" charset="0"/>
              <a:buNone/>
            </a:pPr>
            <a:r>
              <a:rPr lang="en-US" altLang="en-US" sz="2000" b="1" dirty="0" smtClean="0"/>
              <a:t>In this section of the presentation we will:</a:t>
            </a:r>
          </a:p>
          <a:p>
            <a:pPr marL="0" indent="0"/>
            <a:r>
              <a:rPr lang="en-US" altLang="en-US" sz="2000" b="1" dirty="0" smtClean="0"/>
              <a:t>Review an Emotion-Development Model</a:t>
            </a:r>
          </a:p>
          <a:p>
            <a:pPr marL="0" indent="0"/>
            <a:r>
              <a:rPr lang="en-US" altLang="en-US" sz="2000" b="1" dirty="0" smtClean="0"/>
              <a:t>Consider your own development </a:t>
            </a:r>
          </a:p>
          <a:p>
            <a:pPr marL="0" indent="0">
              <a:buFont typeface="Arial" panose="020B0604020202020204" pitchFamily="34" charset="0"/>
              <a:buNone/>
            </a:pPr>
            <a:r>
              <a:rPr lang="en-US" altLang="en-US" sz="2000" b="1" i="1" dirty="0" smtClean="0"/>
              <a:t> </a:t>
            </a:r>
            <a:endParaRPr lang="en-US" altLang="en-US" sz="2400" dirty="0" smtClean="0"/>
          </a:p>
        </p:txBody>
      </p:sp>
    </p:spTree>
  </p:cSld>
  <p:clrMapOvr>
    <a:masterClrMapping/>
  </p:clrMapOvr>
  <p:transition spd="slow">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479424"/>
            <a:ext cx="8229600" cy="1031323"/>
          </a:xfrm>
          <a:noFill/>
        </p:spPr>
        <p:txBody>
          <a:bodyPr>
            <a:normAutofit fontScale="90000"/>
          </a:bodyPr>
          <a:lstStyle/>
          <a:p>
            <a:r>
              <a:rPr lang="en-US" altLang="en-US" b="1" dirty="0"/>
              <a:t>Developmental Model I: Six Core Developmental Capacities</a:t>
            </a:r>
            <a:r>
              <a:rPr lang="en-US" altLang="en-US" b="1" u="sng" dirty="0" smtClean="0">
                <a:solidFill>
                  <a:srgbClr val="D9D9D9"/>
                </a:solidFill>
              </a:rPr>
              <a:t/>
            </a:r>
            <a:br>
              <a:rPr lang="en-US" altLang="en-US" b="1" u="sng" dirty="0" smtClean="0">
                <a:solidFill>
                  <a:srgbClr val="D9D9D9"/>
                </a:solidFill>
              </a:rPr>
            </a:br>
            <a:r>
              <a:rPr lang="en-US" altLang="en-US" b="1" u="sng" dirty="0" smtClean="0">
                <a:solidFill>
                  <a:srgbClr val="D9D9D9"/>
                </a:solidFill>
              </a:rPr>
              <a:t/>
            </a:r>
            <a:br>
              <a:rPr lang="en-US" altLang="en-US" b="1" u="sng" dirty="0" smtClean="0">
                <a:solidFill>
                  <a:srgbClr val="D9D9D9"/>
                </a:solidFill>
              </a:rPr>
            </a:br>
            <a:endParaRPr lang="en-US" altLang="en-US" dirty="0" smtClean="0"/>
          </a:p>
        </p:txBody>
      </p:sp>
      <p:sp>
        <p:nvSpPr>
          <p:cNvPr id="16387" name="Content Placeholder 2"/>
          <p:cNvSpPr>
            <a:spLocks noGrp="1"/>
          </p:cNvSpPr>
          <p:nvPr>
            <p:ph idx="1"/>
          </p:nvPr>
        </p:nvSpPr>
        <p:spPr>
          <a:xfrm>
            <a:off x="457200" y="1848678"/>
            <a:ext cx="8229600" cy="3965100"/>
          </a:xfrm>
          <a:noFill/>
        </p:spPr>
        <p:txBody>
          <a:bodyPr>
            <a:normAutofit fontScale="85000" lnSpcReduction="10000"/>
          </a:bodyPr>
          <a:lstStyle/>
          <a:p>
            <a:pPr marL="0" indent="0">
              <a:buFont typeface="Arial" panose="020B0604020202020204" pitchFamily="34" charset="0"/>
              <a:buNone/>
            </a:pPr>
            <a:r>
              <a:rPr lang="en-US" altLang="en-US" sz="2000" b="1" dirty="0" smtClean="0"/>
              <a:t> 1. Regulation and Shared Attention (FELT SECURITY) (0-3 months)</a:t>
            </a:r>
          </a:p>
          <a:p>
            <a:pPr marL="0" indent="0">
              <a:buFont typeface="Arial" panose="020B0604020202020204" pitchFamily="34" charset="0"/>
              <a:buNone/>
            </a:pPr>
            <a:r>
              <a:rPr lang="en-US" altLang="en-US" sz="2000" b="1" dirty="0" smtClean="0"/>
              <a:t>2. Engagement with warmth, trust, intimacy (ATTACHMENT) (3+ months)</a:t>
            </a:r>
          </a:p>
          <a:p>
            <a:pPr marL="0" indent="0">
              <a:buFont typeface="Arial" panose="020B0604020202020204" pitchFamily="34" charset="0"/>
              <a:buNone/>
            </a:pPr>
            <a:r>
              <a:rPr lang="en-US" altLang="en-US" sz="2000" b="1" dirty="0" smtClean="0"/>
              <a:t>3. Two-way purposeful, GESTURAL communication (DIFFERENTIATION ENABLED VIA SECURE BASE)  (3+ months). Interactive problem-solving/use of gestures in continuous flow. </a:t>
            </a:r>
          </a:p>
          <a:p>
            <a:pPr marL="0" indent="0">
              <a:buFont typeface="Arial" panose="020B0604020202020204" pitchFamily="34" charset="0"/>
              <a:buNone/>
            </a:pPr>
            <a:r>
              <a:rPr lang="en-US" altLang="en-US" sz="2000" b="1" dirty="0" smtClean="0"/>
              <a:t>4. Functional use of ideas (REPRESENTATION WITH WORDS) (12 MONTHS+)</a:t>
            </a:r>
          </a:p>
          <a:p>
            <a:pPr marL="0" indent="0">
              <a:buFont typeface="Arial" panose="020B0604020202020204" pitchFamily="34" charset="0"/>
              <a:buNone/>
            </a:pPr>
            <a:r>
              <a:rPr lang="en-US" altLang="en-US" sz="2000" b="1" dirty="0" smtClean="0"/>
              <a:t>5. Building bridges between ideas (GREATER AND GREATER REPRESENTATION ACROSS THE VARIETY OF AFFECTIVE-SELF THEMES)</a:t>
            </a:r>
          </a:p>
          <a:p>
            <a:pPr marL="0" indent="0">
              <a:buFont typeface="Arial" panose="020B0604020202020204" pitchFamily="34" charset="0"/>
              <a:buNone/>
            </a:pPr>
            <a:r>
              <a:rPr lang="en-US" altLang="en-US" sz="2000" b="1" dirty="0" smtClean="0"/>
              <a:t>6. MATURITY= LOVE (including the ability to speak the truth in love) AND WORK (individuated yet interdependent, authentic expression of the self)</a:t>
            </a:r>
          </a:p>
          <a:p>
            <a:pPr marL="0" indent="0">
              <a:buFont typeface="Arial" panose="020B0604020202020204" pitchFamily="34" charset="0"/>
              <a:buNone/>
            </a:pPr>
            <a:r>
              <a:rPr lang="en-US" altLang="en-US" sz="1600" b="1" dirty="0" smtClean="0"/>
              <a:t>														(Greenspan, 1997)</a:t>
            </a:r>
          </a:p>
          <a:p>
            <a:pPr marL="0" indent="0">
              <a:buFont typeface="Arial" panose="020B0604020202020204" pitchFamily="34" charset="0"/>
              <a:buNone/>
            </a:pPr>
            <a:endParaRPr lang="en-US" altLang="en-US" dirty="0" smtClean="0"/>
          </a:p>
        </p:txBody>
      </p:sp>
      <p:sp>
        <p:nvSpPr>
          <p:cNvPr id="16388"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F0C39F7-3A8F-4C0D-974A-D279DE57538D}"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rot="20457271">
            <a:off x="486486" y="1599670"/>
            <a:ext cx="3941925" cy="2790635"/>
          </a:xfrm>
          <a:prstGeom prst="rect">
            <a:avLst/>
          </a:prstGeom>
          <a:noFill/>
          <a:ln w="9525">
            <a:noFill/>
            <a:miter lim="800000"/>
            <a:headEnd/>
            <a:tailEnd/>
          </a:ln>
          <a:effectLst>
            <a:glow rad="228600">
              <a:schemeClr val="accent4">
                <a:satMod val="175000"/>
                <a:alpha val="40000"/>
              </a:schemeClr>
            </a:glow>
          </a:effectLst>
        </p:spPr>
      </p:pic>
      <p:sp>
        <p:nvSpPr>
          <p:cNvPr id="3" name="TextBox 2"/>
          <p:cNvSpPr txBox="1"/>
          <p:nvPr/>
        </p:nvSpPr>
        <p:spPr>
          <a:xfrm>
            <a:off x="912813" y="5429250"/>
            <a:ext cx="1544637" cy="238125"/>
          </a:xfrm>
          <a:prstGeom prst="rect">
            <a:avLst/>
          </a:prstGeom>
          <a:noFill/>
        </p:spPr>
        <p:txBody>
          <a:bodyPr>
            <a:spAutoFit/>
          </a:bodyPr>
          <a:lstStyle/>
          <a:p>
            <a:pPr>
              <a:lnSpc>
                <a:spcPct val="90000"/>
              </a:lnSpc>
              <a:defRPr/>
            </a:pPr>
            <a:r>
              <a:rPr lang="en-US" sz="1050" dirty="0">
                <a:latin typeface="Calibri" charset="0"/>
                <a:ea typeface="ＭＳ Ｐゴシック" charset="-128"/>
              </a:rPr>
              <a:t>(Bowlby, 1988)</a:t>
            </a:r>
          </a:p>
        </p:txBody>
      </p:sp>
      <p:pic>
        <p:nvPicPr>
          <p:cNvPr id="5" name="Picture 4" descr="Attachment IV.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21796">
            <a:off x="5082461" y="1070207"/>
            <a:ext cx="3687621" cy="2829500"/>
          </a:xfrm>
          <a:prstGeom prst="rect">
            <a:avLst/>
          </a:prstGeom>
          <a:ln/>
          <a:effectLst>
            <a:glow rad="228600">
              <a:schemeClr val="accent3">
                <a:satMod val="175000"/>
                <a:alpha val="40000"/>
              </a:schemeClr>
            </a:glow>
            <a:outerShdw blurRad="76200" dist="12700" dir="2700000" sy="-23000" kx="-800400" algn="bl" rotWithShape="0">
              <a:prstClr val="black">
                <a:alpha val="20000"/>
              </a:prstClr>
            </a:outerShdw>
          </a:effectLst>
        </p:spPr>
        <p:style>
          <a:lnRef idx="1">
            <a:schemeClr val="accent3"/>
          </a:lnRef>
          <a:fillRef idx="2">
            <a:schemeClr val="accent3"/>
          </a:fillRef>
          <a:effectRef idx="1">
            <a:schemeClr val="accent3"/>
          </a:effectRef>
          <a:fontRef idx="minor">
            <a:schemeClr val="dk1"/>
          </a:fontRef>
        </p:style>
      </p:pic>
      <p:sp>
        <p:nvSpPr>
          <p:cNvPr id="18438" name="TextBox 5"/>
          <p:cNvSpPr txBox="1">
            <a:spLocks noChangeArrowheads="1"/>
          </p:cNvSpPr>
          <p:nvPr/>
        </p:nvSpPr>
        <p:spPr bwMode="auto">
          <a:xfrm>
            <a:off x="6713538" y="5667375"/>
            <a:ext cx="2235200" cy="307975"/>
          </a:xfrm>
          <a:prstGeom prst="rect">
            <a:avLst/>
          </a:prstGeom>
          <a:noFill/>
          <a:ln>
            <a:noFill/>
          </a:ln>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400" dirty="0"/>
              <a:t>(Bowlby, 1998; Siegel, 2014)</a:t>
            </a:r>
          </a:p>
        </p:txBody>
      </p:sp>
    </p:spTree>
  </p:cSld>
  <p:clrMapOvr>
    <a:masterClrMapping/>
  </p:clrMapOvr>
  <p:transition spd="slow">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31763" y="557213"/>
            <a:ext cx="8783637" cy="987425"/>
          </a:xfrm>
          <a:noFill/>
        </p:spPr>
        <p:txBody>
          <a:bodyPr/>
          <a:lstStyle/>
          <a:p>
            <a:r>
              <a:rPr lang="en-US" altLang="en-US" sz="2000" b="1" smtClean="0">
                <a:solidFill>
                  <a:srgbClr val="000000"/>
                </a:solidFill>
              </a:rPr>
              <a:t>Developmental Model II: </a:t>
            </a:r>
            <a:r>
              <a:rPr lang="en-US" altLang="en-US" sz="2000" b="1" smtClean="0">
                <a:ea typeface="Calibri" panose="020F0502020204030204" pitchFamily="34" charset="0"/>
                <a:cs typeface="Times New Roman" panose="02020603050405020304" pitchFamily="18" charset="0"/>
              </a:rPr>
              <a:t>Emotional Themes that Need “Scaffolding” to Come Up the Developmental Ladder without Constriction or Full Deficit</a:t>
            </a:r>
            <a:endParaRPr lang="en-US" altLang="en-US" sz="2000" smtClean="0"/>
          </a:p>
        </p:txBody>
      </p:sp>
      <p:sp>
        <p:nvSpPr>
          <p:cNvPr id="20483" name="Content Placeholder 2"/>
          <p:cNvSpPr>
            <a:spLocks noGrp="1"/>
          </p:cNvSpPr>
          <p:nvPr>
            <p:ph idx="1"/>
          </p:nvPr>
        </p:nvSpPr>
        <p:spPr>
          <a:xfrm>
            <a:off x="655982" y="2009775"/>
            <a:ext cx="7911547" cy="4031588"/>
          </a:xfrm>
          <a:noFill/>
        </p:spPr>
        <p:txBody>
          <a:bodyPr>
            <a:normAutofit/>
          </a:bodyPr>
          <a:lstStyle/>
          <a:p>
            <a:pPr marL="457200" indent="-457200">
              <a:spcBef>
                <a:spcPct val="0"/>
              </a:spcBef>
              <a:buFont typeface="Calibri" panose="020F0502020204030204" pitchFamily="34" charset="0"/>
              <a:buAutoNum type="arabicPeriod"/>
              <a:tabLst>
                <a:tab pos="914400" algn="l"/>
              </a:tabLst>
            </a:pPr>
            <a:r>
              <a:rPr lang="en-US" altLang="en-US" sz="2000" b="1" dirty="0" smtClean="0">
                <a:ea typeface="Calibri" panose="020F0502020204030204" pitchFamily="34" charset="0"/>
                <a:cs typeface="Times New Roman" panose="02020603050405020304" pitchFamily="18" charset="0"/>
              </a:rPr>
              <a:t>Dependency, intimacy and closeness (including separation anxiety)</a:t>
            </a:r>
          </a:p>
          <a:p>
            <a:pPr marL="457200" indent="-457200">
              <a:spcBef>
                <a:spcPct val="0"/>
              </a:spcBef>
              <a:buFont typeface="Calibri" panose="020F0502020204030204" pitchFamily="34" charset="0"/>
              <a:buAutoNum type="arabicPeriod"/>
              <a:tabLst>
                <a:tab pos="914400" algn="l"/>
              </a:tabLst>
            </a:pPr>
            <a:r>
              <a:rPr lang="en-US" altLang="en-US" sz="2000" b="1" dirty="0" smtClean="0">
                <a:ea typeface="Calibri" panose="020F0502020204030204" pitchFamily="34" charset="0"/>
                <a:cs typeface="Times New Roman" panose="02020603050405020304" pitchFamily="18" charset="0"/>
              </a:rPr>
              <a:t>Pleasure, excitement, and sexuality</a:t>
            </a:r>
          </a:p>
          <a:p>
            <a:pPr marL="457200" indent="-457200">
              <a:spcBef>
                <a:spcPct val="0"/>
              </a:spcBef>
              <a:buFont typeface="Calibri" panose="020F0502020204030204" pitchFamily="34" charset="0"/>
              <a:buAutoNum type="arabicPeriod"/>
              <a:tabLst>
                <a:tab pos="914400" algn="l"/>
              </a:tabLst>
            </a:pPr>
            <a:r>
              <a:rPr lang="en-US" altLang="en-US" sz="2000" b="1" dirty="0" smtClean="0">
                <a:ea typeface="Calibri" panose="020F0502020204030204" pitchFamily="34" charset="0"/>
                <a:cs typeface="Times New Roman" panose="02020603050405020304" pitchFamily="18" charset="0"/>
              </a:rPr>
              <a:t>Assertiveness, curiosity, competition, anger, aggression (incudes fears and worries about aggression)</a:t>
            </a:r>
          </a:p>
          <a:p>
            <a:pPr marL="457200" indent="-457200">
              <a:spcBef>
                <a:spcPct val="0"/>
              </a:spcBef>
              <a:buFont typeface="Calibri" panose="020F0502020204030204" pitchFamily="34" charset="0"/>
              <a:buAutoNum type="arabicPeriod"/>
              <a:tabLst>
                <a:tab pos="914400" algn="l"/>
              </a:tabLst>
            </a:pPr>
            <a:r>
              <a:rPr lang="en-US" altLang="en-US" sz="2000" b="1" dirty="0" smtClean="0">
                <a:ea typeface="Calibri" panose="020F0502020204030204" pitchFamily="34" charset="0"/>
                <a:cs typeface="Times New Roman" panose="02020603050405020304" pitchFamily="18" charset="0"/>
              </a:rPr>
              <a:t>Self-limit setting</a:t>
            </a:r>
          </a:p>
          <a:p>
            <a:pPr marL="457200" indent="-457200">
              <a:spcBef>
                <a:spcPct val="0"/>
              </a:spcBef>
              <a:buFont typeface="Calibri" panose="020F0502020204030204" pitchFamily="34" charset="0"/>
              <a:buAutoNum type="arabicPeriod"/>
              <a:tabLst>
                <a:tab pos="914400" algn="l"/>
              </a:tabLst>
            </a:pPr>
            <a:r>
              <a:rPr lang="en-US" altLang="en-US" sz="2000" b="1" dirty="0" smtClean="0">
                <a:ea typeface="Calibri" panose="020F0502020204030204" pitchFamily="34" charset="0"/>
                <a:cs typeface="Times New Roman" panose="02020603050405020304" pitchFamily="18" charset="0"/>
              </a:rPr>
              <a:t>Empathy and mature forms of love </a:t>
            </a:r>
          </a:p>
          <a:p>
            <a:pPr marL="457200" indent="-457200">
              <a:spcBef>
                <a:spcPct val="0"/>
              </a:spcBef>
              <a:buFont typeface="Arial" panose="020B0604020202020204" pitchFamily="34" charset="0"/>
              <a:buNone/>
              <a:tabLst>
                <a:tab pos="914400" algn="l"/>
              </a:tabLst>
            </a:pPr>
            <a:endParaRPr lang="en-US" altLang="en-US" sz="2000" b="1" dirty="0" smtClean="0">
              <a:ea typeface="Calibri" panose="020F0502020204030204" pitchFamily="34" charset="0"/>
              <a:cs typeface="Times New Roman" panose="02020603050405020304" pitchFamily="18" charset="0"/>
            </a:endParaRPr>
          </a:p>
          <a:p>
            <a:pPr marL="457200" indent="-457200" algn="ctr">
              <a:spcBef>
                <a:spcPct val="0"/>
              </a:spcBef>
              <a:buFont typeface="Arial" panose="020B0604020202020204" pitchFamily="34" charset="0"/>
              <a:buNone/>
              <a:tabLst>
                <a:tab pos="914400" algn="l"/>
              </a:tabLst>
            </a:pPr>
            <a:r>
              <a:rPr lang="en-US" altLang="en-US" sz="2000" b="1" dirty="0" smtClean="0">
                <a:ea typeface="Calibri" panose="020F0502020204030204" pitchFamily="34" charset="0"/>
                <a:cs typeface="Times New Roman" panose="02020603050405020304" pitchFamily="18" charset="0"/>
              </a:rPr>
              <a:t> </a:t>
            </a:r>
            <a:r>
              <a:rPr lang="en-US" altLang="en-US" sz="2000" b="1" i="1" dirty="0" smtClean="0">
                <a:ea typeface="Calibri" panose="020F0502020204030204" pitchFamily="34" charset="0"/>
                <a:cs typeface="Times New Roman" panose="02020603050405020304" pitchFamily="18" charset="0"/>
              </a:rPr>
              <a:t>Think of each of these capacities as existing on a continuum. A ladder helps conceptualize this and counselees understand this readily.</a:t>
            </a:r>
            <a:endParaRPr lang="en-US" altLang="en-US" sz="2000" dirty="0" smtClean="0"/>
          </a:p>
        </p:txBody>
      </p:sp>
      <p:sp>
        <p:nvSpPr>
          <p:cNvPr id="20484"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757C760-E40F-4604-A4D2-F14FAD9BCB8D}"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655983" y="854764"/>
            <a:ext cx="7871791" cy="5186599"/>
          </a:xfrm>
          <a:noFill/>
        </p:spPr>
        <p:txBody>
          <a:bodyPr>
            <a:noAutofit/>
          </a:bodyPr>
          <a:lstStyle/>
          <a:p>
            <a:r>
              <a:rPr lang="en-US" altLang="en-US" sz="2800" b="1" dirty="0" smtClean="0"/>
              <a:t>Important Note: Optimal development of these capacities involves a complex interplay of intrapersonal, interpersonal, and extra-personal factors (i.e., sensory uniqueness, generational/parental attachment/trauma history, crisis/trauma, systems family is embedded in, etc.).</a:t>
            </a:r>
          </a:p>
          <a:p>
            <a:r>
              <a:rPr lang="en-US" altLang="en-US" sz="2800" b="1" dirty="0" smtClean="0"/>
              <a:t>We all have limitations in some of these areas and will go “down” the developmental ladder given enough brain stem activation. </a:t>
            </a:r>
          </a:p>
          <a:p>
            <a:pPr>
              <a:buFont typeface="Arial" panose="020B0604020202020204" pitchFamily="34" charset="0"/>
              <a:buNone/>
            </a:pPr>
            <a:r>
              <a:rPr lang="en-US" altLang="en-US" sz="3600" dirty="0" smtClean="0"/>
              <a:t> </a:t>
            </a:r>
          </a:p>
          <a:p>
            <a:pPr>
              <a:buFont typeface="Arial" panose="020B0604020202020204" pitchFamily="34" charset="0"/>
              <a:buNone/>
            </a:pPr>
            <a:endParaRPr lang="en-US" altLang="en-US" sz="3600" dirty="0" smtClean="0"/>
          </a:p>
        </p:txBody>
      </p:sp>
      <p:sp>
        <p:nvSpPr>
          <p:cNvPr id="22531"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6EB1CC0-B95A-4D4A-A4E7-24D9ED3DA385}"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8238</TotalTime>
  <Words>1161</Words>
  <Application>Microsoft Office PowerPoint</Application>
  <PresentationFormat>On-screen Show (4:3)</PresentationFormat>
  <Paragraphs>166</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MS PGothic</vt:lpstr>
      <vt:lpstr>MS PGothic</vt:lpstr>
      <vt:lpstr>Arial</vt:lpstr>
      <vt:lpstr>Calibri</vt:lpstr>
      <vt:lpstr>Times New Roman</vt:lpstr>
      <vt:lpstr>Trebuchet MS</vt:lpstr>
      <vt:lpstr>Wingdings 3</vt:lpstr>
      <vt:lpstr>Facet</vt:lpstr>
      <vt:lpstr>Creative Exposure Treatment: Using Art Focusing to Promote Emotional Development, Emotion Regulation, and Self-Compassion. </vt:lpstr>
      <vt:lpstr>What We are Doing for the Next Two Hours</vt:lpstr>
      <vt:lpstr>Rationale for Using Creative Approaches </vt:lpstr>
      <vt:lpstr>KEY TERMS USED IN THIS PRESENTATION</vt:lpstr>
      <vt:lpstr>I.  Learn to Assess and Conceptualize Your Own and Your Counselee’s Emotional Development</vt:lpstr>
      <vt:lpstr>Developmental Model I: Six Core Developmental Capacities  </vt:lpstr>
      <vt:lpstr>PowerPoint Presentation</vt:lpstr>
      <vt:lpstr>Developmental Model II: Emotional Themes that Need “Scaffolding” to Come Up the Developmental Ladder without Constriction or Full Deficit</vt:lpstr>
      <vt:lpstr>PowerPoint Presentation</vt:lpstr>
      <vt:lpstr>  II.  Apply This Learning to Effective Case Conceptualization and Treatment Planning Prior to Using Art Focusing </vt:lpstr>
      <vt:lpstr>PowerPoint Presentation</vt:lpstr>
      <vt:lpstr>PowerPoint Presentation</vt:lpstr>
      <vt:lpstr> III. Learn How to Utilize Art Focusing (Rappaport, 2009) and Practice it Yourself to Promote Attunement with Self and Others, Emotional Development, Mind Organization, Affect Regulation, and Self-Compassion   </vt:lpstr>
      <vt:lpstr> Introduction to Art Focusing </vt:lpstr>
      <vt:lpstr> Steps of the Method    </vt:lpstr>
      <vt:lpstr> IV.  Learn how to utilize Art Focusing in keeping with a CBT exposure model that does not require art  </vt:lpstr>
      <vt:lpstr> V.  Obtain information about further training and resources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Exposure Treatment: Using Art Focusing to Promote Emotional Development, Emotion Regulation, and Self-Compassion.</dc:title>
  <dc:creator>Sosin, Lisa S (Ctr for Counseling &amp; Family Studies)</dc:creator>
  <cp:lastModifiedBy>Potts, Barbara</cp:lastModifiedBy>
  <cp:revision>64</cp:revision>
  <cp:lastPrinted>2016-10-04T14:39:26Z</cp:lastPrinted>
  <dcterms:created xsi:type="dcterms:W3CDTF">2015-10-31T22:28:15Z</dcterms:created>
  <dcterms:modified xsi:type="dcterms:W3CDTF">2016-10-21T17:11:09Z</dcterms:modified>
</cp:coreProperties>
</file>