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mp4" ContentType="video/unknown"/>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0" r:id="rId1"/>
  </p:sldMasterIdLst>
  <p:notesMasterIdLst>
    <p:notesMasterId r:id="rId27"/>
  </p:notesMasterIdLst>
  <p:handoutMasterIdLst>
    <p:handoutMasterId r:id="rId28"/>
  </p:handoutMasterIdLst>
  <p:sldIdLst>
    <p:sldId id="256" r:id="rId2"/>
    <p:sldId id="257" r:id="rId3"/>
    <p:sldId id="263" r:id="rId4"/>
    <p:sldId id="265" r:id="rId5"/>
    <p:sldId id="262" r:id="rId6"/>
    <p:sldId id="258" r:id="rId7"/>
    <p:sldId id="260" r:id="rId8"/>
    <p:sldId id="261" r:id="rId9"/>
    <p:sldId id="264" r:id="rId10"/>
    <p:sldId id="278" r:id="rId11"/>
    <p:sldId id="279" r:id="rId12"/>
    <p:sldId id="276" r:id="rId13"/>
    <p:sldId id="277" r:id="rId14"/>
    <p:sldId id="266" r:id="rId15"/>
    <p:sldId id="267" r:id="rId16"/>
    <p:sldId id="281" r:id="rId17"/>
    <p:sldId id="268" r:id="rId18"/>
    <p:sldId id="269" r:id="rId19"/>
    <p:sldId id="270" r:id="rId20"/>
    <p:sldId id="271" r:id="rId21"/>
    <p:sldId id="272" r:id="rId22"/>
    <p:sldId id="273" r:id="rId23"/>
    <p:sldId id="274" r:id="rId24"/>
    <p:sldId id="275" r:id="rId25"/>
    <p:sldId id="280" r:id="rId26"/>
  </p:sldIdLst>
  <p:sldSz cx="9144000" cy="6858000" type="screen4x3"/>
  <p:notesSz cx="6950075"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940" autoAdjust="0"/>
    <p:restoredTop sz="88571" autoAdjust="0"/>
  </p:normalViewPr>
  <p:slideViewPr>
    <p:cSldViewPr>
      <p:cViewPr>
        <p:scale>
          <a:sx n="69" d="100"/>
          <a:sy n="69" d="100"/>
        </p:scale>
        <p:origin x="-1884" y="-366"/>
      </p:cViewPr>
      <p:guideLst>
        <p:guide orient="horz" pos="2160"/>
        <p:guide pos="2880"/>
      </p:guideLst>
    </p:cSldViewPr>
  </p:slideViewPr>
  <p:outlineViewPr>
    <p:cViewPr>
      <p:scale>
        <a:sx n="33" d="100"/>
        <a:sy n="33" d="100"/>
      </p:scale>
      <p:origin x="0" y="2448"/>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011488" cy="461963"/>
          </a:xfrm>
          <a:prstGeom prst="rect">
            <a:avLst/>
          </a:prstGeom>
        </p:spPr>
        <p:txBody>
          <a:bodyPr vert="horz" lIns="91435" tIns="45717" rIns="91435" bIns="45717" rtlCol="0"/>
          <a:lstStyle>
            <a:lvl1pPr algn="l">
              <a:defRPr sz="1200"/>
            </a:lvl1pPr>
          </a:lstStyle>
          <a:p>
            <a:endParaRPr lang="en-US"/>
          </a:p>
        </p:txBody>
      </p:sp>
      <p:sp>
        <p:nvSpPr>
          <p:cNvPr id="3" name="Date Placeholder 2"/>
          <p:cNvSpPr>
            <a:spLocks noGrp="1"/>
          </p:cNvSpPr>
          <p:nvPr>
            <p:ph type="dt" sz="quarter" idx="1"/>
          </p:nvPr>
        </p:nvSpPr>
        <p:spPr>
          <a:xfrm>
            <a:off x="3937001" y="2"/>
            <a:ext cx="3011488" cy="461963"/>
          </a:xfrm>
          <a:prstGeom prst="rect">
            <a:avLst/>
          </a:prstGeom>
        </p:spPr>
        <p:txBody>
          <a:bodyPr vert="horz" lIns="91435" tIns="45717" rIns="91435" bIns="45717" rtlCol="0"/>
          <a:lstStyle>
            <a:lvl1pPr algn="r">
              <a:defRPr sz="1200"/>
            </a:lvl1pPr>
          </a:lstStyle>
          <a:p>
            <a:fld id="{1D3BC37C-5088-4BDF-8A91-3537712FA46B}" type="datetimeFigureOut">
              <a:rPr lang="en-US" smtClean="0"/>
              <a:pPr/>
              <a:t>5/7/2014</a:t>
            </a:fld>
            <a:endParaRPr lang="en-US"/>
          </a:p>
        </p:txBody>
      </p:sp>
      <p:sp>
        <p:nvSpPr>
          <p:cNvPr id="4" name="Footer Placeholder 3"/>
          <p:cNvSpPr>
            <a:spLocks noGrp="1"/>
          </p:cNvSpPr>
          <p:nvPr>
            <p:ph type="ftr" sz="quarter" idx="2"/>
          </p:nvPr>
        </p:nvSpPr>
        <p:spPr>
          <a:xfrm>
            <a:off x="0" y="8772527"/>
            <a:ext cx="3011488" cy="461963"/>
          </a:xfrm>
          <a:prstGeom prst="rect">
            <a:avLst/>
          </a:prstGeom>
        </p:spPr>
        <p:txBody>
          <a:bodyPr vert="horz" lIns="91435" tIns="45717" rIns="91435" bIns="45717" rtlCol="0" anchor="b"/>
          <a:lstStyle>
            <a:lvl1pPr algn="l">
              <a:defRPr sz="1200"/>
            </a:lvl1pPr>
          </a:lstStyle>
          <a:p>
            <a:endParaRPr lang="en-US"/>
          </a:p>
        </p:txBody>
      </p:sp>
      <p:sp>
        <p:nvSpPr>
          <p:cNvPr id="5" name="Slide Number Placeholder 4"/>
          <p:cNvSpPr>
            <a:spLocks noGrp="1"/>
          </p:cNvSpPr>
          <p:nvPr>
            <p:ph type="sldNum" sz="quarter" idx="3"/>
          </p:nvPr>
        </p:nvSpPr>
        <p:spPr>
          <a:xfrm>
            <a:off x="3937001" y="8772527"/>
            <a:ext cx="3011488" cy="461963"/>
          </a:xfrm>
          <a:prstGeom prst="rect">
            <a:avLst/>
          </a:prstGeom>
        </p:spPr>
        <p:txBody>
          <a:bodyPr vert="horz" lIns="91435" tIns="45717" rIns="91435" bIns="45717" rtlCol="0" anchor="b"/>
          <a:lstStyle>
            <a:lvl1pPr algn="r">
              <a:defRPr sz="1200"/>
            </a:lvl1pPr>
          </a:lstStyle>
          <a:p>
            <a:fld id="{34FE4B62-5FDA-45B6-BB0B-7219D104F0B8}" type="slidenum">
              <a:rPr lang="en-US" smtClean="0"/>
              <a:pPr/>
              <a:t>‹#›</a:t>
            </a:fld>
            <a:endParaRPr lang="en-US"/>
          </a:p>
        </p:txBody>
      </p:sp>
    </p:spTree>
    <p:extLst>
      <p:ext uri="{BB962C8B-B14F-4D97-AF65-F5344CB8AC3E}">
        <p14:creationId xmlns:p14="http://schemas.microsoft.com/office/powerpoint/2010/main" val="23700448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011488" cy="461963"/>
          </a:xfrm>
          <a:prstGeom prst="rect">
            <a:avLst/>
          </a:prstGeom>
        </p:spPr>
        <p:txBody>
          <a:bodyPr vert="horz" lIns="91435" tIns="45717" rIns="91435" bIns="45717" rtlCol="0"/>
          <a:lstStyle>
            <a:lvl1pPr algn="l">
              <a:defRPr sz="1200"/>
            </a:lvl1pPr>
          </a:lstStyle>
          <a:p>
            <a:endParaRPr lang="en-US"/>
          </a:p>
        </p:txBody>
      </p:sp>
      <p:sp>
        <p:nvSpPr>
          <p:cNvPr id="3" name="Date Placeholder 2"/>
          <p:cNvSpPr>
            <a:spLocks noGrp="1"/>
          </p:cNvSpPr>
          <p:nvPr>
            <p:ph type="dt" idx="1"/>
          </p:nvPr>
        </p:nvSpPr>
        <p:spPr>
          <a:xfrm>
            <a:off x="3937001" y="2"/>
            <a:ext cx="3011488" cy="461963"/>
          </a:xfrm>
          <a:prstGeom prst="rect">
            <a:avLst/>
          </a:prstGeom>
        </p:spPr>
        <p:txBody>
          <a:bodyPr vert="horz" lIns="91435" tIns="45717" rIns="91435" bIns="45717" rtlCol="0"/>
          <a:lstStyle>
            <a:lvl1pPr algn="r">
              <a:defRPr sz="1200"/>
            </a:lvl1pPr>
          </a:lstStyle>
          <a:p>
            <a:fld id="{DB740889-265E-4160-A081-642C7E1B9D8D}" type="datetimeFigureOut">
              <a:rPr lang="en-US" smtClean="0"/>
              <a:pPr/>
              <a:t>5/7/2014</a:t>
            </a:fld>
            <a:endParaRPr lang="en-US"/>
          </a:p>
        </p:txBody>
      </p:sp>
      <p:sp>
        <p:nvSpPr>
          <p:cNvPr id="4" name="Slide Image Placeholder 3"/>
          <p:cNvSpPr>
            <a:spLocks noGrp="1" noRot="1" noChangeAspect="1"/>
          </p:cNvSpPr>
          <p:nvPr>
            <p:ph type="sldImg" idx="2"/>
          </p:nvPr>
        </p:nvSpPr>
        <p:spPr>
          <a:xfrm>
            <a:off x="1166813" y="692150"/>
            <a:ext cx="4616450" cy="3463925"/>
          </a:xfrm>
          <a:prstGeom prst="rect">
            <a:avLst/>
          </a:prstGeom>
          <a:noFill/>
          <a:ln w="12700">
            <a:solidFill>
              <a:prstClr val="black"/>
            </a:solidFill>
          </a:ln>
        </p:spPr>
        <p:txBody>
          <a:bodyPr vert="horz" lIns="91435" tIns="45717" rIns="91435" bIns="45717" rtlCol="0" anchor="ctr"/>
          <a:lstStyle/>
          <a:p>
            <a:endParaRPr lang="en-US"/>
          </a:p>
        </p:txBody>
      </p:sp>
      <p:sp>
        <p:nvSpPr>
          <p:cNvPr id="5" name="Notes Placeholder 4"/>
          <p:cNvSpPr>
            <a:spLocks noGrp="1"/>
          </p:cNvSpPr>
          <p:nvPr>
            <p:ph type="body" sz="quarter" idx="3"/>
          </p:nvPr>
        </p:nvSpPr>
        <p:spPr>
          <a:xfrm>
            <a:off x="695326" y="4387852"/>
            <a:ext cx="5559425" cy="4156075"/>
          </a:xfrm>
          <a:prstGeom prst="rect">
            <a:avLst/>
          </a:prstGeom>
        </p:spPr>
        <p:txBody>
          <a:bodyPr vert="horz" lIns="91435" tIns="45717" rIns="91435" bIns="45717"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2527"/>
            <a:ext cx="3011488" cy="461963"/>
          </a:xfrm>
          <a:prstGeom prst="rect">
            <a:avLst/>
          </a:prstGeom>
        </p:spPr>
        <p:txBody>
          <a:bodyPr vert="horz" lIns="91435" tIns="45717" rIns="91435" bIns="45717" rtlCol="0" anchor="b"/>
          <a:lstStyle>
            <a:lvl1pPr algn="l">
              <a:defRPr sz="1200"/>
            </a:lvl1pPr>
          </a:lstStyle>
          <a:p>
            <a:endParaRPr lang="en-US"/>
          </a:p>
        </p:txBody>
      </p:sp>
      <p:sp>
        <p:nvSpPr>
          <p:cNvPr id="7" name="Slide Number Placeholder 6"/>
          <p:cNvSpPr>
            <a:spLocks noGrp="1"/>
          </p:cNvSpPr>
          <p:nvPr>
            <p:ph type="sldNum" sz="quarter" idx="5"/>
          </p:nvPr>
        </p:nvSpPr>
        <p:spPr>
          <a:xfrm>
            <a:off x="3937001" y="8772527"/>
            <a:ext cx="3011488" cy="461963"/>
          </a:xfrm>
          <a:prstGeom prst="rect">
            <a:avLst/>
          </a:prstGeom>
        </p:spPr>
        <p:txBody>
          <a:bodyPr vert="horz" lIns="91435" tIns="45717" rIns="91435" bIns="45717" rtlCol="0" anchor="b"/>
          <a:lstStyle>
            <a:lvl1pPr algn="r">
              <a:defRPr sz="1200"/>
            </a:lvl1pPr>
          </a:lstStyle>
          <a:p>
            <a:fld id="{EF5FBDAE-BF86-4C4A-8A7E-5C5B8C848190}" type="slidenum">
              <a:rPr lang="en-US" smtClean="0"/>
              <a:pPr/>
              <a:t>‹#›</a:t>
            </a:fld>
            <a:endParaRPr lang="en-US"/>
          </a:p>
        </p:txBody>
      </p:sp>
    </p:spTree>
    <p:extLst>
      <p:ext uri="{BB962C8B-B14F-4D97-AF65-F5344CB8AC3E}">
        <p14:creationId xmlns:p14="http://schemas.microsoft.com/office/powerpoint/2010/main" val="18493458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www.apa.org/news/press/releases/stress/national-report.pdf"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Welcome audience, introductions</a:t>
            </a:r>
            <a:endParaRPr lang="en-US" dirty="0"/>
          </a:p>
        </p:txBody>
      </p:sp>
      <p:sp>
        <p:nvSpPr>
          <p:cNvPr id="4" name="Slide Number Placeholder 3"/>
          <p:cNvSpPr>
            <a:spLocks noGrp="1"/>
          </p:cNvSpPr>
          <p:nvPr>
            <p:ph type="sldNum" sz="quarter" idx="10"/>
          </p:nvPr>
        </p:nvSpPr>
        <p:spPr/>
        <p:txBody>
          <a:bodyPr/>
          <a:lstStyle/>
          <a:p>
            <a:fld id="{EF5FBDAE-BF86-4C4A-8A7E-5C5B8C848190}" type="slidenum">
              <a:rPr lang="en-US" smtClean="0"/>
              <a:pPr/>
              <a:t>1</a:t>
            </a:fld>
            <a:endParaRPr lang="en-US"/>
          </a:p>
        </p:txBody>
      </p:sp>
    </p:spTree>
    <p:extLst>
      <p:ext uri="{BB962C8B-B14F-4D97-AF65-F5344CB8AC3E}">
        <p14:creationId xmlns:p14="http://schemas.microsoft.com/office/powerpoint/2010/main" val="11224474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Knibbe-Haanstra</a:t>
            </a:r>
            <a:r>
              <a:rPr lang="en-US" baseline="0" dirty="0" smtClean="0"/>
              <a:t> cites a lack of gratitude from clients/patrons throughout the public service sector, including librarianship, and adds that sometimes hostile and unappreciative environments arise at public service desks. Other factors included poor leadership, lack of staff (and faculty) autonomy, incongruent vision of job objectives, excessive workloads, lack of support from administration, inadequate resources, a degree of disconnect between themselves and their supervisors, and “</a:t>
            </a:r>
            <a:r>
              <a:rPr lang="en-US" baseline="0" dirty="0" err="1" smtClean="0"/>
              <a:t>technostress</a:t>
            </a:r>
            <a:r>
              <a:rPr lang="en-US" baseline="0" dirty="0" smtClean="0"/>
              <a:t>”  first termed by Craig </a:t>
            </a:r>
            <a:r>
              <a:rPr lang="en-US" baseline="0" dirty="0" err="1" smtClean="0"/>
              <a:t>Brod</a:t>
            </a:r>
            <a:r>
              <a:rPr lang="en-US" baseline="0" dirty="0" smtClean="0"/>
              <a:t> in the book: </a:t>
            </a:r>
            <a:r>
              <a:rPr lang="en-US" baseline="0" dirty="0" err="1" smtClean="0"/>
              <a:t>Technostress</a:t>
            </a:r>
            <a:r>
              <a:rPr lang="en-US" baseline="0" dirty="0" smtClean="0"/>
              <a:t>: The Human Cost of the Computer Revolution Reading: Mass: Addison-Wesley 1984. These various stressors can cumulate and potentially lead to unhappy and unhealthy public service professionals, including librarians. </a:t>
            </a:r>
            <a:endParaRPr lang="en-US" dirty="0"/>
          </a:p>
        </p:txBody>
      </p:sp>
      <p:sp>
        <p:nvSpPr>
          <p:cNvPr id="4" name="Slide Number Placeholder 3"/>
          <p:cNvSpPr>
            <a:spLocks noGrp="1"/>
          </p:cNvSpPr>
          <p:nvPr>
            <p:ph type="sldNum" sz="quarter" idx="10"/>
          </p:nvPr>
        </p:nvSpPr>
        <p:spPr/>
        <p:txBody>
          <a:bodyPr/>
          <a:lstStyle/>
          <a:p>
            <a:fld id="{EF5FBDAE-BF86-4C4A-8A7E-5C5B8C848190}" type="slidenum">
              <a:rPr lang="en-US" smtClean="0"/>
              <a:pPr/>
              <a:t>10</a:t>
            </a:fld>
            <a:endParaRPr lang="en-US"/>
          </a:p>
        </p:txBody>
      </p:sp>
    </p:spTree>
    <p:extLst>
      <p:ext uri="{BB962C8B-B14F-4D97-AF65-F5344CB8AC3E}">
        <p14:creationId xmlns:p14="http://schemas.microsoft.com/office/powerpoint/2010/main" val="32984737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category into itself, and one that permeates many already discussed</a:t>
            </a:r>
            <a:r>
              <a:rPr lang="en-US" baseline="0" dirty="0" smtClean="0"/>
              <a:t> causes of stress in </a:t>
            </a:r>
            <a:r>
              <a:rPr lang="en-US" dirty="0" smtClean="0"/>
              <a:t>the field of librarianship,</a:t>
            </a:r>
            <a:r>
              <a:rPr lang="en-US" baseline="0" dirty="0" smtClean="0"/>
              <a:t> </a:t>
            </a:r>
            <a:r>
              <a:rPr lang="en-US" baseline="0" dirty="0" err="1" smtClean="0"/>
              <a:t>technostress</a:t>
            </a:r>
            <a:r>
              <a:rPr lang="en-US" baseline="0" dirty="0" smtClean="0"/>
              <a:t> can be caused by phenomenon such as “too much, too soon” expectations from users who expect reference service to be like ordering  fast food, which “can seriously upset a librarian’s self-assurance of resource awareness.” The lack of common database interfaces and continuity means more professional development is needed at a time when less is available. From the same article, the author concludes that “the overwhelming nature of technology can, at times leave librarians feeling frustrated and helpless in the face of constant change and therefore generate a high level of stress.” Even those who embrace technology can find themselves short of time to adequately learn new databases and software necessary to perform their jobs.</a:t>
            </a:r>
            <a:endParaRPr lang="en-US" dirty="0"/>
          </a:p>
        </p:txBody>
      </p:sp>
      <p:sp>
        <p:nvSpPr>
          <p:cNvPr id="4" name="Slide Number Placeholder 3"/>
          <p:cNvSpPr>
            <a:spLocks noGrp="1"/>
          </p:cNvSpPr>
          <p:nvPr>
            <p:ph type="sldNum" sz="quarter" idx="10"/>
          </p:nvPr>
        </p:nvSpPr>
        <p:spPr/>
        <p:txBody>
          <a:bodyPr/>
          <a:lstStyle/>
          <a:p>
            <a:fld id="{EF5FBDAE-BF86-4C4A-8A7E-5C5B8C848190}" type="slidenum">
              <a:rPr lang="en-US" smtClean="0"/>
              <a:pPr/>
              <a:t>11</a:t>
            </a:fld>
            <a:endParaRPr lang="en-US"/>
          </a:p>
        </p:txBody>
      </p:sp>
    </p:spTree>
    <p:extLst>
      <p:ext uri="{BB962C8B-B14F-4D97-AF65-F5344CB8AC3E}">
        <p14:creationId xmlns:p14="http://schemas.microsoft.com/office/powerpoint/2010/main" val="28246065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hlinkClick r:id="rId3"/>
              </a:rPr>
              <a:t>http://www.apa.org/news/press/releases/stress/national-report.pdf</a:t>
            </a:r>
            <a:endParaRPr lang="en-US" dirty="0" smtClean="0"/>
          </a:p>
          <a:p>
            <a:r>
              <a:rPr lang="en-US" dirty="0" smtClean="0"/>
              <a:t>You may feel: </a:t>
            </a:r>
            <a:r>
              <a:rPr lang="en-US" dirty="0"/>
              <a:t>angry, undervalued, underpaid, and exhausted </a:t>
            </a:r>
            <a:endParaRPr lang="en-US" dirty="0" smtClean="0"/>
          </a:p>
          <a:p>
            <a:r>
              <a:rPr lang="en-US" dirty="0"/>
              <a:t>The unrelenting stress of a high-pressure job (which the literature and many in this room can attest that librarianship is) can lead to numerous health problems including addiction to drugs or alcohol, either as a way to try to stay energized and "up" to complete excessive workloads, or as a self-medicating attempt to relax when you finally have some time for yourself. </a:t>
            </a:r>
          </a:p>
        </p:txBody>
      </p:sp>
      <p:sp>
        <p:nvSpPr>
          <p:cNvPr id="4" name="Slide Number Placeholder 3"/>
          <p:cNvSpPr>
            <a:spLocks noGrp="1"/>
          </p:cNvSpPr>
          <p:nvPr>
            <p:ph type="sldNum" sz="quarter" idx="10"/>
          </p:nvPr>
        </p:nvSpPr>
        <p:spPr/>
        <p:txBody>
          <a:bodyPr/>
          <a:lstStyle/>
          <a:p>
            <a:fld id="{B5B12B67-A6F3-43BE-B555-5C24ACD8D4FD}" type="slidenum">
              <a:rPr lang="en-US" smtClean="0"/>
              <a:pPr/>
              <a:t>12</a:t>
            </a:fld>
            <a:endParaRPr lang="en-US"/>
          </a:p>
        </p:txBody>
      </p:sp>
    </p:spTree>
    <p:extLst>
      <p:ext uri="{BB962C8B-B14F-4D97-AF65-F5344CB8AC3E}">
        <p14:creationId xmlns:p14="http://schemas.microsoft.com/office/powerpoint/2010/main" val="23301060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you feel like this more often</a:t>
            </a:r>
            <a:r>
              <a:rPr lang="en-US" baseline="0" dirty="0" smtClean="0"/>
              <a:t> than not at work, it probably comes as no surprise that these feelings and responses to them can impact your job performance.</a:t>
            </a:r>
            <a:endParaRPr lang="en-US" dirty="0"/>
          </a:p>
        </p:txBody>
      </p:sp>
      <p:sp>
        <p:nvSpPr>
          <p:cNvPr id="4" name="Slide Number Placeholder 3"/>
          <p:cNvSpPr>
            <a:spLocks noGrp="1"/>
          </p:cNvSpPr>
          <p:nvPr>
            <p:ph type="sldNum" sz="quarter" idx="10"/>
          </p:nvPr>
        </p:nvSpPr>
        <p:spPr/>
        <p:txBody>
          <a:bodyPr/>
          <a:lstStyle/>
          <a:p>
            <a:fld id="{EF5FBDAE-BF86-4C4A-8A7E-5C5B8C848190}" type="slidenum">
              <a:rPr lang="en-US" smtClean="0"/>
              <a:pPr/>
              <a:t>13</a:t>
            </a:fld>
            <a:endParaRPr lang="en-US"/>
          </a:p>
        </p:txBody>
      </p:sp>
    </p:spTree>
    <p:extLst>
      <p:ext uri="{BB962C8B-B14F-4D97-AF65-F5344CB8AC3E}">
        <p14:creationId xmlns:p14="http://schemas.microsoft.com/office/powerpoint/2010/main" val="23603762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7633">
              <a:defRPr/>
            </a:pPr>
            <a:r>
              <a:rPr lang="en-US" baseline="0" dirty="0" smtClean="0"/>
              <a:t>There is a correlation between </a:t>
            </a:r>
            <a:r>
              <a:rPr lang="en-US" dirty="0" smtClean="0"/>
              <a:t>chronic stress and</a:t>
            </a:r>
            <a:r>
              <a:rPr lang="en-US" baseline="0" dirty="0" smtClean="0"/>
              <a:t> b</a:t>
            </a:r>
            <a:r>
              <a:rPr lang="en-US" dirty="0" smtClean="0"/>
              <a:t>urnout,</a:t>
            </a:r>
            <a:r>
              <a:rPr lang="en-US" baseline="0" dirty="0" smtClean="0"/>
              <a:t> although the two are not synonymous. </a:t>
            </a:r>
          </a:p>
          <a:p>
            <a:pPr defTabSz="907633">
              <a:defRPr/>
            </a:pPr>
            <a:r>
              <a:rPr lang="en-US" baseline="0" dirty="0" smtClean="0"/>
              <a:t>Individual stress can be detrimental to healthy functioning of an organization.</a:t>
            </a:r>
          </a:p>
          <a:p>
            <a:pPr defTabSz="907633">
              <a:defRPr/>
            </a:pPr>
            <a:r>
              <a:rPr lang="en-US" baseline="0" dirty="0" smtClean="0"/>
              <a:t>Dr. Parks will share with you ways to keep chronic stress from leading to burnout.</a:t>
            </a:r>
            <a:endParaRPr lang="en-US" dirty="0"/>
          </a:p>
        </p:txBody>
      </p:sp>
      <p:sp>
        <p:nvSpPr>
          <p:cNvPr id="4" name="Slide Number Placeholder 3"/>
          <p:cNvSpPr>
            <a:spLocks noGrp="1"/>
          </p:cNvSpPr>
          <p:nvPr>
            <p:ph type="sldNum" sz="quarter" idx="10"/>
          </p:nvPr>
        </p:nvSpPr>
        <p:spPr/>
        <p:txBody>
          <a:bodyPr/>
          <a:lstStyle/>
          <a:p>
            <a:fld id="{EF5FBDAE-BF86-4C4A-8A7E-5C5B8C848190}" type="slidenum">
              <a:rPr lang="en-US" smtClean="0"/>
              <a:pPr/>
              <a:t>14</a:t>
            </a:fld>
            <a:endParaRPr lang="en-US"/>
          </a:p>
        </p:txBody>
      </p:sp>
    </p:spTree>
    <p:extLst>
      <p:ext uri="{BB962C8B-B14F-4D97-AF65-F5344CB8AC3E}">
        <p14:creationId xmlns:p14="http://schemas.microsoft.com/office/powerpoint/2010/main" val="11275064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51453" indent="-289020" eaLnBrk="0" hangingPunct="0">
              <a:defRPr sz="2400">
                <a:solidFill>
                  <a:schemeClr val="tx1"/>
                </a:solidFill>
                <a:latin typeface="Times New Roman" pitchFamily="18" charset="0"/>
              </a:defRPr>
            </a:lvl2pPr>
            <a:lvl3pPr marL="1156081" indent="-231216" eaLnBrk="0" hangingPunct="0">
              <a:defRPr sz="2400">
                <a:solidFill>
                  <a:schemeClr val="tx1"/>
                </a:solidFill>
                <a:latin typeface="Times New Roman" pitchFamily="18" charset="0"/>
              </a:defRPr>
            </a:lvl3pPr>
            <a:lvl4pPr marL="1618514" indent="-231216" eaLnBrk="0" hangingPunct="0">
              <a:defRPr sz="2400">
                <a:solidFill>
                  <a:schemeClr val="tx1"/>
                </a:solidFill>
                <a:latin typeface="Times New Roman" pitchFamily="18" charset="0"/>
              </a:defRPr>
            </a:lvl4pPr>
            <a:lvl5pPr marL="2080946" indent="-231216" eaLnBrk="0" hangingPunct="0">
              <a:defRPr sz="2400">
                <a:solidFill>
                  <a:schemeClr val="tx1"/>
                </a:solidFill>
                <a:latin typeface="Times New Roman" pitchFamily="18" charset="0"/>
              </a:defRPr>
            </a:lvl5pPr>
            <a:lvl6pPr marL="2543379" indent="-231216" algn="ctr" eaLnBrk="0" fontAlgn="base" hangingPunct="0">
              <a:spcBef>
                <a:spcPct val="0"/>
              </a:spcBef>
              <a:spcAft>
                <a:spcPct val="0"/>
              </a:spcAft>
              <a:defRPr sz="2400">
                <a:solidFill>
                  <a:schemeClr val="tx1"/>
                </a:solidFill>
                <a:latin typeface="Times New Roman" pitchFamily="18" charset="0"/>
              </a:defRPr>
            </a:lvl6pPr>
            <a:lvl7pPr marL="3005811" indent="-231216" algn="ctr" eaLnBrk="0" fontAlgn="base" hangingPunct="0">
              <a:spcBef>
                <a:spcPct val="0"/>
              </a:spcBef>
              <a:spcAft>
                <a:spcPct val="0"/>
              </a:spcAft>
              <a:defRPr sz="2400">
                <a:solidFill>
                  <a:schemeClr val="tx1"/>
                </a:solidFill>
                <a:latin typeface="Times New Roman" pitchFamily="18" charset="0"/>
              </a:defRPr>
            </a:lvl7pPr>
            <a:lvl8pPr marL="3468244" indent="-231216" algn="ctr" eaLnBrk="0" fontAlgn="base" hangingPunct="0">
              <a:spcBef>
                <a:spcPct val="0"/>
              </a:spcBef>
              <a:spcAft>
                <a:spcPct val="0"/>
              </a:spcAft>
              <a:defRPr sz="2400">
                <a:solidFill>
                  <a:schemeClr val="tx1"/>
                </a:solidFill>
                <a:latin typeface="Times New Roman" pitchFamily="18" charset="0"/>
              </a:defRPr>
            </a:lvl8pPr>
            <a:lvl9pPr marL="3930676" indent="-231216" algn="ctr" eaLnBrk="0" fontAlgn="base" hangingPunct="0">
              <a:spcBef>
                <a:spcPct val="0"/>
              </a:spcBef>
              <a:spcAft>
                <a:spcPct val="0"/>
              </a:spcAft>
              <a:defRPr sz="2400">
                <a:solidFill>
                  <a:schemeClr val="tx1"/>
                </a:solidFill>
                <a:latin typeface="Times New Roman" pitchFamily="18" charset="0"/>
              </a:defRPr>
            </a:lvl9pPr>
          </a:lstStyle>
          <a:p>
            <a:pPr eaLnBrk="1" hangingPunct="1"/>
            <a:fld id="{341ED3EF-5B50-49FC-9E7E-A62532ABC934}" type="slidenum">
              <a:rPr lang="en-US" sz="1200"/>
              <a:pPr eaLnBrk="1" hangingPunct="1"/>
              <a:t>15</a:t>
            </a:fld>
            <a:endParaRPr lang="en-US" sz="1200"/>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mn-lt"/>
                <a:ea typeface="+mn-ea"/>
                <a:cs typeface="+mn-cs"/>
              </a:rPr>
              <a:t>The Yerkes-Dodson law </a:t>
            </a:r>
            <a:r>
              <a:rPr lang="en-US" sz="1200" b="0" i="0" kern="1200" dirty="0" smtClean="0">
                <a:solidFill>
                  <a:schemeClr val="tx1"/>
                </a:solidFill>
                <a:effectLst/>
                <a:latin typeface="+mn-lt"/>
                <a:ea typeface="+mn-ea"/>
                <a:cs typeface="+mn-cs"/>
              </a:rPr>
              <a:t>is an empirical relationship between arousal and performance, originally developed by psychologists, Robert M. Yerkes and John Dillingham Dodson in 1908. The law dictates that performance increases with physiological or mental arousal, but only up to a point. When levels of arousal become too high, performance decreases.</a:t>
            </a:r>
            <a:endParaRPr lang="en-US" dirty="0"/>
          </a:p>
        </p:txBody>
      </p:sp>
      <p:sp>
        <p:nvSpPr>
          <p:cNvPr id="4" name="Slide Number Placeholder 3"/>
          <p:cNvSpPr>
            <a:spLocks noGrp="1"/>
          </p:cNvSpPr>
          <p:nvPr>
            <p:ph type="sldNum" sz="quarter" idx="10"/>
          </p:nvPr>
        </p:nvSpPr>
        <p:spPr/>
        <p:txBody>
          <a:bodyPr/>
          <a:lstStyle/>
          <a:p>
            <a:fld id="{EF5FBDAE-BF86-4C4A-8A7E-5C5B8C848190}" type="slidenum">
              <a:rPr lang="en-US" smtClean="0"/>
              <a:pPr/>
              <a:t>16</a:t>
            </a:fld>
            <a:endParaRPr lang="en-US"/>
          </a:p>
        </p:txBody>
      </p:sp>
    </p:spTree>
    <p:extLst>
      <p:ext uri="{BB962C8B-B14F-4D97-AF65-F5344CB8AC3E}">
        <p14:creationId xmlns:p14="http://schemas.microsoft.com/office/powerpoint/2010/main" val="22565552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51453" indent="-289020" eaLnBrk="0" hangingPunct="0">
              <a:defRPr sz="2400">
                <a:solidFill>
                  <a:schemeClr val="tx1"/>
                </a:solidFill>
                <a:latin typeface="Times New Roman" pitchFamily="18" charset="0"/>
              </a:defRPr>
            </a:lvl2pPr>
            <a:lvl3pPr marL="1156081" indent="-231216" eaLnBrk="0" hangingPunct="0">
              <a:defRPr sz="2400">
                <a:solidFill>
                  <a:schemeClr val="tx1"/>
                </a:solidFill>
                <a:latin typeface="Times New Roman" pitchFamily="18" charset="0"/>
              </a:defRPr>
            </a:lvl3pPr>
            <a:lvl4pPr marL="1618514" indent="-231216" eaLnBrk="0" hangingPunct="0">
              <a:defRPr sz="2400">
                <a:solidFill>
                  <a:schemeClr val="tx1"/>
                </a:solidFill>
                <a:latin typeface="Times New Roman" pitchFamily="18" charset="0"/>
              </a:defRPr>
            </a:lvl4pPr>
            <a:lvl5pPr marL="2080946" indent="-231216" eaLnBrk="0" hangingPunct="0">
              <a:defRPr sz="2400">
                <a:solidFill>
                  <a:schemeClr val="tx1"/>
                </a:solidFill>
                <a:latin typeface="Times New Roman" pitchFamily="18" charset="0"/>
              </a:defRPr>
            </a:lvl5pPr>
            <a:lvl6pPr marL="2543379" indent="-231216" algn="ctr" eaLnBrk="0" fontAlgn="base" hangingPunct="0">
              <a:spcBef>
                <a:spcPct val="0"/>
              </a:spcBef>
              <a:spcAft>
                <a:spcPct val="0"/>
              </a:spcAft>
              <a:defRPr sz="2400">
                <a:solidFill>
                  <a:schemeClr val="tx1"/>
                </a:solidFill>
                <a:latin typeface="Times New Roman" pitchFamily="18" charset="0"/>
              </a:defRPr>
            </a:lvl6pPr>
            <a:lvl7pPr marL="3005811" indent="-231216" algn="ctr" eaLnBrk="0" fontAlgn="base" hangingPunct="0">
              <a:spcBef>
                <a:spcPct val="0"/>
              </a:spcBef>
              <a:spcAft>
                <a:spcPct val="0"/>
              </a:spcAft>
              <a:defRPr sz="2400">
                <a:solidFill>
                  <a:schemeClr val="tx1"/>
                </a:solidFill>
                <a:latin typeface="Times New Roman" pitchFamily="18" charset="0"/>
              </a:defRPr>
            </a:lvl7pPr>
            <a:lvl8pPr marL="3468244" indent="-231216" algn="ctr" eaLnBrk="0" fontAlgn="base" hangingPunct="0">
              <a:spcBef>
                <a:spcPct val="0"/>
              </a:spcBef>
              <a:spcAft>
                <a:spcPct val="0"/>
              </a:spcAft>
              <a:defRPr sz="2400">
                <a:solidFill>
                  <a:schemeClr val="tx1"/>
                </a:solidFill>
                <a:latin typeface="Times New Roman" pitchFamily="18" charset="0"/>
              </a:defRPr>
            </a:lvl8pPr>
            <a:lvl9pPr marL="3930676" indent="-231216" algn="ctr" eaLnBrk="0" fontAlgn="base" hangingPunct="0">
              <a:spcBef>
                <a:spcPct val="0"/>
              </a:spcBef>
              <a:spcAft>
                <a:spcPct val="0"/>
              </a:spcAft>
              <a:defRPr sz="2400">
                <a:solidFill>
                  <a:schemeClr val="tx1"/>
                </a:solidFill>
                <a:latin typeface="Times New Roman" pitchFamily="18" charset="0"/>
              </a:defRPr>
            </a:lvl9pPr>
          </a:lstStyle>
          <a:p>
            <a:pPr eaLnBrk="1" hangingPunct="1"/>
            <a:fld id="{479CD603-AF29-4A44-A6B5-5F1BCB2E0BC0}" type="slidenum">
              <a:rPr lang="en-US" sz="1200"/>
              <a:pPr eaLnBrk="1" hangingPunct="1"/>
              <a:t>17</a:t>
            </a:fld>
            <a:endParaRPr lang="en-US" sz="120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51453" indent="-289020" eaLnBrk="0" hangingPunct="0">
              <a:defRPr sz="2400">
                <a:solidFill>
                  <a:schemeClr val="tx1"/>
                </a:solidFill>
                <a:latin typeface="Times New Roman" pitchFamily="18" charset="0"/>
              </a:defRPr>
            </a:lvl2pPr>
            <a:lvl3pPr marL="1156081" indent="-231216" eaLnBrk="0" hangingPunct="0">
              <a:defRPr sz="2400">
                <a:solidFill>
                  <a:schemeClr val="tx1"/>
                </a:solidFill>
                <a:latin typeface="Times New Roman" pitchFamily="18" charset="0"/>
              </a:defRPr>
            </a:lvl3pPr>
            <a:lvl4pPr marL="1618514" indent="-231216" eaLnBrk="0" hangingPunct="0">
              <a:defRPr sz="2400">
                <a:solidFill>
                  <a:schemeClr val="tx1"/>
                </a:solidFill>
                <a:latin typeface="Times New Roman" pitchFamily="18" charset="0"/>
              </a:defRPr>
            </a:lvl4pPr>
            <a:lvl5pPr marL="2080946" indent="-231216" eaLnBrk="0" hangingPunct="0">
              <a:defRPr sz="2400">
                <a:solidFill>
                  <a:schemeClr val="tx1"/>
                </a:solidFill>
                <a:latin typeface="Times New Roman" pitchFamily="18" charset="0"/>
              </a:defRPr>
            </a:lvl5pPr>
            <a:lvl6pPr marL="2543379" indent="-231216" algn="ctr" eaLnBrk="0" fontAlgn="base" hangingPunct="0">
              <a:spcBef>
                <a:spcPct val="0"/>
              </a:spcBef>
              <a:spcAft>
                <a:spcPct val="0"/>
              </a:spcAft>
              <a:defRPr sz="2400">
                <a:solidFill>
                  <a:schemeClr val="tx1"/>
                </a:solidFill>
                <a:latin typeface="Times New Roman" pitchFamily="18" charset="0"/>
              </a:defRPr>
            </a:lvl6pPr>
            <a:lvl7pPr marL="3005811" indent="-231216" algn="ctr" eaLnBrk="0" fontAlgn="base" hangingPunct="0">
              <a:spcBef>
                <a:spcPct val="0"/>
              </a:spcBef>
              <a:spcAft>
                <a:spcPct val="0"/>
              </a:spcAft>
              <a:defRPr sz="2400">
                <a:solidFill>
                  <a:schemeClr val="tx1"/>
                </a:solidFill>
                <a:latin typeface="Times New Roman" pitchFamily="18" charset="0"/>
              </a:defRPr>
            </a:lvl7pPr>
            <a:lvl8pPr marL="3468244" indent="-231216" algn="ctr" eaLnBrk="0" fontAlgn="base" hangingPunct="0">
              <a:spcBef>
                <a:spcPct val="0"/>
              </a:spcBef>
              <a:spcAft>
                <a:spcPct val="0"/>
              </a:spcAft>
              <a:defRPr sz="2400">
                <a:solidFill>
                  <a:schemeClr val="tx1"/>
                </a:solidFill>
                <a:latin typeface="Times New Roman" pitchFamily="18" charset="0"/>
              </a:defRPr>
            </a:lvl8pPr>
            <a:lvl9pPr marL="3930676" indent="-231216" algn="ctr" eaLnBrk="0" fontAlgn="base" hangingPunct="0">
              <a:spcBef>
                <a:spcPct val="0"/>
              </a:spcBef>
              <a:spcAft>
                <a:spcPct val="0"/>
              </a:spcAft>
              <a:defRPr sz="2400">
                <a:solidFill>
                  <a:schemeClr val="tx1"/>
                </a:solidFill>
                <a:latin typeface="Times New Roman" pitchFamily="18" charset="0"/>
              </a:defRPr>
            </a:lvl9pPr>
          </a:lstStyle>
          <a:p>
            <a:pPr eaLnBrk="1" hangingPunct="1"/>
            <a:fld id="{D615503D-20DC-408E-A926-52517BA83A83}" type="slidenum">
              <a:rPr lang="en-US" sz="1200"/>
              <a:pPr eaLnBrk="1" hangingPunct="1"/>
              <a:t>18</a:t>
            </a:fld>
            <a:endParaRPr lang="en-US" sz="120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51453" indent="-289020" eaLnBrk="0" hangingPunct="0">
              <a:defRPr sz="2400">
                <a:solidFill>
                  <a:schemeClr val="tx1"/>
                </a:solidFill>
                <a:latin typeface="Times New Roman" pitchFamily="18" charset="0"/>
              </a:defRPr>
            </a:lvl2pPr>
            <a:lvl3pPr marL="1156081" indent="-231216" eaLnBrk="0" hangingPunct="0">
              <a:defRPr sz="2400">
                <a:solidFill>
                  <a:schemeClr val="tx1"/>
                </a:solidFill>
                <a:latin typeface="Times New Roman" pitchFamily="18" charset="0"/>
              </a:defRPr>
            </a:lvl3pPr>
            <a:lvl4pPr marL="1618514" indent="-231216" eaLnBrk="0" hangingPunct="0">
              <a:defRPr sz="2400">
                <a:solidFill>
                  <a:schemeClr val="tx1"/>
                </a:solidFill>
                <a:latin typeface="Times New Roman" pitchFamily="18" charset="0"/>
              </a:defRPr>
            </a:lvl4pPr>
            <a:lvl5pPr marL="2080946" indent="-231216" eaLnBrk="0" hangingPunct="0">
              <a:defRPr sz="2400">
                <a:solidFill>
                  <a:schemeClr val="tx1"/>
                </a:solidFill>
                <a:latin typeface="Times New Roman" pitchFamily="18" charset="0"/>
              </a:defRPr>
            </a:lvl5pPr>
            <a:lvl6pPr marL="2543379" indent="-231216" algn="ctr" eaLnBrk="0" fontAlgn="base" hangingPunct="0">
              <a:spcBef>
                <a:spcPct val="0"/>
              </a:spcBef>
              <a:spcAft>
                <a:spcPct val="0"/>
              </a:spcAft>
              <a:defRPr sz="2400">
                <a:solidFill>
                  <a:schemeClr val="tx1"/>
                </a:solidFill>
                <a:latin typeface="Times New Roman" pitchFamily="18" charset="0"/>
              </a:defRPr>
            </a:lvl6pPr>
            <a:lvl7pPr marL="3005811" indent="-231216" algn="ctr" eaLnBrk="0" fontAlgn="base" hangingPunct="0">
              <a:spcBef>
                <a:spcPct val="0"/>
              </a:spcBef>
              <a:spcAft>
                <a:spcPct val="0"/>
              </a:spcAft>
              <a:defRPr sz="2400">
                <a:solidFill>
                  <a:schemeClr val="tx1"/>
                </a:solidFill>
                <a:latin typeface="Times New Roman" pitchFamily="18" charset="0"/>
              </a:defRPr>
            </a:lvl7pPr>
            <a:lvl8pPr marL="3468244" indent="-231216" algn="ctr" eaLnBrk="0" fontAlgn="base" hangingPunct="0">
              <a:spcBef>
                <a:spcPct val="0"/>
              </a:spcBef>
              <a:spcAft>
                <a:spcPct val="0"/>
              </a:spcAft>
              <a:defRPr sz="2400">
                <a:solidFill>
                  <a:schemeClr val="tx1"/>
                </a:solidFill>
                <a:latin typeface="Times New Roman" pitchFamily="18" charset="0"/>
              </a:defRPr>
            </a:lvl8pPr>
            <a:lvl9pPr marL="3930676" indent="-231216" algn="ctr" eaLnBrk="0" fontAlgn="base" hangingPunct="0">
              <a:spcBef>
                <a:spcPct val="0"/>
              </a:spcBef>
              <a:spcAft>
                <a:spcPct val="0"/>
              </a:spcAft>
              <a:defRPr sz="2400">
                <a:solidFill>
                  <a:schemeClr val="tx1"/>
                </a:solidFill>
                <a:latin typeface="Times New Roman" pitchFamily="18" charset="0"/>
              </a:defRPr>
            </a:lvl9pPr>
          </a:lstStyle>
          <a:p>
            <a:pPr eaLnBrk="1" hangingPunct="1"/>
            <a:fld id="{D2B9F3F7-8949-475E-BBBA-D32027FC7EA8}" type="slidenum">
              <a:rPr lang="en-US" sz="1200"/>
              <a:pPr eaLnBrk="1" hangingPunct="1"/>
              <a:t>19</a:t>
            </a:fld>
            <a:endParaRPr lang="en-US" sz="1200"/>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Review goals for the session. Explain that it will be an interactive</a:t>
            </a:r>
            <a:r>
              <a:rPr lang="en-US" baseline="0" dirty="0" smtClean="0"/>
              <a:t> session.</a:t>
            </a:r>
            <a:endParaRPr lang="en-US" dirty="0"/>
          </a:p>
        </p:txBody>
      </p:sp>
      <p:sp>
        <p:nvSpPr>
          <p:cNvPr id="4" name="Slide Number Placeholder 3"/>
          <p:cNvSpPr>
            <a:spLocks noGrp="1"/>
          </p:cNvSpPr>
          <p:nvPr>
            <p:ph type="sldNum" sz="quarter" idx="10"/>
          </p:nvPr>
        </p:nvSpPr>
        <p:spPr/>
        <p:txBody>
          <a:bodyPr/>
          <a:lstStyle/>
          <a:p>
            <a:fld id="{EF5FBDAE-BF86-4C4A-8A7E-5C5B8C848190}" type="slidenum">
              <a:rPr lang="en-US" smtClean="0"/>
              <a:pPr/>
              <a:t>2</a:t>
            </a:fld>
            <a:endParaRPr lang="en-US"/>
          </a:p>
        </p:txBody>
      </p:sp>
    </p:spTree>
    <p:extLst>
      <p:ext uri="{BB962C8B-B14F-4D97-AF65-F5344CB8AC3E}">
        <p14:creationId xmlns:p14="http://schemas.microsoft.com/office/powerpoint/2010/main" val="13576623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51453" indent="-289020" eaLnBrk="0" hangingPunct="0">
              <a:defRPr sz="2400">
                <a:solidFill>
                  <a:schemeClr val="tx1"/>
                </a:solidFill>
                <a:latin typeface="Times New Roman" pitchFamily="18" charset="0"/>
              </a:defRPr>
            </a:lvl2pPr>
            <a:lvl3pPr marL="1156081" indent="-231216" eaLnBrk="0" hangingPunct="0">
              <a:defRPr sz="2400">
                <a:solidFill>
                  <a:schemeClr val="tx1"/>
                </a:solidFill>
                <a:latin typeface="Times New Roman" pitchFamily="18" charset="0"/>
              </a:defRPr>
            </a:lvl3pPr>
            <a:lvl4pPr marL="1618514" indent="-231216" eaLnBrk="0" hangingPunct="0">
              <a:defRPr sz="2400">
                <a:solidFill>
                  <a:schemeClr val="tx1"/>
                </a:solidFill>
                <a:latin typeface="Times New Roman" pitchFamily="18" charset="0"/>
              </a:defRPr>
            </a:lvl4pPr>
            <a:lvl5pPr marL="2080946" indent="-231216" eaLnBrk="0" hangingPunct="0">
              <a:defRPr sz="2400">
                <a:solidFill>
                  <a:schemeClr val="tx1"/>
                </a:solidFill>
                <a:latin typeface="Times New Roman" pitchFamily="18" charset="0"/>
              </a:defRPr>
            </a:lvl5pPr>
            <a:lvl6pPr marL="2543379" indent="-231216" algn="ctr" eaLnBrk="0" fontAlgn="base" hangingPunct="0">
              <a:spcBef>
                <a:spcPct val="0"/>
              </a:spcBef>
              <a:spcAft>
                <a:spcPct val="0"/>
              </a:spcAft>
              <a:defRPr sz="2400">
                <a:solidFill>
                  <a:schemeClr val="tx1"/>
                </a:solidFill>
                <a:latin typeface="Times New Roman" pitchFamily="18" charset="0"/>
              </a:defRPr>
            </a:lvl6pPr>
            <a:lvl7pPr marL="3005811" indent="-231216" algn="ctr" eaLnBrk="0" fontAlgn="base" hangingPunct="0">
              <a:spcBef>
                <a:spcPct val="0"/>
              </a:spcBef>
              <a:spcAft>
                <a:spcPct val="0"/>
              </a:spcAft>
              <a:defRPr sz="2400">
                <a:solidFill>
                  <a:schemeClr val="tx1"/>
                </a:solidFill>
                <a:latin typeface="Times New Roman" pitchFamily="18" charset="0"/>
              </a:defRPr>
            </a:lvl7pPr>
            <a:lvl8pPr marL="3468244" indent="-231216" algn="ctr" eaLnBrk="0" fontAlgn="base" hangingPunct="0">
              <a:spcBef>
                <a:spcPct val="0"/>
              </a:spcBef>
              <a:spcAft>
                <a:spcPct val="0"/>
              </a:spcAft>
              <a:defRPr sz="2400">
                <a:solidFill>
                  <a:schemeClr val="tx1"/>
                </a:solidFill>
                <a:latin typeface="Times New Roman" pitchFamily="18" charset="0"/>
              </a:defRPr>
            </a:lvl8pPr>
            <a:lvl9pPr marL="3930676" indent="-231216" algn="ctr" eaLnBrk="0" fontAlgn="base" hangingPunct="0">
              <a:spcBef>
                <a:spcPct val="0"/>
              </a:spcBef>
              <a:spcAft>
                <a:spcPct val="0"/>
              </a:spcAft>
              <a:defRPr sz="2400">
                <a:solidFill>
                  <a:schemeClr val="tx1"/>
                </a:solidFill>
                <a:latin typeface="Times New Roman" pitchFamily="18" charset="0"/>
              </a:defRPr>
            </a:lvl9pPr>
          </a:lstStyle>
          <a:p>
            <a:pPr eaLnBrk="1" hangingPunct="1"/>
            <a:fld id="{51615A63-63C5-401E-9EEE-F548269F10B7}" type="slidenum">
              <a:rPr lang="en-US" sz="1200"/>
              <a:pPr eaLnBrk="1" hangingPunct="1"/>
              <a:t>20</a:t>
            </a:fld>
            <a:endParaRPr lang="en-US" sz="1200"/>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51453" indent="-289020" eaLnBrk="0" hangingPunct="0">
              <a:defRPr sz="2400">
                <a:solidFill>
                  <a:schemeClr val="tx1"/>
                </a:solidFill>
                <a:latin typeface="Times New Roman" pitchFamily="18" charset="0"/>
              </a:defRPr>
            </a:lvl2pPr>
            <a:lvl3pPr marL="1156081" indent="-231216" eaLnBrk="0" hangingPunct="0">
              <a:defRPr sz="2400">
                <a:solidFill>
                  <a:schemeClr val="tx1"/>
                </a:solidFill>
                <a:latin typeface="Times New Roman" pitchFamily="18" charset="0"/>
              </a:defRPr>
            </a:lvl3pPr>
            <a:lvl4pPr marL="1618514" indent="-231216" eaLnBrk="0" hangingPunct="0">
              <a:defRPr sz="2400">
                <a:solidFill>
                  <a:schemeClr val="tx1"/>
                </a:solidFill>
                <a:latin typeface="Times New Roman" pitchFamily="18" charset="0"/>
              </a:defRPr>
            </a:lvl4pPr>
            <a:lvl5pPr marL="2080946" indent="-231216" eaLnBrk="0" hangingPunct="0">
              <a:defRPr sz="2400">
                <a:solidFill>
                  <a:schemeClr val="tx1"/>
                </a:solidFill>
                <a:latin typeface="Times New Roman" pitchFamily="18" charset="0"/>
              </a:defRPr>
            </a:lvl5pPr>
            <a:lvl6pPr marL="2543379" indent="-231216" algn="ctr" eaLnBrk="0" fontAlgn="base" hangingPunct="0">
              <a:spcBef>
                <a:spcPct val="0"/>
              </a:spcBef>
              <a:spcAft>
                <a:spcPct val="0"/>
              </a:spcAft>
              <a:defRPr sz="2400">
                <a:solidFill>
                  <a:schemeClr val="tx1"/>
                </a:solidFill>
                <a:latin typeface="Times New Roman" pitchFamily="18" charset="0"/>
              </a:defRPr>
            </a:lvl6pPr>
            <a:lvl7pPr marL="3005811" indent="-231216" algn="ctr" eaLnBrk="0" fontAlgn="base" hangingPunct="0">
              <a:spcBef>
                <a:spcPct val="0"/>
              </a:spcBef>
              <a:spcAft>
                <a:spcPct val="0"/>
              </a:spcAft>
              <a:defRPr sz="2400">
                <a:solidFill>
                  <a:schemeClr val="tx1"/>
                </a:solidFill>
                <a:latin typeface="Times New Roman" pitchFamily="18" charset="0"/>
              </a:defRPr>
            </a:lvl7pPr>
            <a:lvl8pPr marL="3468244" indent="-231216" algn="ctr" eaLnBrk="0" fontAlgn="base" hangingPunct="0">
              <a:spcBef>
                <a:spcPct val="0"/>
              </a:spcBef>
              <a:spcAft>
                <a:spcPct val="0"/>
              </a:spcAft>
              <a:defRPr sz="2400">
                <a:solidFill>
                  <a:schemeClr val="tx1"/>
                </a:solidFill>
                <a:latin typeface="Times New Roman" pitchFamily="18" charset="0"/>
              </a:defRPr>
            </a:lvl8pPr>
            <a:lvl9pPr marL="3930676" indent="-231216" algn="ctr" eaLnBrk="0" fontAlgn="base" hangingPunct="0">
              <a:spcBef>
                <a:spcPct val="0"/>
              </a:spcBef>
              <a:spcAft>
                <a:spcPct val="0"/>
              </a:spcAft>
              <a:defRPr sz="2400">
                <a:solidFill>
                  <a:schemeClr val="tx1"/>
                </a:solidFill>
                <a:latin typeface="Times New Roman" pitchFamily="18" charset="0"/>
              </a:defRPr>
            </a:lvl9pPr>
          </a:lstStyle>
          <a:p>
            <a:pPr eaLnBrk="1" hangingPunct="1"/>
            <a:fld id="{CA09B278-487D-47A3-920A-B560993AD835}" type="slidenum">
              <a:rPr lang="en-US" sz="1200"/>
              <a:pPr eaLnBrk="1" hangingPunct="1"/>
              <a:t>21</a:t>
            </a:fld>
            <a:endParaRPr lang="en-US" sz="120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51453" indent="-289020" eaLnBrk="0" hangingPunct="0">
              <a:defRPr sz="2400">
                <a:solidFill>
                  <a:schemeClr val="tx1"/>
                </a:solidFill>
                <a:latin typeface="Times New Roman" pitchFamily="18" charset="0"/>
              </a:defRPr>
            </a:lvl2pPr>
            <a:lvl3pPr marL="1156081" indent="-231216" eaLnBrk="0" hangingPunct="0">
              <a:defRPr sz="2400">
                <a:solidFill>
                  <a:schemeClr val="tx1"/>
                </a:solidFill>
                <a:latin typeface="Times New Roman" pitchFamily="18" charset="0"/>
              </a:defRPr>
            </a:lvl3pPr>
            <a:lvl4pPr marL="1618514" indent="-231216" eaLnBrk="0" hangingPunct="0">
              <a:defRPr sz="2400">
                <a:solidFill>
                  <a:schemeClr val="tx1"/>
                </a:solidFill>
                <a:latin typeface="Times New Roman" pitchFamily="18" charset="0"/>
              </a:defRPr>
            </a:lvl4pPr>
            <a:lvl5pPr marL="2080946" indent="-231216" eaLnBrk="0" hangingPunct="0">
              <a:defRPr sz="2400">
                <a:solidFill>
                  <a:schemeClr val="tx1"/>
                </a:solidFill>
                <a:latin typeface="Times New Roman" pitchFamily="18" charset="0"/>
              </a:defRPr>
            </a:lvl5pPr>
            <a:lvl6pPr marL="2543379" indent="-231216" algn="ctr" eaLnBrk="0" fontAlgn="base" hangingPunct="0">
              <a:spcBef>
                <a:spcPct val="0"/>
              </a:spcBef>
              <a:spcAft>
                <a:spcPct val="0"/>
              </a:spcAft>
              <a:defRPr sz="2400">
                <a:solidFill>
                  <a:schemeClr val="tx1"/>
                </a:solidFill>
                <a:latin typeface="Times New Roman" pitchFamily="18" charset="0"/>
              </a:defRPr>
            </a:lvl6pPr>
            <a:lvl7pPr marL="3005811" indent="-231216" algn="ctr" eaLnBrk="0" fontAlgn="base" hangingPunct="0">
              <a:spcBef>
                <a:spcPct val="0"/>
              </a:spcBef>
              <a:spcAft>
                <a:spcPct val="0"/>
              </a:spcAft>
              <a:defRPr sz="2400">
                <a:solidFill>
                  <a:schemeClr val="tx1"/>
                </a:solidFill>
                <a:latin typeface="Times New Roman" pitchFamily="18" charset="0"/>
              </a:defRPr>
            </a:lvl7pPr>
            <a:lvl8pPr marL="3468244" indent="-231216" algn="ctr" eaLnBrk="0" fontAlgn="base" hangingPunct="0">
              <a:spcBef>
                <a:spcPct val="0"/>
              </a:spcBef>
              <a:spcAft>
                <a:spcPct val="0"/>
              </a:spcAft>
              <a:defRPr sz="2400">
                <a:solidFill>
                  <a:schemeClr val="tx1"/>
                </a:solidFill>
                <a:latin typeface="Times New Roman" pitchFamily="18" charset="0"/>
              </a:defRPr>
            </a:lvl8pPr>
            <a:lvl9pPr marL="3930676" indent="-231216" algn="ctr" eaLnBrk="0" fontAlgn="base" hangingPunct="0">
              <a:spcBef>
                <a:spcPct val="0"/>
              </a:spcBef>
              <a:spcAft>
                <a:spcPct val="0"/>
              </a:spcAft>
              <a:defRPr sz="2400">
                <a:solidFill>
                  <a:schemeClr val="tx1"/>
                </a:solidFill>
                <a:latin typeface="Times New Roman" pitchFamily="18" charset="0"/>
              </a:defRPr>
            </a:lvl9pPr>
          </a:lstStyle>
          <a:p>
            <a:pPr eaLnBrk="1" hangingPunct="1"/>
            <a:fld id="{FD17A8DF-27A1-4B2C-BEB4-6FDD92F092AD}" type="slidenum">
              <a:rPr lang="en-US" sz="1200"/>
              <a:pPr eaLnBrk="1" hangingPunct="1"/>
              <a:t>22</a:t>
            </a:fld>
            <a:endParaRPr lang="en-US" sz="120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51453" indent="-289020" eaLnBrk="0" hangingPunct="0">
              <a:defRPr sz="2400">
                <a:solidFill>
                  <a:schemeClr val="tx1"/>
                </a:solidFill>
                <a:latin typeface="Times New Roman" pitchFamily="18" charset="0"/>
              </a:defRPr>
            </a:lvl2pPr>
            <a:lvl3pPr marL="1156081" indent="-231216" eaLnBrk="0" hangingPunct="0">
              <a:defRPr sz="2400">
                <a:solidFill>
                  <a:schemeClr val="tx1"/>
                </a:solidFill>
                <a:latin typeface="Times New Roman" pitchFamily="18" charset="0"/>
              </a:defRPr>
            </a:lvl3pPr>
            <a:lvl4pPr marL="1618514" indent="-231216" eaLnBrk="0" hangingPunct="0">
              <a:defRPr sz="2400">
                <a:solidFill>
                  <a:schemeClr val="tx1"/>
                </a:solidFill>
                <a:latin typeface="Times New Roman" pitchFamily="18" charset="0"/>
              </a:defRPr>
            </a:lvl4pPr>
            <a:lvl5pPr marL="2080946" indent="-231216" eaLnBrk="0" hangingPunct="0">
              <a:defRPr sz="2400">
                <a:solidFill>
                  <a:schemeClr val="tx1"/>
                </a:solidFill>
                <a:latin typeface="Times New Roman" pitchFamily="18" charset="0"/>
              </a:defRPr>
            </a:lvl5pPr>
            <a:lvl6pPr marL="2543379" indent="-231216" algn="ctr" eaLnBrk="0" fontAlgn="base" hangingPunct="0">
              <a:spcBef>
                <a:spcPct val="0"/>
              </a:spcBef>
              <a:spcAft>
                <a:spcPct val="0"/>
              </a:spcAft>
              <a:defRPr sz="2400">
                <a:solidFill>
                  <a:schemeClr val="tx1"/>
                </a:solidFill>
                <a:latin typeface="Times New Roman" pitchFamily="18" charset="0"/>
              </a:defRPr>
            </a:lvl6pPr>
            <a:lvl7pPr marL="3005811" indent="-231216" algn="ctr" eaLnBrk="0" fontAlgn="base" hangingPunct="0">
              <a:spcBef>
                <a:spcPct val="0"/>
              </a:spcBef>
              <a:spcAft>
                <a:spcPct val="0"/>
              </a:spcAft>
              <a:defRPr sz="2400">
                <a:solidFill>
                  <a:schemeClr val="tx1"/>
                </a:solidFill>
                <a:latin typeface="Times New Roman" pitchFamily="18" charset="0"/>
              </a:defRPr>
            </a:lvl7pPr>
            <a:lvl8pPr marL="3468244" indent="-231216" algn="ctr" eaLnBrk="0" fontAlgn="base" hangingPunct="0">
              <a:spcBef>
                <a:spcPct val="0"/>
              </a:spcBef>
              <a:spcAft>
                <a:spcPct val="0"/>
              </a:spcAft>
              <a:defRPr sz="2400">
                <a:solidFill>
                  <a:schemeClr val="tx1"/>
                </a:solidFill>
                <a:latin typeface="Times New Roman" pitchFamily="18" charset="0"/>
              </a:defRPr>
            </a:lvl8pPr>
            <a:lvl9pPr marL="3930676" indent="-231216" algn="ctr" eaLnBrk="0" fontAlgn="base" hangingPunct="0">
              <a:spcBef>
                <a:spcPct val="0"/>
              </a:spcBef>
              <a:spcAft>
                <a:spcPct val="0"/>
              </a:spcAft>
              <a:defRPr sz="2400">
                <a:solidFill>
                  <a:schemeClr val="tx1"/>
                </a:solidFill>
                <a:latin typeface="Times New Roman" pitchFamily="18" charset="0"/>
              </a:defRPr>
            </a:lvl9pPr>
          </a:lstStyle>
          <a:p>
            <a:pPr eaLnBrk="1" hangingPunct="1"/>
            <a:fld id="{1367323E-BEA4-4F80-8ECB-EDDFFF291DF5}" type="slidenum">
              <a:rPr lang="en-US" sz="1200"/>
              <a:pPr eaLnBrk="1" hangingPunct="1"/>
              <a:t>23</a:t>
            </a:fld>
            <a:endParaRPr lang="en-US" sz="120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F5FBDAE-BF86-4C4A-8A7E-5C5B8C848190}" type="slidenum">
              <a:rPr lang="en-US" smtClean="0"/>
              <a:pPr/>
              <a:t>24</a:t>
            </a:fld>
            <a:endParaRPr lang="en-US"/>
          </a:p>
        </p:txBody>
      </p:sp>
    </p:spTree>
    <p:extLst>
      <p:ext uri="{BB962C8B-B14F-4D97-AF65-F5344CB8AC3E}">
        <p14:creationId xmlns:p14="http://schemas.microsoft.com/office/powerpoint/2010/main" val="32506213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basic definition of stress, which is essential. </a:t>
            </a:r>
          </a:p>
          <a:p>
            <a:r>
              <a:rPr lang="en-US" dirty="0" smtClean="0"/>
              <a:t>Stress is something that is within a person. This</a:t>
            </a:r>
            <a:r>
              <a:rPr lang="en-US" baseline="0" dirty="0" smtClean="0"/>
              <a:t> is why something that is stressful to one person may not be at all stressful to another. </a:t>
            </a:r>
          </a:p>
          <a:p>
            <a:endParaRPr lang="en-US" dirty="0"/>
          </a:p>
        </p:txBody>
      </p:sp>
      <p:sp>
        <p:nvSpPr>
          <p:cNvPr id="4" name="Slide Number Placeholder 3"/>
          <p:cNvSpPr>
            <a:spLocks noGrp="1"/>
          </p:cNvSpPr>
          <p:nvPr>
            <p:ph type="sldNum" sz="quarter" idx="10"/>
          </p:nvPr>
        </p:nvSpPr>
        <p:spPr/>
        <p:txBody>
          <a:bodyPr/>
          <a:lstStyle/>
          <a:p>
            <a:fld id="{EF5FBDAE-BF86-4C4A-8A7E-5C5B8C848190}" type="slidenum">
              <a:rPr lang="en-US" smtClean="0"/>
              <a:pPr/>
              <a:t>3</a:t>
            </a:fld>
            <a:endParaRPr lang="en-US"/>
          </a:p>
        </p:txBody>
      </p:sp>
    </p:spTree>
    <p:extLst>
      <p:ext uri="{BB962C8B-B14F-4D97-AF65-F5344CB8AC3E}">
        <p14:creationId xmlns:p14="http://schemas.microsoft.com/office/powerpoint/2010/main" val="6481919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 everyone</a:t>
            </a:r>
            <a:r>
              <a:rPr lang="en-US" baseline="0" dirty="0" smtClean="0"/>
              <a:t> agree that libraries are stressful places to work. According to this editorial, written shortly after the Jobs Rated Almanac (St. Martin’s Griffin) was published. This book ranked 250 careers by 6 factors: environment, income, outlook, physical demands, security, and stress. Librarian ranked at the bottom of the unstressed, along with florist and piano tuner. It ranked the 9</a:t>
            </a:r>
            <a:r>
              <a:rPr lang="en-US" baseline="30000" dirty="0" smtClean="0"/>
              <a:t>th</a:t>
            </a:r>
            <a:r>
              <a:rPr lang="en-US" baseline="0" dirty="0" smtClean="0"/>
              <a:t> lowest in stress. </a:t>
            </a:r>
          </a:p>
          <a:p>
            <a:endParaRPr lang="en-US" baseline="0" dirty="0" smtClean="0"/>
          </a:p>
          <a:p>
            <a:r>
              <a:rPr lang="en-US" baseline="0" dirty="0" smtClean="0"/>
              <a:t>As </a:t>
            </a:r>
            <a:r>
              <a:rPr lang="en-US" baseline="0" dirty="0" err="1" smtClean="0"/>
              <a:t>Kniffel</a:t>
            </a:r>
            <a:r>
              <a:rPr lang="en-US" baseline="0" dirty="0" smtClean="0"/>
              <a:t> puts it, it could be that we as librarians make it all look easy. The editor of the almanac, Les </a:t>
            </a:r>
            <a:r>
              <a:rPr lang="en-US" baseline="0" dirty="0" err="1" smtClean="0"/>
              <a:t>Krantz</a:t>
            </a:r>
            <a:r>
              <a:rPr lang="en-US" baseline="0" dirty="0" smtClean="0"/>
              <a:t>, apparently knows little or nothing about the job of a librarian, especially when it come to role ambiguity, which </a:t>
            </a:r>
            <a:r>
              <a:rPr lang="en-US" baseline="0" dirty="0" err="1" smtClean="0"/>
              <a:t>Kniffel</a:t>
            </a:r>
            <a:r>
              <a:rPr lang="en-US" baseline="0" dirty="0" smtClean="0"/>
              <a:t> states is a leading cause of  stress for librarians. </a:t>
            </a:r>
            <a:endParaRPr lang="en-US" dirty="0"/>
          </a:p>
        </p:txBody>
      </p:sp>
      <p:sp>
        <p:nvSpPr>
          <p:cNvPr id="4" name="Slide Number Placeholder 3"/>
          <p:cNvSpPr>
            <a:spLocks noGrp="1"/>
          </p:cNvSpPr>
          <p:nvPr>
            <p:ph type="sldNum" sz="quarter" idx="10"/>
          </p:nvPr>
        </p:nvSpPr>
        <p:spPr/>
        <p:txBody>
          <a:bodyPr/>
          <a:lstStyle/>
          <a:p>
            <a:fld id="{EF5FBDAE-BF86-4C4A-8A7E-5C5B8C848190}" type="slidenum">
              <a:rPr lang="en-US" smtClean="0"/>
              <a:pPr/>
              <a:t>4</a:t>
            </a:fld>
            <a:endParaRPr lang="en-US"/>
          </a:p>
        </p:txBody>
      </p:sp>
    </p:spTree>
    <p:extLst>
      <p:ext uri="{BB962C8B-B14F-4D97-AF65-F5344CB8AC3E}">
        <p14:creationId xmlns:p14="http://schemas.microsoft.com/office/powerpoint/2010/main" val="25074215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Most library users</a:t>
            </a:r>
            <a:r>
              <a:rPr lang="en-US" baseline="0" dirty="0" smtClean="0"/>
              <a:t> (hopefully) do not see librarians or library staff interact or react in such a way as Mary in the movie, Party Girl.</a:t>
            </a:r>
          </a:p>
          <a:p>
            <a:r>
              <a:rPr lang="en-US" baseline="0" dirty="0" smtClean="0"/>
              <a:t>Let’s watch.</a:t>
            </a:r>
            <a:endParaRPr lang="en-US" dirty="0"/>
          </a:p>
        </p:txBody>
      </p:sp>
      <p:sp>
        <p:nvSpPr>
          <p:cNvPr id="4" name="Slide Number Placeholder 3"/>
          <p:cNvSpPr>
            <a:spLocks noGrp="1"/>
          </p:cNvSpPr>
          <p:nvPr>
            <p:ph type="sldNum" sz="quarter" idx="10"/>
          </p:nvPr>
        </p:nvSpPr>
        <p:spPr/>
        <p:txBody>
          <a:bodyPr/>
          <a:lstStyle/>
          <a:p>
            <a:fld id="{EF5FBDAE-BF86-4C4A-8A7E-5C5B8C848190}" type="slidenum">
              <a:rPr lang="en-US" smtClean="0"/>
              <a:pPr/>
              <a:t>5</a:t>
            </a:fld>
            <a:endParaRPr lang="en-US"/>
          </a:p>
        </p:txBody>
      </p:sp>
    </p:spTree>
    <p:extLst>
      <p:ext uri="{BB962C8B-B14F-4D97-AF65-F5344CB8AC3E}">
        <p14:creationId xmlns:p14="http://schemas.microsoft.com/office/powerpoint/2010/main" val="14863826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a:t>
            </a:r>
            <a:r>
              <a:rPr lang="en-US" baseline="0" dirty="0" smtClean="0"/>
              <a:t> is an opportunity for you to tell us what specific things cause stress for you at work. MOVE TO NEXT SLIDE</a:t>
            </a:r>
            <a:endParaRPr lang="en-US" dirty="0"/>
          </a:p>
        </p:txBody>
      </p:sp>
      <p:sp>
        <p:nvSpPr>
          <p:cNvPr id="4" name="Slide Number Placeholder 3"/>
          <p:cNvSpPr>
            <a:spLocks noGrp="1"/>
          </p:cNvSpPr>
          <p:nvPr>
            <p:ph type="sldNum" sz="quarter" idx="10"/>
          </p:nvPr>
        </p:nvSpPr>
        <p:spPr/>
        <p:txBody>
          <a:bodyPr/>
          <a:lstStyle/>
          <a:p>
            <a:fld id="{EF5FBDAE-BF86-4C4A-8A7E-5C5B8C848190}" type="slidenum">
              <a:rPr lang="en-US" smtClean="0"/>
              <a:pPr/>
              <a:t>6</a:t>
            </a:fld>
            <a:endParaRPr lang="en-US"/>
          </a:p>
        </p:txBody>
      </p:sp>
    </p:spTree>
    <p:extLst>
      <p:ext uri="{BB962C8B-B14F-4D97-AF65-F5344CB8AC3E}">
        <p14:creationId xmlns:p14="http://schemas.microsoft.com/office/powerpoint/2010/main" val="38872528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Have audience members provide info</a:t>
            </a:r>
            <a:r>
              <a:rPr lang="en-US" baseline="0" dirty="0" smtClean="0"/>
              <a:t> orally and make notes on either PPT slide or flip chart</a:t>
            </a:r>
          </a:p>
          <a:p>
            <a:r>
              <a:rPr lang="en-US" dirty="0" smtClean="0"/>
              <a:t>Input from the audience  (try to categorize)</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EF5FBDAE-BF86-4C4A-8A7E-5C5B8C848190}" type="slidenum">
              <a:rPr lang="en-US" smtClean="0"/>
              <a:pPr/>
              <a:t>7</a:t>
            </a:fld>
            <a:endParaRPr lang="en-US"/>
          </a:p>
        </p:txBody>
      </p:sp>
    </p:spTree>
    <p:extLst>
      <p:ext uri="{BB962C8B-B14F-4D97-AF65-F5344CB8AC3E}">
        <p14:creationId xmlns:p14="http://schemas.microsoft.com/office/powerpoint/2010/main" val="28436492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F5FBDAE-BF86-4C4A-8A7E-5C5B8C848190}" type="slidenum">
              <a:rPr lang="en-US" smtClean="0"/>
              <a:pPr/>
              <a:t>8</a:t>
            </a:fld>
            <a:endParaRPr lang="en-US"/>
          </a:p>
        </p:txBody>
      </p:sp>
    </p:spTree>
    <p:extLst>
      <p:ext uri="{BB962C8B-B14F-4D97-AF65-F5344CB8AC3E}">
        <p14:creationId xmlns:p14="http://schemas.microsoft.com/office/powerpoint/2010/main" val="31733397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Topper is a public librarian in Illinois</a:t>
            </a:r>
            <a:r>
              <a:rPr lang="en-US" baseline="0" dirty="0" smtClean="0"/>
              <a:t> at the time of the writing of this article.</a:t>
            </a:r>
          </a:p>
          <a:p>
            <a:endParaRPr lang="en-US" baseline="0" dirty="0" smtClean="0"/>
          </a:p>
          <a:p>
            <a:r>
              <a:rPr lang="en-US" baseline="0" dirty="0" smtClean="0"/>
              <a:t> interviewed 300 people in five occupations, and was surprised to find that the most stressful work</a:t>
            </a:r>
          </a:p>
          <a:p>
            <a:r>
              <a:rPr lang="en-US" baseline="0" dirty="0" smtClean="0"/>
              <a:t>environment was the calm library setting, with many of those responding saying that</a:t>
            </a:r>
          </a:p>
          <a:p>
            <a:r>
              <a:rPr lang="en-US" baseline="0" dirty="0" smtClean="0"/>
              <a:t>they were dull and boring places in which to pursue a career. Librarians complained</a:t>
            </a:r>
          </a:p>
          <a:p>
            <a:r>
              <a:rPr lang="en-US" baseline="0" dirty="0" smtClean="0"/>
              <a:t>that there was not enough variety in their work, that they did not have enough control</a:t>
            </a:r>
          </a:p>
          <a:p>
            <a:r>
              <a:rPr lang="en-US" baseline="0" dirty="0" smtClean="0"/>
              <a:t>over their careers, and they were not allowed to put their skills to full use.</a:t>
            </a:r>
          </a:p>
          <a:p>
            <a:r>
              <a:rPr lang="en-US" baseline="0" dirty="0" smtClean="0"/>
              <a:t>Study mention lack of training in stress management for librarians both in the curriculum of library school and on the job.</a:t>
            </a:r>
            <a:endParaRPr lang="en-US" dirty="0"/>
          </a:p>
        </p:txBody>
      </p:sp>
      <p:sp>
        <p:nvSpPr>
          <p:cNvPr id="4" name="Slide Number Placeholder 3"/>
          <p:cNvSpPr>
            <a:spLocks noGrp="1"/>
          </p:cNvSpPr>
          <p:nvPr>
            <p:ph type="sldNum" sz="quarter" idx="10"/>
          </p:nvPr>
        </p:nvSpPr>
        <p:spPr/>
        <p:txBody>
          <a:bodyPr/>
          <a:lstStyle/>
          <a:p>
            <a:fld id="{EF5FBDAE-BF86-4C4A-8A7E-5C5B8C848190}" type="slidenum">
              <a:rPr lang="en-US" smtClean="0"/>
              <a:pPr/>
              <a:t>9</a:t>
            </a:fld>
            <a:endParaRPr lang="en-US"/>
          </a:p>
        </p:txBody>
      </p:sp>
    </p:spTree>
    <p:extLst>
      <p:ext uri="{BB962C8B-B14F-4D97-AF65-F5344CB8AC3E}">
        <p14:creationId xmlns:p14="http://schemas.microsoft.com/office/powerpoint/2010/main" val="4656607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6F504E7-7F06-45BA-B692-99B40EE1F15C}" type="datetimeFigureOut">
              <a:rPr lang="en-US" smtClean="0"/>
              <a:pPr/>
              <a:t>5/7/2014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2AB912-1D8E-4F20-A80C-ABA55C9954F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F504E7-7F06-45BA-B692-99B40EE1F15C}" type="datetimeFigureOut">
              <a:rPr lang="en-US" smtClean="0"/>
              <a:pPr/>
              <a:t>5/7/2014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2AB912-1D8E-4F20-A80C-ABA55C9954F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F504E7-7F06-45BA-B692-99B40EE1F15C}" type="datetimeFigureOut">
              <a:rPr lang="en-US" smtClean="0"/>
              <a:pPr/>
              <a:t>5/7/2014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2AB912-1D8E-4F20-A80C-ABA55C9954F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F504E7-7F06-45BA-B692-99B40EE1F15C}" type="datetimeFigureOut">
              <a:rPr lang="en-US" smtClean="0"/>
              <a:pPr/>
              <a:t>5/7/2014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2AB912-1D8E-4F20-A80C-ABA55C9954F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6F504E7-7F06-45BA-B692-99B40EE1F15C}" type="datetimeFigureOut">
              <a:rPr lang="en-US" smtClean="0"/>
              <a:pPr/>
              <a:t>5/7/2014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2AB912-1D8E-4F20-A80C-ABA55C9954F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6F504E7-7F06-45BA-B692-99B40EE1F15C}" type="datetimeFigureOut">
              <a:rPr lang="en-US" smtClean="0"/>
              <a:pPr/>
              <a:t>5/7/2014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2AB912-1D8E-4F20-A80C-ABA55C9954F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6F504E7-7F06-45BA-B692-99B40EE1F15C}" type="datetimeFigureOut">
              <a:rPr lang="en-US" smtClean="0"/>
              <a:pPr/>
              <a:t>5/7/2014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22AB912-1D8E-4F20-A80C-ABA55C9954F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6F504E7-7F06-45BA-B692-99B40EE1F15C}" type="datetimeFigureOut">
              <a:rPr lang="en-US" smtClean="0"/>
              <a:pPr/>
              <a:t>5/7/2014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22AB912-1D8E-4F20-A80C-ABA55C9954F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F504E7-7F06-45BA-B692-99B40EE1F15C}" type="datetimeFigureOut">
              <a:rPr lang="en-US" smtClean="0"/>
              <a:pPr/>
              <a:t>5/7/2014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22AB912-1D8E-4F20-A80C-ABA55C9954F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F504E7-7F06-45BA-B692-99B40EE1F15C}" type="datetimeFigureOut">
              <a:rPr lang="en-US" smtClean="0"/>
              <a:pPr/>
              <a:t>5/7/2014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2AB912-1D8E-4F20-A80C-ABA55C9954F9}" type="slidenum">
              <a:rPr lang="en-US" smtClean="0"/>
              <a:pPr/>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66F504E7-7F06-45BA-B692-99B40EE1F15C}" type="datetimeFigureOut">
              <a:rPr lang="en-US" smtClean="0"/>
              <a:pPr/>
              <a:t>5/7/2014</a:t>
            </a:fld>
            <a:endParaRPr lang="en-US"/>
          </a:p>
        </p:txBody>
      </p:sp>
      <p:sp>
        <p:nvSpPr>
          <p:cNvPr id="9" name="Slide Number Placeholder 8"/>
          <p:cNvSpPr>
            <a:spLocks noGrp="1"/>
          </p:cNvSpPr>
          <p:nvPr>
            <p:ph type="sldNum" sz="quarter" idx="11"/>
          </p:nvPr>
        </p:nvSpPr>
        <p:spPr/>
        <p:txBody>
          <a:bodyPr/>
          <a:lstStyle/>
          <a:p>
            <a:fld id="{422AB912-1D8E-4F20-A80C-ABA55C9954F9}"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422AB912-1D8E-4F20-A80C-ABA55C9954F9}" type="slidenum">
              <a:rPr lang="en-US" smtClean="0"/>
              <a:pPr/>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66F504E7-7F06-45BA-B692-99B40EE1F15C}" type="datetimeFigureOut">
              <a:rPr lang="en-US" smtClean="0"/>
              <a:pPr/>
              <a:t>5/7/2014</a:t>
            </a:fld>
            <a:endParaRPr lang="en-US"/>
          </a:p>
        </p:txBody>
      </p:sp>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earch.ebscohost.com/login.aspx?direct=true&amp;db=lxh&amp;AN=34514466&amp;site=ehost-live"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www.apa.org.libez.lib.georgiasouthern.edu/news/press/releases/stress/national-report.pdf"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earch.ebscohost.com/login.aspx?direct=true&amp;db=lxh&amp;AN=34514466&amp;site=ehost-live"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apa.org/news/press/releases/stress/national-report.pdf"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hyperlink" Target="http://search.ebscohost.com/login.aspx?direct=true&amp;db=lxh&amp;"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mailto:lsmith@georgiasouthern.edu" TargetMode="External"/><Relationship Id="rId2" Type="http://schemas.openxmlformats.org/officeDocument/2006/relationships/hyperlink" Target="mailto:fparks@georgiasouthern.edu" TargetMode="External"/><Relationship Id="rId1" Type="http://schemas.openxmlformats.org/officeDocument/2006/relationships/slideLayout" Target="../slideLayouts/slideLayout2.xml"/><Relationship Id="rId4" Type="http://schemas.openxmlformats.org/officeDocument/2006/relationships/hyperlink" Target="mailto:lgwinett@georgiasouthern.edu"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search.ebscohost.com/login.aspx?direct=true&amp;db=lxh&amp;AN=1834915&amp;site=ehost-live" TargetMode="External"/><Relationship Id="rId4" Type="http://schemas.openxmlformats.org/officeDocument/2006/relationships/image" Target="../media/image3.wmf"/></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4.png"/><Relationship Id="rId5" Type="http://schemas.openxmlformats.org/officeDocument/2006/relationships/hyperlink" Target="http://youtu.be/gzbDdgWiaS0" TargetMode="External"/><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1143000"/>
            <a:ext cx="7772400" cy="1470025"/>
          </a:xfrm>
        </p:spPr>
        <p:txBody>
          <a:bodyPr>
            <a:normAutofit fontScale="90000"/>
          </a:bodyPr>
          <a:lstStyle/>
          <a:p>
            <a:r>
              <a:rPr lang="en-US" dirty="0" smtClean="0"/>
              <a:t/>
            </a:r>
            <a:br>
              <a:rPr lang="en-US" dirty="0" smtClean="0"/>
            </a:br>
            <a:r>
              <a:rPr lang="en-US" sz="5300" dirty="0" smtClean="0"/>
              <a:t>Under Pressure: Work-related stress in academic libraries</a:t>
            </a:r>
            <a:endParaRPr lang="en-US" sz="5300" dirty="0"/>
          </a:p>
        </p:txBody>
      </p:sp>
      <p:sp>
        <p:nvSpPr>
          <p:cNvPr id="3" name="Subtitle 2"/>
          <p:cNvSpPr>
            <a:spLocks noGrp="1"/>
          </p:cNvSpPr>
          <p:nvPr>
            <p:ph type="subTitle" idx="1"/>
          </p:nvPr>
        </p:nvSpPr>
        <p:spPr>
          <a:xfrm>
            <a:off x="1295400" y="3200400"/>
            <a:ext cx="6934200" cy="2590800"/>
          </a:xfrm>
        </p:spPr>
        <p:style>
          <a:lnRef idx="2">
            <a:schemeClr val="accent1"/>
          </a:lnRef>
          <a:fillRef idx="1">
            <a:schemeClr val="lt1"/>
          </a:fillRef>
          <a:effectRef idx="0">
            <a:schemeClr val="accent1"/>
          </a:effectRef>
          <a:fontRef idx="minor">
            <a:schemeClr val="dk1"/>
          </a:fontRef>
        </p:style>
        <p:txBody>
          <a:bodyPr>
            <a:noAutofit/>
          </a:bodyPr>
          <a:lstStyle/>
          <a:p>
            <a:r>
              <a:rPr lang="en-US" sz="3200" b="1" dirty="0" err="1" smtClean="0">
                <a:solidFill>
                  <a:schemeClr val="tx1"/>
                </a:solidFill>
              </a:rPr>
              <a:t>Fayth</a:t>
            </a:r>
            <a:r>
              <a:rPr lang="en-US" sz="3200" b="1" dirty="0" smtClean="0">
                <a:solidFill>
                  <a:schemeClr val="tx1"/>
                </a:solidFill>
              </a:rPr>
              <a:t> Parks, </a:t>
            </a:r>
            <a:r>
              <a:rPr lang="en-US" sz="3200" b="1" dirty="0" err="1" smtClean="0">
                <a:solidFill>
                  <a:schemeClr val="tx1"/>
                </a:solidFill>
              </a:rPr>
              <a:t>Ph.D</a:t>
            </a:r>
            <a:r>
              <a:rPr lang="en-US" sz="3200" b="1" dirty="0" smtClean="0">
                <a:solidFill>
                  <a:schemeClr val="tx1"/>
                </a:solidFill>
              </a:rPr>
              <a:t>, Licensed Psychologist</a:t>
            </a:r>
          </a:p>
          <a:p>
            <a:r>
              <a:rPr lang="en-US" sz="3200" b="1" dirty="0" smtClean="0">
                <a:solidFill>
                  <a:schemeClr val="tx1"/>
                </a:solidFill>
              </a:rPr>
              <a:t>Lori </a:t>
            </a:r>
            <a:r>
              <a:rPr lang="en-US" sz="3200" b="1" dirty="0" err="1" smtClean="0">
                <a:solidFill>
                  <a:schemeClr val="tx1"/>
                </a:solidFill>
              </a:rPr>
              <a:t>Gwinett</a:t>
            </a:r>
            <a:r>
              <a:rPr lang="en-US" sz="3200" b="1" dirty="0" smtClean="0">
                <a:solidFill>
                  <a:schemeClr val="tx1"/>
                </a:solidFill>
              </a:rPr>
              <a:t>, M.L.I.S.</a:t>
            </a:r>
            <a:br>
              <a:rPr lang="en-US" sz="3200" b="1" dirty="0" smtClean="0">
                <a:solidFill>
                  <a:schemeClr val="tx1"/>
                </a:solidFill>
              </a:rPr>
            </a:br>
            <a:r>
              <a:rPr lang="en-US" sz="3200" b="1" dirty="0" smtClean="0">
                <a:solidFill>
                  <a:schemeClr val="tx1"/>
                </a:solidFill>
              </a:rPr>
              <a:t>Lisa P. Smith, M.L.S</a:t>
            </a:r>
            <a:br>
              <a:rPr lang="en-US" sz="3200" b="1" dirty="0" smtClean="0">
                <a:solidFill>
                  <a:schemeClr val="tx1"/>
                </a:solidFill>
              </a:rPr>
            </a:br>
            <a:r>
              <a:rPr lang="en-US" sz="3200" b="1" dirty="0" smtClean="0">
                <a:solidFill>
                  <a:schemeClr val="tx1"/>
                </a:solidFill>
              </a:rPr>
              <a:t>Georgia Southern University</a:t>
            </a:r>
            <a:br>
              <a:rPr lang="en-US" sz="3200" b="1" dirty="0" smtClean="0">
                <a:solidFill>
                  <a:schemeClr val="tx1"/>
                </a:solidFill>
              </a:rPr>
            </a:br>
            <a:r>
              <a:rPr lang="en-US" sz="3200" b="1" dirty="0" smtClean="0">
                <a:solidFill>
                  <a:schemeClr val="tx1"/>
                </a:solidFill>
              </a:rPr>
              <a:t>Statesboro, GA</a:t>
            </a:r>
            <a:endParaRPr lang="en-US" sz="3200" b="1" dirty="0">
              <a:solidFill>
                <a:schemeClr val="tx1"/>
              </a:solidFill>
            </a:endParaRPr>
          </a:p>
        </p:txBody>
      </p:sp>
    </p:spTree>
    <p:extLst>
      <p:ext uri="{BB962C8B-B14F-4D97-AF65-F5344CB8AC3E}">
        <p14:creationId xmlns:p14="http://schemas.microsoft.com/office/powerpoint/2010/main" val="28705541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800" dirty="0" smtClean="0"/>
              <a:t>Additional causes of stress</a:t>
            </a:r>
            <a:endParaRPr lang="en-US" sz="4800"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066800" y="1600200"/>
            <a:ext cx="6400800" cy="4800600"/>
          </a:xfrm>
        </p:spPr>
      </p:pic>
    </p:spTree>
    <p:extLst>
      <p:ext uri="{BB962C8B-B14F-4D97-AF65-F5344CB8AC3E}">
        <p14:creationId xmlns:p14="http://schemas.microsoft.com/office/powerpoint/2010/main" val="36900957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800" dirty="0" err="1" smtClean="0"/>
              <a:t>Technostress</a:t>
            </a:r>
            <a:endParaRPr lang="en-US" sz="4800"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5715000" y="1300162"/>
            <a:ext cx="2152650" cy="2124075"/>
          </a:xfrm>
        </p:spPr>
      </p:pic>
      <p:sp>
        <p:nvSpPr>
          <p:cNvPr id="5" name="TextBox 4"/>
          <p:cNvSpPr txBox="1"/>
          <p:nvPr/>
        </p:nvSpPr>
        <p:spPr>
          <a:xfrm>
            <a:off x="228600" y="2362200"/>
            <a:ext cx="7315200" cy="4031873"/>
          </a:xfrm>
          <a:prstGeom prst="rect">
            <a:avLst/>
          </a:prstGeom>
          <a:noFill/>
        </p:spPr>
        <p:txBody>
          <a:bodyPr wrap="square" rtlCol="0">
            <a:spAutoFit/>
          </a:bodyPr>
          <a:lstStyle/>
          <a:p>
            <a:pPr marL="285750" indent="-285750">
              <a:buFont typeface="Arial" pitchFamily="34" charset="0"/>
              <a:buChar char="•"/>
            </a:pPr>
            <a:r>
              <a:rPr lang="en-US" sz="2800" dirty="0"/>
              <a:t>Information </a:t>
            </a:r>
            <a:r>
              <a:rPr lang="en-US" sz="2800" dirty="0" smtClean="0"/>
              <a:t>overload</a:t>
            </a:r>
          </a:p>
          <a:p>
            <a:pPr marL="285750" indent="-285750">
              <a:buFont typeface="Arial" pitchFamily="34" charset="0"/>
              <a:buChar char="•"/>
            </a:pPr>
            <a:r>
              <a:rPr lang="en-US" sz="2800" dirty="0" smtClean="0"/>
              <a:t>Performance anxiety</a:t>
            </a:r>
          </a:p>
          <a:p>
            <a:pPr marL="285750" indent="-285750">
              <a:buFont typeface="Arial" pitchFamily="34" charset="0"/>
              <a:buChar char="•"/>
            </a:pPr>
            <a:r>
              <a:rPr lang="en-US" sz="2800" dirty="0" smtClean="0"/>
              <a:t>Role conflicts of professional identity</a:t>
            </a:r>
          </a:p>
          <a:p>
            <a:pPr marL="285750" indent="-285750">
              <a:buFont typeface="Arial" pitchFamily="34" charset="0"/>
              <a:buChar char="•"/>
            </a:pPr>
            <a:r>
              <a:rPr lang="en-US" sz="2800" dirty="0" smtClean="0"/>
              <a:t>Burnout</a:t>
            </a:r>
          </a:p>
          <a:p>
            <a:endParaRPr lang="en-US" dirty="0"/>
          </a:p>
          <a:p>
            <a:endParaRPr lang="en-US" dirty="0"/>
          </a:p>
          <a:p>
            <a:r>
              <a:rPr lang="en-US" dirty="0" err="1" smtClean="0"/>
              <a:t>Knibbe-Haanstra</a:t>
            </a:r>
            <a:r>
              <a:rPr lang="en-US" dirty="0"/>
              <a:t>, M. (2008). Reference desk dilemmas: The impact of new demands on librarianship. Reference &amp; User Services Quarterly, 48(1), 20-25. Retrieved from </a:t>
            </a:r>
            <a:r>
              <a:rPr lang="en-US" dirty="0">
                <a:hlinkClick r:id="rId4"/>
              </a:rPr>
              <a:t>http://search.ebscohost.com/login.aspx?direct=true&amp;db=lxh&amp;AN=34514466&amp;site=ehost-live </a:t>
            </a:r>
            <a:endParaRPr lang="en-US" dirty="0"/>
          </a:p>
          <a:p>
            <a:endParaRPr lang="en-US" dirty="0"/>
          </a:p>
        </p:txBody>
      </p:sp>
    </p:spTree>
    <p:extLst>
      <p:ext uri="{BB962C8B-B14F-4D97-AF65-F5344CB8AC3E}">
        <p14:creationId xmlns:p14="http://schemas.microsoft.com/office/powerpoint/2010/main" val="36768598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7620000" cy="792162"/>
          </a:xfrm>
        </p:spPr>
        <p:txBody>
          <a:bodyPr>
            <a:noAutofit/>
          </a:bodyPr>
          <a:lstStyle/>
          <a:p>
            <a:r>
              <a:rPr lang="en-US" sz="4800" dirty="0" smtClean="0"/>
              <a:t>How does stress affects us?</a:t>
            </a:r>
            <a:endParaRPr lang="en-US" sz="4800" dirty="0"/>
          </a:p>
        </p:txBody>
      </p:sp>
      <p:sp>
        <p:nvSpPr>
          <p:cNvPr id="5" name="Content Placeholder 4"/>
          <p:cNvSpPr>
            <a:spLocks noGrp="1"/>
          </p:cNvSpPr>
          <p:nvPr>
            <p:ph idx="1"/>
          </p:nvPr>
        </p:nvSpPr>
        <p:spPr/>
        <p:txBody>
          <a:bodyPr>
            <a:normAutofit/>
          </a:bodyPr>
          <a:lstStyle/>
          <a:p>
            <a:pPr marL="0" indent="0">
              <a:buNone/>
            </a:pPr>
            <a:r>
              <a:rPr lang="en-US" dirty="0" smtClean="0"/>
              <a:t>	</a:t>
            </a:r>
          </a:p>
        </p:txBody>
      </p:sp>
      <p:graphicFrame>
        <p:nvGraphicFramePr>
          <p:cNvPr id="6" name="Table 5"/>
          <p:cNvGraphicFramePr>
            <a:graphicFrameLocks noGrp="1"/>
          </p:cNvGraphicFramePr>
          <p:nvPr>
            <p:extLst>
              <p:ext uri="{D42A27DB-BD31-4B8C-83A1-F6EECF244321}">
                <p14:modId xmlns:p14="http://schemas.microsoft.com/office/powerpoint/2010/main" val="3850019154"/>
              </p:ext>
            </p:extLst>
          </p:nvPr>
        </p:nvGraphicFramePr>
        <p:xfrm>
          <a:off x="309282" y="1237694"/>
          <a:ext cx="8229600" cy="4392268"/>
        </p:xfrm>
        <a:graphic>
          <a:graphicData uri="http://schemas.openxmlformats.org/drawingml/2006/table">
            <a:tbl>
              <a:tblPr/>
              <a:tblGrid>
                <a:gridCol w="2468880"/>
                <a:gridCol w="2468880"/>
                <a:gridCol w="3291840"/>
              </a:tblGrid>
              <a:tr h="639418">
                <a:tc>
                  <a:txBody>
                    <a:bodyPr/>
                    <a:lstStyle/>
                    <a:p>
                      <a:pPr fontAlgn="t"/>
                      <a:r>
                        <a:rPr lang="en-US" sz="2400" b="1" dirty="0" smtClean="0">
                          <a:solidFill>
                            <a:schemeClr val="bg2">
                              <a:lumMod val="10000"/>
                            </a:schemeClr>
                          </a:solidFill>
                          <a:effectLst/>
                        </a:rPr>
                        <a:t>Our body</a:t>
                      </a:r>
                      <a:endParaRPr lang="en-US" sz="2400" dirty="0">
                        <a:solidFill>
                          <a:schemeClr val="bg2">
                            <a:lumMod val="10000"/>
                          </a:schemeClr>
                        </a:solidFill>
                        <a:effectLst/>
                      </a:endParaRPr>
                    </a:p>
                  </a:txBody>
                  <a:tcPr marL="95250" marR="95250" marT="47625" marB="47625">
                    <a:lnL>
                      <a:noFill/>
                    </a:lnL>
                    <a:lnR>
                      <a:noFill/>
                    </a:lnR>
                    <a:lnT>
                      <a:noFill/>
                    </a:lnT>
                    <a:lnB w="9525" cap="flat" cmpd="sng" algn="ctr">
                      <a:solidFill>
                        <a:srgbClr val="E3E3E0"/>
                      </a:solidFill>
                      <a:prstDash val="solid"/>
                      <a:round/>
                      <a:headEnd type="none" w="med" len="med"/>
                      <a:tailEnd type="none" w="med" len="med"/>
                    </a:lnB>
                    <a:solidFill>
                      <a:srgbClr val="FFFFFF"/>
                    </a:solidFill>
                  </a:tcPr>
                </a:tc>
                <a:tc>
                  <a:txBody>
                    <a:bodyPr/>
                    <a:lstStyle/>
                    <a:p>
                      <a:pPr fontAlgn="t"/>
                      <a:r>
                        <a:rPr lang="en-US" sz="2400" b="1" dirty="0">
                          <a:solidFill>
                            <a:schemeClr val="bg2">
                              <a:lumMod val="10000"/>
                            </a:schemeClr>
                          </a:solidFill>
                          <a:effectLst/>
                        </a:rPr>
                        <a:t>... </a:t>
                      </a:r>
                      <a:r>
                        <a:rPr lang="en-US" sz="2400" b="1" dirty="0" smtClean="0">
                          <a:solidFill>
                            <a:schemeClr val="bg2">
                              <a:lumMod val="10000"/>
                            </a:schemeClr>
                          </a:solidFill>
                          <a:effectLst/>
                        </a:rPr>
                        <a:t>Our mood</a:t>
                      </a:r>
                      <a:endParaRPr lang="en-US" sz="2400" dirty="0">
                        <a:solidFill>
                          <a:schemeClr val="bg2">
                            <a:lumMod val="10000"/>
                          </a:schemeClr>
                        </a:solidFill>
                        <a:effectLst/>
                      </a:endParaRPr>
                    </a:p>
                  </a:txBody>
                  <a:tcPr marL="95250" marR="95250" marT="47625" marB="47625">
                    <a:lnL>
                      <a:noFill/>
                    </a:lnL>
                    <a:lnR>
                      <a:noFill/>
                    </a:lnR>
                    <a:lnT>
                      <a:noFill/>
                    </a:lnT>
                    <a:lnB w="9525" cap="flat" cmpd="sng" algn="ctr">
                      <a:solidFill>
                        <a:srgbClr val="E3E3E0"/>
                      </a:solidFill>
                      <a:prstDash val="solid"/>
                      <a:round/>
                      <a:headEnd type="none" w="med" len="med"/>
                      <a:tailEnd type="none" w="med" len="med"/>
                    </a:lnB>
                    <a:solidFill>
                      <a:srgbClr val="FFFFFF"/>
                    </a:solidFill>
                  </a:tcPr>
                </a:tc>
                <a:tc>
                  <a:txBody>
                    <a:bodyPr/>
                    <a:lstStyle/>
                    <a:p>
                      <a:pPr fontAlgn="t"/>
                      <a:r>
                        <a:rPr lang="en-US" sz="2400" b="1" dirty="0">
                          <a:solidFill>
                            <a:schemeClr val="bg2">
                              <a:lumMod val="10000"/>
                            </a:schemeClr>
                          </a:solidFill>
                          <a:effectLst/>
                        </a:rPr>
                        <a:t>... </a:t>
                      </a:r>
                      <a:r>
                        <a:rPr lang="en-US" sz="2400" b="1" dirty="0" smtClean="0">
                          <a:solidFill>
                            <a:schemeClr val="bg2">
                              <a:lumMod val="10000"/>
                            </a:schemeClr>
                          </a:solidFill>
                          <a:effectLst/>
                        </a:rPr>
                        <a:t>Our behavior</a:t>
                      </a:r>
                      <a:endParaRPr lang="en-US" sz="2400" dirty="0">
                        <a:solidFill>
                          <a:schemeClr val="bg2">
                            <a:lumMod val="10000"/>
                          </a:schemeClr>
                        </a:solidFill>
                        <a:effectLst/>
                      </a:endParaRPr>
                    </a:p>
                  </a:txBody>
                  <a:tcPr marL="95250" marR="95250" marT="47625" marB="47625">
                    <a:lnL>
                      <a:noFill/>
                    </a:lnL>
                    <a:lnR>
                      <a:noFill/>
                    </a:lnR>
                    <a:lnT>
                      <a:noFill/>
                    </a:lnT>
                    <a:lnB w="9525" cap="flat" cmpd="sng" algn="ctr">
                      <a:solidFill>
                        <a:srgbClr val="E3E3E0"/>
                      </a:solidFill>
                      <a:prstDash val="solid"/>
                      <a:round/>
                      <a:headEnd type="none" w="med" len="med"/>
                      <a:tailEnd type="none" w="med" len="med"/>
                    </a:lnB>
                    <a:solidFill>
                      <a:srgbClr val="FFFFFF"/>
                    </a:solidFill>
                  </a:tcPr>
                </a:tc>
              </a:tr>
              <a:tr h="3695144">
                <a:tc>
                  <a:txBody>
                    <a:bodyPr/>
                    <a:lstStyle/>
                    <a:p>
                      <a:pPr fontAlgn="t">
                        <a:buFont typeface="Arial"/>
                        <a:buChar char="•"/>
                      </a:pPr>
                      <a:r>
                        <a:rPr lang="en-US" sz="2400" b="0" dirty="0">
                          <a:solidFill>
                            <a:schemeClr val="bg2">
                              <a:lumMod val="10000"/>
                            </a:schemeClr>
                          </a:solidFill>
                          <a:effectLst/>
                        </a:rPr>
                        <a:t>Headache</a:t>
                      </a:r>
                    </a:p>
                    <a:p>
                      <a:pPr fontAlgn="t">
                        <a:buFont typeface="Arial"/>
                        <a:buChar char="•"/>
                      </a:pPr>
                      <a:r>
                        <a:rPr lang="en-US" sz="2400" b="0" dirty="0">
                          <a:solidFill>
                            <a:schemeClr val="bg2">
                              <a:lumMod val="10000"/>
                            </a:schemeClr>
                          </a:solidFill>
                          <a:effectLst/>
                        </a:rPr>
                        <a:t>Muscle tension or pain</a:t>
                      </a:r>
                    </a:p>
                    <a:p>
                      <a:pPr fontAlgn="t">
                        <a:buFont typeface="Arial"/>
                        <a:buChar char="•"/>
                      </a:pPr>
                      <a:r>
                        <a:rPr lang="en-US" sz="2400" b="0" dirty="0">
                          <a:solidFill>
                            <a:schemeClr val="bg2">
                              <a:lumMod val="10000"/>
                            </a:schemeClr>
                          </a:solidFill>
                          <a:effectLst/>
                        </a:rPr>
                        <a:t>Chest </a:t>
                      </a:r>
                      <a:r>
                        <a:rPr lang="en-US" sz="2400" b="0" dirty="0" smtClean="0">
                          <a:solidFill>
                            <a:schemeClr val="bg2">
                              <a:lumMod val="10000"/>
                            </a:schemeClr>
                          </a:solidFill>
                          <a:effectLst/>
                        </a:rPr>
                        <a:t>pain or heart attack</a:t>
                      </a:r>
                      <a:endParaRPr lang="en-US" sz="2400" b="0" dirty="0">
                        <a:solidFill>
                          <a:schemeClr val="bg2">
                            <a:lumMod val="10000"/>
                          </a:schemeClr>
                        </a:solidFill>
                        <a:effectLst/>
                      </a:endParaRPr>
                    </a:p>
                    <a:p>
                      <a:pPr fontAlgn="t">
                        <a:buFont typeface="Arial"/>
                        <a:buChar char="•"/>
                      </a:pPr>
                      <a:r>
                        <a:rPr lang="en-US" sz="2400" b="0" dirty="0">
                          <a:solidFill>
                            <a:schemeClr val="bg2">
                              <a:lumMod val="10000"/>
                            </a:schemeClr>
                          </a:solidFill>
                          <a:effectLst/>
                        </a:rPr>
                        <a:t>Fatigue</a:t>
                      </a:r>
                    </a:p>
                    <a:p>
                      <a:pPr fontAlgn="t">
                        <a:buFont typeface="Arial"/>
                        <a:buChar char="•"/>
                      </a:pPr>
                      <a:r>
                        <a:rPr lang="en-US" sz="2400" b="0" dirty="0">
                          <a:solidFill>
                            <a:schemeClr val="bg2">
                              <a:lumMod val="10000"/>
                            </a:schemeClr>
                          </a:solidFill>
                          <a:effectLst/>
                        </a:rPr>
                        <a:t>Change in sex drive</a:t>
                      </a:r>
                    </a:p>
                    <a:p>
                      <a:pPr fontAlgn="t">
                        <a:buFont typeface="Arial"/>
                        <a:buChar char="•"/>
                      </a:pPr>
                      <a:r>
                        <a:rPr lang="en-US" sz="2400" b="0" dirty="0">
                          <a:solidFill>
                            <a:schemeClr val="bg2">
                              <a:lumMod val="10000"/>
                            </a:schemeClr>
                          </a:solidFill>
                          <a:effectLst/>
                        </a:rPr>
                        <a:t>Stomach upset</a:t>
                      </a:r>
                    </a:p>
                    <a:p>
                      <a:pPr fontAlgn="t">
                        <a:buFont typeface="Arial"/>
                        <a:buChar char="•"/>
                      </a:pPr>
                      <a:r>
                        <a:rPr lang="en-US" sz="2400" b="0" dirty="0">
                          <a:solidFill>
                            <a:schemeClr val="bg2">
                              <a:lumMod val="10000"/>
                            </a:schemeClr>
                          </a:solidFill>
                          <a:effectLst/>
                        </a:rPr>
                        <a:t>Sleep </a:t>
                      </a:r>
                      <a:r>
                        <a:rPr lang="en-US" sz="2400" b="0" dirty="0" smtClean="0">
                          <a:solidFill>
                            <a:schemeClr val="bg2">
                              <a:lumMod val="10000"/>
                            </a:schemeClr>
                          </a:solidFill>
                          <a:effectLst/>
                        </a:rPr>
                        <a:t>problems</a:t>
                      </a:r>
                    </a:p>
                  </a:txBody>
                  <a:tcPr marL="95250" marR="95250" marT="47625" marB="47625">
                    <a:lnL>
                      <a:noFill/>
                    </a:lnL>
                    <a:lnR>
                      <a:noFill/>
                    </a:lnR>
                    <a:lnT w="9525" cap="flat" cmpd="sng" algn="ctr">
                      <a:solidFill>
                        <a:srgbClr val="E3E3E0"/>
                      </a:solidFill>
                      <a:prstDash val="solid"/>
                      <a:round/>
                      <a:headEnd type="none" w="med" len="med"/>
                      <a:tailEnd type="none" w="med" len="med"/>
                    </a:lnT>
                    <a:lnB w="9525" cap="flat" cmpd="sng" algn="ctr">
                      <a:solidFill>
                        <a:srgbClr val="E3E3E0"/>
                      </a:solidFill>
                      <a:prstDash val="solid"/>
                      <a:round/>
                      <a:headEnd type="none" w="med" len="med"/>
                      <a:tailEnd type="none" w="med" len="med"/>
                    </a:lnB>
                    <a:solidFill>
                      <a:srgbClr val="FFFFFF"/>
                    </a:solidFill>
                  </a:tcPr>
                </a:tc>
                <a:tc>
                  <a:txBody>
                    <a:bodyPr/>
                    <a:lstStyle/>
                    <a:p>
                      <a:pPr fontAlgn="t">
                        <a:buFont typeface="Arial"/>
                        <a:buChar char="•"/>
                      </a:pPr>
                      <a:r>
                        <a:rPr lang="en-US" sz="2400" dirty="0">
                          <a:solidFill>
                            <a:schemeClr val="bg2">
                              <a:lumMod val="10000"/>
                            </a:schemeClr>
                          </a:solidFill>
                          <a:effectLst/>
                        </a:rPr>
                        <a:t>Anxiety</a:t>
                      </a:r>
                    </a:p>
                    <a:p>
                      <a:pPr fontAlgn="t">
                        <a:buFont typeface="Arial"/>
                        <a:buChar char="•"/>
                      </a:pPr>
                      <a:r>
                        <a:rPr lang="en-US" sz="2400" dirty="0">
                          <a:solidFill>
                            <a:schemeClr val="bg2">
                              <a:lumMod val="10000"/>
                            </a:schemeClr>
                          </a:solidFill>
                          <a:effectLst/>
                        </a:rPr>
                        <a:t>Restlessness</a:t>
                      </a:r>
                    </a:p>
                    <a:p>
                      <a:pPr fontAlgn="t">
                        <a:buFont typeface="Arial"/>
                        <a:buChar char="•"/>
                      </a:pPr>
                      <a:r>
                        <a:rPr lang="en-US" sz="2400" dirty="0">
                          <a:solidFill>
                            <a:schemeClr val="bg2">
                              <a:lumMod val="10000"/>
                            </a:schemeClr>
                          </a:solidFill>
                          <a:effectLst/>
                        </a:rPr>
                        <a:t>Lack of motivation or focus</a:t>
                      </a:r>
                    </a:p>
                    <a:p>
                      <a:pPr fontAlgn="t">
                        <a:buFont typeface="Arial"/>
                        <a:buChar char="•"/>
                      </a:pPr>
                      <a:r>
                        <a:rPr lang="en-US" sz="2400" dirty="0">
                          <a:solidFill>
                            <a:schemeClr val="bg2">
                              <a:lumMod val="10000"/>
                            </a:schemeClr>
                          </a:solidFill>
                          <a:effectLst/>
                        </a:rPr>
                        <a:t>Irritability or anger</a:t>
                      </a:r>
                    </a:p>
                    <a:p>
                      <a:pPr fontAlgn="t">
                        <a:buFont typeface="Arial"/>
                        <a:buChar char="•"/>
                      </a:pPr>
                      <a:r>
                        <a:rPr lang="en-US" sz="2400" dirty="0">
                          <a:solidFill>
                            <a:schemeClr val="bg2">
                              <a:lumMod val="10000"/>
                            </a:schemeClr>
                          </a:solidFill>
                          <a:effectLst/>
                        </a:rPr>
                        <a:t>Sadness or </a:t>
                      </a:r>
                      <a:r>
                        <a:rPr lang="en-US" sz="2400" dirty="0" smtClean="0">
                          <a:solidFill>
                            <a:schemeClr val="bg2">
                              <a:lumMod val="10000"/>
                            </a:schemeClr>
                          </a:solidFill>
                          <a:effectLst/>
                        </a:rPr>
                        <a:t>depression</a:t>
                      </a:r>
                    </a:p>
                    <a:p>
                      <a:pPr fontAlgn="t">
                        <a:buFont typeface="Arial"/>
                        <a:buNone/>
                      </a:pPr>
                      <a:endParaRPr lang="en-US" sz="2400" dirty="0">
                        <a:solidFill>
                          <a:schemeClr val="bg2">
                            <a:lumMod val="10000"/>
                          </a:schemeClr>
                        </a:solidFill>
                        <a:effectLst/>
                      </a:endParaRPr>
                    </a:p>
                  </a:txBody>
                  <a:tcPr marL="95250" marR="95250" marT="47625" marB="47625">
                    <a:lnL>
                      <a:noFill/>
                    </a:lnL>
                    <a:lnR>
                      <a:noFill/>
                    </a:lnR>
                    <a:lnT w="9525" cap="flat" cmpd="sng" algn="ctr">
                      <a:solidFill>
                        <a:srgbClr val="E3E3E0"/>
                      </a:solidFill>
                      <a:prstDash val="solid"/>
                      <a:round/>
                      <a:headEnd type="none" w="med" len="med"/>
                      <a:tailEnd type="none" w="med" len="med"/>
                    </a:lnT>
                    <a:lnB w="9525" cap="flat" cmpd="sng" algn="ctr">
                      <a:solidFill>
                        <a:srgbClr val="E3E3E0"/>
                      </a:solidFill>
                      <a:prstDash val="solid"/>
                      <a:round/>
                      <a:headEnd type="none" w="med" len="med"/>
                      <a:tailEnd type="none" w="med" len="med"/>
                    </a:lnB>
                    <a:solidFill>
                      <a:srgbClr val="FFFFFF"/>
                    </a:solidFill>
                  </a:tcPr>
                </a:tc>
                <a:tc>
                  <a:txBody>
                    <a:bodyPr/>
                    <a:lstStyle/>
                    <a:p>
                      <a:pPr fontAlgn="t">
                        <a:buFont typeface="Arial"/>
                        <a:buChar char="•"/>
                      </a:pPr>
                      <a:r>
                        <a:rPr lang="en-US" sz="2400" dirty="0">
                          <a:solidFill>
                            <a:schemeClr val="bg2">
                              <a:lumMod val="10000"/>
                            </a:schemeClr>
                          </a:solidFill>
                          <a:effectLst/>
                        </a:rPr>
                        <a:t>Overeating or </a:t>
                      </a:r>
                      <a:r>
                        <a:rPr lang="en-US" sz="2400" dirty="0" smtClean="0">
                          <a:solidFill>
                            <a:schemeClr val="bg2">
                              <a:lumMod val="10000"/>
                            </a:schemeClr>
                          </a:solidFill>
                          <a:effectLst/>
                        </a:rPr>
                        <a:t>under eating</a:t>
                      </a:r>
                      <a:endParaRPr lang="en-US" sz="2400" dirty="0">
                        <a:solidFill>
                          <a:schemeClr val="bg2">
                            <a:lumMod val="10000"/>
                          </a:schemeClr>
                        </a:solidFill>
                        <a:effectLst/>
                      </a:endParaRPr>
                    </a:p>
                    <a:p>
                      <a:pPr fontAlgn="t">
                        <a:buFont typeface="Arial"/>
                        <a:buChar char="•"/>
                      </a:pPr>
                      <a:r>
                        <a:rPr lang="en-US" sz="2400" dirty="0">
                          <a:solidFill>
                            <a:schemeClr val="bg2">
                              <a:lumMod val="10000"/>
                            </a:schemeClr>
                          </a:solidFill>
                          <a:effectLst/>
                        </a:rPr>
                        <a:t>Angry outbursts</a:t>
                      </a:r>
                    </a:p>
                    <a:p>
                      <a:pPr fontAlgn="t">
                        <a:buFont typeface="Arial"/>
                        <a:buChar char="•"/>
                      </a:pPr>
                      <a:r>
                        <a:rPr lang="en-US" sz="2400" dirty="0">
                          <a:solidFill>
                            <a:schemeClr val="bg2">
                              <a:lumMod val="10000"/>
                            </a:schemeClr>
                          </a:solidFill>
                          <a:effectLst/>
                        </a:rPr>
                        <a:t>Drug or alcohol abuse</a:t>
                      </a:r>
                    </a:p>
                    <a:p>
                      <a:pPr fontAlgn="t">
                        <a:buFont typeface="Arial"/>
                        <a:buChar char="•"/>
                      </a:pPr>
                      <a:r>
                        <a:rPr lang="en-US" sz="2400" dirty="0">
                          <a:solidFill>
                            <a:schemeClr val="bg2">
                              <a:lumMod val="10000"/>
                            </a:schemeClr>
                          </a:solidFill>
                          <a:effectLst/>
                        </a:rPr>
                        <a:t>Tobacco use</a:t>
                      </a:r>
                    </a:p>
                    <a:p>
                      <a:pPr fontAlgn="t">
                        <a:buFont typeface="Arial"/>
                        <a:buChar char="•"/>
                      </a:pPr>
                      <a:r>
                        <a:rPr lang="en-US" sz="2400" dirty="0">
                          <a:solidFill>
                            <a:schemeClr val="bg2">
                              <a:lumMod val="10000"/>
                            </a:schemeClr>
                          </a:solidFill>
                          <a:effectLst/>
                        </a:rPr>
                        <a:t>Social </a:t>
                      </a:r>
                      <a:r>
                        <a:rPr lang="en-US" sz="2400" dirty="0" smtClean="0">
                          <a:solidFill>
                            <a:schemeClr val="bg2">
                              <a:lumMod val="10000"/>
                            </a:schemeClr>
                          </a:solidFill>
                          <a:effectLst/>
                        </a:rPr>
                        <a:t>withdrawal</a:t>
                      </a:r>
                    </a:p>
                    <a:p>
                      <a:pPr marL="0" marR="0" indent="0" algn="l" defTabSz="914400" rtl="0" eaLnBrk="1" fontAlgn="t" latinLnBrk="0" hangingPunct="1">
                        <a:lnSpc>
                          <a:spcPct val="100000"/>
                        </a:lnSpc>
                        <a:spcBef>
                          <a:spcPts val="0"/>
                        </a:spcBef>
                        <a:spcAft>
                          <a:spcPts val="0"/>
                        </a:spcAft>
                        <a:buClrTx/>
                        <a:buSzTx/>
                        <a:buFont typeface="Arial"/>
                        <a:buChar char="•"/>
                        <a:tabLst/>
                        <a:defRPr/>
                      </a:pPr>
                      <a:r>
                        <a:rPr lang="en-US" sz="2400" dirty="0" smtClean="0">
                          <a:solidFill>
                            <a:schemeClr val="bg2">
                              <a:lumMod val="10000"/>
                            </a:schemeClr>
                          </a:solidFill>
                          <a:effectLst/>
                        </a:rPr>
                        <a:t>Relationship</a:t>
                      </a:r>
                      <a:r>
                        <a:rPr lang="en-US" sz="2400" baseline="0" dirty="0" smtClean="0">
                          <a:solidFill>
                            <a:schemeClr val="bg2">
                              <a:lumMod val="10000"/>
                            </a:schemeClr>
                          </a:solidFill>
                          <a:effectLst/>
                        </a:rPr>
                        <a:t> frustration</a:t>
                      </a:r>
                    </a:p>
                    <a:p>
                      <a:pPr fontAlgn="t">
                        <a:buFont typeface="Arial"/>
                        <a:buNone/>
                      </a:pPr>
                      <a:endParaRPr lang="en-US" sz="2400" dirty="0" smtClean="0">
                        <a:solidFill>
                          <a:schemeClr val="bg2">
                            <a:lumMod val="10000"/>
                          </a:schemeClr>
                        </a:solidFill>
                        <a:effectLst/>
                      </a:endParaRPr>
                    </a:p>
                    <a:p>
                      <a:pPr fontAlgn="t">
                        <a:buFont typeface="Arial"/>
                        <a:buChar char="•"/>
                      </a:pPr>
                      <a:endParaRPr lang="en-US" sz="2400" dirty="0">
                        <a:solidFill>
                          <a:schemeClr val="bg2">
                            <a:lumMod val="10000"/>
                          </a:schemeClr>
                        </a:solidFill>
                        <a:effectLst/>
                      </a:endParaRPr>
                    </a:p>
                  </a:txBody>
                  <a:tcPr marL="95250" marR="95250" marT="47625" marB="47625">
                    <a:lnL>
                      <a:noFill/>
                    </a:lnL>
                    <a:lnR>
                      <a:noFill/>
                    </a:lnR>
                    <a:lnT w="9525" cap="flat" cmpd="sng" algn="ctr">
                      <a:solidFill>
                        <a:srgbClr val="E3E3E0"/>
                      </a:solidFill>
                      <a:prstDash val="solid"/>
                      <a:round/>
                      <a:headEnd type="none" w="med" len="med"/>
                      <a:tailEnd type="none" w="med" len="med"/>
                    </a:lnT>
                    <a:lnB w="9525" cap="flat" cmpd="sng" algn="ctr">
                      <a:solidFill>
                        <a:srgbClr val="E3E3E0"/>
                      </a:solidFill>
                      <a:prstDash val="solid"/>
                      <a:round/>
                      <a:headEnd type="none" w="med" len="med"/>
                      <a:tailEnd type="none" w="med" len="med"/>
                    </a:lnB>
                    <a:solidFill>
                      <a:srgbClr val="FFFFFF"/>
                    </a:solidFill>
                  </a:tcPr>
                </a:tc>
              </a:tr>
            </a:tbl>
          </a:graphicData>
        </a:graphic>
      </p:graphicFrame>
      <p:sp>
        <p:nvSpPr>
          <p:cNvPr id="8" name="TextBox 7"/>
          <p:cNvSpPr txBox="1"/>
          <p:nvPr/>
        </p:nvSpPr>
        <p:spPr>
          <a:xfrm>
            <a:off x="304800" y="5657671"/>
            <a:ext cx="7924800" cy="830997"/>
          </a:xfrm>
          <a:prstGeom prst="rect">
            <a:avLst/>
          </a:prstGeom>
          <a:noFill/>
        </p:spPr>
        <p:txBody>
          <a:bodyPr wrap="square" rtlCol="0">
            <a:spAutoFit/>
          </a:bodyPr>
          <a:lstStyle/>
          <a:p>
            <a:r>
              <a:rPr lang="en-US" sz="1600" dirty="0"/>
              <a:t>American Psychological Association. (2010). </a:t>
            </a:r>
            <a:r>
              <a:rPr lang="en-US" sz="1600" i="1" dirty="0"/>
              <a:t>Stress in </a:t>
            </a:r>
            <a:r>
              <a:rPr lang="en-US" sz="1600" i="1" dirty="0" smtClean="0"/>
              <a:t>America.</a:t>
            </a:r>
            <a:r>
              <a:rPr lang="en-US" sz="1600" dirty="0"/>
              <a:t> Retrieved September 15, 2012, from </a:t>
            </a:r>
            <a:r>
              <a:rPr lang="en-US" sz="1600" dirty="0">
                <a:hlinkClick r:id="rId3"/>
              </a:rPr>
              <a:t>http://www.apa.org.libez.lib.georgiasouthern.edu/news/press/releases/stress/national-report.pdf</a:t>
            </a:r>
            <a:endParaRPr lang="en-US" sz="1600" dirty="0"/>
          </a:p>
        </p:txBody>
      </p:sp>
    </p:spTree>
    <p:extLst>
      <p:ext uri="{BB962C8B-B14F-4D97-AF65-F5344CB8AC3E}">
        <p14:creationId xmlns:p14="http://schemas.microsoft.com/office/powerpoint/2010/main" val="30805179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t>When you feel like this….</a:t>
            </a:r>
            <a:endParaRPr lang="en-US" sz="4800"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667000" y="1600200"/>
            <a:ext cx="3200400" cy="4800600"/>
          </a:xfrm>
        </p:spPr>
      </p:pic>
    </p:spTree>
    <p:extLst>
      <p:ext uri="{BB962C8B-B14F-4D97-AF65-F5344CB8AC3E}">
        <p14:creationId xmlns:p14="http://schemas.microsoft.com/office/powerpoint/2010/main" val="32016484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868362"/>
          </a:xfrm>
        </p:spPr>
        <p:txBody>
          <a:bodyPr>
            <a:normAutofit fontScale="90000"/>
          </a:bodyPr>
          <a:lstStyle/>
          <a:p>
            <a:r>
              <a:rPr lang="en-US" dirty="0" smtClean="0"/>
              <a:t>How stress affects job performance</a:t>
            </a:r>
            <a:endParaRPr lang="en-US" dirty="0"/>
          </a:p>
        </p:txBody>
      </p:sp>
      <p:sp>
        <p:nvSpPr>
          <p:cNvPr id="3" name="Content Placeholder 2"/>
          <p:cNvSpPr>
            <a:spLocks noGrp="1"/>
          </p:cNvSpPr>
          <p:nvPr>
            <p:ph idx="1"/>
          </p:nvPr>
        </p:nvSpPr>
        <p:spPr>
          <a:xfrm>
            <a:off x="457200" y="1447800"/>
            <a:ext cx="7620000" cy="4953000"/>
          </a:xfrm>
        </p:spPr>
        <p:txBody>
          <a:bodyPr>
            <a:normAutofit fontScale="25000" lnSpcReduction="20000"/>
          </a:bodyPr>
          <a:lstStyle/>
          <a:p>
            <a:r>
              <a:rPr lang="en-US" sz="6400" dirty="0" smtClean="0"/>
              <a:t>Dissatisfaction with job</a:t>
            </a:r>
          </a:p>
          <a:p>
            <a:r>
              <a:rPr lang="en-US" sz="6400" dirty="0" smtClean="0"/>
              <a:t>Negative </a:t>
            </a:r>
            <a:r>
              <a:rPr lang="en-US" sz="6400" dirty="0"/>
              <a:t>physical </a:t>
            </a:r>
            <a:r>
              <a:rPr lang="en-US" sz="6400" dirty="0" smtClean="0"/>
              <a:t>&amp; emotional </a:t>
            </a:r>
            <a:r>
              <a:rPr lang="en-US" sz="6400" dirty="0"/>
              <a:t>health</a:t>
            </a:r>
          </a:p>
          <a:p>
            <a:r>
              <a:rPr lang="en-US" sz="6400" dirty="0" smtClean="0"/>
              <a:t>Declining efficiency, initiative, &amp; interest in work</a:t>
            </a:r>
          </a:p>
          <a:p>
            <a:r>
              <a:rPr lang="en-US" sz="6400" dirty="0" smtClean="0"/>
              <a:t>Uncooperativeness</a:t>
            </a:r>
          </a:p>
          <a:p>
            <a:r>
              <a:rPr lang="en-US" sz="6400" dirty="0" smtClean="0"/>
              <a:t>Negative behavior </a:t>
            </a:r>
          </a:p>
          <a:p>
            <a:r>
              <a:rPr lang="en-US" sz="6400" dirty="0" smtClean="0"/>
              <a:t>Proclamation that one’s contributions go unnoticed or unappreciated</a:t>
            </a:r>
          </a:p>
          <a:p>
            <a:r>
              <a:rPr lang="en-US" sz="6400" dirty="0" smtClean="0"/>
              <a:t>Blame</a:t>
            </a:r>
          </a:p>
          <a:p>
            <a:r>
              <a:rPr lang="en-US" sz="6400" dirty="0" smtClean="0"/>
              <a:t>Disorientation &amp; signs of mental or physical breakdown during crisis periods</a:t>
            </a:r>
          </a:p>
          <a:p>
            <a:r>
              <a:rPr lang="en-US" sz="6400" dirty="0" smtClean="0"/>
              <a:t>Tardiness </a:t>
            </a:r>
          </a:p>
          <a:p>
            <a:r>
              <a:rPr lang="en-US" sz="6400" dirty="0" smtClean="0"/>
              <a:t>Absenteeism</a:t>
            </a:r>
          </a:p>
          <a:p>
            <a:r>
              <a:rPr lang="en-US" sz="6400" dirty="0" smtClean="0"/>
              <a:t>Unsatisfactory library service </a:t>
            </a:r>
          </a:p>
          <a:p>
            <a:r>
              <a:rPr lang="en-US" sz="6400" dirty="0" smtClean="0"/>
              <a:t>Turnover</a:t>
            </a:r>
          </a:p>
          <a:p>
            <a:r>
              <a:rPr lang="en-US" sz="6400" dirty="0" smtClean="0"/>
              <a:t>Complete burnout</a:t>
            </a:r>
          </a:p>
          <a:p>
            <a:pPr marL="114300" indent="0">
              <a:buNone/>
            </a:pPr>
            <a:endParaRPr lang="en-US" sz="6400" dirty="0" smtClean="0"/>
          </a:p>
          <a:p>
            <a:pPr marL="114300" indent="0">
              <a:buNone/>
            </a:pPr>
            <a:r>
              <a:rPr lang="en-US" sz="6400" dirty="0" err="1" smtClean="0"/>
              <a:t>Knibbe-Haanstra</a:t>
            </a:r>
            <a:r>
              <a:rPr lang="en-US" sz="6400" dirty="0"/>
              <a:t>, M. (2008). Reference desk dilemmas: The impact of </a:t>
            </a:r>
            <a:r>
              <a:rPr lang="en-US" sz="6400" dirty="0" smtClean="0"/>
              <a:t>new </a:t>
            </a:r>
            <a:r>
              <a:rPr lang="en-US" sz="6400" dirty="0"/>
              <a:t>demands on librarianship. Reference &amp; User Services </a:t>
            </a:r>
            <a:r>
              <a:rPr lang="en-US" sz="6400" dirty="0" smtClean="0"/>
              <a:t>Quarterly</a:t>
            </a:r>
            <a:r>
              <a:rPr lang="en-US" sz="6400" dirty="0"/>
              <a:t>, 48(1), 20-25. Retrieved from </a:t>
            </a:r>
            <a:r>
              <a:rPr lang="en-US" sz="6400" dirty="0" smtClean="0">
                <a:hlinkClick r:id="rId3"/>
              </a:rPr>
              <a:t>http</a:t>
            </a:r>
            <a:r>
              <a:rPr lang="en-US" sz="6400" dirty="0">
                <a:hlinkClick r:id="rId3"/>
              </a:rPr>
              <a:t>://</a:t>
            </a:r>
            <a:r>
              <a:rPr lang="en-US" sz="6400" dirty="0" smtClean="0">
                <a:hlinkClick r:id="rId3"/>
              </a:rPr>
              <a:t>search.ebscohost.com/login.aspx?direct=true&amp;db=lxh&amp;AN=34514466&amp;site=ehost-live </a:t>
            </a:r>
            <a:endParaRPr lang="en-US" sz="6400" dirty="0"/>
          </a:p>
          <a:p>
            <a:pPr marL="114300" indent="0">
              <a:buNone/>
            </a:pPr>
            <a:endParaRPr lang="en-US" sz="6400" dirty="0" smtClean="0"/>
          </a:p>
          <a:p>
            <a:pPr marL="114300" indent="0">
              <a:buNone/>
            </a:pPr>
            <a:r>
              <a:rPr lang="en-US" sz="6400" dirty="0" smtClean="0"/>
              <a:t>Topper</a:t>
            </a:r>
            <a:r>
              <a:rPr lang="en-US" sz="6400" dirty="0"/>
              <a:t>, E. F. (2007). Stress in the library workplace. New Library World, </a:t>
            </a:r>
            <a:r>
              <a:rPr lang="en-US" sz="6400" dirty="0" smtClean="0"/>
              <a:t> 108(11</a:t>
            </a:r>
            <a:r>
              <a:rPr lang="en-US" sz="6400" dirty="0"/>
              <a:t>), 561-564. </a:t>
            </a:r>
          </a:p>
          <a:p>
            <a:endParaRPr lang="en-US" sz="3300" dirty="0"/>
          </a:p>
        </p:txBody>
      </p:sp>
    </p:spTree>
    <p:extLst>
      <p:ext uri="{BB962C8B-B14F-4D97-AF65-F5344CB8AC3E}">
        <p14:creationId xmlns:p14="http://schemas.microsoft.com/office/powerpoint/2010/main" val="317784683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1600200"/>
            <a:ext cx="7772400" cy="1219200"/>
          </a:xfrm>
        </p:spPr>
        <p:txBody>
          <a:bodyPr/>
          <a:lstStyle/>
          <a:p>
            <a:pPr algn="ctr" eaLnBrk="1" hangingPunct="1"/>
            <a:r>
              <a:rPr lang="en-US" smtClean="0"/>
              <a:t>Self-Care in the Midst of It All</a:t>
            </a:r>
          </a:p>
        </p:txBody>
      </p:sp>
      <p:sp>
        <p:nvSpPr>
          <p:cNvPr id="3075" name="Rectangle 3"/>
          <p:cNvSpPr>
            <a:spLocks noGrp="1" noChangeArrowheads="1"/>
          </p:cNvSpPr>
          <p:nvPr>
            <p:ph type="subTitle" idx="1"/>
          </p:nvPr>
        </p:nvSpPr>
        <p:spPr>
          <a:xfrm>
            <a:off x="1371600" y="2819400"/>
            <a:ext cx="6400800" cy="2819400"/>
          </a:xfrm>
        </p:spPr>
        <p:txBody>
          <a:bodyPr>
            <a:normAutofit/>
          </a:bodyPr>
          <a:lstStyle/>
          <a:p>
            <a:pPr algn="ctr" eaLnBrk="1" hangingPunct="1"/>
            <a:r>
              <a:rPr lang="en-US" b="1" dirty="0" smtClean="0"/>
              <a:t>A STEP BY STEP GUIDE</a:t>
            </a:r>
          </a:p>
          <a:p>
            <a:pPr eaLnBrk="1" hangingPunct="1"/>
            <a:endParaRPr lang="en-US" dirty="0" smtClean="0"/>
          </a:p>
        </p:txBody>
      </p:sp>
    </p:spTree>
    <p:extLst>
      <p:ext uri="{BB962C8B-B14F-4D97-AF65-F5344CB8AC3E}">
        <p14:creationId xmlns:p14="http://schemas.microsoft.com/office/powerpoint/2010/main" val="19646284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t>Yerkes-Dodson Law</a:t>
            </a:r>
            <a:endParaRPr lang="en-US" sz="4800" dirty="0"/>
          </a:p>
        </p:txBody>
      </p:sp>
      <p:sp>
        <p:nvSpPr>
          <p:cNvPr id="3" name="Content Placeholder 2"/>
          <p:cNvSpPr>
            <a:spLocks noGrp="1"/>
          </p:cNvSpPr>
          <p:nvPr>
            <p:ph idx="1"/>
          </p:nvPr>
        </p:nvSpPr>
        <p:spPr/>
        <p:txBody>
          <a:bodyPr>
            <a:normAutofit/>
          </a:bodyPr>
          <a:lstStyle/>
          <a:p>
            <a:r>
              <a:rPr lang="en-US" sz="2800" dirty="0" smtClean="0"/>
              <a:t>Empirical relationship between </a:t>
            </a:r>
            <a:r>
              <a:rPr lang="en-US" sz="2800" u="sng" dirty="0" smtClean="0"/>
              <a:t>arousal </a:t>
            </a:r>
            <a:r>
              <a:rPr lang="en-US" sz="2800" dirty="0" smtClean="0"/>
              <a:t>and </a:t>
            </a:r>
            <a:r>
              <a:rPr lang="en-US" sz="2800" u="sng" dirty="0" smtClean="0"/>
              <a:t>performance</a:t>
            </a:r>
          </a:p>
          <a:p>
            <a:pPr>
              <a:buNone/>
            </a:pPr>
            <a:endParaRPr lang="en-US" sz="2800" dirty="0" smtClean="0"/>
          </a:p>
          <a:p>
            <a:r>
              <a:rPr lang="en-US" sz="2800" dirty="0" smtClean="0"/>
              <a:t>The law dictates that performance increases with physiological or mental arousal, but only to a point.  When levels of arousal become too high, performance decreases.</a:t>
            </a:r>
            <a:endParaRPr lang="en-US" sz="28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dirty="0" smtClean="0"/>
              <a:t>Five </a:t>
            </a:r>
            <a:r>
              <a:rPr lang="en-US" u="sng" dirty="0" smtClean="0"/>
              <a:t>basic</a:t>
            </a:r>
            <a:r>
              <a:rPr lang="en-US" dirty="0" smtClean="0"/>
              <a:t> sources of </a:t>
            </a:r>
            <a:r>
              <a:rPr lang="en-US" b="1" i="1" dirty="0" smtClean="0"/>
              <a:t>STRESS</a:t>
            </a:r>
          </a:p>
        </p:txBody>
      </p:sp>
      <p:sp>
        <p:nvSpPr>
          <p:cNvPr id="3075" name="Rectangle 3"/>
          <p:cNvSpPr>
            <a:spLocks noGrp="1" noChangeArrowheads="1"/>
          </p:cNvSpPr>
          <p:nvPr>
            <p:ph idx="1"/>
          </p:nvPr>
        </p:nvSpPr>
        <p:spPr/>
        <p:txBody>
          <a:bodyPr/>
          <a:lstStyle/>
          <a:p>
            <a:pPr eaLnBrk="1" hangingPunct="1">
              <a:buClr>
                <a:schemeClr val="tx1"/>
              </a:buClr>
              <a:buFont typeface="Wingdings" pitchFamily="2" charset="2"/>
              <a:buBlip>
                <a:blip r:embed="rId3"/>
              </a:buBlip>
            </a:pPr>
            <a:r>
              <a:rPr lang="en-US" sz="3600" b="1" dirty="0" smtClean="0"/>
              <a:t>SOCIAL</a:t>
            </a:r>
          </a:p>
          <a:p>
            <a:pPr eaLnBrk="1" hangingPunct="1">
              <a:buClr>
                <a:schemeClr val="tx1"/>
              </a:buClr>
              <a:buFont typeface="Wingdings" pitchFamily="2" charset="2"/>
              <a:buBlip>
                <a:blip r:embed="rId3"/>
              </a:buBlip>
            </a:pPr>
            <a:r>
              <a:rPr lang="en-US" sz="3600" b="1" dirty="0" smtClean="0"/>
              <a:t>PSYCHOLOGICAL</a:t>
            </a:r>
          </a:p>
          <a:p>
            <a:pPr eaLnBrk="1" hangingPunct="1">
              <a:buClr>
                <a:schemeClr val="tx1"/>
              </a:buClr>
              <a:buFont typeface="Wingdings" pitchFamily="2" charset="2"/>
              <a:buBlip>
                <a:blip r:embed="rId3"/>
              </a:buBlip>
            </a:pPr>
            <a:r>
              <a:rPr lang="en-US" sz="3600" b="1" dirty="0" smtClean="0"/>
              <a:t>PSYCHOSOCIAL </a:t>
            </a:r>
          </a:p>
          <a:p>
            <a:pPr eaLnBrk="1" hangingPunct="1">
              <a:buClr>
                <a:schemeClr val="tx1"/>
              </a:buClr>
              <a:buFont typeface="Wingdings" pitchFamily="2" charset="2"/>
              <a:buBlip>
                <a:blip r:embed="rId3"/>
              </a:buBlip>
            </a:pPr>
            <a:r>
              <a:rPr lang="en-US" sz="3600" b="1" dirty="0" smtClean="0"/>
              <a:t>PHYSIOLOGICAL</a:t>
            </a:r>
          </a:p>
          <a:p>
            <a:pPr eaLnBrk="1" hangingPunct="1">
              <a:buClr>
                <a:schemeClr val="tx1"/>
              </a:buClr>
              <a:buFont typeface="Wingdings" pitchFamily="2" charset="2"/>
              <a:buBlip>
                <a:blip r:embed="rId3"/>
              </a:buBlip>
            </a:pPr>
            <a:r>
              <a:rPr lang="en-US" sz="3600" b="1" dirty="0" smtClean="0"/>
              <a:t>YOUR THOUGHTS</a:t>
            </a:r>
          </a:p>
        </p:txBody>
      </p:sp>
    </p:spTree>
    <p:extLst>
      <p:ext uri="{BB962C8B-B14F-4D97-AF65-F5344CB8AC3E}">
        <p14:creationId xmlns:p14="http://schemas.microsoft.com/office/powerpoint/2010/main" val="12584153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algn="ctr" eaLnBrk="1" hangingPunct="1"/>
            <a:r>
              <a:rPr lang="en-US" smtClean="0"/>
              <a:t>POSITIVE SELF-TALK</a:t>
            </a:r>
          </a:p>
        </p:txBody>
      </p:sp>
      <p:sp>
        <p:nvSpPr>
          <p:cNvPr id="5123" name="Text Box 3"/>
          <p:cNvSpPr txBox="1">
            <a:spLocks noChangeArrowheads="1"/>
          </p:cNvSpPr>
          <p:nvPr/>
        </p:nvSpPr>
        <p:spPr bwMode="auto">
          <a:xfrm>
            <a:off x="2514600" y="1981200"/>
            <a:ext cx="5486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endParaRPr lang="en-US"/>
          </a:p>
        </p:txBody>
      </p:sp>
      <p:sp>
        <p:nvSpPr>
          <p:cNvPr id="5124" name="Text Box 5"/>
          <p:cNvSpPr txBox="1">
            <a:spLocks noChangeArrowheads="1"/>
          </p:cNvSpPr>
          <p:nvPr/>
        </p:nvSpPr>
        <p:spPr bwMode="auto">
          <a:xfrm>
            <a:off x="3048000" y="2895600"/>
            <a:ext cx="3276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endParaRPr lang="en-US"/>
          </a:p>
        </p:txBody>
      </p:sp>
      <p:pic>
        <p:nvPicPr>
          <p:cNvPr id="5125" name="Picture 8" descr="j007884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28800" y="2819400"/>
            <a:ext cx="1295400" cy="185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6" name="Text Box 9"/>
          <p:cNvSpPr txBox="1">
            <a:spLocks noChangeArrowheads="1"/>
          </p:cNvSpPr>
          <p:nvPr/>
        </p:nvSpPr>
        <p:spPr bwMode="auto">
          <a:xfrm>
            <a:off x="3124200" y="2286000"/>
            <a:ext cx="51054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3200" dirty="0"/>
              <a:t>“I deserve good things to happen in my life.”</a:t>
            </a:r>
          </a:p>
          <a:p>
            <a:pPr eaLnBrk="1" hangingPunct="1">
              <a:spcBef>
                <a:spcPct val="50000"/>
              </a:spcBef>
            </a:pPr>
            <a:r>
              <a:rPr lang="en-US" sz="3200" dirty="0"/>
              <a:t>“I’m OK just the way I am.”</a:t>
            </a:r>
          </a:p>
          <a:p>
            <a:pPr eaLnBrk="1" hangingPunct="1">
              <a:spcBef>
                <a:spcPct val="50000"/>
              </a:spcBef>
            </a:pPr>
            <a:r>
              <a:rPr lang="en-US" sz="3200" dirty="0"/>
              <a:t>“I can handle this.”</a:t>
            </a:r>
          </a:p>
          <a:p>
            <a:pPr eaLnBrk="1" hangingPunct="1">
              <a:spcBef>
                <a:spcPct val="50000"/>
              </a:spcBef>
            </a:pPr>
            <a:endParaRPr lang="en-US" sz="2800" dirty="0"/>
          </a:p>
        </p:txBody>
      </p:sp>
    </p:spTree>
    <p:extLst>
      <p:ext uri="{BB962C8B-B14F-4D97-AF65-F5344CB8AC3E}">
        <p14:creationId xmlns:p14="http://schemas.microsoft.com/office/powerpoint/2010/main" val="25356626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52400" y="2514600"/>
            <a:ext cx="89916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2800" b="1"/>
              <a:t>Increased stimulation  </a:t>
            </a:r>
            <a:r>
              <a:rPr lang="en-US" sz="2800" b="1">
                <a:sym typeface="Wingdings" pitchFamily="2" charset="2"/>
              </a:rPr>
              <a:t> -----------   Reduced stimulation</a:t>
            </a:r>
            <a:endParaRPr lang="en-US" sz="2800" b="1"/>
          </a:p>
        </p:txBody>
      </p:sp>
      <p:pic>
        <p:nvPicPr>
          <p:cNvPr id="77827" name="Picture 3" descr="j007873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95400" y="3429000"/>
            <a:ext cx="17526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7828" name="Picture 4" descr="j007871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57800" y="2971800"/>
            <a:ext cx="27432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9" name="Rectangle 5"/>
          <p:cNvSpPr>
            <a:spLocks noGrp="1" noChangeArrowheads="1"/>
          </p:cNvSpPr>
          <p:nvPr>
            <p:ph type="title" idx="4294967295"/>
          </p:nvPr>
        </p:nvSpPr>
        <p:spPr>
          <a:xfrm>
            <a:off x="1066800" y="838200"/>
            <a:ext cx="8077200" cy="1143000"/>
          </a:xfrm>
        </p:spPr>
        <p:txBody>
          <a:bodyPr/>
          <a:lstStyle/>
          <a:p>
            <a:pPr algn="ctr" eaLnBrk="1" hangingPunct="1"/>
            <a:r>
              <a:rPr lang="en-US" b="1" i="1" smtClean="0"/>
              <a:t>Pace of Your Life</a:t>
            </a:r>
            <a:r>
              <a:rPr lang="en-US" i="1" smtClean="0"/>
              <a:t> </a:t>
            </a:r>
          </a:p>
        </p:txBody>
      </p:sp>
      <p:pic>
        <p:nvPicPr>
          <p:cNvPr id="6150" name="Picture 2" descr="C:\Documents and Settings\fparks\Local Settings\Temporary Internet Files\Content.IE5\QFSFSRM5\MC900442143[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105400" y="2590800"/>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Picture 3" descr="C:\Documents and Settings\fparks\Local Settings\Temporary Internet Files\Content.IE5\KXWIJQCP\MC900442144[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810000" y="2590800"/>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124147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t>Today’s goals:</a:t>
            </a:r>
            <a:endParaRPr lang="en-US" sz="4800" dirty="0"/>
          </a:p>
        </p:txBody>
      </p:sp>
      <p:sp>
        <p:nvSpPr>
          <p:cNvPr id="3" name="Content Placeholder 2"/>
          <p:cNvSpPr>
            <a:spLocks noGrp="1"/>
          </p:cNvSpPr>
          <p:nvPr>
            <p:ph idx="1"/>
          </p:nvPr>
        </p:nvSpPr>
        <p:spPr/>
        <p:txBody>
          <a:bodyPr>
            <a:normAutofit/>
          </a:bodyPr>
          <a:lstStyle/>
          <a:p>
            <a:r>
              <a:rPr lang="en-US" sz="2800" dirty="0"/>
              <a:t>Discover issues and problems that academic librarians find stressful about their </a:t>
            </a:r>
            <a:r>
              <a:rPr lang="en-US" sz="2800" dirty="0" smtClean="0"/>
              <a:t>jobs</a:t>
            </a:r>
          </a:p>
          <a:p>
            <a:r>
              <a:rPr lang="en-US" sz="2800" dirty="0"/>
              <a:t>Review how stress affects the mind and body</a:t>
            </a:r>
          </a:p>
          <a:p>
            <a:r>
              <a:rPr lang="en-US" sz="2800" dirty="0"/>
              <a:t>Identify signs of stress </a:t>
            </a:r>
            <a:r>
              <a:rPr lang="en-US" sz="2800" dirty="0" smtClean="0"/>
              <a:t>overload</a:t>
            </a:r>
            <a:endParaRPr lang="en-US" sz="2800" dirty="0"/>
          </a:p>
          <a:p>
            <a:r>
              <a:rPr lang="en-US" sz="2800" dirty="0"/>
              <a:t>Discover how work-related stress can affect job </a:t>
            </a:r>
            <a:r>
              <a:rPr lang="en-US" sz="2800" dirty="0" smtClean="0"/>
              <a:t>performance</a:t>
            </a:r>
          </a:p>
          <a:p>
            <a:r>
              <a:rPr lang="en-US" sz="2800" dirty="0" smtClean="0"/>
              <a:t>Discover </a:t>
            </a:r>
            <a:r>
              <a:rPr lang="en-US" sz="2800" dirty="0"/>
              <a:t>measures that will help ameliorate the effects of stress</a:t>
            </a:r>
          </a:p>
          <a:p>
            <a:endParaRPr lang="en-US" dirty="0"/>
          </a:p>
        </p:txBody>
      </p:sp>
    </p:spTree>
    <p:extLst>
      <p:ext uri="{BB962C8B-B14F-4D97-AF65-F5344CB8AC3E}">
        <p14:creationId xmlns:p14="http://schemas.microsoft.com/office/powerpoint/2010/main" val="190462117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609600" y="1489075"/>
            <a:ext cx="7239000"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4800" b="1" u="sng"/>
              <a:t>Holistic Model</a:t>
            </a:r>
          </a:p>
        </p:txBody>
      </p:sp>
      <p:sp>
        <p:nvSpPr>
          <p:cNvPr id="7171" name="Text Box 8"/>
          <p:cNvSpPr txBox="1">
            <a:spLocks noChangeArrowheads="1"/>
          </p:cNvSpPr>
          <p:nvPr/>
        </p:nvSpPr>
        <p:spPr bwMode="auto">
          <a:xfrm>
            <a:off x="990600" y="2590800"/>
            <a:ext cx="62484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4400" b="1"/>
              <a:t>  </a:t>
            </a:r>
            <a:r>
              <a:rPr lang="en-US" sz="4000" b="1"/>
              <a:t>MIND - BODY- SPIRIT</a:t>
            </a:r>
          </a:p>
        </p:txBody>
      </p:sp>
      <p:sp>
        <p:nvSpPr>
          <p:cNvPr id="7172" name="Text Box 9"/>
          <p:cNvSpPr txBox="1">
            <a:spLocks noChangeArrowheads="1"/>
          </p:cNvSpPr>
          <p:nvPr/>
        </p:nvSpPr>
        <p:spPr bwMode="auto">
          <a:xfrm>
            <a:off x="3886200" y="4343400"/>
            <a:ext cx="533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endParaRPr lang="en-US"/>
          </a:p>
        </p:txBody>
      </p:sp>
      <p:pic>
        <p:nvPicPr>
          <p:cNvPr id="7173" name="Picture 10" descr="bk00002_"/>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81200" y="3505200"/>
            <a:ext cx="4724400" cy="25908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49084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dirty="0" smtClean="0"/>
              <a:t>KEYS TO SELF-CARE</a:t>
            </a:r>
          </a:p>
        </p:txBody>
      </p:sp>
      <p:sp>
        <p:nvSpPr>
          <p:cNvPr id="11267" name="Rectangle 3"/>
          <p:cNvSpPr>
            <a:spLocks noGrp="1" noChangeArrowheads="1"/>
          </p:cNvSpPr>
          <p:nvPr>
            <p:ph idx="1"/>
          </p:nvPr>
        </p:nvSpPr>
        <p:spPr/>
        <p:txBody>
          <a:bodyPr/>
          <a:lstStyle/>
          <a:p>
            <a:pPr eaLnBrk="1" hangingPunct="1"/>
            <a:r>
              <a:rPr lang="en-US" sz="4000" b="1" dirty="0" smtClean="0"/>
              <a:t>SOCIAL SUPPORT </a:t>
            </a:r>
          </a:p>
          <a:p>
            <a:pPr eaLnBrk="1" hangingPunct="1">
              <a:buFont typeface="Wingdings" pitchFamily="2" charset="2"/>
              <a:buNone/>
            </a:pPr>
            <a:r>
              <a:rPr lang="en-US" b="1" dirty="0" smtClean="0"/>
              <a:t>(connectedness and quality relationships)</a:t>
            </a:r>
          </a:p>
          <a:p>
            <a:pPr eaLnBrk="1" hangingPunct="1"/>
            <a:r>
              <a:rPr lang="en-US" sz="4000" b="1" dirty="0" smtClean="0"/>
              <a:t>EMOTIONAL EXPRESSION</a:t>
            </a:r>
          </a:p>
          <a:p>
            <a:pPr eaLnBrk="1" hangingPunct="1"/>
            <a:r>
              <a:rPr lang="en-US" sz="4000" b="1" dirty="0" smtClean="0"/>
              <a:t>SOLITUDE</a:t>
            </a:r>
          </a:p>
        </p:txBody>
      </p:sp>
    </p:spTree>
    <p:extLst>
      <p:ext uri="{BB962C8B-B14F-4D97-AF65-F5344CB8AC3E}">
        <p14:creationId xmlns:p14="http://schemas.microsoft.com/office/powerpoint/2010/main" val="386233373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2209800" y="1828800"/>
            <a:ext cx="3886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endParaRPr lang="en-US"/>
          </a:p>
        </p:txBody>
      </p:sp>
      <p:pic>
        <p:nvPicPr>
          <p:cNvPr id="921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 y="1017588"/>
            <a:ext cx="8229600" cy="538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353167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defRPr/>
            </a:pPr>
            <a:r>
              <a:rPr lang="en-US" sz="4800" b="1" i="1" dirty="0" smtClean="0">
                <a:solidFill>
                  <a:srgbClr val="9900CC"/>
                </a:solidFill>
                <a:effectLst>
                  <a:outerShdw blurRad="38100" dist="38100" dir="2700000" algn="tl">
                    <a:srgbClr val="000000">
                      <a:alpha val="43137"/>
                    </a:srgbClr>
                  </a:outerShdw>
                </a:effectLst>
              </a:rPr>
              <a:t>Self-Care Practices</a:t>
            </a:r>
          </a:p>
        </p:txBody>
      </p:sp>
      <p:sp>
        <p:nvSpPr>
          <p:cNvPr id="12291" name="Rectangle 3"/>
          <p:cNvSpPr>
            <a:spLocks noGrp="1" noChangeArrowheads="1"/>
          </p:cNvSpPr>
          <p:nvPr>
            <p:ph idx="1"/>
          </p:nvPr>
        </p:nvSpPr>
        <p:spPr>
          <a:xfrm>
            <a:off x="457200" y="2209800"/>
            <a:ext cx="8229600" cy="3916363"/>
          </a:xfrm>
        </p:spPr>
        <p:txBody>
          <a:bodyPr/>
          <a:lstStyle/>
          <a:p>
            <a:pPr eaLnBrk="1" hangingPunct="1">
              <a:lnSpc>
                <a:spcPct val="90000"/>
              </a:lnSpc>
              <a:buClr>
                <a:srgbClr val="3399FF"/>
              </a:buClr>
            </a:pPr>
            <a:r>
              <a:rPr lang="en-US" b="1" dirty="0" smtClean="0"/>
              <a:t>PROGRESSIVE RELAXATION</a:t>
            </a:r>
          </a:p>
          <a:p>
            <a:pPr eaLnBrk="1" hangingPunct="1">
              <a:lnSpc>
                <a:spcPct val="90000"/>
              </a:lnSpc>
              <a:buClr>
                <a:srgbClr val="3399FF"/>
              </a:buClr>
            </a:pPr>
            <a:r>
              <a:rPr lang="en-US" b="1" dirty="0" smtClean="0"/>
              <a:t>MEDITATION &amp; PRAYER</a:t>
            </a:r>
          </a:p>
          <a:p>
            <a:pPr eaLnBrk="1" hangingPunct="1">
              <a:lnSpc>
                <a:spcPct val="90000"/>
              </a:lnSpc>
              <a:buClr>
                <a:srgbClr val="3399FF"/>
              </a:buClr>
            </a:pPr>
            <a:r>
              <a:rPr lang="en-US" b="1" dirty="0" smtClean="0"/>
              <a:t>GUIDED IMAGERY</a:t>
            </a:r>
          </a:p>
          <a:p>
            <a:pPr eaLnBrk="1" hangingPunct="1">
              <a:lnSpc>
                <a:spcPct val="90000"/>
              </a:lnSpc>
              <a:buClr>
                <a:srgbClr val="3399FF"/>
              </a:buClr>
            </a:pPr>
            <a:r>
              <a:rPr lang="en-US" b="1" dirty="0" smtClean="0"/>
              <a:t>TOUCH &amp; MASSAGE</a:t>
            </a:r>
          </a:p>
          <a:p>
            <a:pPr eaLnBrk="1" hangingPunct="1">
              <a:lnSpc>
                <a:spcPct val="90000"/>
              </a:lnSpc>
              <a:buClr>
                <a:srgbClr val="3399FF"/>
              </a:buClr>
            </a:pPr>
            <a:r>
              <a:rPr lang="en-US" b="1" dirty="0" smtClean="0"/>
              <a:t>MUSIC &amp; AROMA THERAPY</a:t>
            </a:r>
          </a:p>
          <a:p>
            <a:pPr eaLnBrk="1" hangingPunct="1">
              <a:lnSpc>
                <a:spcPct val="90000"/>
              </a:lnSpc>
              <a:buClr>
                <a:srgbClr val="3399FF"/>
              </a:buClr>
            </a:pPr>
            <a:r>
              <a:rPr lang="en-US" b="1" dirty="0" smtClean="0"/>
              <a:t>EXERCISE</a:t>
            </a:r>
          </a:p>
          <a:p>
            <a:pPr eaLnBrk="1" hangingPunct="1">
              <a:lnSpc>
                <a:spcPct val="90000"/>
              </a:lnSpc>
              <a:buClr>
                <a:srgbClr val="3399FF"/>
              </a:buClr>
            </a:pPr>
            <a:r>
              <a:rPr lang="en-US" b="1" dirty="0" smtClean="0"/>
              <a:t>HUMOR</a:t>
            </a:r>
          </a:p>
          <a:p>
            <a:pPr eaLnBrk="1" hangingPunct="1">
              <a:lnSpc>
                <a:spcPct val="90000"/>
              </a:lnSpc>
              <a:buFontTx/>
              <a:buNone/>
            </a:pPr>
            <a:endParaRPr lang="en-US" b="1" dirty="0" smtClean="0"/>
          </a:p>
        </p:txBody>
      </p:sp>
      <p:pic>
        <p:nvPicPr>
          <p:cNvPr id="10244" name="Picture 6" descr="j042460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34200" y="609600"/>
            <a:ext cx="198120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87921392"/>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References</a:t>
            </a:r>
            <a:endParaRPr lang="en-US" dirty="0"/>
          </a:p>
        </p:txBody>
      </p:sp>
      <p:sp>
        <p:nvSpPr>
          <p:cNvPr id="4" name="Content Placeholder 3"/>
          <p:cNvSpPr>
            <a:spLocks noGrp="1"/>
          </p:cNvSpPr>
          <p:nvPr>
            <p:ph idx="1"/>
          </p:nvPr>
        </p:nvSpPr>
        <p:spPr/>
        <p:txBody>
          <a:bodyPr>
            <a:normAutofit fontScale="77500" lnSpcReduction="20000"/>
          </a:bodyPr>
          <a:lstStyle/>
          <a:p>
            <a:pPr marL="114300" indent="0">
              <a:buNone/>
            </a:pPr>
            <a:r>
              <a:rPr lang="en-US" dirty="0"/>
              <a:t>American Psychological Association. (2010). </a:t>
            </a:r>
            <a:r>
              <a:rPr lang="en-US" i="1" dirty="0"/>
              <a:t>Stress in America.</a:t>
            </a:r>
            <a:r>
              <a:rPr lang="en-US" dirty="0"/>
              <a:t> Retrieved </a:t>
            </a:r>
            <a:r>
              <a:rPr lang="en-US" dirty="0" smtClean="0"/>
              <a:t>	September </a:t>
            </a:r>
            <a:r>
              <a:rPr lang="en-US" dirty="0"/>
              <a:t>15, 2012, from </a:t>
            </a:r>
            <a:r>
              <a:rPr lang="en-US" dirty="0" smtClean="0"/>
              <a:t>	</a:t>
            </a:r>
            <a:r>
              <a:rPr lang="en-US" u="sng" dirty="0" smtClean="0">
                <a:hlinkClick r:id="rId3"/>
              </a:rPr>
              <a:t>http</a:t>
            </a:r>
            <a:r>
              <a:rPr lang="en-US" u="sng" dirty="0">
                <a:hlinkClick r:id="rId3"/>
              </a:rPr>
              <a:t>://www.apa.org/news/press/releases/stress/national-report.pdf</a:t>
            </a:r>
            <a:r>
              <a:rPr lang="en-US" dirty="0"/>
              <a:t> </a:t>
            </a:r>
          </a:p>
          <a:p>
            <a:pPr marL="114300" indent="0">
              <a:buNone/>
            </a:pPr>
            <a:endParaRPr lang="en-US" dirty="0" smtClean="0"/>
          </a:p>
          <a:p>
            <a:pPr marL="114300" indent="0">
              <a:buNone/>
            </a:pPr>
            <a:r>
              <a:rPr lang="en-US" dirty="0" smtClean="0"/>
              <a:t>Bunge</a:t>
            </a:r>
            <a:r>
              <a:rPr lang="en-US" dirty="0"/>
              <a:t>, C. (1987). Stress in the library. Library Journal, 112(15), 47. </a:t>
            </a:r>
            <a:r>
              <a:rPr lang="en-US" dirty="0" smtClean="0"/>
              <a:t>	Retrieved 	from </a:t>
            </a:r>
            <a:r>
              <a:rPr lang="en-US" dirty="0" smtClean="0">
                <a:hlinkClick r:id="rId4"/>
              </a:rPr>
              <a:t>http</a:t>
            </a:r>
            <a:r>
              <a:rPr lang="en-US" dirty="0">
                <a:hlinkClick r:id="rId4"/>
              </a:rPr>
              <a:t>://search.ebscohost.com/login.aspx?direct=true&amp;db=lxh</a:t>
            </a:r>
            <a:r>
              <a:rPr lang="en-US" dirty="0" smtClean="0">
                <a:hlinkClick r:id="rId4"/>
              </a:rPr>
              <a:t>&amp;</a:t>
            </a:r>
            <a:r>
              <a:rPr lang="en-US" dirty="0" smtClean="0"/>
              <a:t>	AN=7469142&amp;site=</a:t>
            </a:r>
            <a:r>
              <a:rPr lang="en-US" dirty="0" err="1" smtClean="0"/>
              <a:t>ehost</a:t>
            </a:r>
            <a:r>
              <a:rPr lang="en-US" dirty="0" smtClean="0"/>
              <a:t>-live </a:t>
            </a:r>
            <a:endParaRPr lang="en-US" dirty="0"/>
          </a:p>
          <a:p>
            <a:pPr marL="114300" indent="0">
              <a:buNone/>
            </a:pPr>
            <a:r>
              <a:rPr lang="en-US" dirty="0" err="1"/>
              <a:t>Knibbe-Haanstra</a:t>
            </a:r>
            <a:r>
              <a:rPr lang="en-US" dirty="0"/>
              <a:t>, M. (2008). Reference desk dilemmas: The impact of </a:t>
            </a:r>
            <a:r>
              <a:rPr lang="en-US" dirty="0" smtClean="0"/>
              <a:t>	new 	demands </a:t>
            </a:r>
            <a:r>
              <a:rPr lang="en-US" dirty="0"/>
              <a:t>on librarianship. Reference &amp; User Services </a:t>
            </a:r>
            <a:r>
              <a:rPr lang="en-US" dirty="0" smtClean="0"/>
              <a:t>Quarterly</a:t>
            </a:r>
            <a:r>
              <a:rPr lang="en-US" dirty="0"/>
              <a:t>, </a:t>
            </a:r>
            <a:r>
              <a:rPr lang="en-US" dirty="0" smtClean="0"/>
              <a:t>4	8(1</a:t>
            </a:r>
            <a:r>
              <a:rPr lang="en-US" dirty="0"/>
              <a:t>), 20-25. Retrieved from </a:t>
            </a:r>
            <a:r>
              <a:rPr lang="en-US" dirty="0" smtClean="0"/>
              <a:t>	</a:t>
            </a:r>
            <a:r>
              <a:rPr lang="en-US" dirty="0" smtClean="0">
                <a:hlinkClick r:id="rId4"/>
              </a:rPr>
              <a:t>http</a:t>
            </a:r>
            <a:r>
              <a:rPr lang="en-US" dirty="0">
                <a:hlinkClick r:id="rId4"/>
              </a:rPr>
              <a:t>://search.ebscohost.com/login.aspx?direct=true&amp;db=lxh</a:t>
            </a:r>
            <a:r>
              <a:rPr lang="en-US" dirty="0" smtClean="0">
                <a:hlinkClick r:id="rId4"/>
              </a:rPr>
              <a:t>&amp;</a:t>
            </a:r>
            <a:r>
              <a:rPr lang="en-US" dirty="0" smtClean="0"/>
              <a:t>	AN=34514466&amp;site=</a:t>
            </a:r>
            <a:r>
              <a:rPr lang="en-US" dirty="0" err="1" smtClean="0"/>
              <a:t>ehost</a:t>
            </a:r>
            <a:r>
              <a:rPr lang="en-US" dirty="0" smtClean="0"/>
              <a:t>-live </a:t>
            </a:r>
            <a:endParaRPr lang="en-US" dirty="0"/>
          </a:p>
          <a:p>
            <a:pPr marL="114300" indent="0">
              <a:buNone/>
            </a:pPr>
            <a:r>
              <a:rPr lang="en-US" dirty="0" err="1"/>
              <a:t>Kniffel</a:t>
            </a:r>
            <a:r>
              <a:rPr lang="en-US" dirty="0"/>
              <a:t>, L. (1999). Survey says librarians rank low in stress. </a:t>
            </a:r>
            <a:r>
              <a:rPr lang="en-US" dirty="0" err="1"/>
              <a:t>hel</a:t>
            </a:r>
            <a:r>
              <a:rPr lang="en-US" dirty="0"/>
              <a:t>-lo? </a:t>
            </a:r>
            <a:r>
              <a:rPr lang="en-US" dirty="0" smtClean="0"/>
              <a:t>American 	Libraries</a:t>
            </a:r>
            <a:r>
              <a:rPr lang="en-US" dirty="0"/>
              <a:t>, 30(5), 38. Retrieved from </a:t>
            </a:r>
            <a:r>
              <a:rPr lang="en-US" dirty="0" smtClean="0"/>
              <a:t>	</a:t>
            </a:r>
            <a:r>
              <a:rPr lang="en-US" dirty="0" smtClean="0">
                <a:hlinkClick r:id="rId4"/>
              </a:rPr>
              <a:t>http</a:t>
            </a:r>
            <a:r>
              <a:rPr lang="en-US" dirty="0">
                <a:hlinkClick r:id="rId4"/>
              </a:rPr>
              <a:t>://search.ebscohost.com/login.aspx?direct=true&amp;db=lxh</a:t>
            </a:r>
            <a:r>
              <a:rPr lang="en-US" dirty="0" smtClean="0">
                <a:hlinkClick r:id="rId4"/>
              </a:rPr>
              <a:t>&amp;</a:t>
            </a:r>
            <a:r>
              <a:rPr lang="en-US" dirty="0" smtClean="0"/>
              <a:t>	AN=1834915&amp;site=</a:t>
            </a:r>
            <a:r>
              <a:rPr lang="en-US" dirty="0" err="1" smtClean="0"/>
              <a:t>ehost</a:t>
            </a:r>
            <a:r>
              <a:rPr lang="en-US" dirty="0" smtClean="0"/>
              <a:t>-live </a:t>
            </a:r>
            <a:endParaRPr lang="en-US" dirty="0"/>
          </a:p>
          <a:p>
            <a:pPr marL="114300" indent="0">
              <a:buNone/>
            </a:pPr>
            <a:r>
              <a:rPr lang="en-US" dirty="0"/>
              <a:t>Topper, E. F. (2007). Stress in the library workplace. New Library World, </a:t>
            </a:r>
            <a:r>
              <a:rPr lang="en-US" dirty="0" smtClean="0"/>
              <a:t>	108(11</a:t>
            </a:r>
            <a:r>
              <a:rPr lang="en-US" dirty="0"/>
              <a:t>), </a:t>
            </a:r>
            <a:r>
              <a:rPr lang="en-US" dirty="0" smtClean="0"/>
              <a:t>	561-564</a:t>
            </a:r>
            <a:r>
              <a:rPr lang="en-US" dirty="0"/>
              <a:t>. </a:t>
            </a:r>
          </a:p>
          <a:p>
            <a:pPr marL="114300" indent="0">
              <a:buNone/>
            </a:pPr>
            <a:r>
              <a:rPr lang="en-US" dirty="0"/>
              <a:t>Harry </a:t>
            </a:r>
            <a:r>
              <a:rPr lang="en-US" dirty="0" err="1"/>
              <a:t>Birckmayer</a:t>
            </a:r>
            <a:r>
              <a:rPr lang="en-US" dirty="0"/>
              <a:t> (Producer), &amp; von </a:t>
            </a:r>
            <a:r>
              <a:rPr lang="en-US" dirty="0" err="1"/>
              <a:t>Scherler</a:t>
            </a:r>
            <a:r>
              <a:rPr lang="en-US" dirty="0"/>
              <a:t> Mayer, D. (Director</a:t>
            </a:r>
            <a:r>
              <a:rPr lang="en-US"/>
              <a:t>). </a:t>
            </a:r>
            <a:r>
              <a:rPr lang="en-US" smtClean="0"/>
              <a:t>(</a:t>
            </a:r>
            <a:r>
              <a:rPr lang="en-US" dirty="0"/>
              <a:t>1995</a:t>
            </a:r>
            <a:r>
              <a:rPr lang="en-US"/>
              <a:t>). </a:t>
            </a:r>
            <a:r>
              <a:rPr lang="en-US" smtClean="0"/>
              <a:t>	</a:t>
            </a:r>
            <a:r>
              <a:rPr lang="en-US" dirty="0" smtClean="0"/>
              <a:t>Party </a:t>
            </a:r>
            <a:r>
              <a:rPr lang="en-US" dirty="0"/>
              <a:t>girl. [Video/DVD] Sony Pictures. </a:t>
            </a:r>
          </a:p>
          <a:p>
            <a:pPr marL="114300" indent="0">
              <a:buNone/>
            </a:pPr>
            <a:endParaRPr lang="en-US" dirty="0"/>
          </a:p>
        </p:txBody>
      </p:sp>
    </p:spTree>
    <p:extLst>
      <p:ext uri="{BB962C8B-B14F-4D97-AF65-F5344CB8AC3E}">
        <p14:creationId xmlns:p14="http://schemas.microsoft.com/office/powerpoint/2010/main" val="408531902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19200"/>
            <a:ext cx="7620000" cy="5105400"/>
          </a:xfrm>
        </p:spPr>
        <p:txBody>
          <a:bodyPr/>
          <a:lstStyle/>
          <a:p>
            <a:pPr algn="ctr"/>
            <a:r>
              <a:rPr lang="en-US" sz="4800" dirty="0" smtClean="0"/>
              <a:t>Questions?</a:t>
            </a:r>
            <a:r>
              <a:rPr lang="en-US" dirty="0" smtClean="0"/>
              <a:t/>
            </a:r>
            <a:br>
              <a:rPr lang="en-US" dirty="0" smtClean="0"/>
            </a:br>
            <a:r>
              <a:rPr lang="en-US" dirty="0" smtClean="0"/>
              <a:t/>
            </a:r>
            <a:br>
              <a:rPr lang="en-US" dirty="0" smtClean="0"/>
            </a:br>
            <a:r>
              <a:rPr lang="en-US" sz="3200" dirty="0" smtClean="0">
                <a:hlinkClick r:id="rId2"/>
              </a:rPr>
              <a:t>fparks@georgiasouthern.edu</a:t>
            </a:r>
            <a:r>
              <a:rPr lang="en-US" sz="3200" dirty="0" smtClean="0"/>
              <a:t/>
            </a:r>
            <a:br>
              <a:rPr lang="en-US" sz="3200" dirty="0" smtClean="0"/>
            </a:br>
            <a:r>
              <a:rPr lang="en-US" sz="3200" dirty="0" smtClean="0">
                <a:hlinkClick r:id="rId3"/>
              </a:rPr>
              <a:t>lsmith@georgiasouthern.edu</a:t>
            </a:r>
            <a:r>
              <a:rPr lang="en-US" sz="3200" dirty="0" smtClean="0"/>
              <a:t/>
            </a:r>
            <a:br>
              <a:rPr lang="en-US" sz="3200" dirty="0" smtClean="0"/>
            </a:br>
            <a:r>
              <a:rPr lang="en-US" sz="3200" dirty="0" smtClean="0">
                <a:hlinkClick r:id="rId4"/>
              </a:rPr>
              <a:t>lgwinett@georgiasouthern.edu</a:t>
            </a:r>
            <a:r>
              <a:rPr lang="en-US" sz="3200" dirty="0" smtClean="0"/>
              <a:t/>
            </a:r>
            <a:br>
              <a:rPr lang="en-US" sz="3200" dirty="0" smtClean="0"/>
            </a:br>
            <a:endParaRPr lang="en-US" sz="3200" dirty="0"/>
          </a:p>
        </p:txBody>
      </p:sp>
    </p:spTree>
    <p:extLst>
      <p:ext uri="{BB962C8B-B14F-4D97-AF65-F5344CB8AC3E}">
        <p14:creationId xmlns:p14="http://schemas.microsoft.com/office/powerpoint/2010/main" val="15949628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t>What is stress?</a:t>
            </a:r>
            <a:endParaRPr lang="en-US" sz="4800" dirty="0"/>
          </a:p>
        </p:txBody>
      </p:sp>
      <p:sp>
        <p:nvSpPr>
          <p:cNvPr id="3" name="Content Placeholder 2"/>
          <p:cNvSpPr>
            <a:spLocks noGrp="1"/>
          </p:cNvSpPr>
          <p:nvPr>
            <p:ph idx="1"/>
          </p:nvPr>
        </p:nvSpPr>
        <p:spPr>
          <a:xfrm>
            <a:off x="457200" y="1219200"/>
            <a:ext cx="7848600" cy="3886200"/>
          </a:xfrm>
        </p:spPr>
        <p:txBody>
          <a:bodyPr>
            <a:normAutofit/>
          </a:bodyPr>
          <a:lstStyle/>
          <a:p>
            <a:pPr marL="0" indent="0" algn="ctr">
              <a:buNone/>
            </a:pPr>
            <a:r>
              <a:rPr lang="en-US" sz="2800" dirty="0" smtClean="0"/>
              <a:t>“A person’s psychological and physiological response to the perception of a demand or challenge”</a:t>
            </a:r>
          </a:p>
          <a:p>
            <a:pPr marL="0" indent="0" algn="ctr">
              <a:buNone/>
            </a:pPr>
            <a:endParaRPr lang="en-US" dirty="0" smtClean="0"/>
          </a:p>
          <a:p>
            <a:pPr marL="0" indent="0" algn="ctr">
              <a:buNone/>
            </a:pPr>
            <a:r>
              <a:rPr lang="en-US" dirty="0"/>
              <a:t>	</a:t>
            </a:r>
            <a:r>
              <a:rPr lang="en-US" sz="2800" dirty="0" smtClean="0">
                <a:solidFill>
                  <a:schemeClr val="accent1">
                    <a:lumMod val="75000"/>
                  </a:schemeClr>
                </a:solidFill>
              </a:rPr>
              <a:t>Dependent upon the meaning an individual gives to the challenge</a:t>
            </a:r>
          </a:p>
          <a:p>
            <a:pPr marL="0" indent="0" algn="ctr">
              <a:buNone/>
            </a:pPr>
            <a:r>
              <a:rPr lang="en-US" sz="2800" dirty="0" smtClean="0"/>
              <a:t>AND</a:t>
            </a:r>
          </a:p>
          <a:p>
            <a:pPr marL="0" indent="0" algn="ctr">
              <a:buNone/>
            </a:pPr>
            <a:r>
              <a:rPr lang="en-US" sz="2800" dirty="0"/>
              <a:t>	</a:t>
            </a:r>
            <a:r>
              <a:rPr lang="en-US" sz="2800" dirty="0" smtClean="0">
                <a:solidFill>
                  <a:schemeClr val="accent1">
                    <a:lumMod val="75000"/>
                  </a:schemeClr>
                </a:solidFill>
              </a:rPr>
              <a:t>Dependent upon the individual’s assessment of resources available to meet the demand</a:t>
            </a:r>
          </a:p>
          <a:p>
            <a:pPr marL="0" indent="0">
              <a:buNone/>
            </a:pPr>
            <a:endParaRPr lang="en-US" dirty="0" smtClean="0"/>
          </a:p>
        </p:txBody>
      </p:sp>
      <p:sp>
        <p:nvSpPr>
          <p:cNvPr id="4" name="TextBox 3"/>
          <p:cNvSpPr txBox="1"/>
          <p:nvPr/>
        </p:nvSpPr>
        <p:spPr>
          <a:xfrm>
            <a:off x="1143000" y="5562600"/>
            <a:ext cx="6324600" cy="369332"/>
          </a:xfrm>
          <a:prstGeom prst="rect">
            <a:avLst/>
          </a:prstGeom>
          <a:noFill/>
        </p:spPr>
        <p:txBody>
          <a:bodyPr wrap="square" rtlCol="0">
            <a:spAutoFit/>
          </a:bodyPr>
          <a:lstStyle/>
          <a:p>
            <a:r>
              <a:rPr lang="en-US" dirty="0">
                <a:ea typeface="Times New Roman"/>
                <a:cs typeface="Times New Roman"/>
              </a:rPr>
              <a:t>Bunge, C. (1987). Stress in the library.</a:t>
            </a:r>
            <a:r>
              <a:rPr lang="en-US" i="1" dirty="0">
                <a:ea typeface="Times New Roman"/>
                <a:cs typeface="Times New Roman"/>
              </a:rPr>
              <a:t> Library Journal, 112</a:t>
            </a:r>
            <a:r>
              <a:rPr lang="en-US" dirty="0">
                <a:ea typeface="Times New Roman"/>
                <a:cs typeface="Times New Roman"/>
              </a:rPr>
              <a:t>(15), 47. </a:t>
            </a:r>
            <a:endParaRPr lang="en-US" dirty="0"/>
          </a:p>
        </p:txBody>
      </p:sp>
    </p:spTree>
    <p:extLst>
      <p:ext uri="{BB962C8B-B14F-4D97-AF65-F5344CB8AC3E}">
        <p14:creationId xmlns:p14="http://schemas.microsoft.com/office/powerpoint/2010/main" val="38481139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800" dirty="0" smtClean="0"/>
              <a:t>Is librarianship a stressful profession?</a:t>
            </a:r>
            <a:endParaRPr lang="en-US" sz="4800" dirty="0"/>
          </a:p>
        </p:txBody>
      </p:sp>
      <p:sp>
        <p:nvSpPr>
          <p:cNvPr id="3" name="Content Placeholder 2"/>
          <p:cNvSpPr>
            <a:spLocks noGrp="1"/>
          </p:cNvSpPr>
          <p:nvPr>
            <p:ph idx="1"/>
          </p:nvPr>
        </p:nvSpPr>
        <p:spPr/>
        <p:txBody>
          <a:bodyPr/>
          <a:lstStyle/>
          <a:p>
            <a:pPr marL="0" indent="0">
              <a:buNone/>
            </a:pPr>
            <a:r>
              <a:rPr lang="en-US" dirty="0" smtClean="0"/>
              <a:t> </a:t>
            </a:r>
          </a:p>
          <a:p>
            <a:pPr marL="0" indent="0">
              <a:buNone/>
            </a:pPr>
            <a:r>
              <a:rPr lang="en-US" dirty="0" smtClean="0"/>
              <a:t> </a:t>
            </a:r>
            <a:endParaRPr lang="en-US" dirty="0"/>
          </a:p>
        </p:txBody>
      </p:sp>
      <p:pic>
        <p:nvPicPr>
          <p:cNvPr id="1026" name="Picture 2" descr="C:\Users\lsmith\AppData\Local\Microsoft\Windows\Temporary Internet Files\Content.IE5\875ECKT1\MC900071389[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76800" y="1418059"/>
            <a:ext cx="3035929" cy="1886139"/>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lsmith\AppData\Local\Microsoft\Windows\Temporary Internet Files\Content.IE5\XMZJRNYM\MC900230824[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20654" y="1654204"/>
            <a:ext cx="3124954" cy="329998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57726" y="5181600"/>
            <a:ext cx="6934200" cy="1477328"/>
          </a:xfrm>
          <a:prstGeom prst="rect">
            <a:avLst/>
          </a:prstGeom>
          <a:noFill/>
        </p:spPr>
        <p:txBody>
          <a:bodyPr wrap="square" rtlCol="0">
            <a:spAutoFit/>
          </a:bodyPr>
          <a:lstStyle/>
          <a:p>
            <a:r>
              <a:rPr lang="en-US" dirty="0" err="1"/>
              <a:t>Kniffel</a:t>
            </a:r>
            <a:r>
              <a:rPr lang="en-US" dirty="0"/>
              <a:t>, L. (1999). Survey says librarians rank low in stress. </a:t>
            </a:r>
            <a:r>
              <a:rPr lang="en-US" i="1" dirty="0" smtClean="0"/>
              <a:t>Hel</a:t>
            </a:r>
            <a:r>
              <a:rPr lang="en-US" dirty="0" smtClean="0"/>
              <a:t>-</a:t>
            </a:r>
            <a:r>
              <a:rPr lang="en-US" i="1" dirty="0" smtClean="0"/>
              <a:t>lo</a:t>
            </a:r>
            <a:r>
              <a:rPr lang="en-US" dirty="0"/>
              <a:t>?</a:t>
            </a:r>
            <a:r>
              <a:rPr lang="en-US" i="1" dirty="0"/>
              <a:t> </a:t>
            </a:r>
            <a:r>
              <a:rPr lang="en-US" i="1" dirty="0" smtClean="0"/>
              <a:t>	American </a:t>
            </a:r>
            <a:r>
              <a:rPr lang="en-US" i="1" dirty="0"/>
              <a:t>Libraries, 30</a:t>
            </a:r>
            <a:r>
              <a:rPr lang="en-US" dirty="0"/>
              <a:t>(5), 38. Retrieved from </a:t>
            </a:r>
            <a:r>
              <a:rPr lang="en-US" dirty="0" smtClean="0"/>
              <a:t>	</a:t>
            </a:r>
            <a:r>
              <a:rPr lang="en-US" u="sng" dirty="0" smtClean="0">
                <a:hlinkClick r:id="rId5"/>
              </a:rPr>
              <a:t>http</a:t>
            </a:r>
            <a:r>
              <a:rPr lang="en-US" u="sng" dirty="0">
                <a:hlinkClick r:id="rId5"/>
              </a:rPr>
              <a:t>://</a:t>
            </a:r>
            <a:r>
              <a:rPr lang="en-US" u="sng" dirty="0" smtClean="0">
                <a:hlinkClick r:id="rId5"/>
              </a:rPr>
              <a:t>search.ebscohost.com/login.aspx?direct=true&amp;db=lxh&amp;	AN=1834915&amp;site=</a:t>
            </a:r>
            <a:r>
              <a:rPr lang="en-US" u="sng" dirty="0" err="1" smtClean="0">
                <a:hlinkClick r:id="rId5"/>
              </a:rPr>
              <a:t>ehost</a:t>
            </a:r>
            <a:r>
              <a:rPr lang="en-US" u="sng" dirty="0" smtClean="0">
                <a:hlinkClick r:id="rId5"/>
              </a:rPr>
              <a:t>-live</a:t>
            </a:r>
            <a:r>
              <a:rPr lang="en-US" dirty="0"/>
              <a:t/>
            </a:r>
            <a:br>
              <a:rPr lang="en-US" dirty="0"/>
            </a:br>
            <a:endParaRPr lang="en-US" dirty="0"/>
          </a:p>
        </p:txBody>
      </p:sp>
    </p:spTree>
    <p:extLst>
      <p:ext uri="{BB962C8B-B14F-4D97-AF65-F5344CB8AC3E}">
        <p14:creationId xmlns:p14="http://schemas.microsoft.com/office/powerpoint/2010/main" val="16797614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t>A typical day at the desk? </a:t>
            </a:r>
            <a:endParaRPr lang="en-US" sz="4800" dirty="0"/>
          </a:p>
        </p:txBody>
      </p:sp>
      <p:sp>
        <p:nvSpPr>
          <p:cNvPr id="4" name="Content Placeholder 3"/>
          <p:cNvSpPr>
            <a:spLocks noGrp="1"/>
          </p:cNvSpPr>
          <p:nvPr>
            <p:ph sz="half" idx="2"/>
          </p:nvPr>
        </p:nvSpPr>
        <p:spPr/>
        <p:txBody>
          <a:bodyPr/>
          <a:lstStyle/>
          <a:p>
            <a:pPr marL="0" indent="0">
              <a:buNone/>
            </a:pPr>
            <a:endParaRPr lang="en-US" dirty="0" smtClean="0">
              <a:hlinkClick r:id="rId5"/>
            </a:endParaRPr>
          </a:p>
          <a:p>
            <a:pPr marL="0" indent="0">
              <a:buNone/>
            </a:pPr>
            <a:endParaRPr lang="en-US" dirty="0">
              <a:hlinkClick r:id="rId5"/>
            </a:endParaRPr>
          </a:p>
          <a:p>
            <a:pPr marL="0" indent="0">
              <a:buNone/>
            </a:pPr>
            <a:endParaRPr lang="en-US" dirty="0" smtClean="0">
              <a:hlinkClick r:id="rId5"/>
            </a:endParaRPr>
          </a:p>
          <a:p>
            <a:pPr marL="0" indent="0">
              <a:buNone/>
            </a:pPr>
            <a:endParaRPr lang="en-US" dirty="0"/>
          </a:p>
        </p:txBody>
      </p:sp>
      <p:pic>
        <p:nvPicPr>
          <p:cNvPr id="3" name="Librarian Lays Down the Law.mp4">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6" cstate="print"/>
          <a:stretch>
            <a:fillRect/>
          </a:stretch>
        </p:blipFill>
        <p:spPr>
          <a:xfrm>
            <a:off x="3048000" y="2286000"/>
            <a:ext cx="3048000" cy="2286000"/>
          </a:xfrm>
          <a:prstGeom prst="rect">
            <a:avLst/>
          </a:prstGeom>
        </p:spPr>
      </p:pic>
    </p:spTree>
    <p:extLst>
      <p:ext uri="{BB962C8B-B14F-4D97-AF65-F5344CB8AC3E}">
        <p14:creationId xmlns:p14="http://schemas.microsoft.com/office/powerpoint/2010/main" val="394808464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vol="80000">
                <p:cTn id="7" fill="hold" display="0">
                  <p:stCondLst>
                    <p:cond delay="indefinite"/>
                  </p:stCondLst>
                </p:cTn>
                <p:tgtEl>
                  <p:spTgt spid="3"/>
                </p:tgtEl>
              </p:cMediaNode>
            </p:vide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p:cNvPicPr>
            <a:picLocks noGrp="1" noChangeAspect="1"/>
          </p:cNvPicPr>
          <p:nvPr>
            <p:ph type="pic" idx="1"/>
          </p:nvPr>
        </p:nvPicPr>
        <p:blipFill>
          <a:blip r:embed="rId3" cstate="print">
            <a:extLst>
              <a:ext uri="{28A0092B-C50C-407E-A947-70E740481C1C}">
                <a14:useLocalDpi xmlns:a14="http://schemas.microsoft.com/office/drawing/2010/main" val="0"/>
              </a:ext>
            </a:extLst>
          </a:blip>
          <a:srcRect l="4244" r="4244"/>
          <a:stretch>
            <a:fillRect/>
          </a:stretch>
        </p:blipFill>
        <p:spPr>
          <a:xfrm>
            <a:off x="1752600" y="152400"/>
            <a:ext cx="5486400" cy="4114800"/>
          </a:xfrm>
          <a:prstGeom prst="rect">
            <a:avLst/>
          </a:prstGeom>
          <a:ln w="228600" cap="sq" cmpd="thickThin">
            <a:solidFill>
              <a:srgbClr val="000000"/>
            </a:solidFill>
            <a:prstDash val="solid"/>
            <a:miter lim="800000"/>
          </a:ln>
          <a:effectLst>
            <a:innerShdw blurRad="76200">
              <a:srgbClr val="000000"/>
            </a:innerShdw>
          </a:effectLst>
        </p:spPr>
      </p:pic>
      <p:sp>
        <p:nvSpPr>
          <p:cNvPr id="8" name="Text Placeholder 7"/>
          <p:cNvSpPr>
            <a:spLocks noGrp="1"/>
          </p:cNvSpPr>
          <p:nvPr>
            <p:ph type="body" sz="half" idx="2"/>
          </p:nvPr>
        </p:nvSpPr>
        <p:spPr>
          <a:xfrm>
            <a:off x="1524000" y="4724400"/>
            <a:ext cx="5486400" cy="1447800"/>
          </a:xfrm>
        </p:spPr>
        <p:txBody>
          <a:bodyPr>
            <a:noAutofit/>
          </a:bodyPr>
          <a:lstStyle/>
          <a:p>
            <a:r>
              <a:rPr lang="en-US" sz="3200" dirty="0" smtClean="0"/>
              <a:t>What are some of the things that cause stress for you on the job?</a:t>
            </a:r>
            <a:endParaRPr lang="en-US" sz="3200" dirty="0"/>
          </a:p>
        </p:txBody>
      </p:sp>
    </p:spTree>
    <p:extLst>
      <p:ext uri="{BB962C8B-B14F-4D97-AF65-F5344CB8AC3E}">
        <p14:creationId xmlns:p14="http://schemas.microsoft.com/office/powerpoint/2010/main" val="1032451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What do you find stressful at work?</a:t>
            </a:r>
            <a:endParaRPr lang="en-US" dirty="0"/>
          </a:p>
        </p:txBody>
      </p:sp>
      <p:sp>
        <p:nvSpPr>
          <p:cNvPr id="5" name="Content Placeholder 4"/>
          <p:cNvSpPr>
            <a:spLocks noGrp="1"/>
          </p:cNvSpPr>
          <p:nvPr>
            <p:ph idx="1"/>
          </p:nvPr>
        </p:nvSpPr>
        <p:spPr/>
        <p:txBody>
          <a:bodyPr/>
          <a:lstStyle/>
          <a:p>
            <a:pPr marL="0" indent="0">
              <a:buNone/>
            </a:pPr>
            <a:endParaRPr lang="en-US" dirty="0"/>
          </a:p>
        </p:txBody>
      </p:sp>
    </p:spTree>
    <p:extLst>
      <p:ext uri="{BB962C8B-B14F-4D97-AF65-F5344CB8AC3E}">
        <p14:creationId xmlns:p14="http://schemas.microsoft.com/office/powerpoint/2010/main" val="12615297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800" dirty="0" smtClean="0"/>
              <a:t/>
            </a:r>
            <a:br>
              <a:rPr lang="en-US" sz="4800" dirty="0" smtClean="0"/>
            </a:br>
            <a:r>
              <a:rPr lang="en-US" sz="4800" dirty="0" smtClean="0"/>
              <a:t>Leading </a:t>
            </a:r>
            <a:r>
              <a:rPr lang="en-US" sz="4800" dirty="0"/>
              <a:t>causes of stress </a:t>
            </a:r>
            <a:r>
              <a:rPr lang="en-US" sz="4800" dirty="0" smtClean="0"/>
              <a:t/>
            </a:r>
            <a:br>
              <a:rPr lang="en-US" sz="4800" dirty="0" smtClean="0"/>
            </a:br>
            <a:r>
              <a:rPr lang="en-US" sz="4800" dirty="0" smtClean="0"/>
              <a:t>in </a:t>
            </a:r>
            <a:r>
              <a:rPr lang="en-US" sz="4800" dirty="0"/>
              <a:t>Academic Libraries:</a:t>
            </a:r>
            <a:br>
              <a:rPr lang="en-US" sz="4800" dirty="0"/>
            </a:br>
            <a:endParaRPr lang="en-US" sz="4800" dirty="0"/>
          </a:p>
        </p:txBody>
      </p:sp>
      <p:sp>
        <p:nvSpPr>
          <p:cNvPr id="3" name="Content Placeholder 2"/>
          <p:cNvSpPr>
            <a:spLocks noGrp="1"/>
          </p:cNvSpPr>
          <p:nvPr>
            <p:ph idx="1"/>
          </p:nvPr>
        </p:nvSpPr>
        <p:spPr>
          <a:xfrm>
            <a:off x="457200" y="1981200"/>
            <a:ext cx="7620000" cy="4419600"/>
          </a:xfrm>
        </p:spPr>
        <p:txBody>
          <a:bodyPr>
            <a:normAutofit/>
          </a:bodyPr>
          <a:lstStyle/>
          <a:p>
            <a:r>
              <a:rPr lang="en-US" sz="2800" dirty="0" smtClean="0"/>
              <a:t>Work Overload/Work Under-load</a:t>
            </a:r>
          </a:p>
          <a:p>
            <a:r>
              <a:rPr lang="en-US" sz="2800" dirty="0" smtClean="0"/>
              <a:t>Interpersonal Relationships</a:t>
            </a:r>
          </a:p>
          <a:p>
            <a:pPr lvl="1"/>
            <a:r>
              <a:rPr lang="en-US" sz="2800" dirty="0" smtClean="0"/>
              <a:t>Patrons</a:t>
            </a:r>
          </a:p>
          <a:p>
            <a:pPr lvl="1"/>
            <a:r>
              <a:rPr lang="en-US" sz="2800" dirty="0" smtClean="0"/>
              <a:t>Other librarians &amp; staff</a:t>
            </a:r>
          </a:p>
          <a:p>
            <a:r>
              <a:rPr lang="en-US" sz="2800" dirty="0" smtClean="0"/>
              <a:t>Physical Environment</a:t>
            </a:r>
            <a:endParaRPr lang="en-US" sz="2800" dirty="0"/>
          </a:p>
          <a:p>
            <a:r>
              <a:rPr lang="en-US" sz="2800" dirty="0" smtClean="0"/>
              <a:t>Career Stages</a:t>
            </a:r>
          </a:p>
          <a:p>
            <a:pPr lvl="1"/>
            <a:r>
              <a:rPr lang="en-US" sz="2800" dirty="0" smtClean="0"/>
              <a:t>Early, Mid-career, &amp; Approaching Retirement</a:t>
            </a:r>
          </a:p>
          <a:p>
            <a:pPr marL="0" indent="0">
              <a:buNone/>
            </a:pPr>
            <a:endParaRPr lang="en-US" sz="2800" dirty="0"/>
          </a:p>
        </p:txBody>
      </p:sp>
      <p:sp>
        <p:nvSpPr>
          <p:cNvPr id="4" name="TextBox 3"/>
          <p:cNvSpPr txBox="1"/>
          <p:nvPr/>
        </p:nvSpPr>
        <p:spPr>
          <a:xfrm>
            <a:off x="914400" y="6096000"/>
            <a:ext cx="6705600" cy="369332"/>
          </a:xfrm>
          <a:prstGeom prst="rect">
            <a:avLst/>
          </a:prstGeom>
          <a:noFill/>
        </p:spPr>
        <p:txBody>
          <a:bodyPr wrap="square" rtlCol="0">
            <a:spAutoFit/>
          </a:bodyPr>
          <a:lstStyle/>
          <a:p>
            <a:r>
              <a:rPr lang="en-US" dirty="0" smtClean="0">
                <a:ea typeface="Times New Roman"/>
                <a:cs typeface="Times New Roman"/>
              </a:rPr>
              <a:t>Bunge, C. (1987). Stress in the library.</a:t>
            </a:r>
            <a:r>
              <a:rPr lang="en-US" i="1" dirty="0" smtClean="0">
                <a:ea typeface="Times New Roman"/>
                <a:cs typeface="Times New Roman"/>
              </a:rPr>
              <a:t> Library Journal, 112</a:t>
            </a:r>
            <a:r>
              <a:rPr lang="en-US" dirty="0" smtClean="0">
                <a:ea typeface="Times New Roman"/>
                <a:cs typeface="Times New Roman"/>
              </a:rPr>
              <a:t>(15), 47. </a:t>
            </a:r>
            <a:endParaRPr lang="en-US" dirty="0"/>
          </a:p>
        </p:txBody>
      </p:sp>
    </p:spTree>
    <p:extLst>
      <p:ext uri="{BB962C8B-B14F-4D97-AF65-F5344CB8AC3E}">
        <p14:creationId xmlns:p14="http://schemas.microsoft.com/office/powerpoint/2010/main" val="34795078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Recent data on stress in libraries</a:t>
            </a:r>
            <a:endParaRPr lang="en-US" sz="4400" dirty="0"/>
          </a:p>
        </p:txBody>
      </p:sp>
      <p:sp>
        <p:nvSpPr>
          <p:cNvPr id="3" name="Content Placeholder 2"/>
          <p:cNvSpPr>
            <a:spLocks noGrp="1"/>
          </p:cNvSpPr>
          <p:nvPr>
            <p:ph idx="1"/>
          </p:nvPr>
        </p:nvSpPr>
        <p:spPr/>
        <p:txBody>
          <a:bodyPr>
            <a:normAutofit/>
          </a:bodyPr>
          <a:lstStyle/>
          <a:p>
            <a:pPr marL="0" indent="0">
              <a:buNone/>
            </a:pPr>
            <a:r>
              <a:rPr lang="en-US" sz="2800" dirty="0" smtClean="0"/>
              <a:t>British Psychological Society Conference (2006) </a:t>
            </a:r>
          </a:p>
          <a:p>
            <a:pPr marL="400050" lvl="1" indent="0">
              <a:buNone/>
            </a:pPr>
            <a:r>
              <a:rPr lang="en-US" sz="2800" dirty="0" smtClean="0"/>
              <a:t>Researchers shared project results: Being a librarian more stressful than fighting a fire, driving at a fast speed, or teaching a class of misbehaving children.</a:t>
            </a:r>
          </a:p>
          <a:p>
            <a:pPr marL="400050" lvl="1" indent="0">
              <a:buNone/>
            </a:pPr>
            <a:endParaRPr lang="en-US" sz="2800" dirty="0"/>
          </a:p>
          <a:p>
            <a:pPr marL="400050" lvl="1" indent="0">
              <a:buNone/>
            </a:pPr>
            <a:endParaRPr lang="en-US" sz="2800" dirty="0"/>
          </a:p>
        </p:txBody>
      </p:sp>
      <p:sp>
        <p:nvSpPr>
          <p:cNvPr id="4" name="TextBox 3"/>
          <p:cNvSpPr txBox="1"/>
          <p:nvPr/>
        </p:nvSpPr>
        <p:spPr>
          <a:xfrm>
            <a:off x="762000" y="5181600"/>
            <a:ext cx="6934200" cy="923330"/>
          </a:xfrm>
          <a:prstGeom prst="rect">
            <a:avLst/>
          </a:prstGeom>
          <a:noFill/>
        </p:spPr>
        <p:txBody>
          <a:bodyPr wrap="square" rtlCol="0">
            <a:spAutoFit/>
          </a:bodyPr>
          <a:lstStyle/>
          <a:p>
            <a:r>
              <a:rPr lang="en-US" dirty="0"/>
              <a:t>Topper, E. F. (2007). Stress in the library workplace.</a:t>
            </a:r>
            <a:r>
              <a:rPr lang="en-US" i="1" dirty="0"/>
              <a:t> New Library World, </a:t>
            </a:r>
            <a:r>
              <a:rPr lang="en-US" i="1" dirty="0" smtClean="0"/>
              <a:t>	108</a:t>
            </a:r>
            <a:r>
              <a:rPr lang="en-US" dirty="0" smtClean="0"/>
              <a:t>(11</a:t>
            </a:r>
            <a:r>
              <a:rPr lang="en-US" dirty="0"/>
              <a:t>), 561-564. </a:t>
            </a:r>
            <a:br>
              <a:rPr lang="en-US" dirty="0"/>
            </a:br>
            <a:endParaRPr lang="en-US" dirty="0"/>
          </a:p>
        </p:txBody>
      </p:sp>
    </p:spTree>
    <p:extLst>
      <p:ext uri="{BB962C8B-B14F-4D97-AF65-F5344CB8AC3E}">
        <p14:creationId xmlns:p14="http://schemas.microsoft.com/office/powerpoint/2010/main" val="329138892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1694</TotalTime>
  <Words>1421</Words>
  <Application>Microsoft Office PowerPoint</Application>
  <PresentationFormat>On-screen Show (4:3)</PresentationFormat>
  <Paragraphs>186</Paragraphs>
  <Slides>25</Slides>
  <Notes>24</Notes>
  <HiddenSlides>0</HiddenSlides>
  <MMClips>1</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Adjacency</vt:lpstr>
      <vt:lpstr> Under Pressure: Work-related stress in academic libraries</vt:lpstr>
      <vt:lpstr>Today’s goals:</vt:lpstr>
      <vt:lpstr>What is stress?</vt:lpstr>
      <vt:lpstr>Is librarianship a stressful profession?</vt:lpstr>
      <vt:lpstr>A typical day at the desk? </vt:lpstr>
      <vt:lpstr>PowerPoint Presentation</vt:lpstr>
      <vt:lpstr>What do you find stressful at work?</vt:lpstr>
      <vt:lpstr> Leading causes of stress  in Academic Libraries: </vt:lpstr>
      <vt:lpstr>Recent data on stress in libraries</vt:lpstr>
      <vt:lpstr>Additional causes of stress</vt:lpstr>
      <vt:lpstr>Technostress</vt:lpstr>
      <vt:lpstr>How does stress affects us?</vt:lpstr>
      <vt:lpstr>When you feel like this….</vt:lpstr>
      <vt:lpstr>How stress affects job performance</vt:lpstr>
      <vt:lpstr>Self-Care in the Midst of It All</vt:lpstr>
      <vt:lpstr>Yerkes-Dodson Law</vt:lpstr>
      <vt:lpstr>Five basic sources of STRESS</vt:lpstr>
      <vt:lpstr>POSITIVE SELF-TALK</vt:lpstr>
      <vt:lpstr>Pace of Your Life </vt:lpstr>
      <vt:lpstr>PowerPoint Presentation</vt:lpstr>
      <vt:lpstr>KEYS TO SELF-CARE</vt:lpstr>
      <vt:lpstr>PowerPoint Presentation</vt:lpstr>
      <vt:lpstr>Self-Care Practices</vt:lpstr>
      <vt:lpstr>References</vt:lpstr>
      <vt:lpstr>Questions?  fparks@georgiasouthern.edu lsmith@georgiasouthern.edu lgwinett@georgiasouthern.edu </vt:lpstr>
    </vt:vector>
  </TitlesOfParts>
  <Company>Georgia Southern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 Pressure: Work-related stress in academic libraries</dc:title>
  <dc:creator>Georgia Southern University</dc:creator>
  <cp:lastModifiedBy>Lisa Smith</cp:lastModifiedBy>
  <cp:revision>72</cp:revision>
  <cp:lastPrinted>2012-09-26T19:17:15Z</cp:lastPrinted>
  <dcterms:created xsi:type="dcterms:W3CDTF">2012-07-03T13:31:27Z</dcterms:created>
  <dcterms:modified xsi:type="dcterms:W3CDTF">2014-05-07T19:00:13Z</dcterms:modified>
</cp:coreProperties>
</file>