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835-68D4-41B5-B71A-067B33288B4D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6087-FF69-48F1-B64F-99BB955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0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835-68D4-41B5-B71A-067B33288B4D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6087-FF69-48F1-B64F-99BB955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1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835-68D4-41B5-B71A-067B33288B4D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6087-FF69-48F1-B64F-99BB955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2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835-68D4-41B5-B71A-067B33288B4D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6087-FF69-48F1-B64F-99BB955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18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835-68D4-41B5-B71A-067B33288B4D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6087-FF69-48F1-B64F-99BB955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6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835-68D4-41B5-B71A-067B33288B4D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6087-FF69-48F1-B64F-99BB955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8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835-68D4-41B5-B71A-067B33288B4D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6087-FF69-48F1-B64F-99BB955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80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835-68D4-41B5-B71A-067B33288B4D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6087-FF69-48F1-B64F-99BB955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250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835-68D4-41B5-B71A-067B33288B4D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6087-FF69-48F1-B64F-99BB955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18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835-68D4-41B5-B71A-067B33288B4D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6087-FF69-48F1-B64F-99BB955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437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835-68D4-41B5-B71A-067B33288B4D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86087-FF69-48F1-B64F-99BB955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99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7D835-68D4-41B5-B71A-067B33288B4D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86087-FF69-48F1-B64F-99BB955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407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yers.org.uk/biograph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christianitytoday.com/history/people/musiciansartistsandwriters/dorothy-sayers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rlz=1C1GGRV_enUS754US754&amp;tbm=isch&amp;q=gaudy+night&amp;chips=q:gaudy+night,online_chips:peter+wimsey&amp;usg=AI4_-kRIQ35eTjjqGgvFQgEv-2k5KCC7Vw&amp;sa=X&amp;ved=0ahUKEwie0fzmr6XhAhVmQt8KHYj2DbwQ4lYILigF&amp;biw=1280&amp;bih=578&amp;dpr=1.5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owlcation.com/humanities/latin-dorothy-sayers-gaudy-nigh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92480" y="802639"/>
            <a:ext cx="10632758" cy="524732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</a:rPr>
              <a:t/>
            </a:r>
            <a:br>
              <a:rPr lang="en-US" sz="4800" b="1" dirty="0" smtClean="0">
                <a:solidFill>
                  <a:srgbClr val="0070C0"/>
                </a:solidFill>
              </a:rPr>
            </a:br>
            <a:r>
              <a:rPr lang="en-US" sz="4800" b="1" dirty="0">
                <a:solidFill>
                  <a:srgbClr val="0070C0"/>
                </a:solidFill>
              </a:rPr>
              <a:t/>
            </a:r>
            <a:br>
              <a:rPr lang="en-US" sz="4800" b="1" dirty="0">
                <a:solidFill>
                  <a:srgbClr val="0070C0"/>
                </a:solidFill>
              </a:rPr>
            </a:br>
            <a:r>
              <a:rPr lang="en-US" sz="4800" b="1" dirty="0" smtClean="0">
                <a:solidFill>
                  <a:srgbClr val="0070C0"/>
                </a:solidFill>
              </a:rPr>
              <a:t>Sleuthing in the Academy</a:t>
            </a:r>
            <a:br>
              <a:rPr lang="en-US" sz="4800" b="1" dirty="0" smtClean="0">
                <a:solidFill>
                  <a:srgbClr val="0070C0"/>
                </a:solidFill>
              </a:rPr>
            </a:br>
            <a:r>
              <a:rPr lang="en-US" sz="4800" b="1" dirty="0">
                <a:solidFill>
                  <a:srgbClr val="0070C0"/>
                </a:solidFill>
              </a:rPr>
              <a:t/>
            </a:r>
            <a:br>
              <a:rPr lang="en-US" sz="4800" b="1" dirty="0">
                <a:solidFill>
                  <a:srgbClr val="0070C0"/>
                </a:solidFill>
              </a:rPr>
            </a:br>
            <a:r>
              <a:rPr lang="en-US" sz="4800" b="1" dirty="0" smtClean="0">
                <a:solidFill>
                  <a:srgbClr val="0070C0"/>
                </a:solidFill>
              </a:rPr>
              <a:t>Dorothy Sayers’</a:t>
            </a:r>
            <a:r>
              <a:rPr lang="en-US" sz="4800" b="1" dirty="0">
                <a:solidFill>
                  <a:srgbClr val="0070C0"/>
                </a:solidFill>
              </a:rPr>
              <a:t> </a:t>
            </a:r>
            <a:r>
              <a:rPr lang="en-US" sz="4800" b="1" i="1" dirty="0" smtClean="0">
                <a:solidFill>
                  <a:srgbClr val="0070C0"/>
                </a:solidFill>
              </a:rPr>
              <a:t>Gaudy </a:t>
            </a:r>
            <a:r>
              <a:rPr lang="en-US" sz="4800" b="1" i="1" dirty="0">
                <a:solidFill>
                  <a:srgbClr val="0070C0"/>
                </a:solidFill>
              </a:rPr>
              <a:t>Night </a:t>
            </a:r>
            <a:r>
              <a:rPr lang="en-US" sz="4800" b="1" i="1" dirty="0" smtClean="0">
                <a:solidFill>
                  <a:srgbClr val="0070C0"/>
                </a:solidFill>
              </a:rPr>
              <a:t/>
            </a:r>
            <a:br>
              <a:rPr lang="en-US" sz="4800" b="1" i="1" dirty="0" smtClean="0">
                <a:solidFill>
                  <a:srgbClr val="0070C0"/>
                </a:solidFill>
              </a:rPr>
            </a:br>
            <a:r>
              <a:rPr lang="en-US" sz="4800" b="1" dirty="0" smtClean="0">
                <a:solidFill>
                  <a:srgbClr val="0070C0"/>
                </a:solidFill>
              </a:rPr>
              <a:t>as </a:t>
            </a:r>
            <a:r>
              <a:rPr lang="en-US" sz="4800" b="1" dirty="0">
                <a:solidFill>
                  <a:srgbClr val="0070C0"/>
                </a:solidFill>
              </a:rPr>
              <a:t>a </a:t>
            </a:r>
            <a:r>
              <a:rPr lang="en-US" sz="4800" b="1" dirty="0" smtClean="0">
                <a:solidFill>
                  <a:srgbClr val="0070C0"/>
                </a:solidFill>
              </a:rPr>
              <a:t>reflection</a:t>
            </a:r>
            <a:r>
              <a:rPr lang="en-US" sz="4800" b="1" dirty="0">
                <a:solidFill>
                  <a:srgbClr val="0070C0"/>
                </a:solidFill>
              </a:rPr>
              <a:t> </a:t>
            </a:r>
            <a:r>
              <a:rPr lang="en-US" sz="4800" b="1" dirty="0" smtClean="0">
                <a:solidFill>
                  <a:srgbClr val="0070C0"/>
                </a:solidFill>
              </a:rPr>
              <a:t>of the</a:t>
            </a:r>
            <a:br>
              <a:rPr lang="en-US" sz="4800" b="1" dirty="0" smtClean="0">
                <a:solidFill>
                  <a:srgbClr val="0070C0"/>
                </a:solidFill>
              </a:rPr>
            </a:br>
            <a:r>
              <a:rPr lang="en-US" sz="4800" b="1" dirty="0" smtClean="0">
                <a:solidFill>
                  <a:srgbClr val="0070C0"/>
                </a:solidFill>
              </a:rPr>
              <a:t> </a:t>
            </a:r>
            <a:r>
              <a:rPr lang="en-US" sz="4800" b="1" dirty="0">
                <a:solidFill>
                  <a:srgbClr val="0070C0"/>
                </a:solidFill>
              </a:rPr>
              <a:t>Oxford Women's </a:t>
            </a:r>
            <a:r>
              <a:rPr lang="en-US" sz="4800" b="1" dirty="0" smtClean="0">
                <a:solidFill>
                  <a:srgbClr val="0070C0"/>
                </a:solidFill>
              </a:rPr>
              <a:t>experience</a:t>
            </a:r>
            <a:br>
              <a:rPr lang="en-US" sz="4800" b="1" dirty="0" smtClean="0">
                <a:solidFill>
                  <a:srgbClr val="0070C0"/>
                </a:solidFill>
              </a:rPr>
            </a:br>
            <a:r>
              <a:rPr lang="en-US" sz="4800" b="1" dirty="0" smtClean="0">
                <a:solidFill>
                  <a:srgbClr val="0070C0"/>
                </a:solidFill>
              </a:rPr>
              <a:t/>
            </a:r>
            <a:br>
              <a:rPr lang="en-US" sz="4800" b="1" dirty="0" smtClean="0">
                <a:solidFill>
                  <a:srgbClr val="0070C0"/>
                </a:solidFill>
              </a:rPr>
            </a:br>
            <a:r>
              <a:rPr lang="en-US" sz="4800" b="1" dirty="0">
                <a:solidFill>
                  <a:srgbClr val="0070C0"/>
                </a:solidFill>
              </a:rPr>
              <a:t/>
            </a:r>
            <a:br>
              <a:rPr lang="en-US" sz="4800" b="1" dirty="0">
                <a:solidFill>
                  <a:srgbClr val="0070C0"/>
                </a:solidFill>
              </a:rPr>
            </a:br>
            <a:r>
              <a:rPr lang="en-US" sz="2800" b="1" dirty="0" smtClean="0">
                <a:solidFill>
                  <a:srgbClr val="0070C0"/>
                </a:solidFill>
              </a:rPr>
              <a:t>Lisa Rose-Wiles</a:t>
            </a:r>
            <a:br>
              <a:rPr lang="en-US" sz="2800" b="1" dirty="0" smtClean="0">
                <a:solidFill>
                  <a:srgbClr val="0070C0"/>
                </a:solidFill>
              </a:rPr>
            </a:br>
            <a:r>
              <a:rPr lang="en-US" sz="2800" b="1" dirty="0" smtClean="0">
                <a:solidFill>
                  <a:srgbClr val="0070C0"/>
                </a:solidFill>
              </a:rPr>
              <a:t>Seton hall University Libraries</a:t>
            </a:r>
            <a:br>
              <a:rPr lang="en-US" sz="2800" b="1" dirty="0" smtClean="0">
                <a:solidFill>
                  <a:srgbClr val="0070C0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008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948872" y="1736436"/>
            <a:ext cx="8566727" cy="4440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6600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z="6600" dirty="0" smtClean="0">
                <a:solidFill>
                  <a:srgbClr val="0070C0"/>
                </a:solidFill>
              </a:rPr>
              <a:t>Thank you!</a:t>
            </a:r>
            <a:endParaRPr lang="en-US" sz="6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32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dorothy say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195" y="379847"/>
            <a:ext cx="66675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062308" y="4914072"/>
            <a:ext cx="7435273" cy="1632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Dorothy Leigh Sayers 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(13 June 1893 –17 December 1957) was a renowned English crime writer, poet, playwright, essayist, translator, and Christian humanist. She was also a student of classical and modern languages. </a:t>
            </a:r>
            <a:r>
              <a:rPr lang="en-US" sz="1600" dirty="0">
                <a:hlinkClick r:id="rId3"/>
              </a:rPr>
              <a:t>https://www.sayers.org.uk/biography</a:t>
            </a:r>
            <a:endParaRPr lang="en-US" sz="16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7417" y="3648363"/>
            <a:ext cx="1845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Christianity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68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Gaudy Night (1936)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0" name="Content Placeholder 9" descr="Gaudy Night - Wikipedia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2" y="1690688"/>
            <a:ext cx="2828058" cy="4177813"/>
          </a:xfrm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012873" y="1431636"/>
            <a:ext cx="5340927" cy="488603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300" b="1" dirty="0" smtClean="0">
                <a:hlinkClick r:id="rId3"/>
              </a:rPr>
              <a:t>Lord Peter Wimsey Novels</a:t>
            </a:r>
            <a:endParaRPr lang="en-US" sz="3300" b="1" dirty="0" smtClean="0"/>
          </a:p>
          <a:p>
            <a:r>
              <a:rPr lang="en-US" dirty="0" smtClean="0"/>
              <a:t>Whose </a:t>
            </a:r>
            <a:r>
              <a:rPr lang="en-US" dirty="0"/>
              <a:t>Body? (1923)</a:t>
            </a:r>
          </a:p>
          <a:p>
            <a:r>
              <a:rPr lang="en-US" dirty="0"/>
              <a:t>Clouds of Witness (1926)</a:t>
            </a:r>
          </a:p>
          <a:p>
            <a:r>
              <a:rPr lang="en-US" dirty="0"/>
              <a:t>Unnatural Death (1927)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Unpleasantness at the Bellona Club (1928)</a:t>
            </a:r>
          </a:p>
          <a:p>
            <a:r>
              <a:rPr lang="en-US" dirty="0"/>
              <a:t>Strong Poison (1930)</a:t>
            </a:r>
          </a:p>
          <a:p>
            <a:r>
              <a:rPr lang="en-US" dirty="0"/>
              <a:t>The Five Red Herrings (1931)</a:t>
            </a:r>
          </a:p>
          <a:p>
            <a:r>
              <a:rPr lang="en-US" dirty="0"/>
              <a:t>Have His </a:t>
            </a:r>
            <a:r>
              <a:rPr lang="en-US" dirty="0" err="1"/>
              <a:t>Carcase</a:t>
            </a:r>
            <a:r>
              <a:rPr lang="en-US" dirty="0"/>
              <a:t> (1932)</a:t>
            </a:r>
          </a:p>
          <a:p>
            <a:r>
              <a:rPr lang="en-US" dirty="0"/>
              <a:t>Murder Must Advertise (1933)</a:t>
            </a:r>
          </a:p>
          <a:p>
            <a:r>
              <a:rPr lang="en-US" dirty="0"/>
              <a:t>The Nine Tailors (1934)</a:t>
            </a:r>
          </a:p>
          <a:p>
            <a:r>
              <a:rPr lang="en-US" dirty="0"/>
              <a:t>Gaudy Night (1935)</a:t>
            </a:r>
          </a:p>
          <a:p>
            <a:r>
              <a:rPr lang="en-US" dirty="0"/>
              <a:t>Busman's Honeymoon (1937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AutoShape 2" descr="Image result for gaudy nigh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07063" y="6317673"/>
            <a:ext cx="3506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Translations of Latin in Gaudy Night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907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0070C0"/>
                </a:solidFill>
              </a:rPr>
              <a:t>Sommerville</a:t>
            </a:r>
            <a:r>
              <a:rPr lang="en-US" sz="4000" dirty="0" smtClean="0">
                <a:solidFill>
                  <a:srgbClr val="0070C0"/>
                </a:solidFill>
              </a:rPr>
              <a:t> Women’s College, Oxford, est. 1879</a:t>
            </a:r>
            <a:endParaRPr lang="en-US" sz="4000" dirty="0">
              <a:solidFill>
                <a:srgbClr val="0070C0"/>
              </a:solidFill>
            </a:endParaRPr>
          </a:p>
        </p:txBody>
      </p:sp>
      <p:pic>
        <p:nvPicPr>
          <p:cNvPr id="4" name="Content Placeholder 3" descr="File:Somerville College, Oxford - Darbishire quad.JPG ...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986" y="1825625"/>
            <a:ext cx="6058850" cy="454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593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Key themes in Gaudy Night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en-US" dirty="0" smtClean="0">
                <a:solidFill>
                  <a:srgbClr val="0070C0"/>
                </a:solidFill>
              </a:rPr>
              <a:t>Idealizing the Academy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>
                <a:solidFill>
                  <a:srgbClr val="0070C0"/>
                </a:solidFill>
              </a:rPr>
              <a:t>Women and Education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>
                <a:solidFill>
                  <a:srgbClr val="0070C0"/>
                </a:solidFill>
              </a:rPr>
              <a:t>Brains vs Heart (academic profession vs marriage and family)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>
                <a:solidFill>
                  <a:srgbClr val="0070C0"/>
                </a:solidFill>
              </a:rPr>
              <a:t>Academic Integrity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885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Idealizing the Academy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“if only one could come back to this quiet place, where only intellectual achievement counted; if one could work here steadily and obscurely … undisturbed and uncorrupted by … personal spites, personal jealousies”</a:t>
            </a:r>
          </a:p>
          <a:p>
            <a:pPr marL="0" indent="0">
              <a:buNone/>
            </a:pPr>
            <a:endParaRPr lang="en-US" sz="32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“that one had loved and sinned and suffered and escaped death was of far less ultimate moment than a single footnote in a dim academic journal establishing the priority of a manuscript or restoring a lost iota subscript. “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(Gaudy Night, p. 18-19)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781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Women and Education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I think it’s perfectly noble of [men] to let us come trampling over their university, bless their hearts.  They’ve been used to being lords and masters for hundreds of years and they want a bit of time to get used to the change. Why, it takes a man months and </a:t>
            </a:r>
            <a:r>
              <a:rPr lang="en-US" i="1" dirty="0" smtClean="0">
                <a:solidFill>
                  <a:srgbClr val="0070C0"/>
                </a:solidFill>
              </a:rPr>
              <a:t>months</a:t>
            </a:r>
            <a:r>
              <a:rPr lang="en-US" dirty="0" smtClean="0">
                <a:solidFill>
                  <a:srgbClr val="0070C0"/>
                </a:solidFill>
              </a:rPr>
              <a:t> to reconcile himself to a new hat” (p. 56)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Wimsey on “the question of women’s education”:  Is it still a question?  I hope you are not going to ask me whether I approve of women’s doing this or that … you should not imply that I have any right to either approve or disapprove” (p. 335).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086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Brains vs </a:t>
            </a:r>
            <a:r>
              <a:rPr lang="en-US" dirty="0" smtClean="0">
                <a:solidFill>
                  <a:srgbClr val="0070C0"/>
                </a:solidFill>
              </a:rPr>
              <a:t>Heart</a:t>
            </a:r>
            <a:r>
              <a:rPr lang="en-US" dirty="0">
                <a:solidFill>
                  <a:srgbClr val="0070C0"/>
                </a:solidFill>
              </a:rPr>
              <a:t/>
            </a:r>
            <a:br>
              <a:rPr lang="en-US" dirty="0">
                <a:solidFill>
                  <a:srgbClr val="0070C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309" y="1548534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“intellectual women should marry and reproduce their kind … but [the English husband] had something to say in the matter, and very often, he did not care for an intellectual wife” </a:t>
            </a:r>
            <a:r>
              <a:rPr lang="en-US" sz="2400" dirty="0" smtClean="0">
                <a:solidFill>
                  <a:srgbClr val="0070C0"/>
                </a:solidFill>
              </a:rPr>
              <a:t>(p. 46)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“if one takes on personal responsibilities one owes a duty in that direction.  I one’s job interferes with them, perhaps one should give up the job”</a:t>
            </a:r>
            <a:r>
              <a:rPr lang="en-US" sz="2400" dirty="0" smtClean="0">
                <a:solidFill>
                  <a:srgbClr val="0070C0"/>
                </a:solidFill>
              </a:rPr>
              <a:t> (p 346).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And what of those folk cursed with </a:t>
            </a:r>
            <a:r>
              <a:rPr lang="en-US" dirty="0" smtClean="0">
                <a:solidFill>
                  <a:srgbClr val="0070C0"/>
                </a:solidFill>
              </a:rPr>
              <a:t>both brains </a:t>
            </a:r>
            <a:r>
              <a:rPr lang="en-US" dirty="0">
                <a:solidFill>
                  <a:srgbClr val="0070C0"/>
                </a:solidFill>
              </a:rPr>
              <a:t>and hearts?</a:t>
            </a: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071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Academic integrity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“He told a lie about somebody else who was dead and dust hundreds of years ago. Was a dirty bit of paper more important than all our lives and happiness?”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“…that </a:t>
            </a:r>
            <a:r>
              <a:rPr lang="en-US" dirty="0">
                <a:solidFill>
                  <a:srgbClr val="0070C0"/>
                </a:solidFill>
              </a:rPr>
              <a:t>one had loved and sinned and suffered and escaped death was of far less ultimate moment than a single footnote in a dim academic journal establishing the priority of a manuscript or restoring a lost iota subscript</a:t>
            </a:r>
            <a:r>
              <a:rPr lang="en-US" dirty="0" smtClean="0">
                <a:solidFill>
                  <a:srgbClr val="0070C0"/>
                </a:solidFill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3537635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1465</TotalTime>
  <Words>505</Words>
  <Application>Microsoft Office PowerPoint</Application>
  <PresentationFormat>Widescreen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  Sleuthing in the Academy  Dorothy Sayers’ Gaudy Night  as a reflection of the  Oxford Women's experience   Lisa Rose-Wiles Seton hall University Libraries  </vt:lpstr>
      <vt:lpstr>PowerPoint Presentation</vt:lpstr>
      <vt:lpstr>Gaudy Night (1936)</vt:lpstr>
      <vt:lpstr>Sommerville Women’s College, Oxford, est. 1879</vt:lpstr>
      <vt:lpstr>Key themes in Gaudy Night</vt:lpstr>
      <vt:lpstr>Idealizing the Academy</vt:lpstr>
      <vt:lpstr>Women and Education</vt:lpstr>
      <vt:lpstr>Brains vs Heart </vt:lpstr>
      <vt:lpstr>Academic integrity</vt:lpstr>
      <vt:lpstr>PowerPoint Presentation</vt:lpstr>
    </vt:vector>
  </TitlesOfParts>
  <Company>Seton Hall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Sleuthing in the Academy  Dorothy Sayers’ Gaudy Night  as a reflection of the  Oxford Women's experience  Lisa Rose-Wiles Seton hall University Libraries </dc:title>
  <dc:creator>Lisa Rose-Wiles</dc:creator>
  <cp:lastModifiedBy>Lisa Rose-Wiles</cp:lastModifiedBy>
  <cp:revision>17</cp:revision>
  <dcterms:created xsi:type="dcterms:W3CDTF">2019-03-26T19:39:54Z</dcterms:created>
  <dcterms:modified xsi:type="dcterms:W3CDTF">2019-03-29T13:09:29Z</dcterms:modified>
</cp:coreProperties>
</file>