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51206400" cy="32004000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7">
          <p15:clr>
            <a:srgbClr val="A4A3A4"/>
          </p15:clr>
        </p15:guide>
        <p15:guide id="2" orient="horz" pos="19087">
          <p15:clr>
            <a:srgbClr val="A4A3A4"/>
          </p15:clr>
        </p15:guide>
        <p15:guide id="3" orient="horz" pos="3625">
          <p15:clr>
            <a:srgbClr val="A4A3A4"/>
          </p15:clr>
        </p15:guide>
        <p15:guide id="4" orient="horz" pos="2070">
          <p15:clr>
            <a:srgbClr val="A4A3A4"/>
          </p15:clr>
        </p15:guide>
        <p15:guide id="5" pos="7439">
          <p15:clr>
            <a:srgbClr val="A4A3A4"/>
          </p15:clr>
        </p15:guide>
        <p15:guide id="6" pos="8412">
          <p15:clr>
            <a:srgbClr val="A4A3A4"/>
          </p15:clr>
        </p15:guide>
        <p15:guide id="7" pos="15311">
          <p15:clr>
            <a:srgbClr val="A4A3A4"/>
          </p15:clr>
        </p15:guide>
        <p15:guide id="8" pos="24535">
          <p15:clr>
            <a:srgbClr val="A4A3A4"/>
          </p15:clr>
        </p15:guide>
        <p15:guide id="9" pos="1150">
          <p15:clr>
            <a:srgbClr val="A4A3A4"/>
          </p15:clr>
        </p15:guide>
        <p15:guide id="10" pos="16330">
          <p15:clr>
            <a:srgbClr val="A4A3A4"/>
          </p15:clr>
        </p15:guide>
        <p15:guide id="11" pos="23563">
          <p15:clr>
            <a:srgbClr val="A4A3A4"/>
          </p15:clr>
        </p15:guide>
        <p15:guide id="12" pos="308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00FF"/>
    <a:srgbClr val="FF8000"/>
    <a:srgbClr val="CC0000"/>
    <a:srgbClr val="FFFFE1"/>
    <a:srgbClr val="FFF3F3"/>
    <a:srgbClr val="800040"/>
    <a:srgbClr val="004080"/>
    <a:srgbClr val="FF6FCF"/>
    <a:srgbClr val="FDFF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5620"/>
    <p:restoredTop sz="96433" autoAdjust="0"/>
  </p:normalViewPr>
  <p:slideViewPr>
    <p:cSldViewPr snapToGrid="0">
      <p:cViewPr varScale="1">
        <p:scale>
          <a:sx n="25" d="100"/>
          <a:sy n="25" d="100"/>
        </p:scale>
        <p:origin x="1314" y="90"/>
      </p:cViewPr>
      <p:guideLst>
        <p:guide orient="horz" pos="697"/>
        <p:guide orient="horz" pos="19087"/>
        <p:guide orient="horz" pos="3625"/>
        <p:guide orient="horz" pos="2070"/>
        <p:guide pos="7439"/>
        <p:guide pos="8412"/>
        <p:guide pos="15311"/>
        <p:guide pos="24535"/>
        <p:guide pos="1150"/>
        <p:guide pos="16330"/>
        <p:guide pos="23563"/>
        <p:guide pos="308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975" cy="461861"/>
          </a:xfrm>
          <a:prstGeom prst="rect">
            <a:avLst/>
          </a:prstGeom>
        </p:spPr>
        <p:txBody>
          <a:bodyPr vert="horz" wrap="square" lIns="17556" tIns="8778" rIns="17556" bIns="8778" numCol="1" anchor="t" anchorCtr="0" compatLnSpc="1">
            <a:prstTxWarp prst="textNoShape">
              <a:avLst/>
            </a:prstTxWarp>
          </a:bodyPr>
          <a:lstStyle>
            <a:lvl1pPr>
              <a:defRPr sz="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072" y="0"/>
            <a:ext cx="3037638" cy="461861"/>
          </a:xfrm>
          <a:prstGeom prst="rect">
            <a:avLst/>
          </a:prstGeom>
        </p:spPr>
        <p:txBody>
          <a:bodyPr vert="horz" wrap="square" lIns="17556" tIns="8778" rIns="17556" bIns="8778" numCol="1" anchor="t" anchorCtr="0" compatLnSpc="1">
            <a:prstTxWarp prst="textNoShape">
              <a:avLst/>
            </a:prstTxWarp>
          </a:bodyPr>
          <a:lstStyle>
            <a:lvl1pPr algn="r">
              <a:defRPr sz="200" smtClean="0"/>
            </a:lvl1pPr>
          </a:lstStyle>
          <a:p>
            <a:pPr>
              <a:defRPr/>
            </a:pPr>
            <a:fld id="{93993A97-663D-41C8-855F-B2278154EB70}" type="datetime1">
              <a:rPr lang="en-US"/>
              <a:pPr>
                <a:defRPr/>
              </a:pPr>
              <a:t>12/13/2016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692150"/>
            <a:ext cx="55435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17556" tIns="8778" rIns="17556" bIns="877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177" y="4387251"/>
            <a:ext cx="5608049" cy="4156176"/>
          </a:xfrm>
          <a:prstGeom prst="rect">
            <a:avLst/>
          </a:prstGeom>
        </p:spPr>
        <p:txBody>
          <a:bodyPr vert="horz" wrap="square" lIns="17556" tIns="8778" rIns="17556" bIns="8778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784"/>
            <a:ext cx="3037975" cy="461574"/>
          </a:xfrm>
          <a:prstGeom prst="rect">
            <a:avLst/>
          </a:prstGeom>
        </p:spPr>
        <p:txBody>
          <a:bodyPr vert="horz" wrap="square" lIns="17556" tIns="8778" rIns="17556" bIns="8778" numCol="1" anchor="b" anchorCtr="0" compatLnSpc="1">
            <a:prstTxWarp prst="textNoShape">
              <a:avLst/>
            </a:prstTxWarp>
          </a:bodyPr>
          <a:lstStyle>
            <a:lvl1pPr>
              <a:defRPr sz="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072" y="8772784"/>
            <a:ext cx="3037638" cy="461574"/>
          </a:xfrm>
          <a:prstGeom prst="rect">
            <a:avLst/>
          </a:prstGeom>
        </p:spPr>
        <p:txBody>
          <a:bodyPr vert="horz" wrap="square" lIns="17556" tIns="8778" rIns="17556" bIns="8778" numCol="1" anchor="b" anchorCtr="0" compatLnSpc="1">
            <a:prstTxWarp prst="textNoShape">
              <a:avLst/>
            </a:prstTxWarp>
          </a:bodyPr>
          <a:lstStyle>
            <a:lvl1pPr algn="r">
              <a:defRPr sz="200" smtClean="0"/>
            </a:lvl1pPr>
          </a:lstStyle>
          <a:p>
            <a:pPr>
              <a:defRPr/>
            </a:pPr>
            <a:fld id="{17657376-2C74-4306-91AC-D986B74422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6016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1700" dirty="0">
              <a:solidFill>
                <a:srgbClr val="FF0000"/>
              </a:solidFill>
              <a:ea typeface="ＭＳ Ｐゴシック" charset="-128"/>
            </a:endParaRP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142646" indent="-54864" eaLnBrk="0" hangingPunct="0"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219456" indent="-43891" eaLnBrk="0" hangingPunct="0"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307238" indent="-43891" eaLnBrk="0" hangingPunct="0"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395021" indent="-43891" eaLnBrk="0" hangingPunct="0"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482803" indent="-43891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570586" indent="-43891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658368" indent="-43891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746150" indent="-43891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eaLnBrk="1" hangingPunct="1"/>
            <a:fld id="{77C99481-2578-4030-9B48-AA83A035819F}" type="slidenum">
              <a:rPr lang="en-US" sz="200"/>
              <a:pPr eaLnBrk="1" hangingPunct="1"/>
              <a:t>1</a:t>
            </a:fld>
            <a:endParaRPr lang="en-US" sz="200" dirty="0"/>
          </a:p>
        </p:txBody>
      </p:sp>
    </p:spTree>
    <p:extLst>
      <p:ext uri="{BB962C8B-B14F-4D97-AF65-F5344CB8AC3E}">
        <p14:creationId xmlns:p14="http://schemas.microsoft.com/office/powerpoint/2010/main" val="4148067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164" y="9942601"/>
            <a:ext cx="43526075" cy="685888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325" y="18134983"/>
            <a:ext cx="35845750" cy="818003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1F112-F6AE-431C-BBB5-E16D6A70D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335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FD17C-1AAF-45DA-9B45-F578CC2D39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913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485514" y="2844492"/>
            <a:ext cx="10880725" cy="2560350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0163" y="2844492"/>
            <a:ext cx="32492950" cy="2560350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D9A60-CA48-4C98-BC95-98CC36477B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428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C5D8E-D429-4C55-B46E-1363834809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957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1" y="20565843"/>
            <a:ext cx="43526075" cy="63557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1" y="13564968"/>
            <a:ext cx="43526075" cy="7000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75405-8A9C-4E23-9693-2196240EE1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01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0164" y="9246527"/>
            <a:ext cx="21686837" cy="192014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79400" y="9246527"/>
            <a:ext cx="21686838" cy="192014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25E51-2FE6-4230-8F6C-C7F58391AC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647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9" y="1281024"/>
            <a:ext cx="46085125" cy="533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638" y="7164476"/>
            <a:ext cx="22625050" cy="298494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638" y="10149417"/>
            <a:ext cx="22625050" cy="1843903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775" y="7164476"/>
            <a:ext cx="22632988" cy="298494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775" y="10149417"/>
            <a:ext cx="22632988" cy="1843903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CC1B9-4EC6-4F62-B178-4E9814EF8A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06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3CA99-8EC8-4F53-8850-F84F63DFBA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173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4C46B-2758-4287-BF69-E4D19D5388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586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8" y="1274851"/>
            <a:ext cx="16846550" cy="542197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19963" y="1274851"/>
            <a:ext cx="28625800" cy="27313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638" y="6696825"/>
            <a:ext cx="16846550" cy="218916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16B0-2346-4C58-96AC-FD0BCA9C44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703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176" y="22402492"/>
            <a:ext cx="30724475" cy="264539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36176" y="2859927"/>
            <a:ext cx="30724475" cy="192014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6176" y="25047885"/>
            <a:ext cx="30724475" cy="37550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A5AB4-728E-47C8-9155-EBB000B350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177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0163" y="2844800"/>
            <a:ext cx="4352607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07557" tIns="203779" rIns="407557" bIns="2037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0163" y="9247188"/>
            <a:ext cx="43526075" cy="1920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07557" tIns="203779" rIns="407557" bIns="203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40163" y="29159200"/>
            <a:ext cx="10668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07557" tIns="203779" rIns="407557" bIns="203779" numCol="1" anchor="t" anchorCtr="0" compatLnSpc="1">
            <a:prstTxWarp prst="textNoShape">
              <a:avLst/>
            </a:prstTxWarp>
          </a:bodyPr>
          <a:lstStyle>
            <a:lvl1pPr>
              <a:defRPr sz="6200" smtClean="0">
                <a:latin typeface="Times New Roman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495838" y="29159200"/>
            <a:ext cx="162147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07557" tIns="203779" rIns="407557" bIns="203779" numCol="1" anchor="t" anchorCtr="0" compatLnSpc="1">
            <a:prstTxWarp prst="textNoShape">
              <a:avLst/>
            </a:prstTxWarp>
          </a:bodyPr>
          <a:lstStyle>
            <a:lvl1pPr algn="ctr">
              <a:defRPr sz="6200" smtClean="0">
                <a:latin typeface="Times New Roman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698238" y="29159200"/>
            <a:ext cx="10668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07557" tIns="203779" rIns="407557" bIns="203779" numCol="1" anchor="t" anchorCtr="0" compatLnSpc="1">
            <a:prstTxWarp prst="textNoShape">
              <a:avLst/>
            </a:prstTxWarp>
          </a:bodyPr>
          <a:lstStyle>
            <a:lvl1pPr algn="r">
              <a:defRPr sz="6200" smtClean="0">
                <a:latin typeface="Times New Roman" charset="0"/>
              </a:defRPr>
            </a:lvl1pPr>
          </a:lstStyle>
          <a:p>
            <a:pPr>
              <a:defRPr/>
            </a:pPr>
            <a:fld id="{E3F231B9-4A5E-43D2-98F2-13D55FC145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075113" rtl="0" eaLnBrk="0" fontAlgn="base" hangingPunct="0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075113" rtl="0" eaLnBrk="0" fontAlgn="base" hangingPunct="0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075113" rtl="0" eaLnBrk="0" fontAlgn="base" hangingPunct="0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075113" rtl="0" eaLnBrk="0" fontAlgn="base" hangingPunct="0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075113" rtl="0" eaLnBrk="0" fontAlgn="base" hangingPunct="0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075113" rtl="0" fontAlgn="base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</a:defRPr>
      </a:lvl6pPr>
      <a:lvl7pPr marL="914400" algn="ctr" defTabSz="4075113" rtl="0" fontAlgn="base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</a:defRPr>
      </a:lvl7pPr>
      <a:lvl8pPr marL="1371600" algn="ctr" defTabSz="4075113" rtl="0" fontAlgn="base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</a:defRPr>
      </a:lvl8pPr>
      <a:lvl9pPr marL="1828800" algn="ctr" defTabSz="4075113" rtl="0" fontAlgn="base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</a:defRPr>
      </a:lvl9pPr>
    </p:titleStyle>
    <p:bodyStyle>
      <a:lvl1pPr marL="1528763" indent="-1528763" algn="l" defTabSz="4075113" rtl="0" eaLnBrk="0" fontAlgn="base" hangingPunct="0">
        <a:spcBef>
          <a:spcPct val="20000"/>
        </a:spcBef>
        <a:spcAft>
          <a:spcPct val="0"/>
        </a:spcAft>
        <a:buChar char="•"/>
        <a:defRPr sz="143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3311525" indent="-1273175" algn="l" defTabSz="4075113" rtl="0" eaLnBrk="0" fontAlgn="base" hangingPunct="0">
        <a:spcBef>
          <a:spcPct val="20000"/>
        </a:spcBef>
        <a:spcAft>
          <a:spcPct val="0"/>
        </a:spcAft>
        <a:buChar char="–"/>
        <a:defRPr sz="12500">
          <a:solidFill>
            <a:schemeClr val="tx1"/>
          </a:solidFill>
          <a:latin typeface="+mn-lt"/>
          <a:ea typeface="ＭＳ Ｐゴシック" pitchFamily="-65" charset="-128"/>
        </a:defRPr>
      </a:lvl2pPr>
      <a:lvl3pPr marL="5094288" indent="-1019175" algn="l" defTabSz="4075113" rtl="0" eaLnBrk="0" fontAlgn="base" hangingPunct="0">
        <a:spcBef>
          <a:spcPct val="20000"/>
        </a:spcBef>
        <a:spcAft>
          <a:spcPct val="0"/>
        </a:spcAft>
        <a:buChar char="•"/>
        <a:defRPr sz="10700">
          <a:solidFill>
            <a:schemeClr val="tx1"/>
          </a:solidFill>
          <a:latin typeface="+mn-lt"/>
          <a:ea typeface="ＭＳ Ｐゴシック" pitchFamily="-65" charset="-128"/>
        </a:defRPr>
      </a:lvl3pPr>
      <a:lvl4pPr marL="7132638" indent="-1019175" algn="l" defTabSz="4075113" rtl="0" eaLnBrk="0" fontAlgn="base" hangingPunct="0">
        <a:spcBef>
          <a:spcPct val="20000"/>
        </a:spcBef>
        <a:spcAft>
          <a:spcPct val="0"/>
        </a:spcAft>
        <a:buChar char="–"/>
        <a:defRPr sz="8900">
          <a:solidFill>
            <a:schemeClr val="tx1"/>
          </a:solidFill>
          <a:latin typeface="+mn-lt"/>
          <a:ea typeface="ＭＳ Ｐゴシック" pitchFamily="-65" charset="-128"/>
        </a:defRPr>
      </a:lvl4pPr>
      <a:lvl5pPr marL="9169400" indent="-1017588" algn="l" defTabSz="4075113" rtl="0" eaLnBrk="0" fontAlgn="base" hangingPunct="0">
        <a:spcBef>
          <a:spcPct val="20000"/>
        </a:spcBef>
        <a:spcAft>
          <a:spcPct val="0"/>
        </a:spcAft>
        <a:buChar char="»"/>
        <a:defRPr sz="8900">
          <a:solidFill>
            <a:schemeClr val="tx1"/>
          </a:solidFill>
          <a:latin typeface="+mn-lt"/>
          <a:ea typeface="ＭＳ Ｐゴシック" pitchFamily="-65" charset="-128"/>
        </a:defRPr>
      </a:lvl5pPr>
      <a:lvl6pPr marL="9626600" indent="-1017588" algn="l" defTabSz="4075113" rtl="0" fontAlgn="base">
        <a:spcBef>
          <a:spcPct val="20000"/>
        </a:spcBef>
        <a:spcAft>
          <a:spcPct val="0"/>
        </a:spcAft>
        <a:buChar char="»"/>
        <a:defRPr sz="8900">
          <a:solidFill>
            <a:schemeClr val="tx1"/>
          </a:solidFill>
          <a:latin typeface="+mn-lt"/>
          <a:ea typeface="ＭＳ Ｐゴシック" pitchFamily="-65" charset="-128"/>
        </a:defRPr>
      </a:lvl6pPr>
      <a:lvl7pPr marL="10083800" indent="-1017588" algn="l" defTabSz="4075113" rtl="0" fontAlgn="base">
        <a:spcBef>
          <a:spcPct val="20000"/>
        </a:spcBef>
        <a:spcAft>
          <a:spcPct val="0"/>
        </a:spcAft>
        <a:buChar char="»"/>
        <a:defRPr sz="8900">
          <a:solidFill>
            <a:schemeClr val="tx1"/>
          </a:solidFill>
          <a:latin typeface="+mn-lt"/>
          <a:ea typeface="ＭＳ Ｐゴシック" pitchFamily="-65" charset="-128"/>
        </a:defRPr>
      </a:lvl7pPr>
      <a:lvl8pPr marL="10541000" indent="-1017588" algn="l" defTabSz="4075113" rtl="0" fontAlgn="base">
        <a:spcBef>
          <a:spcPct val="20000"/>
        </a:spcBef>
        <a:spcAft>
          <a:spcPct val="0"/>
        </a:spcAft>
        <a:buChar char="»"/>
        <a:defRPr sz="8900">
          <a:solidFill>
            <a:schemeClr val="tx1"/>
          </a:solidFill>
          <a:latin typeface="+mn-lt"/>
          <a:ea typeface="ＭＳ Ｐゴシック" pitchFamily="-65" charset="-128"/>
        </a:defRPr>
      </a:lvl8pPr>
      <a:lvl9pPr marL="10998200" indent="-1017588" algn="l" defTabSz="4075113" rtl="0" fontAlgn="base">
        <a:spcBef>
          <a:spcPct val="20000"/>
        </a:spcBef>
        <a:spcAft>
          <a:spcPct val="0"/>
        </a:spcAft>
        <a:buChar char="»"/>
        <a:defRPr sz="89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hyperlink" Target="https://www.projectcounter.org/wp-content/uploads/2016/02/APPA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7"/>
          <p:cNvSpPr txBox="1">
            <a:spLocks noChangeArrowheads="1"/>
          </p:cNvSpPr>
          <p:nvPr/>
        </p:nvSpPr>
        <p:spPr bwMode="auto">
          <a:xfrm>
            <a:off x="2844612" y="2698550"/>
            <a:ext cx="12169122" cy="7859120"/>
          </a:xfrm>
          <a:prstGeom prst="rect">
            <a:avLst/>
          </a:pr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xtLst/>
        </p:spPr>
        <p:txBody>
          <a:bodyPr lIns="914400" tIns="457200" rIns="914400" bIns="914400"/>
          <a:lstStyle>
            <a:lvl1pPr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4400" b="1" dirty="0"/>
              <a:t>Access denied</a:t>
            </a:r>
            <a:r>
              <a:rPr lang="en-US" sz="4400" dirty="0" smtClean="0"/>
              <a:t>:  COUNTER Report JR2</a:t>
            </a:r>
            <a:r>
              <a:rPr lang="en-US" sz="4400" dirty="0"/>
              <a:t> </a:t>
            </a:r>
            <a:r>
              <a:rPr lang="en-US" sz="4400" dirty="0" smtClean="0"/>
              <a:t>  “User </a:t>
            </a:r>
            <a:r>
              <a:rPr lang="en-US" sz="4400" dirty="0"/>
              <a:t>is denied access to a content item because the user or his/her institution does not have access rights under an agreement with the </a:t>
            </a:r>
            <a:r>
              <a:rPr lang="en-US" sz="4400" dirty="0" smtClean="0"/>
              <a:t>vendor” </a:t>
            </a:r>
          </a:p>
          <a:p>
            <a:pPr eaLnBrk="1" hangingPunct="1">
              <a:spcBef>
                <a:spcPct val="50000"/>
              </a:spcBef>
            </a:pPr>
            <a:r>
              <a:rPr lang="en-US" sz="4400" dirty="0"/>
              <a:t>JR2 was introduced in </a:t>
            </a:r>
            <a:r>
              <a:rPr lang="en-US" sz="4400" dirty="0" smtClean="0"/>
              <a:t>2012, </a:t>
            </a:r>
            <a:r>
              <a:rPr lang="en-US" sz="4400" dirty="0"/>
              <a:t>Release 4 of the </a:t>
            </a:r>
            <a:r>
              <a:rPr lang="en-US" sz="4400" dirty="0" smtClean="0">
                <a:hlinkClick r:id="rId4"/>
              </a:rPr>
              <a:t>Counter Code of Practice</a:t>
            </a:r>
            <a:endParaRPr lang="en-US" sz="4400" dirty="0" smtClean="0"/>
          </a:p>
          <a:p>
            <a:pPr eaLnBrk="1" hangingPunct="1">
              <a:spcBef>
                <a:spcPct val="50000"/>
              </a:spcBef>
            </a:pPr>
            <a:r>
              <a:rPr lang="en-US" sz="4400" dirty="0"/>
              <a:t>If you do not have access to a particular article, a turnaway is recorded </a:t>
            </a:r>
            <a:r>
              <a:rPr lang="en-US" sz="4400" b="1" dirty="0"/>
              <a:t>when the user lands on the abstract </a:t>
            </a:r>
            <a:r>
              <a:rPr lang="en-US" sz="4400" b="1" dirty="0" smtClean="0"/>
              <a:t>…</a:t>
            </a:r>
            <a:r>
              <a:rPr lang="en-US" sz="4400" dirty="0" smtClean="0"/>
              <a:t>. </a:t>
            </a:r>
          </a:p>
          <a:p>
            <a:pPr eaLnBrk="1" hangingPunct="1">
              <a:spcBef>
                <a:spcPct val="50000"/>
              </a:spcBef>
            </a:pPr>
            <a:endParaRPr lang="en-US" sz="4400" dirty="0"/>
          </a:p>
        </p:txBody>
      </p:sp>
      <p:sp>
        <p:nvSpPr>
          <p:cNvPr id="2054" name="Text Box 13"/>
          <p:cNvSpPr txBox="1">
            <a:spLocks noChangeArrowheads="1"/>
          </p:cNvSpPr>
          <p:nvPr/>
        </p:nvSpPr>
        <p:spPr bwMode="auto">
          <a:xfrm>
            <a:off x="35958463" y="10557670"/>
            <a:ext cx="10512425" cy="1397177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0" tIns="457200" rIns="914400" bIns="914400"/>
          <a:lstStyle>
            <a:lvl1pPr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2800" i="1" dirty="0" smtClean="0">
              <a:latin typeface="+mj-lt"/>
            </a:endParaRPr>
          </a:p>
          <a:p>
            <a:pPr eaLnBrk="1" hangingPunct="1">
              <a:spcBef>
                <a:spcPct val="50000"/>
              </a:spcBef>
            </a:pPr>
            <a:endParaRPr lang="en-US" sz="4000" dirty="0">
              <a:latin typeface="+mj-lt"/>
            </a:endParaRPr>
          </a:p>
          <a:p>
            <a:pPr marL="457200" lvl="1" indent="0"/>
            <a:endParaRPr lang="en-US" sz="4000" dirty="0">
              <a:latin typeface="+mj-lt"/>
            </a:endParaRPr>
          </a:p>
          <a:p>
            <a:pPr marL="457200" lvl="1" indent="0"/>
            <a:endParaRPr lang="en-US" sz="4000" dirty="0">
              <a:latin typeface="+mj-lt"/>
            </a:endParaRPr>
          </a:p>
        </p:txBody>
      </p:sp>
      <p:sp>
        <p:nvSpPr>
          <p:cNvPr id="2055" name="Text Box 14"/>
          <p:cNvSpPr txBox="1">
            <a:spLocks noChangeArrowheads="1"/>
          </p:cNvSpPr>
          <p:nvPr/>
        </p:nvSpPr>
        <p:spPr bwMode="auto">
          <a:xfrm>
            <a:off x="16806872" y="2449181"/>
            <a:ext cx="17640300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74320" tIns="274320" rIns="274320" bIns="274320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6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Sulekha Kalyan &amp; </a:t>
            </a:r>
            <a:r>
              <a:rPr lang="en-US" sz="6000" b="1" dirty="0">
                <a:latin typeface="Helvetica" panose="020B0604020202020204" pitchFamily="34" charset="0"/>
                <a:cs typeface="Helvetica" panose="020B0604020202020204" pitchFamily="34" charset="0"/>
              </a:rPr>
              <a:t>Lisa </a:t>
            </a:r>
            <a:r>
              <a:rPr lang="en-US" sz="6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Rose-Wiles</a:t>
            </a:r>
            <a:r>
              <a:rPr lang="en-US" sz="6000" b="1" dirty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en-US" sz="6000" b="1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6000" b="1" dirty="0">
                <a:latin typeface="Helvetica" panose="020B0604020202020204" pitchFamily="34" charset="0"/>
                <a:cs typeface="Helvetica" panose="020B0604020202020204" pitchFamily="34" charset="0"/>
              </a:rPr>
              <a:t>Seton Hall University </a:t>
            </a:r>
            <a:r>
              <a:rPr lang="en-US" sz="6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Libraries</a:t>
            </a:r>
          </a:p>
        </p:txBody>
      </p:sp>
      <p:sp>
        <p:nvSpPr>
          <p:cNvPr id="2059" name="Text Box 55"/>
          <p:cNvSpPr txBox="1">
            <a:spLocks noChangeArrowheads="1"/>
          </p:cNvSpPr>
          <p:nvPr/>
        </p:nvSpPr>
        <p:spPr bwMode="auto">
          <a:xfrm>
            <a:off x="17915270" y="6863096"/>
            <a:ext cx="16731192" cy="10223729"/>
          </a:xfrm>
          <a:prstGeom prst="rect">
            <a:avLst/>
          </a:prstGeom>
          <a:noFill/>
          <a:ln w="127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0" tIns="914400" rIns="914400" bIns="914400"/>
          <a:lstStyle>
            <a:lvl1pPr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r>
              <a:rPr lang="en-US" sz="2800" dirty="0" smtClean="0">
                <a:latin typeface="+mj-lt"/>
              </a:rPr>
              <a:t>.</a:t>
            </a:r>
          </a:p>
          <a:p>
            <a:endParaRPr lang="en-US" sz="2800" dirty="0" smtClean="0">
              <a:latin typeface="+mj-lt"/>
            </a:endParaRPr>
          </a:p>
        </p:txBody>
      </p:sp>
      <p:sp>
        <p:nvSpPr>
          <p:cNvPr id="2067" name="Rectangle 59"/>
          <p:cNvSpPr>
            <a:spLocks noChangeArrowheads="1"/>
          </p:cNvSpPr>
          <p:nvPr/>
        </p:nvSpPr>
        <p:spPr bwMode="auto">
          <a:xfrm>
            <a:off x="27312938" y="11469688"/>
            <a:ext cx="862012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>
            <a:spAutoFit/>
          </a:bodyPr>
          <a:lstStyle/>
          <a:p>
            <a:pPr indent="50800" eaLnBrk="0" hangingPunct="0"/>
            <a:endParaRPr lang="en-US" sz="2800" dirty="0"/>
          </a:p>
        </p:txBody>
      </p:sp>
      <p:sp>
        <p:nvSpPr>
          <p:cNvPr id="2068" name="Rectangle 67"/>
          <p:cNvSpPr>
            <a:spLocks noChangeArrowheads="1"/>
          </p:cNvSpPr>
          <p:nvPr/>
        </p:nvSpPr>
        <p:spPr bwMode="auto">
          <a:xfrm>
            <a:off x="16806872" y="19391162"/>
            <a:ext cx="16000393" cy="1231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/>
          <a:lstStyle/>
          <a:p>
            <a:pPr indent="119063" eaLnBrk="0" hangingPunct="0"/>
            <a:endParaRPr lang="en-US" sz="4800" b="1" dirty="0" smtClean="0">
              <a:latin typeface="+mj-lt"/>
            </a:endParaRPr>
          </a:p>
        </p:txBody>
      </p:sp>
      <p:sp>
        <p:nvSpPr>
          <p:cNvPr id="2070" name="Text Box 117"/>
          <p:cNvSpPr txBox="1">
            <a:spLocks noChangeArrowheads="1"/>
          </p:cNvSpPr>
          <p:nvPr/>
        </p:nvSpPr>
        <p:spPr bwMode="auto">
          <a:xfrm>
            <a:off x="27355800" y="14478000"/>
            <a:ext cx="86026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US" sz="2800" dirty="0">
                <a:latin typeface="Times New Roman" charset="0"/>
              </a:rPr>
              <a:t>		</a:t>
            </a:r>
          </a:p>
        </p:txBody>
      </p:sp>
      <p:sp>
        <p:nvSpPr>
          <p:cNvPr id="2075" name="Text Box 129"/>
          <p:cNvSpPr txBox="1">
            <a:spLocks noChangeArrowheads="1"/>
          </p:cNvSpPr>
          <p:nvPr/>
        </p:nvSpPr>
        <p:spPr bwMode="auto">
          <a:xfrm>
            <a:off x="29373513" y="25908000"/>
            <a:ext cx="25114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086" name="Text Box 158"/>
          <p:cNvSpPr txBox="1">
            <a:spLocks noChangeArrowheads="1"/>
          </p:cNvSpPr>
          <p:nvPr/>
        </p:nvSpPr>
        <p:spPr bwMode="auto">
          <a:xfrm>
            <a:off x="26911300" y="12962383"/>
            <a:ext cx="902176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eaLnBrk="1" hangingPunct="1"/>
            <a:endParaRPr lang="en-US" sz="2800" b="1" dirty="0">
              <a:solidFill>
                <a:srgbClr val="FF8000"/>
              </a:solidFill>
              <a:latin typeface="+mj-lt"/>
            </a:endParaRPr>
          </a:p>
          <a:p>
            <a:pPr eaLnBrk="1" hangingPunct="1"/>
            <a:endParaRPr lang="en-US" sz="2800" b="1" dirty="0">
              <a:solidFill>
                <a:srgbClr val="FF8000"/>
              </a:solidFill>
              <a:latin typeface="+mj-lt"/>
            </a:endParaRPr>
          </a:p>
        </p:txBody>
      </p:sp>
      <p:sp>
        <p:nvSpPr>
          <p:cNvPr id="2091" name="Rectangle 180"/>
          <p:cNvSpPr>
            <a:spLocks noChangeArrowheads="1"/>
          </p:cNvSpPr>
          <p:nvPr/>
        </p:nvSpPr>
        <p:spPr bwMode="auto">
          <a:xfrm>
            <a:off x="11630444" y="746236"/>
            <a:ext cx="2836622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8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Turnaways or Denials:</a:t>
            </a:r>
            <a:r>
              <a:rPr lang="en-US" sz="8000" b="1" dirty="0">
                <a:latin typeface="Helvetica" panose="020B0604020202020204" pitchFamily="34" charset="0"/>
                <a:cs typeface="Helvetica" panose="020B0604020202020204" pitchFamily="34" charset="0"/>
              </a:rPr>
              <a:t>  a sales pitch by any other name</a:t>
            </a:r>
            <a:r>
              <a:rPr lang="en-US" sz="8000" b="1" dirty="0">
                <a:latin typeface="Garamond" panose="02020404030301010803" pitchFamily="18" charset="0"/>
              </a:rPr>
              <a:t>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318551" y="21237132"/>
            <a:ext cx="18092942" cy="864852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457200" lvl="0" indent="-457200" eaLnBrk="0" hangingPunct="0">
              <a:buFont typeface="Arial" pitchFamily="34" charset="0"/>
              <a:buChar char="•"/>
            </a:pPr>
            <a:endParaRPr lang="en-US" sz="4400" b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2" eaLnBrk="0" hangingPunct="0"/>
            <a:r>
              <a:rPr lang="en-US" sz="4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Analysis of denials from JSTOR databases (8 collections)</a:t>
            </a:r>
          </a:p>
          <a:p>
            <a:pPr lvl="2" algn="ctr" eaLnBrk="0" hangingPunct="0"/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 = 572 journals, 2,716 articles</a:t>
            </a:r>
          </a:p>
          <a:p>
            <a:pPr lvl="2" eaLnBrk="0" hangingPunct="0"/>
            <a:endParaRPr lang="en-US" sz="4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2" eaLnBrk="0" hangingPunct="0"/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Denials were almost all from journals that we do NOT subscribe to.  There </a:t>
            </a:r>
            <a:r>
              <a:rPr lang="en-US" sz="4400" dirty="0">
                <a:latin typeface="Helvetica" panose="020B0604020202020204" pitchFamily="34" charset="0"/>
                <a:cs typeface="Helvetica" panose="020B0604020202020204" pitchFamily="34" charset="0"/>
              </a:rPr>
              <a:t>were NO interlibrary loan requests </a:t>
            </a:r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for these journals.</a:t>
            </a:r>
            <a:endParaRPr lang="en-US" sz="4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2" eaLnBrk="0" hangingPunct="0"/>
            <a:endParaRPr lang="en-US" sz="4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2" eaLnBrk="0" hangingPunct="0"/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Of the 68 journals (1,324 articles) with more than 10 denials,</a:t>
            </a:r>
          </a:p>
          <a:p>
            <a:pPr marL="1485900" lvl="2" indent="-571500" eaLnBrk="0" hangingPunct="0">
              <a:buFont typeface="Wingdings" panose="05000000000000000000" pitchFamily="2" charset="2"/>
              <a:buChar char="v"/>
            </a:pPr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52 (76%) available through other databases with no embargo </a:t>
            </a:r>
            <a:endParaRPr lang="en-US" sz="4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485900" lvl="2" indent="-571500" eaLnBrk="0" hangingPunct="0">
              <a:buFont typeface="Wingdings" panose="05000000000000000000" pitchFamily="2" charset="2"/>
              <a:buChar char="v"/>
            </a:pPr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10 (15%) available with an embargo</a:t>
            </a:r>
            <a:r>
              <a:rPr lang="en-US" sz="4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(typically one year)</a:t>
            </a:r>
          </a:p>
          <a:p>
            <a:pPr lvl="2" eaLnBrk="0" hangingPunct="0"/>
            <a:endParaRPr lang="en-US" sz="4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2" eaLnBrk="0" hangingPunct="0"/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We do not know if users found the articles in these databases</a:t>
            </a:r>
            <a:endParaRPr lang="en-US" sz="2800" dirty="0">
              <a:latin typeface="+mj-lt"/>
            </a:endParaRPr>
          </a:p>
          <a:p>
            <a:pPr marL="457200" lvl="0" indent="-457200" eaLnBrk="0" hangingPunct="0">
              <a:buFont typeface="Arial" pitchFamily="34" charset="0"/>
              <a:buChar char="•"/>
            </a:pPr>
            <a:endParaRPr lang="en-US" sz="2800" dirty="0" smtClean="0">
              <a:latin typeface="+mj-lt"/>
            </a:endParaRP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37270465" y="3727154"/>
            <a:ext cx="11439688" cy="25481391"/>
          </a:xfrm>
          <a:prstGeom prst="rect">
            <a:avLst/>
          </a:pr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xtLst/>
        </p:spPr>
        <p:txBody>
          <a:bodyPr lIns="914400" tIns="457200" rIns="914400" bIns="914400"/>
          <a:lstStyle>
            <a:lvl1pPr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4400" b="1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Why denials for journals available on ScienceDirect?</a:t>
            </a:r>
          </a:p>
          <a:p>
            <a:pPr eaLnBrk="1" hangingPunct="1">
              <a:spcBef>
                <a:spcPct val="50000"/>
              </a:spcBef>
            </a:pPr>
            <a:r>
              <a:rPr lang="en-US" sz="4400" dirty="0" smtClean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 demand for older content? (the majority of denials were for articles published prior to our coverage dates)</a:t>
            </a:r>
          </a:p>
          <a:p>
            <a:pPr marL="571500" indent="-571500" eaLnBrk="1" hangingPunct="1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So why so few interlibrary loan requests (only 4 journals had ILL)</a:t>
            </a:r>
          </a:p>
          <a:p>
            <a:pPr marL="571500" indent="-571500" eaLnBrk="1" hangingPunct="1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Are students only reading the abstracts of articles?</a:t>
            </a:r>
          </a:p>
          <a:p>
            <a:pPr eaLnBrk="1" hangingPunct="1">
              <a:spcBef>
                <a:spcPct val="50000"/>
              </a:spcBef>
            </a:pPr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______________________________</a:t>
            </a:r>
          </a:p>
          <a:p>
            <a:pPr eaLnBrk="1" hangingPunct="1">
              <a:spcBef>
                <a:spcPct val="50000"/>
              </a:spcBef>
            </a:pPr>
            <a:r>
              <a:rPr lang="en-US" sz="4400" b="1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Why JSTOR denials for content available in other databases?</a:t>
            </a:r>
          </a:p>
          <a:p>
            <a:pPr eaLnBrk="1" hangingPunct="1">
              <a:spcBef>
                <a:spcPct val="50000"/>
              </a:spcBef>
            </a:pPr>
            <a:r>
              <a:rPr lang="en-US" sz="4400" dirty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</a:t>
            </a:r>
            <a:r>
              <a:rPr lang="en-US" sz="4400" dirty="0" smtClean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sers think JSTOR “has everything” vs. mostly historical material?</a:t>
            </a:r>
          </a:p>
          <a:p>
            <a:pPr marL="571500" indent="-571500" eaLnBrk="1" hangingPunct="1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Why don’t they look at other databases or check the A-Z list?</a:t>
            </a:r>
          </a:p>
          <a:p>
            <a:pPr eaLnBrk="1" hangingPunct="1">
              <a:spcBef>
                <a:spcPct val="50000"/>
              </a:spcBef>
            </a:pPr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_____________________________</a:t>
            </a:r>
          </a:p>
          <a:p>
            <a:pPr eaLnBrk="1" hangingPunct="1">
              <a:spcBef>
                <a:spcPct val="50000"/>
              </a:spcBef>
            </a:pPr>
            <a:r>
              <a:rPr lang="en-US" sz="4400" b="1" dirty="0" smtClean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Questions to reflect on …</a:t>
            </a:r>
          </a:p>
          <a:p>
            <a:pPr marL="571500" indent="-571500" eaLnBrk="1" hangingPunct="1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Should we limit database search results to full text by default?</a:t>
            </a:r>
          </a:p>
          <a:p>
            <a:pPr marL="571500" indent="-571500" eaLnBrk="1" hangingPunct="1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What about hybrid open access?</a:t>
            </a:r>
            <a:endParaRPr lang="en-US" sz="4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71500" indent="-571500" eaLnBrk="1" hangingPunct="1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How do we encourage students to search multiple databases as well as using a Discovery Service?</a:t>
            </a:r>
          </a:p>
          <a:p>
            <a:pPr marL="571500" indent="-571500" eaLnBrk="1" hangingPunct="1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How do we encourage students to read articles not just abstracts?</a:t>
            </a:r>
          </a:p>
          <a:p>
            <a:pPr marL="571500" indent="-571500" eaLnBrk="1" hangingPunct="1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sz="4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How do we respond to vendors who want to sell journals or packages based on denial data?</a:t>
            </a:r>
          </a:p>
          <a:p>
            <a:pPr marL="571500" indent="-571500" eaLnBrk="1" hangingPunct="1">
              <a:spcBef>
                <a:spcPct val="50000"/>
              </a:spcBef>
              <a:buFont typeface="Courier New" panose="02070309020205020404" pitchFamily="49" charset="0"/>
              <a:buChar char="o"/>
            </a:pPr>
            <a:endParaRPr lang="en-US" sz="4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en-US" sz="4000" dirty="0">
              <a:latin typeface="+mj-lt"/>
            </a:endParaRP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US" sz="4000" dirty="0">
              <a:latin typeface="+mj-lt"/>
            </a:endParaRP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US" sz="4000" dirty="0">
              <a:latin typeface="+mj-lt"/>
            </a:endParaRPr>
          </a:p>
        </p:txBody>
      </p:sp>
      <p:sp>
        <p:nvSpPr>
          <p:cNvPr id="19" name="Text Box 55"/>
          <p:cNvSpPr txBox="1">
            <a:spLocks noChangeArrowheads="1"/>
          </p:cNvSpPr>
          <p:nvPr/>
        </p:nvSpPr>
        <p:spPr bwMode="auto">
          <a:xfrm>
            <a:off x="2859604" y="12528864"/>
            <a:ext cx="13196694" cy="16679681"/>
          </a:xfrm>
          <a:prstGeom prst="rect">
            <a:avLst/>
          </a:prstGeom>
          <a:noFill/>
          <a:ln w="127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0" tIns="914400" rIns="914400" bIns="914400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>
            <a:lvl1pPr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r>
              <a:rPr lang="en-US" sz="4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Pitch </a:t>
            </a:r>
            <a:r>
              <a:rPr lang="en-US" sz="4400" b="1" dirty="0">
                <a:latin typeface="Helvetica" panose="020B0604020202020204" pitchFamily="34" charset="0"/>
                <a:cs typeface="Helvetica" panose="020B0604020202020204" pitchFamily="34" charset="0"/>
              </a:rPr>
              <a:t>…</a:t>
            </a:r>
          </a:p>
          <a:p>
            <a:endParaRPr lang="en-US" sz="4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4400" dirty="0"/>
              <a:t>“We call it a turnaway. It’s when a researcher locates a title they want, only to discover your library doesn’t carry it” </a:t>
            </a:r>
            <a:r>
              <a:rPr lang="en-US" sz="3600" dirty="0"/>
              <a:t>(Elsevier, July 2015)</a:t>
            </a:r>
          </a:p>
          <a:p>
            <a:endParaRPr lang="en-US" sz="4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4400" dirty="0"/>
              <a:t>“Knowing what your patrons want empowers you to make better acquisition decisions. The “turnaway” information shows how many times patrons tried to access </a:t>
            </a:r>
            <a:r>
              <a:rPr lang="en-US" sz="4400" b="1" dirty="0"/>
              <a:t>a particular title </a:t>
            </a:r>
            <a:r>
              <a:rPr lang="en-US" sz="4400" dirty="0"/>
              <a:t>and were turned away because you don't subscribe to it” </a:t>
            </a:r>
            <a:r>
              <a:rPr lang="en-US" sz="3600" dirty="0"/>
              <a:t>(Elsevier, November 2015).</a:t>
            </a:r>
          </a:p>
          <a:p>
            <a:endParaRPr lang="en-US" sz="4400" dirty="0"/>
          </a:p>
          <a:p>
            <a:r>
              <a:rPr lang="en-US" sz="4400" dirty="0"/>
              <a:t>“We have noticed that [your patrons] have been trying to access </a:t>
            </a:r>
            <a:r>
              <a:rPr lang="en-US" sz="4400" dirty="0" smtClean="0"/>
              <a:t>research …but </a:t>
            </a:r>
            <a:r>
              <a:rPr lang="en-US" sz="4400" dirty="0"/>
              <a:t>were turned away after hitting an access wall since you don't subscribe to this content.  Interested in gaining access to this </a:t>
            </a:r>
            <a:r>
              <a:rPr lang="en-US" sz="4400" b="1" dirty="0" smtClean="0"/>
              <a:t>package</a:t>
            </a:r>
            <a:r>
              <a:rPr lang="en-US" sz="4400" dirty="0"/>
              <a:t>? Contact us today” </a:t>
            </a:r>
            <a:r>
              <a:rPr lang="en-US" sz="3600" dirty="0"/>
              <a:t>(Sage, </a:t>
            </a:r>
            <a:r>
              <a:rPr lang="en-US" sz="3600" dirty="0" smtClean="0"/>
              <a:t>Feb. </a:t>
            </a:r>
            <a:r>
              <a:rPr lang="en-US" sz="3600" dirty="0"/>
              <a:t>2016</a:t>
            </a:r>
            <a:r>
              <a:rPr lang="en-US" sz="3600" dirty="0" smtClean="0"/>
              <a:t>).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pPr algn="r"/>
            <a:endParaRPr lang="en-US" i="1" dirty="0"/>
          </a:p>
          <a:p>
            <a:pPr algn="r"/>
            <a:r>
              <a:rPr lang="en-US" i="1" dirty="0" smtClean="0"/>
              <a:t>We thank Access Services librarian John P Irwin</a:t>
            </a:r>
          </a:p>
          <a:p>
            <a:pPr algn="r"/>
            <a:r>
              <a:rPr lang="en-US" i="1" dirty="0" smtClean="0"/>
              <a:t> for providing the interlibrary loan statistics.</a:t>
            </a:r>
            <a:endParaRPr lang="en-US" sz="40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9792391" y="5172663"/>
            <a:ext cx="121494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00B050"/>
                </a:solidFill>
              </a:rPr>
              <a:t>Our analyses: a tale of two databases.</a:t>
            </a:r>
            <a:endParaRPr lang="en-US" sz="5400" dirty="0">
              <a:solidFill>
                <a:srgbClr val="00B05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86" b="17497"/>
          <a:stretch/>
        </p:blipFill>
        <p:spPr>
          <a:xfrm>
            <a:off x="8736804" y="11186545"/>
            <a:ext cx="6939201" cy="2324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838335" y="17853928"/>
            <a:ext cx="15756621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</a:rPr>
              <a:t>Analysis of denials for ScienceDirect subscribed journals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4000" dirty="0" smtClean="0"/>
              <a:t>Only 20 denials from 6 journals were articles published 2011-2016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4000" dirty="0" smtClean="0"/>
              <a:t>69% were for articles published 2000-2010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4000" dirty="0" smtClean="0"/>
              <a:t>31% were for articles prior to 2000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/>
          <a:srcRect l="1623" r="1006" b="1747"/>
          <a:stretch/>
        </p:blipFill>
        <p:spPr>
          <a:xfrm>
            <a:off x="18745200" y="7071739"/>
            <a:ext cx="14820900" cy="96922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/>
          <a:srcRect t="27255"/>
          <a:stretch/>
        </p:blipFill>
        <p:spPr>
          <a:xfrm>
            <a:off x="40492081" y="29885653"/>
            <a:ext cx="8218072" cy="18681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t="16504"/>
          <a:stretch/>
        </p:blipFill>
        <p:spPr>
          <a:xfrm>
            <a:off x="2844612" y="29518190"/>
            <a:ext cx="8400527" cy="219191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efault Design 3">
    <a:dk1>
      <a:srgbClr val="000000"/>
    </a:dk1>
    <a:lt1>
      <a:srgbClr val="FFFFFF"/>
    </a:lt1>
    <a:dk2>
      <a:srgbClr val="000000"/>
    </a:dk2>
    <a:lt2>
      <a:srgbClr val="333333"/>
    </a:lt2>
    <a:accent1>
      <a:srgbClr val="DDDDDD"/>
    </a:accent1>
    <a:accent2>
      <a:srgbClr val="808080"/>
    </a:accent2>
    <a:accent3>
      <a:srgbClr val="FFFFFF"/>
    </a:accent3>
    <a:accent4>
      <a:srgbClr val="000000"/>
    </a:accent4>
    <a:accent5>
      <a:srgbClr val="EBEBEB"/>
    </a:accent5>
    <a:accent6>
      <a:srgbClr val="737373"/>
    </a:accent6>
    <a:hlink>
      <a:srgbClr val="4D4D4D"/>
    </a:hlink>
    <a:folHlink>
      <a:srgbClr val="EAEAE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5301</TotalTime>
  <Words>524</Words>
  <Application>Microsoft Office PowerPoint</Application>
  <PresentationFormat>Custom</PresentationFormat>
  <Paragraphs>56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ＭＳ Ｐゴシック</vt:lpstr>
      <vt:lpstr>Arial</vt:lpstr>
      <vt:lpstr>Calibri</vt:lpstr>
      <vt:lpstr>Courier New</vt:lpstr>
      <vt:lpstr>Garamond</vt:lpstr>
      <vt:lpstr>Helvetica</vt:lpstr>
      <vt:lpstr>Times New Roman</vt:lpstr>
      <vt:lpstr>Wingdings</vt:lpstr>
      <vt:lpstr>Default Design</vt:lpstr>
      <vt:lpstr>PowerPoint Presentation</vt:lpstr>
    </vt:vector>
  </TitlesOfParts>
  <LinksUpToDate>false</LinksUpToDate>
  <SharedDoc>false</SharedDoc>
  <HyperlinkBase>http://colinpurrington.com/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Colin Purrington's Powerpoint poster template</dc:title>
  <dc:subject>conference poster</dc:subject>
  <dc:creator>Colin Purrington</dc:creator>
  <cp:keywords>poster, conference, session, meeting, symposium, research, presentation</cp:keywords>
  <dc:description>(Please don't copy to your site or plagiarize content.)</dc:description>
  <cp:lastModifiedBy>Lisa Rose-Wiles</cp:lastModifiedBy>
  <cp:revision>631</cp:revision>
  <cp:lastPrinted>2012-07-23T16:43:39Z</cp:lastPrinted>
  <dcterms:created xsi:type="dcterms:W3CDTF">2011-10-21T10:14:40Z</dcterms:created>
  <dcterms:modified xsi:type="dcterms:W3CDTF">2016-12-13T16:59:00Z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Colin Purrington</vt:lpwstr>
  </property>
</Properties>
</file>