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1206400" cy="32004000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Helvetica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7">
          <p15:clr>
            <a:srgbClr val="A4A3A4"/>
          </p15:clr>
        </p15:guide>
        <p15:guide id="2" orient="horz" pos="19087">
          <p15:clr>
            <a:srgbClr val="A4A3A4"/>
          </p15:clr>
        </p15:guide>
        <p15:guide id="3" orient="horz" pos="3625">
          <p15:clr>
            <a:srgbClr val="A4A3A4"/>
          </p15:clr>
        </p15:guide>
        <p15:guide id="4" orient="horz" pos="2070">
          <p15:clr>
            <a:srgbClr val="A4A3A4"/>
          </p15:clr>
        </p15:guide>
        <p15:guide id="5" pos="7439">
          <p15:clr>
            <a:srgbClr val="A4A3A4"/>
          </p15:clr>
        </p15:guide>
        <p15:guide id="6" pos="8412">
          <p15:clr>
            <a:srgbClr val="A4A3A4"/>
          </p15:clr>
        </p15:guide>
        <p15:guide id="7" pos="15311">
          <p15:clr>
            <a:srgbClr val="A4A3A4"/>
          </p15:clr>
        </p15:guide>
        <p15:guide id="8" pos="24535">
          <p15:clr>
            <a:srgbClr val="A4A3A4"/>
          </p15:clr>
        </p15:guide>
        <p15:guide id="9" pos="1150">
          <p15:clr>
            <a:srgbClr val="A4A3A4"/>
          </p15:clr>
        </p15:guide>
        <p15:guide id="10" pos="16330">
          <p15:clr>
            <a:srgbClr val="A4A3A4"/>
          </p15:clr>
        </p15:guide>
        <p15:guide id="11" pos="23563">
          <p15:clr>
            <a:srgbClr val="A4A3A4"/>
          </p15:clr>
        </p15:guide>
        <p15:guide id="12" pos="308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8000"/>
    <a:srgbClr val="0000FF"/>
    <a:srgbClr val="CC0000"/>
    <a:srgbClr val="FFFFE1"/>
    <a:srgbClr val="FFF3F3"/>
    <a:srgbClr val="800040"/>
    <a:srgbClr val="004080"/>
    <a:srgbClr val="FF6FCF"/>
    <a:srgbClr val="FDFF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9854" autoAdjust="0"/>
  </p:normalViewPr>
  <p:slideViewPr>
    <p:cSldViewPr snapToGrid="0">
      <p:cViewPr>
        <p:scale>
          <a:sx n="31" d="100"/>
          <a:sy n="31" d="100"/>
        </p:scale>
        <p:origin x="-1002" y="-1722"/>
      </p:cViewPr>
      <p:guideLst>
        <p:guide orient="horz" pos="697"/>
        <p:guide orient="horz" pos="19087"/>
        <p:guide orient="horz" pos="3625"/>
        <p:guide orient="horz" pos="2070"/>
        <p:guide pos="7439"/>
        <p:guide pos="8412"/>
        <p:guide pos="15311"/>
        <p:guide pos="24535"/>
        <p:guide pos="1150"/>
        <p:guide pos="16330"/>
        <p:guide pos="23563"/>
        <p:guide pos="308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3200"/>
            </a:pPr>
            <a:r>
              <a:rPr lang="en-US" sz="2800" dirty="0" smtClean="0"/>
              <a:t>Figure 1:  SHU </a:t>
            </a:r>
            <a:r>
              <a:rPr lang="en-US" sz="2800" dirty="0"/>
              <a:t>print books by subject </a:t>
            </a:r>
            <a:r>
              <a:rPr lang="en-US" sz="2800" dirty="0" smtClean="0"/>
              <a:t>area.</a:t>
            </a:r>
            <a:endParaRPr lang="en-US" sz="2800" dirty="0"/>
          </a:p>
        </c:rich>
      </c:tx>
      <c:layout>
        <c:manualLayout>
          <c:xMode val="edge"/>
          <c:yMode val="edge"/>
          <c:x val="0.20041074817537299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9846868215276239E-2"/>
          <c:y val="0.119716676479509"/>
          <c:w val="0.59258936351035796"/>
          <c:h val="0.79508209694397591"/>
        </c:manualLayout>
      </c:layout>
      <c:pieChart>
        <c:varyColors val="1"/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70728586403716909"/>
          <c:y val="0.34177698200710321"/>
          <c:w val="0.2836395808031657"/>
          <c:h val="0.3854819717079353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975" cy="461861"/>
          </a:xfrm>
          <a:prstGeom prst="rect">
            <a:avLst/>
          </a:prstGeom>
        </p:spPr>
        <p:txBody>
          <a:bodyPr vert="horz" wrap="square" lIns="17556" tIns="8778" rIns="17556" bIns="8778" numCol="1" anchor="t" anchorCtr="0" compatLnSpc="1">
            <a:prstTxWarp prst="textNoShape">
              <a:avLst/>
            </a:prstTxWarp>
          </a:bodyPr>
          <a:lstStyle>
            <a:lvl1pPr>
              <a:defRPr sz="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072" y="0"/>
            <a:ext cx="3037638" cy="461861"/>
          </a:xfrm>
          <a:prstGeom prst="rect">
            <a:avLst/>
          </a:prstGeom>
        </p:spPr>
        <p:txBody>
          <a:bodyPr vert="horz" wrap="square" lIns="17556" tIns="8778" rIns="17556" bIns="8778" numCol="1" anchor="t" anchorCtr="0" compatLnSpc="1">
            <a:prstTxWarp prst="textNoShape">
              <a:avLst/>
            </a:prstTxWarp>
          </a:bodyPr>
          <a:lstStyle>
            <a:lvl1pPr algn="r">
              <a:defRPr sz="200" smtClean="0"/>
            </a:lvl1pPr>
          </a:lstStyle>
          <a:p>
            <a:pPr>
              <a:defRPr/>
            </a:pPr>
            <a:fld id="{93993A97-663D-41C8-855F-B2278154EB70}" type="datetime1">
              <a:rPr lang="en-US"/>
              <a:pPr>
                <a:defRPr/>
              </a:pPr>
              <a:t>6/18/2015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692150"/>
            <a:ext cx="55435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17556" tIns="8778" rIns="17556" bIns="877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177" y="4387251"/>
            <a:ext cx="5608049" cy="4156176"/>
          </a:xfrm>
          <a:prstGeom prst="rect">
            <a:avLst/>
          </a:prstGeom>
        </p:spPr>
        <p:txBody>
          <a:bodyPr vert="horz" wrap="square" lIns="17556" tIns="8778" rIns="17556" bIns="877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784"/>
            <a:ext cx="3037975" cy="461574"/>
          </a:xfrm>
          <a:prstGeom prst="rect">
            <a:avLst/>
          </a:prstGeom>
        </p:spPr>
        <p:txBody>
          <a:bodyPr vert="horz" wrap="square" lIns="17556" tIns="8778" rIns="17556" bIns="8778" numCol="1" anchor="b" anchorCtr="0" compatLnSpc="1">
            <a:prstTxWarp prst="textNoShape">
              <a:avLst/>
            </a:prstTxWarp>
          </a:bodyPr>
          <a:lstStyle>
            <a:lvl1pPr>
              <a:defRPr sz="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072" y="8772784"/>
            <a:ext cx="3037638" cy="461574"/>
          </a:xfrm>
          <a:prstGeom prst="rect">
            <a:avLst/>
          </a:prstGeom>
        </p:spPr>
        <p:txBody>
          <a:bodyPr vert="horz" wrap="square" lIns="17556" tIns="8778" rIns="17556" bIns="8778" numCol="1" anchor="b" anchorCtr="0" compatLnSpc="1">
            <a:prstTxWarp prst="textNoShape">
              <a:avLst/>
            </a:prstTxWarp>
          </a:bodyPr>
          <a:lstStyle>
            <a:lvl1pPr algn="r">
              <a:defRPr sz="200" smtClean="0"/>
            </a:lvl1pPr>
          </a:lstStyle>
          <a:p>
            <a:pPr>
              <a:defRPr/>
            </a:pPr>
            <a:fld id="{17657376-2C74-4306-91AC-D986B74422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6016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1700" dirty="0">
              <a:solidFill>
                <a:srgbClr val="FF0000"/>
              </a:solidFill>
              <a:ea typeface="ＭＳ Ｐゴシック" charset="-128"/>
            </a:endParaRP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142646" indent="-54864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219456" indent="-43891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307238" indent="-43891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395021" indent="-43891" eaLnBrk="0" hangingPunct="0"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482803" indent="-43891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570586" indent="-43891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658368" indent="-43891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746150" indent="-43891" eaLnBrk="0" fontAlgn="base" hangingPunct="0">
              <a:spcBef>
                <a:spcPct val="0"/>
              </a:spcBef>
              <a:spcAft>
                <a:spcPct val="0"/>
              </a:spcAft>
              <a:defRPr sz="6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/>
            <a:fld id="{77C99481-2578-4030-9B48-AA83A035819F}" type="slidenum">
              <a:rPr lang="en-US" sz="200"/>
              <a:pPr eaLnBrk="1" hangingPunct="1"/>
              <a:t>1</a:t>
            </a:fld>
            <a:endParaRPr lang="en-US" sz="200" dirty="0"/>
          </a:p>
        </p:txBody>
      </p:sp>
    </p:spTree>
    <p:extLst>
      <p:ext uri="{BB962C8B-B14F-4D97-AF65-F5344CB8AC3E}">
        <p14:creationId xmlns:p14="http://schemas.microsoft.com/office/powerpoint/2010/main" val="4148067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164" y="9942601"/>
            <a:ext cx="43526075" cy="68588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325" y="18134983"/>
            <a:ext cx="35845750" cy="818003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1F112-F6AE-431C-BBB5-E16D6A70D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335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FD17C-1AAF-45DA-9B45-F578CC2D39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91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485514" y="2844492"/>
            <a:ext cx="10880725" cy="2560350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40163" y="2844492"/>
            <a:ext cx="32492950" cy="2560350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D9A60-CA48-4C98-BC95-98CC36477B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42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C5D8E-D429-4C55-B46E-1363834809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957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1" y="20565843"/>
            <a:ext cx="43526075" cy="63557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1" y="13564968"/>
            <a:ext cx="43526075" cy="7000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75405-8A9C-4E23-9693-2196240EE1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013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164" y="9246527"/>
            <a:ext cx="21686837" cy="19201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79400" y="9246527"/>
            <a:ext cx="21686838" cy="1920147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25E51-2FE6-4230-8F6C-C7F58391AC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647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9" y="1281024"/>
            <a:ext cx="46085125" cy="533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638" y="7164476"/>
            <a:ext cx="22625050" cy="298494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638" y="10149417"/>
            <a:ext cx="22625050" cy="184390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775" y="7164476"/>
            <a:ext cx="22632988" cy="298494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775" y="10149417"/>
            <a:ext cx="22632988" cy="1843903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CC1B9-4EC6-4F62-B178-4E9814EF8A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06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3CA99-8EC8-4F53-8850-F84F63DFBA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17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4C46B-2758-4287-BF69-E4D19D5388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58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638" y="1274851"/>
            <a:ext cx="16846550" cy="542197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19963" y="1274851"/>
            <a:ext cx="28625800" cy="27313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638" y="6696825"/>
            <a:ext cx="16846550" cy="218916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16B0-2346-4C58-96AC-FD0BCA9C44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703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176" y="22402492"/>
            <a:ext cx="30724475" cy="264539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176" y="2859927"/>
            <a:ext cx="30724475" cy="192014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176" y="25047885"/>
            <a:ext cx="30724475" cy="37550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A5AB4-728E-47C8-9155-EBB000B350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177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0163" y="2844800"/>
            <a:ext cx="435260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07557" tIns="203779" rIns="407557" bIns="2037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40163" y="9247188"/>
            <a:ext cx="43526075" cy="1920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40163" y="29159200"/>
            <a:ext cx="1066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>
              <a:defRPr sz="6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495838" y="29159200"/>
            <a:ext cx="162147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 algn="ctr">
              <a:defRPr sz="6200" smtClean="0">
                <a:latin typeface="Times New Roman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698238" y="29159200"/>
            <a:ext cx="1066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07557" tIns="203779" rIns="407557" bIns="203779" numCol="1" anchor="t" anchorCtr="0" compatLnSpc="1">
            <a:prstTxWarp prst="textNoShape">
              <a:avLst/>
            </a:prstTxWarp>
          </a:bodyPr>
          <a:lstStyle>
            <a:lvl1pPr algn="r">
              <a:defRPr sz="6200" smtClean="0">
                <a:latin typeface="Times New Roman" charset="0"/>
              </a:defRPr>
            </a:lvl1pPr>
          </a:lstStyle>
          <a:p>
            <a:pPr>
              <a:defRPr/>
            </a:pPr>
            <a:fld id="{E3F231B9-4A5E-43D2-98F2-13D55FC145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4075113" rtl="0" eaLnBrk="0" fontAlgn="base" hangingPunct="0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6pPr>
      <a:lvl7pPr marL="9144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7pPr>
      <a:lvl8pPr marL="13716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8pPr>
      <a:lvl9pPr marL="1828800" algn="ctr" defTabSz="4075113" rtl="0" fontAlgn="base">
        <a:spcBef>
          <a:spcPct val="0"/>
        </a:spcBef>
        <a:spcAft>
          <a:spcPct val="0"/>
        </a:spcAft>
        <a:defRPr sz="19600">
          <a:solidFill>
            <a:schemeClr val="tx2"/>
          </a:solidFill>
          <a:latin typeface="Times New Roman" pitchFamily="-65" charset="0"/>
        </a:defRPr>
      </a:lvl9pPr>
    </p:titleStyle>
    <p:bodyStyle>
      <a:lvl1pPr marL="1528763" indent="-1528763" algn="l" defTabSz="4075113" rtl="0" eaLnBrk="0" fontAlgn="base" hangingPunct="0">
        <a:spcBef>
          <a:spcPct val="20000"/>
        </a:spcBef>
        <a:spcAft>
          <a:spcPct val="0"/>
        </a:spcAft>
        <a:buChar char="•"/>
        <a:defRPr sz="143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3311525" indent="-1273175" algn="l" defTabSz="4075113" rtl="0" eaLnBrk="0" fontAlgn="base" hangingPunct="0">
        <a:spcBef>
          <a:spcPct val="20000"/>
        </a:spcBef>
        <a:spcAft>
          <a:spcPct val="0"/>
        </a:spcAft>
        <a:buChar char="–"/>
        <a:defRPr sz="12500">
          <a:solidFill>
            <a:schemeClr val="tx1"/>
          </a:solidFill>
          <a:latin typeface="+mn-lt"/>
          <a:ea typeface="ＭＳ Ｐゴシック" pitchFamily="-65" charset="-128"/>
        </a:defRPr>
      </a:lvl2pPr>
      <a:lvl3pPr marL="5094288" indent="-1019175" algn="l" defTabSz="4075113" rtl="0" eaLnBrk="0" fontAlgn="base" hangingPunct="0">
        <a:spcBef>
          <a:spcPct val="20000"/>
        </a:spcBef>
        <a:spcAft>
          <a:spcPct val="0"/>
        </a:spcAft>
        <a:buChar char="•"/>
        <a:defRPr sz="10700">
          <a:solidFill>
            <a:schemeClr val="tx1"/>
          </a:solidFill>
          <a:latin typeface="+mn-lt"/>
          <a:ea typeface="ＭＳ Ｐゴシック" pitchFamily="-65" charset="-128"/>
        </a:defRPr>
      </a:lvl3pPr>
      <a:lvl4pPr marL="7132638" indent="-1019175" algn="l" defTabSz="4075113" rtl="0" eaLnBrk="0" fontAlgn="base" hangingPunct="0">
        <a:spcBef>
          <a:spcPct val="20000"/>
        </a:spcBef>
        <a:spcAft>
          <a:spcPct val="0"/>
        </a:spcAft>
        <a:buChar char="–"/>
        <a:defRPr sz="8900">
          <a:solidFill>
            <a:schemeClr val="tx1"/>
          </a:solidFill>
          <a:latin typeface="+mn-lt"/>
          <a:ea typeface="ＭＳ Ｐゴシック" pitchFamily="-65" charset="-128"/>
        </a:defRPr>
      </a:lvl4pPr>
      <a:lvl5pPr marL="9169400" indent="-1017588" algn="l" defTabSz="4075113" rtl="0" eaLnBrk="0" fontAlgn="base" hangingPunct="0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5pPr>
      <a:lvl6pPr marL="96266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6pPr>
      <a:lvl7pPr marL="100838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7pPr>
      <a:lvl8pPr marL="105410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8pPr>
      <a:lvl9pPr marL="10998200" indent="-1017588" algn="l" defTabSz="4075113" rtl="0" fontAlgn="base">
        <a:spcBef>
          <a:spcPct val="20000"/>
        </a:spcBef>
        <a:spcAft>
          <a:spcPct val="0"/>
        </a:spcAft>
        <a:buChar char="»"/>
        <a:defRPr sz="89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png"/><Relationship Id="rId5" Type="http://schemas.openxmlformats.org/officeDocument/2006/relationships/chart" Target="../charts/chart1.xml"/><Relationship Id="rId4" Type="http://schemas.openxmlformats.org/officeDocument/2006/relationships/hyperlink" Target="mailto:Lisa.rose-wiles@shu.edu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7"/>
          <p:cNvSpPr txBox="1">
            <a:spLocks noChangeArrowheads="1"/>
          </p:cNvSpPr>
          <p:nvPr/>
        </p:nvSpPr>
        <p:spPr bwMode="auto">
          <a:xfrm>
            <a:off x="5033256" y="7420179"/>
            <a:ext cx="10831566" cy="60691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0" tIns="457200" rIns="914400" bIns="914400"/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4800" b="1" dirty="0"/>
              <a:t>Introduction</a:t>
            </a:r>
          </a:p>
          <a:p>
            <a:pPr eaLnBrk="1" hangingPunct="1">
              <a:spcBef>
                <a:spcPct val="10000"/>
              </a:spcBef>
            </a:pPr>
            <a:r>
              <a:rPr lang="en-US" dirty="0">
                <a:latin typeface="+mn-lt"/>
              </a:rPr>
              <a:t>In 2013 we analyzed </a:t>
            </a:r>
            <a:r>
              <a:rPr lang="en-US" dirty="0" smtClean="0">
                <a:latin typeface="+mn-lt"/>
              </a:rPr>
              <a:t>print </a:t>
            </a:r>
            <a:r>
              <a:rPr lang="en-US" dirty="0">
                <a:latin typeface="+mn-lt"/>
              </a:rPr>
              <a:t>book circulation at Seton Hall University Libraries. C</a:t>
            </a:r>
            <a:r>
              <a:rPr lang="en-US" dirty="0" smtClean="0">
                <a:latin typeface="+mn-lt"/>
              </a:rPr>
              <a:t>irculation </a:t>
            </a:r>
            <a:r>
              <a:rPr lang="en-US" dirty="0">
                <a:latin typeface="+mn-lt"/>
              </a:rPr>
              <a:t>was relatively </a:t>
            </a:r>
            <a:r>
              <a:rPr lang="en-US" dirty="0" smtClean="0">
                <a:latin typeface="+mn-lt"/>
              </a:rPr>
              <a:t>low, but our </a:t>
            </a:r>
            <a:r>
              <a:rPr lang="en-US" dirty="0">
                <a:latin typeface="+mn-lt"/>
              </a:rPr>
              <a:t>data </a:t>
            </a:r>
            <a:r>
              <a:rPr lang="en-US" dirty="0" smtClean="0">
                <a:latin typeface="+mn-lt"/>
              </a:rPr>
              <a:t>took no account of in-house </a:t>
            </a:r>
            <a:r>
              <a:rPr lang="en-US" dirty="0">
                <a:latin typeface="+mn-lt"/>
              </a:rPr>
              <a:t>circulation </a:t>
            </a:r>
            <a:r>
              <a:rPr lang="en-US" dirty="0" smtClean="0">
                <a:latin typeface="+mn-lt"/>
              </a:rPr>
              <a:t>(books </a:t>
            </a:r>
            <a:r>
              <a:rPr lang="en-US" dirty="0">
                <a:latin typeface="+mn-lt"/>
              </a:rPr>
              <a:t>that were removed from the shelf but not checked out</a:t>
            </a:r>
            <a:r>
              <a:rPr lang="en-US" dirty="0" smtClean="0">
                <a:latin typeface="+mn-lt"/>
              </a:rPr>
              <a:t>).  In our continuing efforts to assess use of library resources and collection development practices, we examined in-house use of print books and compared it with statistics for books checked out for May 2013-14.. </a:t>
            </a:r>
            <a:endParaRPr lang="en-US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2051" name="Text Box 11"/>
          <p:cNvSpPr txBox="1">
            <a:spLocks noChangeArrowheads="1"/>
          </p:cNvSpPr>
          <p:nvPr/>
        </p:nvSpPr>
        <p:spPr bwMode="auto">
          <a:xfrm>
            <a:off x="4720281" y="14234970"/>
            <a:ext cx="9955212" cy="3709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0" tIns="457200" rIns="914400" bIns="914400"/>
          <a:lstStyle>
            <a:lvl1pPr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8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sz="4400" b="1" dirty="0">
                <a:solidFill>
                  <a:srgbClr val="000000"/>
                </a:solidFill>
              </a:rPr>
              <a:t>M</a:t>
            </a:r>
            <a:r>
              <a:rPr lang="en-US" sz="4400" b="1" dirty="0" smtClean="0">
                <a:solidFill>
                  <a:srgbClr val="000000"/>
                </a:solidFill>
              </a:rPr>
              <a:t>ethods</a:t>
            </a:r>
            <a:r>
              <a:rPr lang="en-US" sz="2400" dirty="0">
                <a:solidFill>
                  <a:srgbClr val="FF8000"/>
                </a:solidFill>
                <a:latin typeface="Times New Roman" charset="0"/>
              </a:rPr>
              <a:t>	</a:t>
            </a:r>
            <a:endParaRPr lang="en-US" sz="2400" dirty="0">
              <a:latin typeface="Times New Roman" charset="0"/>
            </a:endParaRPr>
          </a:p>
          <a:p>
            <a:pPr eaLnBrk="1" hangingPunct="1">
              <a:spcBef>
                <a:spcPct val="10000"/>
              </a:spcBef>
            </a:pPr>
            <a:r>
              <a:rPr lang="en-US" sz="2800" dirty="0" smtClean="0">
                <a:latin typeface="Times New Roman" charset="0"/>
              </a:rPr>
              <a:t>We used the circulation module of our Voyager system to track books that were removed from the shelves in all areas of Walsh Library. Stacks workers used a hand-held device to scan book records under the patron group “non-</a:t>
            </a:r>
            <a:r>
              <a:rPr lang="en-US" sz="2800" dirty="0" err="1" smtClean="0">
                <a:latin typeface="Times New Roman" charset="0"/>
              </a:rPr>
              <a:t>circ</a:t>
            </a:r>
            <a:r>
              <a:rPr lang="en-US" sz="2800" dirty="0" smtClean="0">
                <a:latin typeface="Times New Roman" charset="0"/>
              </a:rPr>
              <a:t>”.  We restricted analyses of the subsequent Voyager report  to format ‘book’.</a:t>
            </a:r>
            <a:endParaRPr lang="en-US" sz="2800" dirty="0">
              <a:latin typeface="Times New Roman" charset="0"/>
            </a:endParaRPr>
          </a:p>
          <a:p>
            <a:pPr eaLnBrk="1" hangingPunct="1">
              <a:spcBef>
                <a:spcPct val="10000"/>
              </a:spcBef>
            </a:pPr>
            <a:endParaRPr lang="en-US" sz="2800" dirty="0">
              <a:latin typeface="Times New Roman" charset="0"/>
            </a:endParaRPr>
          </a:p>
        </p:txBody>
      </p:sp>
      <p:sp>
        <p:nvSpPr>
          <p:cNvPr id="2052" name="Text Box 16"/>
          <p:cNvSpPr txBox="1">
            <a:spLocks noChangeArrowheads="1"/>
          </p:cNvSpPr>
          <p:nvPr/>
        </p:nvSpPr>
        <p:spPr bwMode="auto">
          <a:xfrm>
            <a:off x="36963241" y="25134484"/>
            <a:ext cx="10626723" cy="38842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0" tIns="457200" rIns="914400" bIns="914400"/>
          <a:lstStyle>
            <a:lvl1pPr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400" b="1" dirty="0" smtClean="0">
                <a:solidFill>
                  <a:srgbClr val="000000"/>
                </a:solidFill>
              </a:rPr>
              <a:t>Acknowledgments</a:t>
            </a:r>
          </a:p>
          <a:p>
            <a:pPr eaLnBrk="1" hangingPunct="1">
              <a:spcBef>
                <a:spcPct val="50000"/>
              </a:spcBef>
            </a:pPr>
            <a:r>
              <a:rPr lang="en-US" sz="2800" smtClean="0">
                <a:solidFill>
                  <a:srgbClr val="000000"/>
                </a:solidFill>
                <a:latin typeface="+mj-lt"/>
              </a:rPr>
              <a:t>We </a:t>
            </a:r>
            <a:r>
              <a:rPr lang="en-US" sz="2800" smtClean="0">
                <a:solidFill>
                  <a:srgbClr val="000000"/>
                </a:solidFill>
                <a:latin typeface="+mj-lt"/>
              </a:rPr>
              <a:t>thank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SHU Systems </a:t>
            </a:r>
            <a:r>
              <a:rPr lang="en-US" sz="2800" dirty="0">
                <a:solidFill>
                  <a:srgbClr val="000000"/>
                </a:solidFill>
                <a:latin typeface="+mj-lt"/>
              </a:rPr>
              <a:t>L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ibrarian Xue-Ming Bao for his assistance with Voyager data.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 smtClean="0">
                <a:solidFill>
                  <a:srgbClr val="0000FF"/>
                </a:solidFill>
                <a:latin typeface="+mj-lt"/>
              </a:rPr>
              <a:t>© Lisa Rose-Wiles, </a:t>
            </a:r>
            <a:r>
              <a:rPr lang="en-US" dirty="0" smtClean="0">
                <a:solidFill>
                  <a:srgbClr val="0000FF"/>
                </a:solidFill>
                <a:latin typeface="+mj-lt"/>
              </a:rPr>
              <a:t>2015.  </a:t>
            </a:r>
            <a:r>
              <a:rPr lang="en-US" dirty="0" smtClean="0">
                <a:solidFill>
                  <a:srgbClr val="0000FF"/>
                </a:solidFill>
                <a:latin typeface="+mj-lt"/>
                <a:hlinkClick r:id="rId4"/>
              </a:rPr>
              <a:t>Lisa.rose-wiles@shu.edu</a:t>
            </a:r>
            <a:endParaRPr lang="en-US" dirty="0" smtClean="0">
              <a:solidFill>
                <a:srgbClr val="0000FF"/>
              </a:solidFill>
              <a:latin typeface="+mj-lt"/>
            </a:endParaRPr>
          </a:p>
          <a:p>
            <a:pPr eaLnBrk="1" hangingPunct="1">
              <a:spcBef>
                <a:spcPct val="50000"/>
              </a:spcBef>
            </a:pPr>
            <a:endParaRPr lang="en-US" sz="2800" dirty="0" smtClean="0">
              <a:solidFill>
                <a:srgbClr val="000000"/>
              </a:solidFill>
              <a:latin typeface="+mj-lt"/>
            </a:endParaRPr>
          </a:p>
          <a:p>
            <a:pPr eaLnBrk="1" hangingPunct="1">
              <a:spcBef>
                <a:spcPct val="50000"/>
              </a:spcBef>
            </a:pPr>
            <a:endParaRPr lang="en-US" sz="2800" dirty="0">
              <a:solidFill>
                <a:srgbClr val="000000"/>
              </a:solidFill>
              <a:latin typeface="+mj-lt"/>
            </a:endParaRPr>
          </a:p>
          <a:p>
            <a:pPr eaLnBrk="1" hangingPunct="1">
              <a:spcBef>
                <a:spcPct val="50000"/>
              </a:spcBef>
            </a:pPr>
            <a:endParaRPr lang="en-US" sz="2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054" name="Text Box 13"/>
          <p:cNvSpPr txBox="1">
            <a:spLocks noChangeArrowheads="1"/>
          </p:cNvSpPr>
          <p:nvPr/>
        </p:nvSpPr>
        <p:spPr bwMode="auto">
          <a:xfrm>
            <a:off x="35958463" y="16631882"/>
            <a:ext cx="10512425" cy="789755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0" tIns="457200" rIns="914400" bIns="914400"/>
          <a:lstStyle>
            <a:lvl1pPr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635000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i="1" dirty="0" smtClean="0">
                <a:latin typeface="+mj-lt"/>
              </a:rPr>
              <a:t>.</a:t>
            </a:r>
            <a:endParaRPr lang="en-US" sz="4000" i="1" dirty="0" smtClean="0">
              <a:latin typeface="+mj-lt"/>
            </a:endParaRPr>
          </a:p>
          <a:p>
            <a:pPr marL="457200" lvl="1" indent="0"/>
            <a:r>
              <a:rPr lang="en-US" sz="5400" dirty="0" smtClean="0">
                <a:latin typeface="+mj-lt"/>
              </a:rPr>
              <a:t>Conclusions</a:t>
            </a:r>
          </a:p>
          <a:p>
            <a:pPr marL="457200" lvl="1" indent="0"/>
            <a:endParaRPr lang="en-US" sz="4000" dirty="0">
              <a:latin typeface="+mj-lt"/>
            </a:endParaRPr>
          </a:p>
          <a:p>
            <a:pPr marL="457200" lvl="1" indent="0"/>
            <a:r>
              <a:rPr lang="en-US" sz="4000" dirty="0" smtClean="0">
                <a:latin typeface="+mj-lt"/>
              </a:rPr>
              <a:t>Adding “in house use” to existing circulation data provides improves assessment of the use of library collections and expressions of library value.</a:t>
            </a:r>
          </a:p>
          <a:p>
            <a:pPr marL="457200" lvl="1" indent="0"/>
            <a:endParaRPr lang="en-US" sz="4000" dirty="0">
              <a:latin typeface="+mj-lt"/>
            </a:endParaRPr>
          </a:p>
          <a:p>
            <a:pPr marL="457200" lvl="1" indent="0"/>
            <a:r>
              <a:rPr lang="en-US" sz="4000" dirty="0" smtClean="0">
                <a:latin typeface="+mj-lt"/>
              </a:rPr>
              <a:t>The question:  who is using books “in house” and what are they doing with them?</a:t>
            </a:r>
            <a:endParaRPr lang="en-US" sz="4000" dirty="0" smtClean="0">
              <a:latin typeface="+mj-lt"/>
            </a:endParaRPr>
          </a:p>
          <a:p>
            <a:pPr marL="457200" lvl="1" indent="0"/>
            <a:endParaRPr lang="en-US" sz="4000" dirty="0">
              <a:latin typeface="+mj-lt"/>
            </a:endParaRPr>
          </a:p>
          <a:p>
            <a:pPr marL="457200" lvl="1" indent="0"/>
            <a:endParaRPr lang="en-US" sz="4000" dirty="0">
              <a:latin typeface="+mj-lt"/>
            </a:endParaRPr>
          </a:p>
        </p:txBody>
      </p:sp>
      <p:sp>
        <p:nvSpPr>
          <p:cNvPr id="2055" name="Text Box 14"/>
          <p:cNvSpPr txBox="1">
            <a:spLocks noChangeArrowheads="1"/>
          </p:cNvSpPr>
          <p:nvPr/>
        </p:nvSpPr>
        <p:spPr bwMode="auto">
          <a:xfrm>
            <a:off x="1801813" y="3499386"/>
            <a:ext cx="477012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0" tIns="274320" rIns="274320" bIns="274320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6000" b="1" dirty="0">
                <a:solidFill>
                  <a:srgbClr val="0000FF"/>
                </a:solidFill>
              </a:rPr>
              <a:t>Dr. Lisa </a:t>
            </a:r>
            <a:r>
              <a:rPr lang="en-US" sz="6000" b="1" dirty="0" smtClean="0">
                <a:solidFill>
                  <a:srgbClr val="0000FF"/>
                </a:solidFill>
              </a:rPr>
              <a:t>Rose-Wiles, John Irwin &amp; Katie </a:t>
            </a:r>
            <a:r>
              <a:rPr lang="en-US" sz="6000" b="1" dirty="0" err="1" smtClean="0">
                <a:solidFill>
                  <a:srgbClr val="0000FF"/>
                </a:solidFill>
              </a:rPr>
              <a:t>Wissel</a:t>
            </a:r>
            <a:r>
              <a:rPr lang="en-US" sz="6000" b="1" dirty="0" smtClean="0">
                <a:solidFill>
                  <a:srgbClr val="0000FF"/>
                </a:solidFill>
              </a:rPr>
              <a:t> </a:t>
            </a:r>
            <a:r>
              <a:rPr lang="en-US" sz="6000" b="1" dirty="0">
                <a:solidFill>
                  <a:srgbClr val="0000FF"/>
                </a:solidFill>
              </a:rPr>
              <a:t/>
            </a:r>
            <a:br>
              <a:rPr lang="en-US" sz="6000" b="1" dirty="0">
                <a:solidFill>
                  <a:srgbClr val="0000FF"/>
                </a:solidFill>
              </a:rPr>
            </a:br>
            <a:r>
              <a:rPr lang="en-US" sz="6000" b="1" dirty="0">
                <a:solidFill>
                  <a:srgbClr val="0000FF"/>
                </a:solidFill>
              </a:rPr>
              <a:t>Seton Hall University </a:t>
            </a:r>
            <a:r>
              <a:rPr lang="en-US" sz="6000" b="1" dirty="0" smtClean="0">
                <a:solidFill>
                  <a:srgbClr val="0000FF"/>
                </a:solidFill>
              </a:rPr>
              <a:t>Libraries</a:t>
            </a:r>
          </a:p>
          <a:p>
            <a:pPr algn="ctr" eaLnBrk="1" hangingPunct="1">
              <a:spcBef>
                <a:spcPct val="50000"/>
              </a:spcBef>
            </a:pPr>
            <a:endParaRPr lang="en-US" sz="6000" b="1" dirty="0"/>
          </a:p>
        </p:txBody>
      </p:sp>
      <p:sp>
        <p:nvSpPr>
          <p:cNvPr id="2059" name="Text Box 55"/>
          <p:cNvSpPr txBox="1">
            <a:spLocks noChangeArrowheads="1"/>
          </p:cNvSpPr>
          <p:nvPr/>
        </p:nvSpPr>
        <p:spPr bwMode="auto">
          <a:xfrm>
            <a:off x="15820660" y="24086810"/>
            <a:ext cx="10969625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0" tIns="914400" rIns="914400" bIns="914400"/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latin typeface="+mj-lt"/>
              </a:rPr>
              <a:t>.</a:t>
            </a:r>
            <a:endParaRPr lang="en-US" sz="2800" dirty="0" smtClean="0">
              <a:latin typeface="+mj-lt"/>
            </a:endParaRPr>
          </a:p>
          <a:p>
            <a:endParaRPr lang="en-US" sz="2800" dirty="0" smtClean="0">
              <a:latin typeface="+mj-lt"/>
            </a:endParaRPr>
          </a:p>
        </p:txBody>
      </p:sp>
      <p:sp>
        <p:nvSpPr>
          <p:cNvPr id="2067" name="Rectangle 59"/>
          <p:cNvSpPr>
            <a:spLocks noChangeArrowheads="1"/>
          </p:cNvSpPr>
          <p:nvPr/>
        </p:nvSpPr>
        <p:spPr bwMode="auto">
          <a:xfrm>
            <a:off x="27312938" y="11469688"/>
            <a:ext cx="862012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>
            <a:spAutoFit/>
          </a:bodyPr>
          <a:lstStyle/>
          <a:p>
            <a:pPr indent="50800" eaLnBrk="0" hangingPunct="0"/>
            <a:endParaRPr lang="en-US" sz="2800" dirty="0"/>
          </a:p>
        </p:txBody>
      </p:sp>
      <p:sp>
        <p:nvSpPr>
          <p:cNvPr id="2068" name="Rectangle 67"/>
          <p:cNvSpPr>
            <a:spLocks noChangeArrowheads="1"/>
          </p:cNvSpPr>
          <p:nvPr/>
        </p:nvSpPr>
        <p:spPr bwMode="auto">
          <a:xfrm>
            <a:off x="16401578" y="19589075"/>
            <a:ext cx="16000393" cy="14361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91440" bIns="91440"/>
          <a:lstStyle/>
          <a:p>
            <a:pPr indent="119063" eaLnBrk="0" hangingPunct="0"/>
            <a:r>
              <a:rPr lang="en-US" sz="4800" b="1" dirty="0" smtClean="0">
                <a:latin typeface="+mj-lt"/>
              </a:rPr>
              <a:t>Main Collection in h</a:t>
            </a:r>
            <a:r>
              <a:rPr lang="en-US" sz="4800" b="1" dirty="0" smtClean="0">
                <a:latin typeface="+mj-lt"/>
              </a:rPr>
              <a:t>ouse </a:t>
            </a:r>
            <a:r>
              <a:rPr lang="en-US" sz="4800" b="1" dirty="0" smtClean="0">
                <a:latin typeface="+mj-lt"/>
              </a:rPr>
              <a:t>use vs. checkouts</a:t>
            </a:r>
          </a:p>
        </p:txBody>
      </p:sp>
      <p:sp>
        <p:nvSpPr>
          <p:cNvPr id="2070" name="Text Box 117"/>
          <p:cNvSpPr txBox="1">
            <a:spLocks noChangeArrowheads="1"/>
          </p:cNvSpPr>
          <p:nvPr/>
        </p:nvSpPr>
        <p:spPr bwMode="auto">
          <a:xfrm>
            <a:off x="27355800" y="14478000"/>
            <a:ext cx="86026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US" sz="2800" dirty="0">
                <a:latin typeface="Times New Roman" charset="0"/>
              </a:rPr>
              <a:t>		</a:t>
            </a:r>
          </a:p>
        </p:txBody>
      </p:sp>
      <p:sp>
        <p:nvSpPr>
          <p:cNvPr id="2075" name="Text Box 129"/>
          <p:cNvSpPr txBox="1">
            <a:spLocks noChangeArrowheads="1"/>
          </p:cNvSpPr>
          <p:nvPr/>
        </p:nvSpPr>
        <p:spPr bwMode="auto">
          <a:xfrm>
            <a:off x="29373513" y="25908000"/>
            <a:ext cx="2511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2086" name="Text Box 158"/>
          <p:cNvSpPr txBox="1">
            <a:spLocks noChangeArrowheads="1"/>
          </p:cNvSpPr>
          <p:nvPr/>
        </p:nvSpPr>
        <p:spPr bwMode="auto">
          <a:xfrm>
            <a:off x="26911300" y="12962383"/>
            <a:ext cx="90217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pPr eaLnBrk="1" hangingPunct="1"/>
            <a:endParaRPr lang="en-US" sz="2800" b="1" dirty="0">
              <a:solidFill>
                <a:srgbClr val="FF8000"/>
              </a:solidFill>
              <a:latin typeface="+mj-lt"/>
            </a:endParaRPr>
          </a:p>
          <a:p>
            <a:pPr eaLnBrk="1" hangingPunct="1"/>
            <a:endParaRPr lang="en-US" sz="2800" b="1" dirty="0">
              <a:solidFill>
                <a:srgbClr val="FF8000"/>
              </a:solidFill>
              <a:latin typeface="+mj-lt"/>
            </a:endParaRPr>
          </a:p>
        </p:txBody>
      </p:sp>
      <p:sp>
        <p:nvSpPr>
          <p:cNvPr id="2091" name="Rectangle 180"/>
          <p:cNvSpPr>
            <a:spLocks noChangeArrowheads="1"/>
          </p:cNvSpPr>
          <p:nvPr/>
        </p:nvSpPr>
        <p:spPr bwMode="auto">
          <a:xfrm>
            <a:off x="11589894" y="1884363"/>
            <a:ext cx="282949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0" b="1" dirty="0" smtClean="0">
                <a:solidFill>
                  <a:srgbClr val="0000FF"/>
                </a:solidFill>
              </a:rPr>
              <a:t>In-house print book use at Seton </a:t>
            </a:r>
            <a:r>
              <a:rPr lang="en-US" sz="8000" b="1" dirty="0">
                <a:solidFill>
                  <a:srgbClr val="0000FF"/>
                </a:solidFill>
              </a:rPr>
              <a:t>Hall </a:t>
            </a:r>
            <a:r>
              <a:rPr lang="en-US" sz="8000" b="1" dirty="0" smtClean="0">
                <a:solidFill>
                  <a:srgbClr val="0000FF"/>
                </a:solidFill>
              </a:rPr>
              <a:t>University Libraries</a:t>
            </a:r>
            <a:endParaRPr lang="en-US" sz="80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5315" y="18495893"/>
            <a:ext cx="12117599" cy="9756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en-US" sz="4400" b="1" dirty="0" smtClean="0"/>
          </a:p>
          <a:p>
            <a:pPr lvl="3"/>
            <a:r>
              <a:rPr lang="en-US" sz="4400" b="1" dirty="0" smtClean="0">
                <a:latin typeface="Helvetica" pitchFamily="34" charset="0"/>
                <a:cs typeface="Helvetica" pitchFamily="34" charset="0"/>
              </a:rPr>
              <a:t>Results:  Book </a:t>
            </a:r>
            <a:r>
              <a:rPr lang="en-US" sz="4400" b="1" dirty="0" smtClean="0">
                <a:latin typeface="Helvetica" pitchFamily="34" charset="0"/>
              </a:rPr>
              <a:t>circulation</a:t>
            </a:r>
          </a:p>
          <a:p>
            <a:pPr lvl="3"/>
            <a:endParaRPr lang="en-US" sz="2800" dirty="0" smtClean="0">
              <a:latin typeface="+mj-lt"/>
            </a:endParaRPr>
          </a:p>
          <a:p>
            <a:pPr lvl="3"/>
            <a:r>
              <a:rPr lang="en-US" b="1" dirty="0" smtClean="0">
                <a:solidFill>
                  <a:srgbClr val="FF8000"/>
                </a:solidFill>
                <a:latin typeface="+mj-lt"/>
              </a:rPr>
              <a:t>29% of book use was “in house</a:t>
            </a:r>
            <a:r>
              <a:rPr lang="en-US" b="1" dirty="0" smtClean="0">
                <a:solidFill>
                  <a:srgbClr val="FF8000"/>
                </a:solidFill>
                <a:latin typeface="+mj-lt"/>
              </a:rPr>
              <a:t>”, 71% checked out</a:t>
            </a:r>
            <a:endParaRPr lang="en-US" b="1" dirty="0">
              <a:solidFill>
                <a:srgbClr val="FF8000"/>
              </a:solidFill>
              <a:latin typeface="+mj-lt"/>
            </a:endParaRPr>
          </a:p>
          <a:p>
            <a:pPr lvl="2"/>
            <a:endParaRPr lang="en-US" sz="2800" dirty="0" smtClean="0">
              <a:latin typeface="+mj-lt"/>
            </a:endParaRPr>
          </a:p>
          <a:p>
            <a:pPr lvl="2"/>
            <a:endParaRPr lang="en-US" sz="2800" dirty="0">
              <a:latin typeface="+mj-lt"/>
            </a:endParaRPr>
          </a:p>
          <a:p>
            <a:pPr lvl="2"/>
            <a:endParaRPr lang="en-US" sz="2800" dirty="0" smtClean="0">
              <a:latin typeface="+mj-lt"/>
            </a:endParaRPr>
          </a:p>
          <a:p>
            <a:pPr lvl="2"/>
            <a:endParaRPr lang="en-US" sz="4400" b="1" dirty="0"/>
          </a:p>
          <a:p>
            <a:pPr lvl="2"/>
            <a:endParaRPr lang="en-US" sz="4400" b="1" dirty="0" smtClean="0"/>
          </a:p>
          <a:p>
            <a:pPr lvl="2"/>
            <a:endParaRPr lang="en-US" sz="4400" b="1" dirty="0"/>
          </a:p>
          <a:p>
            <a:pPr lvl="2"/>
            <a:endParaRPr lang="en-US" sz="4400" b="1" dirty="0" smtClean="0"/>
          </a:p>
          <a:p>
            <a:pPr lvl="2"/>
            <a:endParaRPr lang="en-US" sz="4400" b="1" dirty="0"/>
          </a:p>
          <a:p>
            <a:pPr lvl="2"/>
            <a:endParaRPr lang="en-US" sz="4400" b="1" dirty="0" smtClean="0"/>
          </a:p>
          <a:p>
            <a:pPr lvl="2"/>
            <a:endParaRPr lang="en-US" sz="4400" b="1" dirty="0"/>
          </a:p>
          <a:p>
            <a:pPr lvl="2"/>
            <a:endParaRPr lang="en-US" sz="4400" b="1" dirty="0" smtClean="0"/>
          </a:p>
          <a:p>
            <a:pPr lvl="2"/>
            <a:endParaRPr lang="en-US" sz="4400" b="1" dirty="0"/>
          </a:p>
        </p:txBody>
      </p:sp>
      <p:graphicFrame>
        <p:nvGraphicFramePr>
          <p:cNvPr id="71" name="Chart 7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1039363"/>
              </p:ext>
            </p:extLst>
          </p:nvPr>
        </p:nvGraphicFramePr>
        <p:xfrm>
          <a:off x="2476499" y="20774025"/>
          <a:ext cx="9324975" cy="6950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6974800" y="24934882"/>
            <a:ext cx="8486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eaLnBrk="0" hangingPunct="0">
              <a:buFont typeface="Arial" pitchFamily="34" charset="0"/>
              <a:buChar char="•"/>
            </a:pPr>
            <a:endParaRPr lang="en-US" sz="28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4488" y="21168082"/>
            <a:ext cx="11244474" cy="7180550"/>
          </a:xfrm>
          <a:prstGeom prst="rect">
            <a:avLst/>
          </a:prstGeom>
        </p:spPr>
      </p:pic>
      <p:sp>
        <p:nvSpPr>
          <p:cNvPr id="24" name="Text Box 55"/>
          <p:cNvSpPr txBox="1">
            <a:spLocks noChangeArrowheads="1"/>
          </p:cNvSpPr>
          <p:nvPr/>
        </p:nvSpPr>
        <p:spPr bwMode="auto">
          <a:xfrm>
            <a:off x="15009567" y="19213597"/>
            <a:ext cx="18886295" cy="926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0" tIns="914400" rIns="914400" bIns="914400"/>
          <a:lstStyle>
            <a:lvl1pPr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1pPr>
            <a:lvl2pPr marL="742950" indent="-28575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2pPr>
            <a:lvl3pPr marL="11430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3pPr>
            <a:lvl4pPr marL="16002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4pPr>
            <a:lvl5pPr marL="2057400" indent="-228600" eaLnBrk="0" hangingPunct="0"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00063" algn="l"/>
              </a:tabLst>
              <a:defRPr sz="3200">
                <a:solidFill>
                  <a:schemeClr val="tx1"/>
                </a:solidFill>
                <a:latin typeface="Helvetica" charset="0"/>
                <a:ea typeface="ＭＳ Ｐゴシック" charset="-128"/>
              </a:defRPr>
            </a:lvl9pPr>
          </a:lstStyle>
          <a:p>
            <a:r>
              <a:rPr lang="en-US" sz="2800" dirty="0" smtClean="0">
                <a:latin typeface="+mj-lt"/>
              </a:rPr>
              <a:t>.</a:t>
            </a:r>
            <a:endParaRPr lang="en-US" sz="2800" dirty="0" smtClean="0">
              <a:latin typeface="+mj-lt"/>
            </a:endParaRPr>
          </a:p>
          <a:p>
            <a:endParaRPr lang="en-US" sz="2800" dirty="0" smtClean="0"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78544" y="9449931"/>
            <a:ext cx="15736275" cy="65079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465499" y="21056617"/>
            <a:ext cx="18382392" cy="64563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847891" y="7481141"/>
            <a:ext cx="12733568" cy="812512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flipH="1">
            <a:off x="15210576" y="7755607"/>
            <a:ext cx="149646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Table 1:  In house use of Reference Collection by Subject</a:t>
            </a:r>
            <a:endParaRPr lang="en-US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14916269" y="16973049"/>
            <a:ext cx="15712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8000"/>
                </a:solidFill>
              </a:rPr>
              <a:t>Note high use of medical (and nursing) books, low use of “traditional” reference books</a:t>
            </a:r>
            <a:endParaRPr lang="en-US" dirty="0">
              <a:solidFill>
                <a:srgbClr val="FF8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fault Design 3">
    <a:dk1>
      <a:srgbClr val="000000"/>
    </a:dk1>
    <a:lt1>
      <a:srgbClr val="FFFFFF"/>
    </a:lt1>
    <a:dk2>
      <a:srgbClr val="000000"/>
    </a:dk2>
    <a:lt2>
      <a:srgbClr val="333333"/>
    </a:lt2>
    <a:accent1>
      <a:srgbClr val="DDDDDD"/>
    </a:accent1>
    <a:accent2>
      <a:srgbClr val="808080"/>
    </a:accent2>
    <a:accent3>
      <a:srgbClr val="FFFFFF"/>
    </a:accent3>
    <a:accent4>
      <a:srgbClr val="000000"/>
    </a:accent4>
    <a:accent5>
      <a:srgbClr val="EBEBEB"/>
    </a:accent5>
    <a:accent6>
      <a:srgbClr val="737373"/>
    </a:accent6>
    <a:hlink>
      <a:srgbClr val="4D4D4D"/>
    </a:hlink>
    <a:folHlink>
      <a:srgbClr val="EAEAEA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4374</TotalTime>
  <Words>234</Words>
  <Application>Microsoft Office PowerPoint</Application>
  <PresentationFormat>Custom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Helvetica</vt:lpstr>
      <vt:lpstr>Times New Roman</vt:lpstr>
      <vt:lpstr>Default Design</vt:lpstr>
      <vt:lpstr>PowerPoint Presentation</vt:lpstr>
    </vt:vector>
  </TitlesOfParts>
  <LinksUpToDate>false</LinksUpToDate>
  <SharedDoc>false</SharedDoc>
  <HyperlinkBase>http://colinpurrington.com/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Colin Purrington's Powerpoint poster template</dc:title>
  <dc:subject>conference poster</dc:subject>
  <dc:creator>Colin Purrington</dc:creator>
  <cp:keywords>poster, conference, session, meeting, symposium, research, presentation</cp:keywords>
  <dc:description>(Please don't copy to your site or plagiarize content.)</dc:description>
  <cp:lastModifiedBy>Lisa rose-wiles</cp:lastModifiedBy>
  <cp:revision>561</cp:revision>
  <cp:lastPrinted>2012-07-23T16:43:39Z</cp:lastPrinted>
  <dcterms:created xsi:type="dcterms:W3CDTF">2011-10-21T10:14:40Z</dcterms:created>
  <dcterms:modified xsi:type="dcterms:W3CDTF">2015-06-18T20:37:09Z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Colin Purrington</vt:lpwstr>
  </property>
</Properties>
</file>