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158" r:id="rId1"/>
  </p:sldMasterIdLst>
  <p:notesMasterIdLst>
    <p:notesMasterId r:id="rId22"/>
  </p:notesMasterIdLst>
  <p:handoutMasterIdLst>
    <p:handoutMasterId r:id="rId23"/>
  </p:handoutMasterIdLst>
  <p:sldIdLst>
    <p:sldId id="273" r:id="rId2"/>
    <p:sldId id="274" r:id="rId3"/>
    <p:sldId id="275" r:id="rId4"/>
    <p:sldId id="276" r:id="rId5"/>
    <p:sldId id="277" r:id="rId6"/>
    <p:sldId id="278" r:id="rId7"/>
    <p:sldId id="279" r:id="rId8"/>
    <p:sldId id="280" r:id="rId9"/>
    <p:sldId id="268" r:id="rId10"/>
    <p:sldId id="281" r:id="rId11"/>
    <p:sldId id="283" r:id="rId12"/>
    <p:sldId id="282" r:id="rId13"/>
    <p:sldId id="284" r:id="rId14"/>
    <p:sldId id="285" r:id="rId15"/>
    <p:sldId id="286" r:id="rId16"/>
    <p:sldId id="271" r:id="rId17"/>
    <p:sldId id="287" r:id="rId18"/>
    <p:sldId id="256" r:id="rId19"/>
    <p:sldId id="272" r:id="rId20"/>
    <p:sldId id="288" r:id="rId21"/>
  </p:sldIdLst>
  <p:sldSz cx="9144000" cy="5143500" type="screen16x9"/>
  <p:notesSz cx="6858000" cy="92964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Schribe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5" d="100"/>
          <a:sy n="115" d="100"/>
        </p:scale>
        <p:origin x="6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4.bin"/><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embeddings/oleObject5.bin"/><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pivotSource>
    <c:name>[EBook Data.xlsx]Sheet6!PivotTable43</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smtClean="0"/>
              <a:t>Demographics</a:t>
            </a:r>
            <a:r>
              <a:rPr lang="en-US" sz="1800" baseline="0" dirty="0" smtClean="0"/>
              <a:t> </a:t>
            </a:r>
            <a:r>
              <a:rPr lang="en-US" sz="1800" dirty="0"/>
              <a:t>of </a:t>
            </a:r>
            <a:r>
              <a:rPr lang="en-US" sz="1800" dirty="0" smtClean="0"/>
              <a:t>Students</a:t>
            </a:r>
            <a:r>
              <a:rPr lang="en-US" sz="1800" baseline="0" dirty="0" smtClean="0"/>
              <a:t> Interviewed (n = 80)</a:t>
            </a:r>
            <a:endParaRPr lang="en-US" sz="1800" dirty="0"/>
          </a:p>
        </c:rich>
      </c:tx>
      <c:layout>
        <c:manualLayout>
          <c:xMode val="edge"/>
          <c:yMode val="edge"/>
          <c:x val="0.17162553723192259"/>
          <c:y val="5.504587155963303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2"/>
          </a:solidFill>
          <a:ln>
            <a:noFill/>
          </a:ln>
          <a:effectLst/>
        </c:spPr>
        <c:marker>
          <c:symbol val="none"/>
        </c:marker>
      </c:pivotFmt>
      <c:pivotFmt>
        <c:idx val="1"/>
        <c:spPr>
          <a:solidFill>
            <a:schemeClr val="accent2"/>
          </a:solidFill>
          <a:ln>
            <a:noFill/>
          </a:ln>
          <a:effectLst/>
        </c:spPr>
        <c:marker>
          <c:symbol val="none"/>
        </c:marker>
      </c:pivotFmt>
      <c:pivotFmt>
        <c:idx val="2"/>
        <c:spPr>
          <a:solidFill>
            <a:schemeClr val="accent2"/>
          </a:solidFill>
          <a:ln>
            <a:noFill/>
          </a:ln>
          <a:effectLst/>
        </c:spPr>
        <c:marker>
          <c:symbol val="none"/>
        </c:marker>
      </c:pivotFmt>
    </c:pivotFmts>
    <c:plotArea>
      <c:layout/>
      <c:barChart>
        <c:barDir val="col"/>
        <c:grouping val="clustered"/>
        <c:varyColors val="0"/>
        <c:ser>
          <c:idx val="0"/>
          <c:order val="0"/>
          <c:tx>
            <c:strRef>
              <c:f>Sheet6!$B$3</c:f>
              <c:strCache>
                <c:ptCount val="1"/>
                <c:pt idx="0">
                  <c:v>Total</c:v>
                </c:pt>
              </c:strCache>
            </c:strRef>
          </c:tx>
          <c:spPr>
            <a:solidFill>
              <a:srgbClr val="FF66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Sheet6!$A$4:$A$8</c:f>
              <c:strCache>
                <c:ptCount val="5"/>
                <c:pt idx="0">
                  <c:v>Freshman</c:v>
                </c:pt>
                <c:pt idx="1">
                  <c:v>Sophmore</c:v>
                </c:pt>
                <c:pt idx="2">
                  <c:v>Junior</c:v>
                </c:pt>
                <c:pt idx="3">
                  <c:v>Senior</c:v>
                </c:pt>
                <c:pt idx="4">
                  <c:v>Graduate</c:v>
                </c:pt>
              </c:strCache>
            </c:strRef>
          </c:cat>
          <c:val>
            <c:numRef>
              <c:f>Sheet6!$B$4:$B$8</c:f>
              <c:numCache>
                <c:formatCode>General</c:formatCode>
                <c:ptCount val="5"/>
                <c:pt idx="0">
                  <c:v>11</c:v>
                </c:pt>
                <c:pt idx="1">
                  <c:v>20</c:v>
                </c:pt>
                <c:pt idx="2">
                  <c:v>34</c:v>
                </c:pt>
                <c:pt idx="3">
                  <c:v>10</c:v>
                </c:pt>
                <c:pt idx="4">
                  <c:v>5</c:v>
                </c:pt>
              </c:numCache>
            </c:numRef>
          </c:val>
        </c:ser>
        <c:dLbls>
          <c:showLegendKey val="0"/>
          <c:showVal val="0"/>
          <c:showCatName val="0"/>
          <c:showSerName val="0"/>
          <c:showPercent val="0"/>
          <c:showBubbleSize val="0"/>
        </c:dLbls>
        <c:gapWidth val="105"/>
        <c:overlap val="-27"/>
        <c:axId val="137988568"/>
        <c:axId val="137986608"/>
      </c:barChart>
      <c:catAx>
        <c:axId val="137988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7986608"/>
        <c:crosses val="autoZero"/>
        <c:auto val="1"/>
        <c:lblAlgn val="ctr"/>
        <c:lblOffset val="100"/>
        <c:noMultiLvlLbl val="0"/>
      </c:catAx>
      <c:valAx>
        <c:axId val="1379866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7988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Lst>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pivotSource>
    <c:name>[EBook Data.xlsx]Sheet2!PivotTable6</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dirty="0" smtClean="0">
                <a:solidFill>
                  <a:schemeClr val="tx1"/>
                </a:solidFill>
              </a:rPr>
              <a:t>Do</a:t>
            </a:r>
            <a:r>
              <a:rPr lang="en-US" sz="2000" baseline="0" dirty="0" smtClean="0">
                <a:solidFill>
                  <a:schemeClr val="tx1"/>
                </a:solidFill>
              </a:rPr>
              <a:t> you know the library has an extensive collection of eBooks?</a:t>
            </a:r>
            <a:endParaRPr lang="en-US" sz="2000" dirty="0">
              <a:solidFill>
                <a:schemeClr val="tx1"/>
              </a:solidFill>
            </a:endParaRPr>
          </a:p>
        </c:rich>
      </c:tx>
      <c:layout>
        <c:manualLayout>
          <c:xMode val="edge"/>
          <c:yMode val="edge"/>
          <c:x val="0.16154493472406858"/>
          <c:y val="3.332478788988586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dk1">
              <a:tint val="88500"/>
            </a:schemeClr>
          </a:solidFill>
          <a:ln>
            <a:noFill/>
          </a:ln>
          <a:effectLst/>
        </c:spPr>
        <c:marker>
          <c:symbol val="none"/>
        </c:marker>
      </c:pivotFmt>
      <c:pivotFmt>
        <c:idx val="1"/>
        <c:spPr>
          <a:solidFill>
            <a:schemeClr val="dk1">
              <a:tint val="88500"/>
            </a:schemeClr>
          </a:solidFill>
          <a:ln>
            <a:noFill/>
          </a:ln>
          <a:effectLst/>
        </c:spPr>
        <c:marker>
          <c:symbol val="none"/>
        </c:marker>
      </c:pivotFmt>
      <c:pivotFmt>
        <c:idx val="2"/>
        <c:spPr>
          <a:solidFill>
            <a:schemeClr val="dk1">
              <a:tint val="88500"/>
            </a:schemeClr>
          </a:solidFill>
          <a:ln>
            <a:noFill/>
          </a:ln>
          <a:effectLst/>
        </c:spPr>
        <c:marker>
          <c:symbol val="none"/>
        </c:marker>
      </c:pivotFmt>
    </c:pivotFmts>
    <c:plotArea>
      <c:layout>
        <c:manualLayout>
          <c:layoutTarget val="inner"/>
          <c:xMode val="edge"/>
          <c:yMode val="edge"/>
          <c:x val="3.6630777394550146E-2"/>
          <c:y val="0.22672940272709813"/>
          <c:w val="0.89968693672327105"/>
          <c:h val="0.67350941891757199"/>
        </c:manualLayout>
      </c:layout>
      <c:barChart>
        <c:barDir val="col"/>
        <c:grouping val="clustered"/>
        <c:varyColors val="0"/>
        <c:ser>
          <c:idx val="0"/>
          <c:order val="0"/>
          <c:tx>
            <c:strRef>
              <c:f>Sheet2!$B$3</c:f>
              <c:strCache>
                <c:ptCount val="1"/>
                <c:pt idx="0">
                  <c:v>Total</c:v>
                </c:pt>
              </c:strCache>
            </c:strRef>
          </c:tx>
          <c:spPr>
            <a:solidFill>
              <a:schemeClr val="dk1">
                <a:tint val="88500"/>
              </a:schemeClr>
            </a:solidFill>
            <a:ln>
              <a:noFill/>
            </a:ln>
            <a:effectLst/>
          </c:spPr>
          <c:invertIfNegative val="0"/>
          <c:dPt>
            <c:idx val="0"/>
            <c:invertIfNegative val="0"/>
            <c:bubble3D val="0"/>
            <c:spPr>
              <a:solidFill>
                <a:srgbClr val="00B050"/>
              </a:solidFill>
              <a:ln>
                <a:solidFill>
                  <a:srgbClr val="00B050"/>
                </a:solidFill>
              </a:ln>
              <a:effectLst/>
            </c:spPr>
          </c:dPt>
          <c:dPt>
            <c:idx val="1"/>
            <c:invertIfNegative val="0"/>
            <c:bubble3D val="0"/>
            <c:spPr>
              <a:solidFill>
                <a:srgbClr val="FF000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Sheet2!$A$4:$A$5</c:f>
              <c:strCache>
                <c:ptCount val="2"/>
                <c:pt idx="0">
                  <c:v>Yes</c:v>
                </c:pt>
                <c:pt idx="1">
                  <c:v>No</c:v>
                </c:pt>
              </c:strCache>
            </c:strRef>
          </c:cat>
          <c:val>
            <c:numRef>
              <c:f>Sheet2!$B$4:$B$5</c:f>
              <c:numCache>
                <c:formatCode>General</c:formatCode>
                <c:ptCount val="2"/>
                <c:pt idx="0">
                  <c:v>55</c:v>
                </c:pt>
                <c:pt idx="1">
                  <c:v>25</c:v>
                </c:pt>
              </c:numCache>
            </c:numRef>
          </c:val>
        </c:ser>
        <c:dLbls>
          <c:showLegendKey val="0"/>
          <c:showVal val="0"/>
          <c:showCatName val="0"/>
          <c:showSerName val="0"/>
          <c:showPercent val="0"/>
          <c:showBubbleSize val="0"/>
        </c:dLbls>
        <c:gapWidth val="219"/>
        <c:overlap val="-27"/>
        <c:axId val="137985824"/>
        <c:axId val="137987784"/>
      </c:barChart>
      <c:catAx>
        <c:axId val="137985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7987784"/>
        <c:crosses val="autoZero"/>
        <c:auto val="1"/>
        <c:lblAlgn val="ctr"/>
        <c:lblOffset val="100"/>
        <c:noMultiLvlLbl val="0"/>
      </c:catAx>
      <c:valAx>
        <c:axId val="1379877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79858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Lst>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pivotSource>
    <c:name>[EBook Data.xlsx]PrintveBook!PivotTable40</c:name>
    <c:fmtId val="-1"/>
  </c:pivotSource>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sz="2400" dirty="0" smtClean="0"/>
              <a:t>Preference </a:t>
            </a:r>
            <a:r>
              <a:rPr lang="en-US" sz="2400" dirty="0"/>
              <a:t>of Type</a:t>
            </a:r>
            <a:r>
              <a:rPr lang="en-US" sz="2400" baseline="0" dirty="0"/>
              <a:t> of Book to read</a:t>
            </a:r>
            <a:endParaRPr lang="en-US" sz="2400" dirty="0"/>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dk1">
              <a:tint val="88500"/>
            </a:schemeClr>
          </a:solidFill>
          <a:ln>
            <a:noFill/>
          </a:ln>
          <a:effectLst/>
        </c:spPr>
        <c:marker>
          <c:symbol val="none"/>
        </c:marker>
      </c:pivotFmt>
      <c:pivotFmt>
        <c:idx val="1"/>
        <c:spPr>
          <a:solidFill>
            <a:schemeClr val="dk1">
              <a:tint val="88500"/>
            </a:schemeClr>
          </a:solidFill>
          <a:ln>
            <a:noFill/>
          </a:ln>
          <a:effectLst/>
        </c:spPr>
        <c:marker>
          <c:symbol val="none"/>
        </c:marker>
      </c:pivotFmt>
      <c:pivotFmt>
        <c:idx val="2"/>
        <c:spPr>
          <a:solidFill>
            <a:schemeClr val="dk1">
              <a:tint val="88500"/>
            </a:schemeClr>
          </a:solidFill>
          <a:ln>
            <a:noFill/>
          </a:ln>
          <a:effectLst/>
        </c:spPr>
        <c:marker>
          <c:symbol val="none"/>
        </c:marker>
      </c:pivotFmt>
    </c:pivotFmts>
    <c:plotArea>
      <c:layout>
        <c:manualLayout>
          <c:layoutTarget val="inner"/>
          <c:xMode val="edge"/>
          <c:yMode val="edge"/>
          <c:x val="4.1928041975273701E-2"/>
          <c:y val="0.11901469035336677"/>
          <c:w val="0.92872185199169066"/>
          <c:h val="0.80583223058843634"/>
        </c:manualLayout>
      </c:layout>
      <c:barChart>
        <c:barDir val="col"/>
        <c:grouping val="clustered"/>
        <c:varyColors val="0"/>
        <c:ser>
          <c:idx val="0"/>
          <c:order val="0"/>
          <c:tx>
            <c:strRef>
              <c:f>PrintveBook!$B$3</c:f>
              <c:strCache>
                <c:ptCount val="1"/>
                <c:pt idx="0">
                  <c:v>Total</c:v>
                </c:pt>
              </c:strCache>
            </c:strRef>
          </c:tx>
          <c:spPr>
            <a:solidFill>
              <a:srgbClr val="FF6600"/>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dLbl>
              <c:idx val="1"/>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dLbl>
              <c:idx val="2"/>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PrintveBook!$A$4:$A$6</c:f>
              <c:strCache>
                <c:ptCount val="3"/>
                <c:pt idx="0">
                  <c:v>Print</c:v>
                </c:pt>
                <c:pt idx="1">
                  <c:v>eBook</c:v>
                </c:pt>
                <c:pt idx="2">
                  <c:v>Other</c:v>
                </c:pt>
              </c:strCache>
            </c:strRef>
          </c:cat>
          <c:val>
            <c:numRef>
              <c:f>PrintveBook!$B$4:$B$6</c:f>
              <c:numCache>
                <c:formatCode>General</c:formatCode>
                <c:ptCount val="3"/>
                <c:pt idx="0">
                  <c:v>57</c:v>
                </c:pt>
                <c:pt idx="1">
                  <c:v>19</c:v>
                </c:pt>
                <c:pt idx="2">
                  <c:v>4</c:v>
                </c:pt>
              </c:numCache>
            </c:numRef>
          </c:val>
        </c:ser>
        <c:dLbls>
          <c:showLegendKey val="0"/>
          <c:showVal val="0"/>
          <c:showCatName val="0"/>
          <c:showSerName val="0"/>
          <c:showPercent val="0"/>
          <c:showBubbleSize val="0"/>
        </c:dLbls>
        <c:gapWidth val="100"/>
        <c:overlap val="-27"/>
        <c:axId val="137983864"/>
        <c:axId val="137988960"/>
      </c:barChart>
      <c:catAx>
        <c:axId val="137983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37988960"/>
        <c:crosses val="autoZero"/>
        <c:auto val="1"/>
        <c:lblAlgn val="ctr"/>
        <c:lblOffset val="100"/>
        <c:noMultiLvlLbl val="0"/>
      </c:catAx>
      <c:valAx>
        <c:axId val="1379889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7983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Lst>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pivotSource>
    <c:name>[EBook Data.xlsx]Sheet10!PivotTable57</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dirty="0" smtClean="0"/>
              <a:t>Are</a:t>
            </a:r>
            <a:r>
              <a:rPr lang="en-US" sz="2000" baseline="0" dirty="0" smtClean="0"/>
              <a:t> you r</a:t>
            </a:r>
            <a:r>
              <a:rPr lang="en-US" sz="2000" dirty="0" smtClean="0"/>
              <a:t>equired to use </a:t>
            </a:r>
            <a:r>
              <a:rPr lang="en-US" sz="2000" dirty="0"/>
              <a:t>eBook</a:t>
            </a:r>
            <a:r>
              <a:rPr lang="en-US" sz="2000" baseline="0" dirty="0"/>
              <a:t>s </a:t>
            </a:r>
            <a:r>
              <a:rPr lang="en-US" sz="2000" baseline="0" dirty="0" smtClean="0"/>
              <a:t>for (any) Class</a:t>
            </a:r>
            <a:r>
              <a:rPr lang="en-US" sz="1400" baseline="0" dirty="0" smtClean="0"/>
              <a:t>?</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dk1">
              <a:tint val="88500"/>
            </a:schemeClr>
          </a:solidFill>
          <a:ln>
            <a:noFill/>
          </a:ln>
          <a:effectLst/>
        </c:spPr>
        <c:marker>
          <c:symbol val="none"/>
        </c:marker>
      </c:pivotFmt>
      <c:pivotFmt>
        <c:idx val="1"/>
        <c:spPr>
          <a:solidFill>
            <a:schemeClr val="dk1">
              <a:tint val="88500"/>
            </a:schemeClr>
          </a:solidFill>
          <a:ln>
            <a:noFill/>
          </a:ln>
          <a:effectLst/>
        </c:spPr>
        <c:marker>
          <c:symbol val="none"/>
        </c:marker>
      </c:pivotFmt>
      <c:pivotFmt>
        <c:idx val="2"/>
        <c:spPr>
          <a:solidFill>
            <a:schemeClr val="dk1">
              <a:tint val="88500"/>
            </a:schemeClr>
          </a:solidFill>
          <a:ln>
            <a:noFill/>
          </a:ln>
          <a:effectLst/>
        </c:spPr>
        <c:marker>
          <c:symbol val="none"/>
        </c:marker>
      </c:pivotFmt>
    </c:pivotFmts>
    <c:plotArea>
      <c:layout/>
      <c:barChart>
        <c:barDir val="col"/>
        <c:grouping val="clustered"/>
        <c:varyColors val="0"/>
        <c:ser>
          <c:idx val="0"/>
          <c:order val="0"/>
          <c:tx>
            <c:strRef>
              <c:f>Sheet10!$B$3</c:f>
              <c:strCache>
                <c:ptCount val="1"/>
                <c:pt idx="0">
                  <c:v>Total</c:v>
                </c:pt>
              </c:strCache>
            </c:strRef>
          </c:tx>
          <c:spPr>
            <a:solidFill>
              <a:schemeClr val="dk1">
                <a:tint val="88500"/>
              </a:schemeClr>
            </a:solidFill>
            <a:ln>
              <a:noFill/>
            </a:ln>
            <a:effectLst/>
          </c:spPr>
          <c:invertIfNegative val="0"/>
          <c:dPt>
            <c:idx val="0"/>
            <c:invertIfNegative val="0"/>
            <c:bubble3D val="0"/>
            <c:spPr>
              <a:solidFill>
                <a:srgbClr val="FF0000"/>
              </a:solidFill>
              <a:ln>
                <a:noFill/>
              </a:ln>
              <a:effectLst/>
            </c:spPr>
          </c:dPt>
          <c:dPt>
            <c:idx val="1"/>
            <c:invertIfNegative val="0"/>
            <c:bubble3D val="0"/>
            <c:spPr>
              <a:solidFill>
                <a:srgbClr val="00B050"/>
              </a:solidFill>
              <a:ln>
                <a:noFill/>
              </a:ln>
              <a:effectLst/>
            </c:spPr>
          </c:dPt>
          <c:dLbls>
            <c:dLbl>
              <c:idx val="0"/>
              <c:dLblPos val="inEnd"/>
              <c:showLegendKey val="0"/>
              <c:showVal val="1"/>
              <c:showCatName val="0"/>
              <c:showSerName val="0"/>
              <c:showPercent val="0"/>
              <c:showBubbleSize val="0"/>
              <c:extLst>
                <c:ext xmlns:c15="http://schemas.microsoft.com/office/drawing/2012/chart" uri="{CE6537A1-D6FC-4f65-9D91-7224C49458BB}"/>
              </c:extLst>
            </c:dLbl>
            <c:dLbl>
              <c:idx val="1"/>
              <c:dLblPos val="in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Sheet10!$A$4:$A$5</c:f>
              <c:strCache>
                <c:ptCount val="2"/>
                <c:pt idx="0">
                  <c:v>No</c:v>
                </c:pt>
                <c:pt idx="1">
                  <c:v>Yes</c:v>
                </c:pt>
              </c:strCache>
            </c:strRef>
          </c:cat>
          <c:val>
            <c:numRef>
              <c:f>Sheet10!$B$4:$B$5</c:f>
              <c:numCache>
                <c:formatCode>General</c:formatCode>
                <c:ptCount val="2"/>
                <c:pt idx="0">
                  <c:v>55</c:v>
                </c:pt>
                <c:pt idx="1">
                  <c:v>25</c:v>
                </c:pt>
              </c:numCache>
            </c:numRef>
          </c:val>
        </c:ser>
        <c:dLbls>
          <c:showLegendKey val="0"/>
          <c:showVal val="0"/>
          <c:showCatName val="0"/>
          <c:showSerName val="0"/>
          <c:showPercent val="0"/>
          <c:showBubbleSize val="0"/>
        </c:dLbls>
        <c:gapWidth val="219"/>
        <c:overlap val="-27"/>
        <c:axId val="137985040"/>
        <c:axId val="137982296"/>
      </c:barChart>
      <c:catAx>
        <c:axId val="137985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7982296"/>
        <c:crosses val="autoZero"/>
        <c:auto val="1"/>
        <c:lblAlgn val="ctr"/>
        <c:lblOffset val="100"/>
        <c:noMultiLvlLbl val="0"/>
      </c:catAx>
      <c:valAx>
        <c:axId val="1379822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7985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Lst>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pivotSource>
    <c:name>[EBook Data.xlsx]Sheet4!PivotTable9</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smtClean="0"/>
              <a:t>Do</a:t>
            </a:r>
            <a:r>
              <a:rPr lang="en-US" sz="2000" b="1" baseline="0" dirty="0" smtClean="0"/>
              <a:t> you use </a:t>
            </a:r>
            <a:r>
              <a:rPr lang="en-US" sz="2000" b="1" dirty="0" smtClean="0"/>
              <a:t>eBook</a:t>
            </a:r>
            <a:r>
              <a:rPr lang="en-US" sz="2000" b="1" baseline="0" dirty="0" smtClean="0"/>
              <a:t> for writing papers or</a:t>
            </a:r>
            <a:r>
              <a:rPr lang="en-US" sz="2000" b="1" dirty="0" smtClean="0"/>
              <a:t> research?</a:t>
            </a:r>
            <a:endParaRPr lang="en-US" sz="2000"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dk1">
              <a:tint val="88500"/>
            </a:schemeClr>
          </a:solidFill>
          <a:ln>
            <a:noFill/>
          </a:ln>
          <a:effectLst/>
        </c:spPr>
        <c:marker>
          <c:symbol val="none"/>
        </c:marker>
      </c:pivotFmt>
      <c:pivotFmt>
        <c:idx val="1"/>
        <c:spPr>
          <a:solidFill>
            <a:schemeClr val="dk1">
              <a:tint val="88500"/>
            </a:schemeClr>
          </a:solidFill>
          <a:ln>
            <a:noFill/>
          </a:ln>
          <a:effectLst/>
        </c:spPr>
        <c:marker>
          <c:symbol val="none"/>
        </c:marker>
      </c:pivotFmt>
      <c:pivotFmt>
        <c:idx val="2"/>
        <c:spPr>
          <a:solidFill>
            <a:schemeClr val="dk1">
              <a:tint val="88500"/>
            </a:schemeClr>
          </a:solidFill>
          <a:ln>
            <a:noFill/>
          </a:ln>
          <a:effectLst/>
        </c:spPr>
        <c:marker>
          <c:symbol val="none"/>
        </c:marker>
      </c:pivotFmt>
    </c:pivotFmts>
    <c:plotArea>
      <c:layout/>
      <c:barChart>
        <c:barDir val="bar"/>
        <c:grouping val="clustered"/>
        <c:varyColors val="0"/>
        <c:ser>
          <c:idx val="0"/>
          <c:order val="0"/>
          <c:tx>
            <c:strRef>
              <c:f>Sheet4!$B$3</c:f>
              <c:strCache>
                <c:ptCount val="1"/>
                <c:pt idx="0">
                  <c:v>Total</c:v>
                </c:pt>
              </c:strCache>
            </c:strRef>
          </c:tx>
          <c:spPr>
            <a:solidFill>
              <a:srgbClr val="FF6600"/>
            </a:solidFill>
            <a:ln>
              <a:noFill/>
            </a:ln>
            <a:effectLst/>
          </c:spPr>
          <c:invertIfNegative val="0"/>
          <c:cat>
            <c:strRef>
              <c:f>Sheet4!$A$4:$A$14</c:f>
              <c:strCache>
                <c:ptCount val="11"/>
                <c:pt idx="0">
                  <c:v>N/A</c:v>
                </c:pt>
                <c:pt idx="1">
                  <c:v>Once a Semester</c:v>
                </c:pt>
                <c:pt idx="2">
                  <c:v>1-2 a semester</c:v>
                </c:pt>
                <c:pt idx="3">
                  <c:v>2 times a semester</c:v>
                </c:pt>
                <c:pt idx="4">
                  <c:v>2 to 3 times a semester</c:v>
                </c:pt>
                <c:pt idx="5">
                  <c:v>3 times a semester</c:v>
                </c:pt>
                <c:pt idx="6">
                  <c:v>4 times a semester</c:v>
                </c:pt>
                <c:pt idx="7">
                  <c:v>5 times per semester</c:v>
                </c:pt>
                <c:pt idx="8">
                  <c:v>Every paper</c:v>
                </c:pt>
                <c:pt idx="9">
                  <c:v>Never</c:v>
                </c:pt>
                <c:pt idx="10">
                  <c:v>Sometimes</c:v>
                </c:pt>
              </c:strCache>
            </c:strRef>
          </c:cat>
          <c:val>
            <c:numRef>
              <c:f>Sheet4!$B$4:$B$14</c:f>
              <c:numCache>
                <c:formatCode>General</c:formatCode>
                <c:ptCount val="11"/>
                <c:pt idx="0">
                  <c:v>3</c:v>
                </c:pt>
                <c:pt idx="1">
                  <c:v>9</c:v>
                </c:pt>
                <c:pt idx="2">
                  <c:v>2</c:v>
                </c:pt>
                <c:pt idx="3">
                  <c:v>2</c:v>
                </c:pt>
                <c:pt idx="4">
                  <c:v>1</c:v>
                </c:pt>
                <c:pt idx="5">
                  <c:v>2</c:v>
                </c:pt>
                <c:pt idx="6">
                  <c:v>1</c:v>
                </c:pt>
                <c:pt idx="7">
                  <c:v>1</c:v>
                </c:pt>
                <c:pt idx="8">
                  <c:v>7</c:v>
                </c:pt>
                <c:pt idx="9">
                  <c:v>32</c:v>
                </c:pt>
                <c:pt idx="10">
                  <c:v>20</c:v>
                </c:pt>
              </c:numCache>
            </c:numRef>
          </c:val>
        </c:ser>
        <c:dLbls>
          <c:showLegendKey val="0"/>
          <c:showVal val="0"/>
          <c:showCatName val="0"/>
          <c:showSerName val="0"/>
          <c:showPercent val="0"/>
          <c:showBubbleSize val="0"/>
        </c:dLbls>
        <c:gapWidth val="182"/>
        <c:axId val="137982688"/>
        <c:axId val="137983472"/>
      </c:barChart>
      <c:catAx>
        <c:axId val="1379826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7983472"/>
        <c:crosses val="autoZero"/>
        <c:auto val="1"/>
        <c:lblAlgn val="ctr"/>
        <c:lblOffset val="100"/>
        <c:noMultiLvlLbl val="0"/>
      </c:catAx>
      <c:valAx>
        <c:axId val="1379834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379826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Lst>
</c:chartSpace>
</file>

<file path=ppt/charts/colors1.xml><?xml version="1.0" encoding="utf-8"?>
<cs:colorStyle xmlns:cs="http://schemas.microsoft.com/office/drawing/2012/chartStyle" xmlns:a="http://schemas.openxmlformats.org/drawingml/2006/main" meth="withinLinearReversed" id="22">
  <a:schemeClr val="accent2"/>
</cs:colorStyle>
</file>

<file path=ppt/charts/colors2.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3.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4.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5.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0" idx="1">
    <p:pos x="6000" y="0"/>
    <p:text>Check out the Outline on blackboard wiki when adding more to this.</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6434"/>
          </a:xfrm>
          <a:prstGeom prst="rect">
            <a:avLst/>
          </a:prstGeom>
        </p:spPr>
        <p:txBody>
          <a:bodyPr vert="horz" lIns="91440" tIns="45720" rIns="91440" bIns="45720" rtlCol="0"/>
          <a:lstStyle>
            <a:lvl1pPr algn="r">
              <a:defRPr sz="1200"/>
            </a:lvl1pPr>
          </a:lstStyle>
          <a:p>
            <a:fld id="{DAA01E16-077F-4476-9A89-2C0DC14EF19C}" type="datetimeFigureOut">
              <a:rPr lang="en-US" smtClean="0"/>
              <a:t>1/28/2015</a:t>
            </a:fld>
            <a:endParaRPr lang="en-US"/>
          </a:p>
        </p:txBody>
      </p:sp>
      <p:sp>
        <p:nvSpPr>
          <p:cNvPr id="4" name="Footer Placeholder 3"/>
          <p:cNvSpPr>
            <a:spLocks noGrp="1"/>
          </p:cNvSpPr>
          <p:nvPr>
            <p:ph type="ftr" sz="quarter" idx="2"/>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6433"/>
          </a:xfrm>
          <a:prstGeom prst="rect">
            <a:avLst/>
          </a:prstGeom>
        </p:spPr>
        <p:txBody>
          <a:bodyPr vert="horz" lIns="91440" tIns="45720" rIns="91440" bIns="45720" rtlCol="0" anchor="b"/>
          <a:lstStyle>
            <a:lvl1pPr algn="r">
              <a:defRPr sz="1200"/>
            </a:lvl1pPr>
          </a:lstStyle>
          <a:p>
            <a:fld id="{EE30F8F2-9357-4A8E-8CEE-D842EB0BE7FD}" type="slidenum">
              <a:rPr lang="en-US" smtClean="0"/>
              <a:t>‹#›</a:t>
            </a:fld>
            <a:endParaRPr lang="en-US"/>
          </a:p>
        </p:txBody>
      </p:sp>
    </p:spTree>
    <p:extLst>
      <p:ext uri="{BB962C8B-B14F-4D97-AF65-F5344CB8AC3E}">
        <p14:creationId xmlns:p14="http://schemas.microsoft.com/office/powerpoint/2010/main" val="27165979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1" y="4415790"/>
            <a:ext cx="5486399" cy="418338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78250901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sz="1100" kern="1200" dirty="0" smtClean="0">
                <a:solidFill>
                  <a:schemeClr val="tx1"/>
                </a:solidFill>
                <a:effectLst/>
                <a:latin typeface="+mn-lt"/>
                <a:ea typeface="+mn-ea"/>
                <a:cs typeface="+mn-cs"/>
              </a:rPr>
              <a:t>Initial usage statistics for the individually-purchased books were promising, with almost 50% of titles being used at least once.  Use of the much larger business collection was lower at about 7%, but in both cases usage was higher than checkout rates for print books in their respective subjects and date ranges (Rose-Wiles &amp; Stern, 2010). </a:t>
            </a:r>
            <a:endParaRPr lang="en-US" dirty="0"/>
          </a:p>
        </p:txBody>
      </p:sp>
    </p:spTree>
    <p:extLst>
      <p:ext uri="{BB962C8B-B14F-4D97-AF65-F5344CB8AC3E}">
        <p14:creationId xmlns:p14="http://schemas.microsoft.com/office/powerpoint/2010/main" val="41241212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3" name="Shape 133"/>
          <p:cNvSpPr txBox="1">
            <a:spLocks noGrp="1"/>
          </p:cNvSpPr>
          <p:nvPr>
            <p:ph type="body" idx="1"/>
          </p:nvPr>
        </p:nvSpPr>
        <p:spPr>
          <a:xfrm>
            <a:off x="685801" y="4415790"/>
            <a:ext cx="5486399" cy="4183380"/>
          </a:xfrm>
          <a:prstGeom prst="rect">
            <a:avLst/>
          </a:prstGeom>
        </p:spPr>
        <p:txBody>
          <a:bodyPr lIns="91425" tIns="91425" rIns="91425" bIns="91425" anchor="t" anchorCtr="0">
            <a:noAutofit/>
          </a:bodyPr>
          <a:lstStyle/>
          <a:p>
            <a:pPr rtl="0">
              <a:spcBef>
                <a:spcPts val="0"/>
              </a:spcBef>
              <a:buNone/>
            </a:pPr>
            <a:r>
              <a:rPr lang="en"/>
              <a:t>The interview process next semester could be online or in person or both, but needs to have an incentive,  if there is another in person interview, it needs to be separated from the library by location and have student doing the interview rather than librarians. </a:t>
            </a:r>
          </a:p>
          <a:p>
            <a:pPr>
              <a:spcBef>
                <a:spcPts val="0"/>
              </a:spcBef>
              <a:buNone/>
            </a:pPr>
            <a:r>
              <a:rPr lang="en"/>
              <a:t>We believe that a course on ebook usage could help in boost the amount of individuals who use ebooks and a lot of the problems mentioned about ebooks could be resolved with a course. </a:t>
            </a:r>
          </a:p>
        </p:txBody>
      </p:sp>
    </p:spTree>
    <p:extLst>
      <p:ext uri="{BB962C8B-B14F-4D97-AF65-F5344CB8AC3E}">
        <p14:creationId xmlns:p14="http://schemas.microsoft.com/office/powerpoint/2010/main" val="1274561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Shape 33"/>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4" name="Shape 34"/>
          <p:cNvSpPr txBox="1">
            <a:spLocks noGrp="1"/>
          </p:cNvSpPr>
          <p:nvPr>
            <p:ph type="body" idx="1"/>
          </p:nvPr>
        </p:nvSpPr>
        <p:spPr>
          <a:xfrm>
            <a:off x="685801" y="4415790"/>
            <a:ext cx="5486399" cy="418338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054800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9" name="Shape 139"/>
          <p:cNvSpPr txBox="1">
            <a:spLocks noGrp="1"/>
          </p:cNvSpPr>
          <p:nvPr>
            <p:ph type="body" idx="1"/>
          </p:nvPr>
        </p:nvSpPr>
        <p:spPr>
          <a:xfrm>
            <a:off x="685801" y="4415790"/>
            <a:ext cx="5486399" cy="4183380"/>
          </a:xfrm>
          <a:prstGeom prst="rect">
            <a:avLst/>
          </a:prstGeom>
        </p:spPr>
        <p:txBody>
          <a:bodyPr lIns="91425" tIns="91425" rIns="91425" bIns="91425" anchor="t" anchorCtr="0">
            <a:noAutofit/>
          </a:bodyPr>
          <a:lstStyle/>
          <a:p>
            <a:pPr>
              <a:spcBef>
                <a:spcPts val="0"/>
              </a:spcBef>
              <a:buNone/>
            </a:pPr>
            <a:r>
              <a:rPr lang="en-US" dirty="0" smtClean="0"/>
              <a:t>The young</a:t>
            </a:r>
            <a:r>
              <a:rPr lang="en-US" baseline="0" dirty="0" smtClean="0"/>
              <a:t> and techy generation find eBooks “unreliable” but seem constantly “reading” on their cell phones.  What’s the difference? why?  Do you have the same experience?</a:t>
            </a:r>
          </a:p>
          <a:p>
            <a:pPr>
              <a:spcBef>
                <a:spcPts val="0"/>
              </a:spcBef>
              <a:buNone/>
            </a:pPr>
            <a:r>
              <a:rPr lang="en-US" baseline="0" dirty="0" smtClean="0"/>
              <a:t>Should we see eBooks as “digital versions of print books”?  (or more like chapters = articles)</a:t>
            </a:r>
          </a:p>
          <a:p>
            <a:pPr>
              <a:spcBef>
                <a:spcPts val="0"/>
              </a:spcBef>
              <a:buNone/>
            </a:pPr>
            <a:r>
              <a:rPr lang="en-US" baseline="0" dirty="0" smtClean="0"/>
              <a:t>How can persuade publishers / aggregators to improve eBook platforms </a:t>
            </a:r>
          </a:p>
          <a:p>
            <a:pPr>
              <a:spcBef>
                <a:spcPts val="0"/>
              </a:spcBef>
              <a:buNone/>
            </a:pPr>
            <a:r>
              <a:rPr lang="en-US" dirty="0" smtClean="0"/>
              <a:t>What about online</a:t>
            </a:r>
            <a:r>
              <a:rPr lang="en-US" baseline="0" dirty="0" smtClean="0"/>
              <a:t> students?</a:t>
            </a:r>
            <a:endParaRPr dirty="0"/>
          </a:p>
        </p:txBody>
      </p:sp>
    </p:spTree>
    <p:extLst>
      <p:ext uri="{BB962C8B-B14F-4D97-AF65-F5344CB8AC3E}">
        <p14:creationId xmlns:p14="http://schemas.microsoft.com/office/powerpoint/2010/main" val="1546256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dirty="0" smtClean="0"/>
              <a:t>PDA</a:t>
            </a:r>
            <a:r>
              <a:rPr lang="en-US" baseline="0" dirty="0" smtClean="0"/>
              <a:t> most heavily used, especially chapter downloads (full book downloads not permitted) but expensive – full hard back price when triggered.</a:t>
            </a:r>
          </a:p>
          <a:p>
            <a:r>
              <a:rPr lang="en-US" baseline="0" dirty="0" smtClean="0"/>
              <a:t>EBSCO most viewed but few downloaded (does not allow chapter downloads)</a:t>
            </a:r>
          </a:p>
          <a:p>
            <a:r>
              <a:rPr lang="en-US" baseline="0" dirty="0" smtClean="0"/>
              <a:t>Chapter downloads – treating chapters like articles?</a:t>
            </a:r>
            <a:endParaRPr lang="en-US" dirty="0"/>
          </a:p>
        </p:txBody>
      </p:sp>
    </p:spTree>
    <p:extLst>
      <p:ext uri="{BB962C8B-B14F-4D97-AF65-F5344CB8AC3E}">
        <p14:creationId xmlns:p14="http://schemas.microsoft.com/office/powerpoint/2010/main" val="761316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Initial interest, then decline</a:t>
            </a:r>
            <a:r>
              <a:rPr lang="en-US" baseline="0" dirty="0" smtClean="0"/>
              <a:t> …. Even though the number of available titles increased substantially.</a:t>
            </a:r>
            <a:endParaRPr lang="en-US" dirty="0"/>
          </a:p>
        </p:txBody>
      </p:sp>
    </p:spTree>
    <p:extLst>
      <p:ext uri="{BB962C8B-B14F-4D97-AF65-F5344CB8AC3E}">
        <p14:creationId xmlns:p14="http://schemas.microsoft.com/office/powerpoint/2010/main" val="469347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sz="1100" kern="1200" dirty="0" smtClean="0">
                <a:solidFill>
                  <a:schemeClr val="tx1"/>
                </a:solidFill>
                <a:effectLst/>
                <a:latin typeface="+mn-lt"/>
                <a:ea typeface="+mn-ea"/>
                <a:cs typeface="+mn-cs"/>
              </a:rPr>
              <a:t>The most likely explication is that there were assignments around these areas.  What is interesting, is that that the first three on the list (in no particular order) are all topics that have been written about more widely in the past 10-15 years.  Suggestion</a:t>
            </a:r>
            <a:r>
              <a:rPr lang="en-US" sz="1100" kern="1200" baseline="0" dirty="0" smtClean="0">
                <a:solidFill>
                  <a:schemeClr val="tx1"/>
                </a:solidFill>
                <a:effectLst/>
                <a:latin typeface="+mn-lt"/>
                <a:ea typeface="+mn-ea"/>
                <a:cs typeface="+mn-cs"/>
              </a:rPr>
              <a:t> that</a:t>
            </a:r>
            <a:r>
              <a:rPr lang="en-US" sz="1100" kern="1200" dirty="0" smtClean="0">
                <a:solidFill>
                  <a:schemeClr val="tx1"/>
                </a:solidFill>
                <a:effectLst/>
                <a:latin typeface="+mn-lt"/>
                <a:ea typeface="+mn-ea"/>
                <a:cs typeface="+mn-cs"/>
              </a:rPr>
              <a:t> students will use e-books in the absence of a breadth of print books in the subject area</a:t>
            </a:r>
            <a:endParaRPr lang="en-US" dirty="0"/>
          </a:p>
        </p:txBody>
      </p:sp>
    </p:spTree>
    <p:extLst>
      <p:ext uri="{BB962C8B-B14F-4D97-AF65-F5344CB8AC3E}">
        <p14:creationId xmlns:p14="http://schemas.microsoft.com/office/powerpoint/2010/main" val="2371071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dirty="0" smtClean="0"/>
              <a:t>The power of students</a:t>
            </a:r>
            <a:r>
              <a:rPr lang="en-US" baseline="0" dirty="0" smtClean="0"/>
              <a:t> talking to students … and qualitative data </a:t>
            </a:r>
            <a:r>
              <a:rPr lang="en-US" baseline="0" smtClean="0"/>
              <a:t>informing quantitative data.</a:t>
            </a:r>
            <a:endParaRPr lang="en-US" dirty="0"/>
          </a:p>
        </p:txBody>
      </p:sp>
    </p:spTree>
    <p:extLst>
      <p:ext uri="{BB962C8B-B14F-4D97-AF65-F5344CB8AC3E}">
        <p14:creationId xmlns:p14="http://schemas.microsoft.com/office/powerpoint/2010/main" val="4247291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3" name="Shape 113"/>
          <p:cNvSpPr txBox="1">
            <a:spLocks noGrp="1"/>
          </p:cNvSpPr>
          <p:nvPr>
            <p:ph type="body" idx="1"/>
          </p:nvPr>
        </p:nvSpPr>
        <p:spPr>
          <a:xfrm>
            <a:off x="685801" y="4415790"/>
            <a:ext cx="5486399" cy="418338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254153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dirty="0" smtClean="0"/>
              <a:t>Other</a:t>
            </a:r>
            <a:r>
              <a:rPr lang="en-US" baseline="0" dirty="0" smtClean="0"/>
              <a:t> probably means no preference?</a:t>
            </a:r>
            <a:endParaRPr lang="en-US" dirty="0"/>
          </a:p>
        </p:txBody>
      </p:sp>
    </p:spTree>
    <p:extLst>
      <p:ext uri="{BB962C8B-B14F-4D97-AF65-F5344CB8AC3E}">
        <p14:creationId xmlns:p14="http://schemas.microsoft.com/office/powerpoint/2010/main" val="3570143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dirty="0" smtClean="0"/>
              <a:t>We know nursing students are</a:t>
            </a:r>
            <a:r>
              <a:rPr lang="en-US" baseline="0" dirty="0" smtClean="0"/>
              <a:t> required to use eBooks but they were only 8% of respondents ..</a:t>
            </a:r>
            <a:endParaRPr lang="en-US" dirty="0"/>
          </a:p>
        </p:txBody>
      </p:sp>
    </p:spTree>
    <p:extLst>
      <p:ext uri="{BB962C8B-B14F-4D97-AF65-F5344CB8AC3E}">
        <p14:creationId xmlns:p14="http://schemas.microsoft.com/office/powerpoint/2010/main" val="3331894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tend to assume the “younger generation” are techy,  but clearly many have issues with eBook technology and viewing them as a substitute for print.</a:t>
            </a:r>
            <a:endParaRPr lang="en-US" dirty="0"/>
          </a:p>
        </p:txBody>
      </p:sp>
    </p:spTree>
    <p:extLst>
      <p:ext uri="{BB962C8B-B14F-4D97-AF65-F5344CB8AC3E}">
        <p14:creationId xmlns:p14="http://schemas.microsoft.com/office/powerpoint/2010/main" val="3709431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3366663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143347096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36658525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05978"/>
            <a:ext cx="8229600" cy="85725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200150"/>
            <a:ext cx="8229600"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1" y="4749850"/>
            <a:ext cx="548699" cy="393524"/>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3494930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81785602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84613558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48048620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406383249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3725374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2169403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297789799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66658843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3116743402"/>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 id="2147484170" r:id="rId12"/>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6000"/>
            <a:lum/>
          </a:blip>
          <a:srcRect/>
          <a:tile tx="0" ty="0" sx="100000" sy="100000" flip="none" algn="tl"/>
        </a:blip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1143000" y="1132538"/>
            <a:ext cx="6670681" cy="1310411"/>
          </a:xfrm>
        </p:spPr>
        <p:txBody>
          <a:bodyPr>
            <a:normAutofit fontScale="90000"/>
          </a:bodyPr>
          <a:lstStyle/>
          <a:p>
            <a:r>
              <a:rPr lang="en-US" sz="3600" b="1" dirty="0" smtClean="0"/>
              <a:t>An Ethnographic Study of </a:t>
            </a:r>
            <a:r>
              <a:rPr lang="en-US" sz="3600" b="1" dirty="0"/>
              <a:t>e</a:t>
            </a:r>
            <a:r>
              <a:rPr lang="en-US" sz="3600" b="1" dirty="0" smtClean="0"/>
              <a:t>Book use: </a:t>
            </a:r>
            <a:br>
              <a:rPr lang="en-US" sz="3600" b="1" dirty="0" smtClean="0"/>
            </a:br>
            <a:r>
              <a:rPr lang="en-US" sz="3600" b="1" dirty="0" smtClean="0"/>
              <a:t>a Library-Anthropology Collaboration</a:t>
            </a:r>
            <a:r>
              <a:rPr lang="en-US" sz="2800" b="1" dirty="0" smtClean="0"/>
              <a:t/>
            </a:r>
            <a:br>
              <a:rPr lang="en-US" sz="2800" b="1" dirty="0" smtClean="0"/>
            </a:br>
            <a:endParaRPr lang="en-US" sz="2800" b="1" dirty="0"/>
          </a:p>
        </p:txBody>
      </p:sp>
      <p:sp>
        <p:nvSpPr>
          <p:cNvPr id="5" name="Subtitle 4"/>
          <p:cNvSpPr>
            <a:spLocks noGrp="1"/>
          </p:cNvSpPr>
          <p:nvPr>
            <p:ph type="subTitle" idx="1"/>
          </p:nvPr>
        </p:nvSpPr>
        <p:spPr/>
        <p:txBody>
          <a:bodyPr>
            <a:noAutofit/>
          </a:bodyPr>
          <a:lstStyle/>
          <a:p>
            <a:r>
              <a:rPr lang="en-US" sz="2400" b="1" dirty="0" smtClean="0"/>
              <a:t>Lisa Rose-Wiles &amp; Sulekha Kalyan</a:t>
            </a:r>
          </a:p>
          <a:p>
            <a:r>
              <a:rPr lang="en-US" sz="2400" b="1" dirty="0" smtClean="0"/>
              <a:t>Seton Hall </a:t>
            </a:r>
            <a:r>
              <a:rPr lang="en-US" sz="2400" b="1" dirty="0" smtClean="0"/>
              <a:t>University</a:t>
            </a:r>
          </a:p>
          <a:p>
            <a:endParaRPr lang="en-US" sz="2400" b="1" dirty="0"/>
          </a:p>
          <a:p>
            <a:r>
              <a:rPr lang="en-US" sz="2400" dirty="0"/>
              <a:t> </a:t>
            </a:r>
            <a:r>
              <a:rPr lang="en-US" sz="1600" dirty="0" smtClean="0"/>
              <a:t>16th </a:t>
            </a:r>
            <a:r>
              <a:rPr lang="en-US" sz="1600" dirty="0"/>
              <a:t>annual VALE / NJ ACRL / NJLA CUS Users' Conference, </a:t>
            </a:r>
            <a:r>
              <a:rPr lang="en-US" sz="1600" dirty="0" smtClean="0"/>
              <a:t>Friday</a:t>
            </a:r>
            <a:r>
              <a:rPr lang="en-US" sz="1600" dirty="0"/>
              <a:t>, January 9, 2015, Rutgers University</a:t>
            </a:r>
            <a:r>
              <a:rPr lang="en-US" sz="1600" dirty="0" smtClean="0"/>
              <a:t>, </a:t>
            </a:r>
            <a:r>
              <a:rPr lang="en-US" sz="1600" dirty="0"/>
              <a:t>Piscataway, NJ.</a:t>
            </a:r>
            <a:endParaRPr lang="en-US" sz="1600" b="1" dirty="0"/>
          </a:p>
        </p:txBody>
      </p:sp>
    </p:spTree>
    <p:extLst>
      <p:ext uri="{BB962C8B-B14F-4D97-AF65-F5344CB8AC3E}">
        <p14:creationId xmlns:p14="http://schemas.microsoft.com/office/powerpoint/2010/main" val="72035863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3623488329"/>
              </p:ext>
            </p:extLst>
          </p:nvPr>
        </p:nvGraphicFramePr>
        <p:xfrm>
          <a:off x="1226457" y="495300"/>
          <a:ext cx="6444343" cy="439601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696576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263720930"/>
              </p:ext>
            </p:extLst>
          </p:nvPr>
        </p:nvGraphicFramePr>
        <p:xfrm>
          <a:off x="1371600" y="616857"/>
          <a:ext cx="6720114" cy="4165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010559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4116844923"/>
              </p:ext>
            </p:extLst>
          </p:nvPr>
        </p:nvGraphicFramePr>
        <p:xfrm>
          <a:off x="1153886" y="500743"/>
          <a:ext cx="6923314" cy="435428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945349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317846700"/>
              </p:ext>
            </p:extLst>
          </p:nvPr>
        </p:nvGraphicFramePr>
        <p:xfrm>
          <a:off x="1320799" y="290286"/>
          <a:ext cx="6799943" cy="397691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479644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115959150"/>
              </p:ext>
            </p:extLst>
          </p:nvPr>
        </p:nvGraphicFramePr>
        <p:xfrm>
          <a:off x="841829" y="515257"/>
          <a:ext cx="7148285" cy="425994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186473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401070"/>
          </a:xfrm>
        </p:spPr>
        <p:txBody>
          <a:bodyPr>
            <a:noAutofit/>
          </a:bodyPr>
          <a:lstStyle/>
          <a:p>
            <a:r>
              <a:rPr lang="en-US" sz="3200" b="1" dirty="0" smtClean="0"/>
              <a:t>Some key eBook dislikes from interviews</a:t>
            </a:r>
            <a:endParaRPr lang="en-US" sz="3200" b="1" dirty="0"/>
          </a:p>
        </p:txBody>
      </p:sp>
      <p:sp>
        <p:nvSpPr>
          <p:cNvPr id="3" name="Content Placeholder 2"/>
          <p:cNvSpPr>
            <a:spLocks noGrp="1"/>
          </p:cNvSpPr>
          <p:nvPr>
            <p:ph idx="1"/>
          </p:nvPr>
        </p:nvSpPr>
        <p:spPr>
          <a:xfrm>
            <a:off x="628650" y="1035390"/>
            <a:ext cx="7886700" cy="3536610"/>
          </a:xfrm>
        </p:spPr>
        <p:txBody>
          <a:bodyPr>
            <a:normAutofit/>
          </a:bodyPr>
          <a:lstStyle/>
          <a:p>
            <a:r>
              <a:rPr lang="en-US" dirty="0" smtClean="0"/>
              <a:t>headaches, eye strain, staring at screen, can’t read in the sun</a:t>
            </a:r>
          </a:p>
          <a:p>
            <a:r>
              <a:rPr lang="en-US" dirty="0" smtClean="0"/>
              <a:t>Distractions; can’t focus, hard to read</a:t>
            </a:r>
          </a:p>
          <a:p>
            <a:r>
              <a:rPr lang="en-US" dirty="0" smtClean="0"/>
              <a:t>remember more when read physical book</a:t>
            </a:r>
          </a:p>
          <a:p>
            <a:r>
              <a:rPr lang="en-US" dirty="0"/>
              <a:t>death of computer, battery life, “dependent on electricity”, internet connection, disconnection, “computer technicalities”, technology, freezing, imaging problems, loading time, problems with interface</a:t>
            </a:r>
          </a:p>
          <a:p>
            <a:pPr lvl="2"/>
            <a:r>
              <a:rPr lang="en-US" b="1" i="1" dirty="0" smtClean="0">
                <a:solidFill>
                  <a:srgbClr val="FF0000"/>
                </a:solidFill>
              </a:rPr>
              <a:t>Here is the … “UNRELIABLE” </a:t>
            </a:r>
          </a:p>
          <a:p>
            <a:r>
              <a:rPr lang="en-US" dirty="0" smtClean="0"/>
              <a:t>Can’t make notes, can’t be marked or held, problem finding pages,</a:t>
            </a:r>
          </a:p>
          <a:p>
            <a:r>
              <a:rPr lang="en-US" dirty="0" smtClean="0"/>
              <a:t>“not very user friendly”; “not tangible”; “not physical pages”, “can’t hold and flip pages” .. NOT A REAL BOOK.</a:t>
            </a:r>
            <a:endParaRPr lang="en-US" dirty="0"/>
          </a:p>
        </p:txBody>
      </p:sp>
    </p:spTree>
    <p:extLst>
      <p:ext uri="{BB962C8B-B14F-4D97-AF65-F5344CB8AC3E}">
        <p14:creationId xmlns:p14="http://schemas.microsoft.com/office/powerpoint/2010/main" val="28688632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smtClean="0"/>
              <a:t>Our anthropology students’ suggestions</a:t>
            </a:r>
            <a:endParaRPr lang="en" dirty="0"/>
          </a:p>
        </p:txBody>
      </p:sp>
      <p:sp>
        <p:nvSpPr>
          <p:cNvPr id="130" name="Shape 130"/>
          <p:cNvSpPr txBox="1">
            <a:spLocks noGrp="1"/>
          </p:cNvSpPr>
          <p:nvPr>
            <p:ph type="body" idx="1"/>
          </p:nvPr>
        </p:nvSpPr>
        <p:spPr>
          <a:xfrm>
            <a:off x="370115" y="1536007"/>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dirty="0">
                <a:latin typeface="Times New Roman"/>
                <a:ea typeface="Times New Roman"/>
                <a:cs typeface="Times New Roman"/>
                <a:sym typeface="Times New Roman"/>
              </a:rPr>
              <a:t>Have another interview of the student body next semester</a:t>
            </a:r>
          </a:p>
          <a:p>
            <a:pPr marL="914400" lvl="1" indent="-381000" rtl="0">
              <a:spcBef>
                <a:spcPts val="0"/>
              </a:spcBef>
              <a:buClr>
                <a:schemeClr val="dk1"/>
              </a:buClr>
              <a:buSzPct val="80000"/>
              <a:buFont typeface="Courier New"/>
              <a:buChar char="o"/>
            </a:pPr>
            <a:r>
              <a:rPr lang="en" dirty="0" smtClean="0">
                <a:latin typeface="Times New Roman"/>
                <a:ea typeface="Times New Roman"/>
                <a:cs typeface="Times New Roman"/>
                <a:sym typeface="Times New Roman"/>
              </a:rPr>
              <a:t>Train </a:t>
            </a:r>
            <a:r>
              <a:rPr lang="en" dirty="0">
                <a:latin typeface="Times New Roman"/>
                <a:ea typeface="Times New Roman"/>
                <a:cs typeface="Times New Roman"/>
                <a:sym typeface="Times New Roman"/>
              </a:rPr>
              <a:t>Student </a:t>
            </a:r>
            <a:r>
              <a:rPr lang="en" dirty="0" smtClean="0">
                <a:latin typeface="Times New Roman"/>
                <a:ea typeface="Times New Roman"/>
                <a:cs typeface="Times New Roman"/>
                <a:sym typeface="Times New Roman"/>
              </a:rPr>
              <a:t>Workers</a:t>
            </a:r>
          </a:p>
          <a:p>
            <a:pPr marL="38100" lvl="0" indent="0" rtl="0">
              <a:spcBef>
                <a:spcPts val="0"/>
              </a:spcBef>
              <a:buClr>
                <a:schemeClr val="dk1"/>
              </a:buClr>
              <a:buSzPct val="100000"/>
              <a:buNone/>
            </a:pPr>
            <a:endParaRPr lang="en" dirty="0">
              <a:latin typeface="Times New Roman"/>
              <a:ea typeface="Times New Roman"/>
              <a:cs typeface="Times New Roman"/>
              <a:sym typeface="Times New Roman"/>
            </a:endParaRPr>
          </a:p>
          <a:p>
            <a:pPr marL="457200" lvl="0" indent="-419100" rtl="0">
              <a:spcBef>
                <a:spcPts val="0"/>
              </a:spcBef>
              <a:buClr>
                <a:schemeClr val="dk1"/>
              </a:buClr>
              <a:buSzPct val="100000"/>
              <a:buFont typeface="Arial"/>
              <a:buChar char="●"/>
            </a:pPr>
            <a:r>
              <a:rPr lang="en" dirty="0">
                <a:latin typeface="Times New Roman"/>
                <a:ea typeface="Times New Roman"/>
                <a:cs typeface="Times New Roman"/>
                <a:sym typeface="Times New Roman"/>
              </a:rPr>
              <a:t>Perform more </a:t>
            </a:r>
            <a:r>
              <a:rPr lang="en" dirty="0" smtClean="0">
                <a:latin typeface="Times New Roman"/>
                <a:ea typeface="Times New Roman"/>
                <a:cs typeface="Times New Roman"/>
                <a:sym typeface="Times New Roman"/>
              </a:rPr>
              <a:t>s </a:t>
            </a:r>
            <a:r>
              <a:rPr lang="en" dirty="0">
                <a:latin typeface="Times New Roman"/>
                <a:ea typeface="Times New Roman"/>
                <a:cs typeface="Times New Roman"/>
                <a:sym typeface="Times New Roman"/>
              </a:rPr>
              <a:t>interviews over a period of different </a:t>
            </a:r>
            <a:r>
              <a:rPr lang="en" dirty="0" smtClean="0">
                <a:latin typeface="Times New Roman"/>
                <a:ea typeface="Times New Roman"/>
                <a:cs typeface="Times New Roman"/>
                <a:sym typeface="Times New Roman"/>
              </a:rPr>
              <a:t>days/times</a:t>
            </a:r>
          </a:p>
          <a:p>
            <a:pPr marL="800100" lvl="1" indent="-419100">
              <a:buClr>
                <a:schemeClr val="dk1"/>
              </a:buClr>
              <a:buSzPct val="100000"/>
              <a:buFont typeface="Courier New" panose="02070309020205020404" pitchFamily="49" charset="0"/>
              <a:buChar char="o"/>
            </a:pPr>
            <a:r>
              <a:rPr lang="en-US" dirty="0" smtClean="0">
                <a:latin typeface="Times New Roman"/>
                <a:ea typeface="Times New Roman"/>
                <a:cs typeface="Times New Roman"/>
                <a:sym typeface="Times New Roman"/>
              </a:rPr>
              <a:t>W</a:t>
            </a:r>
            <a:r>
              <a:rPr lang="en" dirty="0" smtClean="0">
                <a:latin typeface="Times New Roman"/>
                <a:ea typeface="Times New Roman"/>
                <a:cs typeface="Times New Roman"/>
                <a:sym typeface="Times New Roman"/>
              </a:rPr>
              <a:t>ith incentives!</a:t>
            </a:r>
          </a:p>
          <a:p>
            <a:pPr marL="800100" lvl="1" indent="-419100">
              <a:buClr>
                <a:schemeClr val="dk1"/>
              </a:buClr>
              <a:buSzPct val="100000"/>
              <a:buFont typeface="Courier New" panose="02070309020205020404" pitchFamily="49" charset="0"/>
              <a:buChar char="o"/>
            </a:pPr>
            <a:endParaRPr lang="en" dirty="0" smtClean="0">
              <a:latin typeface="Times New Roman"/>
              <a:ea typeface="Times New Roman"/>
              <a:cs typeface="Times New Roman"/>
              <a:sym typeface="Times New Roman"/>
            </a:endParaRPr>
          </a:p>
          <a:p>
            <a:pPr marL="457200" lvl="0" indent="-419100">
              <a:buClr>
                <a:schemeClr val="dk1"/>
              </a:buClr>
              <a:buSzPct val="100000"/>
              <a:buFont typeface="Arial"/>
              <a:buChar char="●"/>
            </a:pPr>
            <a:r>
              <a:rPr lang="en" dirty="0">
                <a:latin typeface="Times New Roman"/>
                <a:ea typeface="Times New Roman"/>
                <a:cs typeface="Times New Roman"/>
                <a:sym typeface="Times New Roman"/>
              </a:rPr>
              <a:t>Look at the possibility for incoming Freshmen to take a course in how to use eBooks</a:t>
            </a:r>
          </a:p>
          <a:p>
            <a:pPr marL="800100" lvl="1" indent="-419100">
              <a:buClr>
                <a:schemeClr val="dk1"/>
              </a:buClr>
              <a:buSzPct val="100000"/>
              <a:buFont typeface="Arial"/>
              <a:buChar char="●"/>
            </a:pPr>
            <a:r>
              <a:rPr lang="en-US" i="1" dirty="0">
                <a:latin typeface="Times New Roman"/>
                <a:ea typeface="Times New Roman"/>
                <a:cs typeface="Times New Roman"/>
                <a:sym typeface="Times New Roman"/>
              </a:rPr>
              <a:t>We plan to have vendors come and do </a:t>
            </a:r>
            <a:r>
              <a:rPr lang="en-US" i="1" dirty="0" smtClean="0">
                <a:latin typeface="Times New Roman"/>
                <a:ea typeface="Times New Roman"/>
                <a:cs typeface="Times New Roman"/>
                <a:sym typeface="Times New Roman"/>
              </a:rPr>
              <a:t>presentations, hold workshops (with students, faculty AND librarians); </a:t>
            </a:r>
            <a:r>
              <a:rPr lang="en-US" i="1" dirty="0">
                <a:latin typeface="Times New Roman"/>
                <a:ea typeface="Times New Roman"/>
                <a:cs typeface="Times New Roman"/>
                <a:sym typeface="Times New Roman"/>
              </a:rPr>
              <a:t>create </a:t>
            </a:r>
            <a:r>
              <a:rPr lang="en-US" i="1" dirty="0" smtClean="0">
                <a:latin typeface="Times New Roman"/>
                <a:ea typeface="Times New Roman"/>
                <a:cs typeface="Times New Roman"/>
                <a:sym typeface="Times New Roman"/>
              </a:rPr>
              <a:t>tutorials and research guide</a:t>
            </a:r>
            <a:endParaRPr lang="en" i="1" dirty="0">
              <a:latin typeface="Times New Roman"/>
              <a:ea typeface="Times New Roman"/>
              <a:cs typeface="Times New Roman"/>
              <a:sym typeface="Times New Roman"/>
            </a:endParaRPr>
          </a:p>
          <a:p>
            <a:pPr marL="800100" lvl="1" indent="-419100">
              <a:buClr>
                <a:schemeClr val="dk1"/>
              </a:buClr>
              <a:buSzPct val="100000"/>
              <a:buFont typeface="Courier New" panose="02070309020205020404" pitchFamily="49" charset="0"/>
              <a:buChar char="o"/>
            </a:pPr>
            <a:endParaRPr lang="en" dirty="0">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Food for thought …</a:t>
            </a:r>
            <a:endParaRPr lang="en-US" dirty="0"/>
          </a:p>
        </p:txBody>
      </p:sp>
      <p:sp>
        <p:nvSpPr>
          <p:cNvPr id="3" name="Content Placeholder 2"/>
          <p:cNvSpPr>
            <a:spLocks noGrp="1"/>
          </p:cNvSpPr>
          <p:nvPr>
            <p:ph idx="1"/>
          </p:nvPr>
        </p:nvSpPr>
        <p:spPr/>
        <p:txBody>
          <a:bodyPr/>
          <a:lstStyle/>
          <a:p>
            <a:pPr marL="0" indent="0">
              <a:buNone/>
            </a:pPr>
            <a:r>
              <a:rPr lang="en-US" dirty="0" smtClean="0"/>
              <a:t>[We] might </a:t>
            </a:r>
            <a:r>
              <a:rPr lang="en-US" dirty="0"/>
              <a:t>think that young adults are adaptable to the change in </a:t>
            </a:r>
            <a:r>
              <a:rPr lang="en-US" dirty="0" smtClean="0"/>
              <a:t>technology [but many students at] College </a:t>
            </a:r>
            <a:r>
              <a:rPr lang="en-US" dirty="0"/>
              <a:t>today grew up with print books and are more comfortable reading print than an eBook. </a:t>
            </a:r>
            <a:endParaRPr lang="en-US" dirty="0" smtClean="0"/>
          </a:p>
          <a:p>
            <a:pPr marL="0" indent="0">
              <a:buNone/>
            </a:pPr>
            <a:endParaRPr lang="en-US" dirty="0"/>
          </a:p>
          <a:p>
            <a:pPr marL="0" indent="0">
              <a:buNone/>
            </a:pPr>
            <a:r>
              <a:rPr lang="en-US" dirty="0" smtClean="0"/>
              <a:t>The </a:t>
            </a:r>
            <a:r>
              <a:rPr lang="en-US" dirty="0"/>
              <a:t>best way to fix this problem on campus would be to start teaching individuals about how to use eBooks in the library. This would inform students and staff how to use eBooks and make them more comfortable to </a:t>
            </a:r>
            <a:r>
              <a:rPr lang="en-US" dirty="0" smtClean="0"/>
              <a:t>the </a:t>
            </a:r>
            <a:r>
              <a:rPr lang="en-US" dirty="0"/>
              <a:t>new technology. </a:t>
            </a:r>
            <a:endParaRPr lang="en-US" dirty="0" smtClean="0"/>
          </a:p>
          <a:p>
            <a:pPr marL="0" indent="0">
              <a:buNone/>
            </a:pPr>
            <a:r>
              <a:rPr lang="en-US" dirty="0"/>
              <a:t>	</a:t>
            </a:r>
            <a:r>
              <a:rPr lang="en-US" dirty="0" smtClean="0"/>
              <a:t>				Anthropology 2912 eBooks final report</a:t>
            </a:r>
            <a:endParaRPr lang="en-US" dirty="0"/>
          </a:p>
        </p:txBody>
      </p:sp>
    </p:spTree>
    <p:extLst>
      <p:ext uri="{BB962C8B-B14F-4D97-AF65-F5344CB8AC3E}">
        <p14:creationId xmlns:p14="http://schemas.microsoft.com/office/powerpoint/2010/main" val="32462295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ctrTitle"/>
          </p:nvPr>
        </p:nvSpPr>
        <p:spPr>
          <a:xfrm>
            <a:off x="124510" y="366523"/>
            <a:ext cx="7772400" cy="1159799"/>
          </a:xfrm>
          <a:prstGeom prst="rect">
            <a:avLst/>
          </a:prstGeom>
        </p:spPr>
        <p:txBody>
          <a:bodyPr lIns="91425" tIns="91425" rIns="91425" bIns="91425" anchor="b" anchorCtr="0">
            <a:noAutofit/>
          </a:bodyPr>
          <a:lstStyle/>
          <a:p>
            <a:pPr>
              <a:spcBef>
                <a:spcPts val="0"/>
              </a:spcBef>
              <a:buNone/>
            </a:pPr>
            <a:r>
              <a:rPr lang="en-US" dirty="0" smtClean="0"/>
              <a:t>Our t</a:t>
            </a:r>
            <a:r>
              <a:rPr lang="en" dirty="0" smtClean="0"/>
              <a:t>hanks to</a:t>
            </a:r>
            <a:endParaRPr lang="en" dirty="0"/>
          </a:p>
        </p:txBody>
      </p:sp>
      <p:sp>
        <p:nvSpPr>
          <p:cNvPr id="31" name="Shape 31"/>
          <p:cNvSpPr txBox="1">
            <a:spLocks noGrp="1"/>
          </p:cNvSpPr>
          <p:nvPr>
            <p:ph type="subTitle" idx="1"/>
          </p:nvPr>
        </p:nvSpPr>
        <p:spPr>
          <a:xfrm>
            <a:off x="472147" y="1820043"/>
            <a:ext cx="7656394" cy="2897100"/>
          </a:xfrm>
          <a:prstGeom prst="rect">
            <a:avLst/>
          </a:prstGeom>
        </p:spPr>
        <p:txBody>
          <a:bodyPr lIns="91425" tIns="91425" rIns="91425" bIns="91425" anchor="t" anchorCtr="0">
            <a:noAutofit/>
          </a:bodyPr>
          <a:lstStyle/>
          <a:p>
            <a:pPr algn="ctr" rtl="0">
              <a:spcBef>
                <a:spcPts val="0"/>
              </a:spcBef>
              <a:buNone/>
            </a:pPr>
            <a:r>
              <a:rPr lang="en" sz="2000" dirty="0" smtClean="0"/>
              <a:t>Dr. Cherubim Quizon, Associate Professor</a:t>
            </a:r>
          </a:p>
          <a:p>
            <a:pPr algn="ctr" rtl="0">
              <a:spcBef>
                <a:spcPts val="0"/>
              </a:spcBef>
              <a:buNone/>
            </a:pPr>
            <a:r>
              <a:rPr lang="en" sz="2000" dirty="0" smtClean="0"/>
              <a:t> Department of Sociology, Anthropology &amp; Social Work</a:t>
            </a:r>
          </a:p>
          <a:p>
            <a:pPr algn="ctr" rtl="0">
              <a:spcBef>
                <a:spcPts val="0"/>
              </a:spcBef>
              <a:buNone/>
            </a:pPr>
            <a:endParaRPr lang="en" sz="2000" dirty="0" smtClean="0"/>
          </a:p>
          <a:p>
            <a:pPr algn="ctr" rtl="0">
              <a:spcBef>
                <a:spcPts val="0"/>
              </a:spcBef>
              <a:buNone/>
            </a:pPr>
            <a:r>
              <a:rPr lang="en" sz="2400" dirty="0" smtClean="0"/>
              <a:t>Brianna </a:t>
            </a:r>
            <a:r>
              <a:rPr lang="en" sz="2400" dirty="0"/>
              <a:t>Galvin, Julie Lipyanka</a:t>
            </a:r>
            <a:r>
              <a:rPr lang="en" sz="2400" dirty="0" smtClean="0"/>
              <a:t>,</a:t>
            </a:r>
          </a:p>
          <a:p>
            <a:pPr algn="ctr" rtl="0">
              <a:spcBef>
                <a:spcPts val="0"/>
              </a:spcBef>
              <a:buNone/>
            </a:pPr>
            <a:r>
              <a:rPr lang="en" sz="2400" dirty="0" smtClean="0"/>
              <a:t>Sarah Pinsky, </a:t>
            </a:r>
            <a:r>
              <a:rPr lang="en" sz="2400" dirty="0"/>
              <a:t>Margaret </a:t>
            </a:r>
            <a:r>
              <a:rPr lang="en" sz="2400" dirty="0" smtClean="0"/>
              <a:t>Schriber</a:t>
            </a:r>
          </a:p>
          <a:p>
            <a:pPr algn="ctr" rtl="0">
              <a:spcBef>
                <a:spcPts val="0"/>
              </a:spcBef>
              <a:buNone/>
            </a:pPr>
            <a:r>
              <a:rPr lang="en" dirty="0" smtClean="0"/>
              <a:t>(Anthropology 2912 – Qualitative Methods)</a:t>
            </a:r>
          </a:p>
          <a:p>
            <a:pPr algn="ctr" rtl="0">
              <a:spcBef>
                <a:spcPts val="0"/>
              </a:spcBef>
              <a:buNone/>
            </a:pPr>
            <a:endParaRPr lang="en" sz="2400" dirty="0" smtClean="0"/>
          </a:p>
          <a:p>
            <a:pPr>
              <a:spcBef>
                <a:spcPts val="0"/>
              </a:spcBef>
              <a:buNone/>
            </a:pPr>
            <a:r>
              <a:rPr lang="en-US" sz="2000" dirty="0" smtClean="0"/>
              <a:t>Katie </a:t>
            </a:r>
            <a:r>
              <a:rPr lang="en-US" sz="2000" dirty="0" err="1" smtClean="0"/>
              <a:t>Wissel</a:t>
            </a:r>
            <a:r>
              <a:rPr lang="en-US" sz="2000" dirty="0" smtClean="0"/>
              <a:t> (SHU libraries intern / Rutgers MLIS candidate)</a:t>
            </a:r>
          </a:p>
          <a:p>
            <a:pPr>
              <a:spcBef>
                <a:spcPts val="0"/>
              </a:spcBef>
              <a:buNone/>
            </a:pPr>
            <a:endParaRPr lang="en-US" sz="2000" dirty="0"/>
          </a:p>
          <a:p>
            <a:pPr>
              <a:spcBef>
                <a:spcPts val="0"/>
              </a:spcBef>
              <a:buNone/>
            </a:pPr>
            <a:r>
              <a:rPr lang="en-US" sz="2000" dirty="0" smtClean="0"/>
              <a:t>SHU University Research Council</a:t>
            </a:r>
            <a:endParaRPr sz="2000" dirty="0"/>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ctrTitle"/>
          </p:nvPr>
        </p:nvSpPr>
        <p:spPr>
          <a:prstGeom prst="rect">
            <a:avLst/>
          </a:prstGeom>
        </p:spPr>
        <p:txBody>
          <a:bodyPr lIns="91425" tIns="91425" rIns="91425" bIns="91425" anchor="b" anchorCtr="0">
            <a:noAutofit/>
          </a:bodyPr>
          <a:lstStyle/>
          <a:p>
            <a:pPr>
              <a:spcBef>
                <a:spcPts val="0"/>
              </a:spcBef>
              <a:buNone/>
            </a:pPr>
            <a:r>
              <a:rPr lang="en" dirty="0" smtClean="0"/>
              <a:t>Questions --- Discussion</a:t>
            </a:r>
            <a:br>
              <a:rPr lang="en" dirty="0" smtClean="0"/>
            </a:br>
            <a:endParaRPr lang="en" dirty="0"/>
          </a:p>
        </p:txBody>
      </p:sp>
      <p:sp>
        <p:nvSpPr>
          <p:cNvPr id="136" name="Shape 136"/>
          <p:cNvSpPr txBox="1">
            <a:spLocks noGrp="1"/>
          </p:cNvSpPr>
          <p:nvPr>
            <p:ph type="subTitle" idx="1"/>
          </p:nvPr>
        </p:nvSpPr>
        <p:spPr>
          <a:prstGeom prst="rect">
            <a:avLst/>
          </a:prstGeom>
        </p:spPr>
        <p:txBody>
          <a:bodyPr lIns="91425" tIns="91425" rIns="91425" bIns="91425" anchor="t" anchorCtr="0">
            <a:noAutofit/>
          </a:bodyPr>
          <a:lstStyle/>
          <a:p>
            <a:pPr>
              <a:spcBef>
                <a:spcPts val="0"/>
              </a:spcBef>
              <a:buNone/>
            </a:pPr>
            <a:r>
              <a:rPr lang="en-US" dirty="0" smtClean="0"/>
              <a:t>Our future plans ….</a:t>
            </a:r>
            <a:endParaRPr dirty="0"/>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Background: History of eBooks at SHU</a:t>
            </a:r>
            <a:endParaRPr lang="en-US" sz="3600" b="1" dirty="0"/>
          </a:p>
        </p:txBody>
      </p:sp>
      <p:sp>
        <p:nvSpPr>
          <p:cNvPr id="3" name="Content Placeholder 2"/>
          <p:cNvSpPr>
            <a:spLocks noGrp="1"/>
          </p:cNvSpPr>
          <p:nvPr>
            <p:ph idx="1"/>
          </p:nvPr>
        </p:nvSpPr>
        <p:spPr>
          <a:xfrm>
            <a:off x="628650" y="1268017"/>
            <a:ext cx="7886700" cy="3811984"/>
          </a:xfrm>
        </p:spPr>
        <p:txBody>
          <a:bodyPr>
            <a:normAutofit fontScale="92500"/>
          </a:bodyPr>
          <a:lstStyle/>
          <a:p>
            <a:r>
              <a:rPr lang="en-US" sz="2600" dirty="0" smtClean="0"/>
              <a:t>Old Net Library collection (rarely used)</a:t>
            </a:r>
          </a:p>
          <a:p>
            <a:r>
              <a:rPr lang="en-US" sz="2600" dirty="0" smtClean="0"/>
              <a:t>Added small ebrary collection of selected titles in science &amp; nursing and leased ebrary business collection in 2009</a:t>
            </a:r>
          </a:p>
          <a:p>
            <a:r>
              <a:rPr lang="en-US" sz="2600" dirty="0" smtClean="0"/>
              <a:t>Began ebrary PDA in 2011; expanded to 24 subject areas</a:t>
            </a:r>
          </a:p>
          <a:p>
            <a:r>
              <a:rPr lang="en-US" sz="2600" dirty="0" smtClean="0"/>
              <a:t>Added ebrary Academic Complete &amp; EBSCO eBook Academic Collection in 2012</a:t>
            </a:r>
          </a:p>
          <a:p>
            <a:r>
              <a:rPr lang="en-US" sz="2600" dirty="0" smtClean="0"/>
              <a:t>SHU University Research Council (URC) 2013 summer research grant – quantitative usage data, comparison by collection &amp; discipline, some informal interview data.</a:t>
            </a:r>
          </a:p>
          <a:p>
            <a:endParaRPr lang="en-US" dirty="0" smtClean="0"/>
          </a:p>
          <a:p>
            <a:endParaRPr lang="en-US" dirty="0" smtClean="0"/>
          </a:p>
        </p:txBody>
      </p:sp>
    </p:spTree>
    <p:extLst>
      <p:ext uri="{BB962C8B-B14F-4D97-AF65-F5344CB8AC3E}">
        <p14:creationId xmlns:p14="http://schemas.microsoft.com/office/powerpoint/2010/main" val="18734806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points for discussion ..</a:t>
            </a:r>
            <a:endParaRPr lang="en-US" dirty="0"/>
          </a:p>
        </p:txBody>
      </p:sp>
      <p:sp>
        <p:nvSpPr>
          <p:cNvPr id="3" name="Content Placeholder 2"/>
          <p:cNvSpPr>
            <a:spLocks noGrp="1"/>
          </p:cNvSpPr>
          <p:nvPr>
            <p:ph idx="1"/>
          </p:nvPr>
        </p:nvSpPr>
        <p:spPr>
          <a:xfrm>
            <a:off x="369006" y="1075707"/>
            <a:ext cx="7886700" cy="3913981"/>
          </a:xfrm>
        </p:spPr>
        <p:txBody>
          <a:bodyPr>
            <a:normAutofit lnSpcReduction="10000"/>
          </a:bodyPr>
          <a:lstStyle/>
          <a:p>
            <a:pPr>
              <a:spcBef>
                <a:spcPts val="0"/>
              </a:spcBef>
              <a:buNone/>
            </a:pPr>
            <a:r>
              <a:rPr lang="en-US" dirty="0"/>
              <a:t>The young and techy generation find eBooks “unreliable” but seem constantly “reading” on their cell phones.  What’s the difference? why?  Do you have the same experience</a:t>
            </a:r>
            <a:r>
              <a:rPr lang="en-US" dirty="0" smtClean="0"/>
              <a:t>?</a:t>
            </a:r>
          </a:p>
          <a:p>
            <a:pPr>
              <a:spcBef>
                <a:spcPts val="0"/>
              </a:spcBef>
              <a:buNone/>
            </a:pPr>
            <a:endParaRPr lang="en-US" dirty="0"/>
          </a:p>
          <a:p>
            <a:pPr>
              <a:spcBef>
                <a:spcPts val="0"/>
              </a:spcBef>
              <a:buNone/>
            </a:pPr>
            <a:r>
              <a:rPr lang="en-US" dirty="0"/>
              <a:t>Should we see eBooks as “digital versions of print books</a:t>
            </a:r>
            <a:r>
              <a:rPr lang="en-US" dirty="0" smtClean="0"/>
              <a:t>” or “something different”;  </a:t>
            </a:r>
            <a:r>
              <a:rPr lang="en-US" dirty="0"/>
              <a:t>more like chapters = </a:t>
            </a:r>
            <a:r>
              <a:rPr lang="en-US" dirty="0" smtClean="0"/>
              <a:t>articles</a:t>
            </a:r>
            <a:r>
              <a:rPr lang="en-US" dirty="0"/>
              <a:t>?</a:t>
            </a:r>
            <a:r>
              <a:rPr lang="en-US" dirty="0" smtClean="0"/>
              <a:t> </a:t>
            </a:r>
          </a:p>
          <a:p>
            <a:pPr>
              <a:spcBef>
                <a:spcPts val="0"/>
              </a:spcBef>
              <a:buNone/>
            </a:pPr>
            <a:endParaRPr lang="en-US" dirty="0"/>
          </a:p>
          <a:p>
            <a:pPr>
              <a:spcBef>
                <a:spcPts val="0"/>
              </a:spcBef>
              <a:buNone/>
            </a:pPr>
            <a:r>
              <a:rPr lang="en-US" dirty="0" smtClean="0"/>
              <a:t>Are students using eBooks without realizing it (e.g. discovery service results combine source types).</a:t>
            </a:r>
          </a:p>
          <a:p>
            <a:pPr>
              <a:spcBef>
                <a:spcPts val="0"/>
              </a:spcBef>
              <a:buNone/>
            </a:pPr>
            <a:endParaRPr lang="en-US" dirty="0"/>
          </a:p>
          <a:p>
            <a:pPr>
              <a:spcBef>
                <a:spcPts val="0"/>
              </a:spcBef>
              <a:buNone/>
            </a:pPr>
            <a:r>
              <a:rPr lang="en-US" dirty="0" smtClean="0"/>
              <a:t>How </a:t>
            </a:r>
            <a:r>
              <a:rPr lang="en-US" dirty="0"/>
              <a:t>can </a:t>
            </a:r>
            <a:r>
              <a:rPr lang="en-US" dirty="0" smtClean="0"/>
              <a:t>we persuade </a:t>
            </a:r>
            <a:r>
              <a:rPr lang="en-US" dirty="0"/>
              <a:t>publishers / aggregators to improve eBook platforms </a:t>
            </a:r>
            <a:r>
              <a:rPr lang="en-US" smtClean="0"/>
              <a:t>and features?</a:t>
            </a:r>
            <a:endParaRPr lang="en-US" dirty="0" smtClean="0"/>
          </a:p>
          <a:p>
            <a:pPr>
              <a:spcBef>
                <a:spcPts val="0"/>
              </a:spcBef>
              <a:buNone/>
            </a:pPr>
            <a:endParaRPr lang="en-US" dirty="0"/>
          </a:p>
          <a:p>
            <a:pPr>
              <a:spcBef>
                <a:spcPts val="0"/>
              </a:spcBef>
              <a:buNone/>
            </a:pPr>
            <a:r>
              <a:rPr lang="en-US" dirty="0"/>
              <a:t>What about online students?</a:t>
            </a:r>
          </a:p>
          <a:p>
            <a:endParaRPr lang="en-US" dirty="0"/>
          </a:p>
        </p:txBody>
      </p:sp>
    </p:spTree>
    <p:extLst>
      <p:ext uri="{BB962C8B-B14F-4D97-AF65-F5344CB8AC3E}">
        <p14:creationId xmlns:p14="http://schemas.microsoft.com/office/powerpoint/2010/main" val="41362390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179968634"/>
              </p:ext>
            </p:extLst>
          </p:nvPr>
        </p:nvGraphicFramePr>
        <p:xfrm>
          <a:off x="174172" y="281896"/>
          <a:ext cx="8708572" cy="4738624"/>
        </p:xfrm>
        <a:graphic>
          <a:graphicData uri="http://schemas.openxmlformats.org/drawingml/2006/table">
            <a:tbl>
              <a:tblPr/>
              <a:tblGrid>
                <a:gridCol w="3062647"/>
                <a:gridCol w="1785557"/>
                <a:gridCol w="2076043"/>
                <a:gridCol w="1784325"/>
              </a:tblGrid>
              <a:tr h="246316">
                <a:tc>
                  <a:txBody>
                    <a:bodyPr/>
                    <a:lstStyle/>
                    <a:p>
                      <a:pPr algn="l" fontAlgn="b"/>
                      <a:r>
                        <a:rPr lang="en-US" sz="1600" b="1" i="0" u="none" strike="noStrike" dirty="0">
                          <a:solidFill>
                            <a:srgbClr val="000000"/>
                          </a:solidFill>
                          <a:effectLst/>
                          <a:latin typeface="Calibri" panose="020F0502020204030204" pitchFamily="34" charset="0"/>
                        </a:rPr>
                        <a:t>Summary statistics</a:t>
                      </a:r>
                    </a:p>
                  </a:txBody>
                  <a:tcPr marL="6604" marR="6604" marT="6604" marB="0" anchor="b">
                    <a:lnL>
                      <a:noFill/>
                    </a:lnL>
                    <a:lnR>
                      <a:noFill/>
                    </a:lnR>
                    <a:lnT>
                      <a:noFill/>
                    </a:lnT>
                    <a:lnB>
                      <a:noFill/>
                    </a:lnB>
                  </a:tcPr>
                </a:tc>
                <a:tc>
                  <a:txBody>
                    <a:bodyPr/>
                    <a:lstStyle/>
                    <a:p>
                      <a:pPr algn="ctr" fontAlgn="b"/>
                      <a:r>
                        <a:rPr lang="en-US" sz="1600" b="1" i="0" u="none" strike="noStrike">
                          <a:solidFill>
                            <a:srgbClr val="000000"/>
                          </a:solidFill>
                          <a:effectLst/>
                          <a:latin typeface="Calibri" panose="020F0502020204030204" pitchFamily="34" charset="0"/>
                        </a:rPr>
                        <a:t>ebrary PDA</a:t>
                      </a:r>
                    </a:p>
                  </a:txBody>
                  <a:tcPr marL="6604" marR="6604" marT="6604" marB="0" anchor="b">
                    <a:lnL>
                      <a:noFill/>
                    </a:lnL>
                    <a:lnR>
                      <a:noFill/>
                    </a:lnR>
                    <a:lnT>
                      <a:noFill/>
                    </a:lnT>
                    <a:lnB>
                      <a:noFill/>
                    </a:lnB>
                  </a:tcPr>
                </a:tc>
                <a:tc>
                  <a:txBody>
                    <a:bodyPr/>
                    <a:lstStyle/>
                    <a:p>
                      <a:pPr algn="ctr" fontAlgn="b"/>
                      <a:r>
                        <a:rPr lang="en-US" sz="1600" b="1" i="0" u="none" strike="noStrike" dirty="0">
                          <a:solidFill>
                            <a:srgbClr val="000000"/>
                          </a:solidFill>
                          <a:effectLst/>
                          <a:latin typeface="Calibri" panose="020F0502020204030204" pitchFamily="34" charset="0"/>
                        </a:rPr>
                        <a:t>ebrary Academic Complete</a:t>
                      </a:r>
                    </a:p>
                  </a:txBody>
                  <a:tcPr marL="6604" marR="6604" marT="6604" marB="0" anchor="b">
                    <a:lnL>
                      <a:noFill/>
                    </a:lnL>
                    <a:lnR>
                      <a:noFill/>
                    </a:lnR>
                    <a:lnT>
                      <a:noFill/>
                    </a:lnT>
                    <a:lnB>
                      <a:noFill/>
                    </a:lnB>
                  </a:tcPr>
                </a:tc>
                <a:tc>
                  <a:txBody>
                    <a:bodyPr/>
                    <a:lstStyle/>
                    <a:p>
                      <a:pPr algn="ctr" fontAlgn="b"/>
                      <a:r>
                        <a:rPr lang="en-US" sz="1600" b="1" i="0" u="none" strike="noStrike" dirty="0">
                          <a:solidFill>
                            <a:srgbClr val="000000"/>
                          </a:solidFill>
                          <a:effectLst/>
                          <a:latin typeface="Calibri" panose="020F0502020204030204" pitchFamily="34" charset="0"/>
                        </a:rPr>
                        <a:t>EBSCO </a:t>
                      </a:r>
                      <a:r>
                        <a:rPr lang="en-US" sz="1600" b="1" i="0" u="none" strike="noStrike" dirty="0" smtClean="0">
                          <a:solidFill>
                            <a:srgbClr val="000000"/>
                          </a:solidFill>
                          <a:effectLst/>
                          <a:latin typeface="Calibri" panose="020F0502020204030204" pitchFamily="34" charset="0"/>
                        </a:rPr>
                        <a:t>eBook </a:t>
                      </a:r>
                      <a:r>
                        <a:rPr lang="en-US" sz="1600" b="1" i="0" u="none" strike="noStrike" dirty="0">
                          <a:solidFill>
                            <a:srgbClr val="000000"/>
                          </a:solidFill>
                          <a:effectLst/>
                          <a:latin typeface="Calibri" panose="020F0502020204030204" pitchFamily="34" charset="0"/>
                        </a:rPr>
                        <a:t>collection</a:t>
                      </a:r>
                    </a:p>
                  </a:txBody>
                  <a:tcPr marL="6604" marR="6604" marT="6604" marB="0" anchor="b">
                    <a:lnL>
                      <a:noFill/>
                    </a:lnL>
                    <a:lnR>
                      <a:noFill/>
                    </a:lnR>
                    <a:lnT>
                      <a:noFill/>
                    </a:lnT>
                    <a:lnB>
                      <a:noFill/>
                    </a:lnB>
                  </a:tcPr>
                </a:tc>
              </a:tr>
              <a:tr h="246316">
                <a:tc>
                  <a:txBody>
                    <a:bodyPr/>
                    <a:lstStyle/>
                    <a:p>
                      <a:pPr algn="l" fontAlgn="b"/>
                      <a:r>
                        <a:rPr lang="en-US" sz="1600" b="0" i="0" u="none" strike="noStrike">
                          <a:solidFill>
                            <a:srgbClr val="000000"/>
                          </a:solidFill>
                          <a:effectLst/>
                          <a:latin typeface="Times New Roman" panose="02020603050405020304" pitchFamily="18" charset="0"/>
                        </a:rPr>
                        <a:t>Dates available</a:t>
                      </a:r>
                    </a:p>
                  </a:txBody>
                  <a:tcPr marL="6604" marR="6604" marT="6604"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Times New Roman" panose="02020603050405020304" pitchFamily="18" charset="0"/>
                        </a:rPr>
                        <a:t>Oct </a:t>
                      </a:r>
                      <a:r>
                        <a:rPr lang="en-US" sz="1600" b="0" i="0" u="none" strike="noStrike" dirty="0">
                          <a:solidFill>
                            <a:srgbClr val="000000"/>
                          </a:solidFill>
                          <a:effectLst/>
                          <a:latin typeface="Times New Roman" panose="02020603050405020304" pitchFamily="18" charset="0"/>
                        </a:rPr>
                        <a:t>2011-June 2014</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Jan 2012-June 2014</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October 2012-June 2014</a:t>
                      </a:r>
                    </a:p>
                  </a:txBody>
                  <a:tcPr marL="6604" marR="6604" marT="6604" marB="0" anchor="b">
                    <a:lnL>
                      <a:noFill/>
                    </a:lnL>
                    <a:lnR>
                      <a:noFill/>
                    </a:lnR>
                    <a:lnT>
                      <a:noFill/>
                    </a:lnT>
                    <a:lnB>
                      <a:noFill/>
                    </a:lnB>
                  </a:tcPr>
                </a:tc>
              </a:tr>
              <a:tr h="246316">
                <a:tc>
                  <a:txBody>
                    <a:bodyPr/>
                    <a:lstStyle/>
                    <a:p>
                      <a:pPr algn="l" fontAlgn="b"/>
                      <a:endParaRPr lang="en-US" sz="1600" b="0" i="0" u="none" strike="noStrike" dirty="0">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r>
              <a:tr h="246316">
                <a:tc>
                  <a:txBody>
                    <a:bodyPr/>
                    <a:lstStyle/>
                    <a:p>
                      <a:pPr algn="l" fontAlgn="b"/>
                      <a:r>
                        <a:rPr lang="en-US" sz="1600" b="0" i="0" u="none" strike="noStrike">
                          <a:solidFill>
                            <a:srgbClr val="000000"/>
                          </a:solidFill>
                          <a:effectLst/>
                          <a:latin typeface="Times New Roman" panose="02020603050405020304" pitchFamily="18" charset="0"/>
                        </a:rPr>
                        <a:t>Titles in collection</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4,595</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116,478</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133,705</a:t>
                      </a:r>
                    </a:p>
                  </a:txBody>
                  <a:tcPr marL="6604" marR="6604" marT="6604" marB="0" anchor="b">
                    <a:lnL>
                      <a:noFill/>
                    </a:lnL>
                    <a:lnR>
                      <a:noFill/>
                    </a:lnR>
                    <a:lnT>
                      <a:noFill/>
                    </a:lnT>
                    <a:lnB>
                      <a:noFill/>
                    </a:lnB>
                  </a:tcPr>
                </a:tc>
              </a:tr>
              <a:tr h="246316">
                <a:tc>
                  <a:txBody>
                    <a:bodyPr/>
                    <a:lstStyle/>
                    <a:p>
                      <a:pPr algn="l" fontAlgn="b"/>
                      <a:r>
                        <a:rPr lang="en-US" sz="1600" b="0" i="0" u="none" strike="noStrike">
                          <a:solidFill>
                            <a:srgbClr val="000000"/>
                          </a:solidFill>
                          <a:effectLst/>
                          <a:latin typeface="Times New Roman" panose="02020603050405020304" pitchFamily="18" charset="0"/>
                        </a:rPr>
                        <a:t># viewed</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982</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8,995</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18,439</a:t>
                      </a:r>
                    </a:p>
                  </a:txBody>
                  <a:tcPr marL="6604" marR="6604" marT="6604" marB="0" anchor="b">
                    <a:lnL>
                      <a:noFill/>
                    </a:lnL>
                    <a:lnR>
                      <a:noFill/>
                    </a:lnR>
                    <a:lnT>
                      <a:noFill/>
                    </a:lnT>
                    <a:lnB>
                      <a:noFill/>
                    </a:lnB>
                  </a:tcPr>
                </a:tc>
              </a:tr>
              <a:tr h="246316">
                <a:tc>
                  <a:txBody>
                    <a:bodyPr/>
                    <a:lstStyle/>
                    <a:p>
                      <a:pPr algn="l" fontAlgn="b"/>
                      <a:r>
                        <a:rPr lang="en-US" sz="1600" b="0" i="0" u="none" strike="noStrike">
                          <a:solidFill>
                            <a:srgbClr val="000000"/>
                          </a:solidFill>
                          <a:effectLst/>
                          <a:latin typeface="Times New Roman" panose="02020603050405020304" pitchFamily="18" charset="0"/>
                        </a:rPr>
                        <a:t>% viewed</a:t>
                      </a:r>
                    </a:p>
                  </a:txBody>
                  <a:tcPr marL="6604" marR="6604" marT="6604" marB="0" anchor="b">
                    <a:lnL>
                      <a:noFill/>
                    </a:lnL>
                    <a:lnR>
                      <a:noFill/>
                    </a:lnR>
                    <a:lnT>
                      <a:noFill/>
                    </a:lnT>
                    <a:lnB>
                      <a:noFill/>
                    </a:lnB>
                  </a:tcPr>
                </a:tc>
                <a:tc>
                  <a:txBody>
                    <a:bodyPr/>
                    <a:lstStyle/>
                    <a:p>
                      <a:pPr algn="ctr" fontAlgn="b"/>
                      <a:r>
                        <a:rPr lang="en-US" sz="1600" b="0" i="0" u="none" strike="noStrike" dirty="0">
                          <a:solidFill>
                            <a:srgbClr val="000000"/>
                          </a:solidFill>
                          <a:effectLst/>
                          <a:latin typeface="Times New Roman" panose="02020603050405020304" pitchFamily="18" charset="0"/>
                        </a:rPr>
                        <a:t>20.0%</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7.7%</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13.8%</a:t>
                      </a:r>
                    </a:p>
                  </a:txBody>
                  <a:tcPr marL="6604" marR="6604" marT="6604" marB="0" anchor="b">
                    <a:lnL>
                      <a:noFill/>
                    </a:lnL>
                    <a:lnR>
                      <a:noFill/>
                    </a:lnR>
                    <a:lnT>
                      <a:noFill/>
                    </a:lnT>
                    <a:lnB>
                      <a:noFill/>
                    </a:lnB>
                  </a:tcPr>
                </a:tc>
              </a:tr>
              <a:tr h="246316">
                <a:tc>
                  <a:txBody>
                    <a:bodyPr/>
                    <a:lstStyle/>
                    <a:p>
                      <a:pPr algn="l" fontAlgn="b"/>
                      <a:r>
                        <a:rPr lang="en-US" sz="1600" b="0" i="0" u="none" strike="noStrike">
                          <a:solidFill>
                            <a:srgbClr val="000000"/>
                          </a:solidFill>
                          <a:effectLst/>
                          <a:latin typeface="Times New Roman" panose="02020603050405020304" pitchFamily="18" charset="0"/>
                        </a:rPr>
                        <a:t>Average titles viewed per month</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22</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300</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878</a:t>
                      </a:r>
                    </a:p>
                  </a:txBody>
                  <a:tcPr marL="6604" marR="6604" marT="6604" marB="0" anchor="b">
                    <a:lnL>
                      <a:noFill/>
                    </a:lnL>
                    <a:lnR>
                      <a:noFill/>
                    </a:lnR>
                    <a:lnT>
                      <a:noFill/>
                    </a:lnT>
                    <a:lnB>
                      <a:noFill/>
                    </a:lnB>
                  </a:tcPr>
                </a:tc>
              </a:tr>
              <a:tr h="246316">
                <a:tc>
                  <a:txBody>
                    <a:bodyPr/>
                    <a:lstStyle/>
                    <a:p>
                      <a:pPr algn="l"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r>
              <a:tr h="246316">
                <a:tc>
                  <a:txBody>
                    <a:bodyPr/>
                    <a:lstStyle/>
                    <a:p>
                      <a:pPr algn="l" fontAlgn="b"/>
                      <a:r>
                        <a:rPr lang="en-US" sz="1600" b="0" i="0" u="none" strike="noStrike">
                          <a:solidFill>
                            <a:srgbClr val="000000"/>
                          </a:solidFill>
                          <a:effectLst/>
                          <a:latin typeface="Times New Roman" panose="02020603050405020304" pitchFamily="18" charset="0"/>
                        </a:rPr>
                        <a:t>average pages viewed</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24</a:t>
                      </a:r>
                    </a:p>
                  </a:txBody>
                  <a:tcPr marL="6604" marR="6604" marT="6604" marB="0" anchor="b">
                    <a:lnL>
                      <a:noFill/>
                    </a:lnL>
                    <a:lnR>
                      <a:noFill/>
                    </a:lnR>
                    <a:lnT>
                      <a:noFill/>
                    </a:lnT>
                    <a:lnB>
                      <a:noFill/>
                    </a:lnB>
                  </a:tcPr>
                </a:tc>
                <a:tc>
                  <a:txBody>
                    <a:bodyPr/>
                    <a:lstStyle/>
                    <a:p>
                      <a:pPr algn="ctr" fontAlgn="b"/>
                      <a:r>
                        <a:rPr lang="en-US" sz="1600" b="0" i="0" u="none" strike="noStrike" dirty="0">
                          <a:solidFill>
                            <a:srgbClr val="000000"/>
                          </a:solidFill>
                          <a:effectLst/>
                          <a:latin typeface="Times New Roman" panose="02020603050405020304" pitchFamily="18" charset="0"/>
                        </a:rPr>
                        <a:t>27</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n/a</a:t>
                      </a:r>
                    </a:p>
                  </a:txBody>
                  <a:tcPr marL="6604" marR="6604" marT="6604" marB="0" anchor="b">
                    <a:lnL>
                      <a:noFill/>
                    </a:lnL>
                    <a:lnR>
                      <a:noFill/>
                    </a:lnR>
                    <a:lnT>
                      <a:noFill/>
                    </a:lnT>
                    <a:lnB>
                      <a:noFill/>
                    </a:lnB>
                  </a:tcPr>
                </a:tc>
              </a:tr>
              <a:tr h="246316">
                <a:tc>
                  <a:txBody>
                    <a:bodyPr/>
                    <a:lstStyle/>
                    <a:p>
                      <a:pPr algn="l" fontAlgn="b"/>
                      <a:r>
                        <a:rPr lang="en-US" sz="1600" b="0" i="0" u="none" strike="noStrike">
                          <a:solidFill>
                            <a:srgbClr val="000000"/>
                          </a:solidFill>
                          <a:effectLst/>
                          <a:latin typeface="Times New Roman" panose="02020603050405020304" pitchFamily="18" charset="0"/>
                        </a:rPr>
                        <a:t>average pages printed</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1.0</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1.1</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n/a</a:t>
                      </a:r>
                    </a:p>
                  </a:txBody>
                  <a:tcPr marL="6604" marR="6604" marT="6604" marB="0" anchor="b">
                    <a:lnL>
                      <a:noFill/>
                    </a:lnL>
                    <a:lnR>
                      <a:noFill/>
                    </a:lnR>
                    <a:lnT>
                      <a:noFill/>
                    </a:lnT>
                    <a:lnB>
                      <a:noFill/>
                    </a:lnB>
                  </a:tcPr>
                </a:tc>
              </a:tr>
              <a:tr h="246316">
                <a:tc>
                  <a:txBody>
                    <a:bodyPr/>
                    <a:lstStyle/>
                    <a:p>
                      <a:pPr algn="l"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r>
              <a:tr h="246316">
                <a:tc>
                  <a:txBody>
                    <a:bodyPr/>
                    <a:lstStyle/>
                    <a:p>
                      <a:pPr algn="l" fontAlgn="b"/>
                      <a:r>
                        <a:rPr lang="en-US" sz="1600" b="0" i="0" u="none" strike="noStrike">
                          <a:solidFill>
                            <a:srgbClr val="000000"/>
                          </a:solidFill>
                          <a:effectLst/>
                          <a:latin typeface="Times New Roman" panose="02020603050405020304" pitchFamily="18" charset="0"/>
                        </a:rPr>
                        <a:t>% viewed books with chapter downloads</a:t>
                      </a:r>
                    </a:p>
                  </a:txBody>
                  <a:tcPr marL="6604" marR="6604" marT="6604" marB="0" anchor="b">
                    <a:lnL>
                      <a:noFill/>
                    </a:lnL>
                    <a:lnR>
                      <a:noFill/>
                    </a:lnR>
                    <a:lnT>
                      <a:noFill/>
                    </a:lnT>
                    <a:lnB>
                      <a:noFill/>
                    </a:lnB>
                  </a:tcPr>
                </a:tc>
                <a:tc>
                  <a:txBody>
                    <a:bodyPr/>
                    <a:lstStyle/>
                    <a:p>
                      <a:pPr algn="ctr" fontAlgn="b"/>
                      <a:r>
                        <a:rPr lang="en-US" sz="1800" b="1" i="0" u="none" strike="noStrike">
                          <a:solidFill>
                            <a:srgbClr val="FF6600"/>
                          </a:solidFill>
                          <a:effectLst/>
                          <a:latin typeface="Times New Roman" panose="02020603050405020304" pitchFamily="18" charset="0"/>
                        </a:rPr>
                        <a:t>43%</a:t>
                      </a:r>
                    </a:p>
                  </a:txBody>
                  <a:tcPr marL="6604" marR="6604" marT="6604" marB="0" anchor="b">
                    <a:lnL>
                      <a:noFill/>
                    </a:lnL>
                    <a:lnR>
                      <a:noFill/>
                    </a:lnR>
                    <a:lnT>
                      <a:noFill/>
                    </a:lnT>
                    <a:lnB>
                      <a:noFill/>
                    </a:lnB>
                  </a:tcPr>
                </a:tc>
                <a:tc>
                  <a:txBody>
                    <a:bodyPr/>
                    <a:lstStyle/>
                    <a:p>
                      <a:pPr algn="ctr" fontAlgn="b"/>
                      <a:r>
                        <a:rPr lang="en-US" sz="1800" b="1" i="0" u="none" strike="noStrike" dirty="0">
                          <a:solidFill>
                            <a:srgbClr val="FF6600"/>
                          </a:solidFill>
                          <a:effectLst/>
                          <a:latin typeface="Times New Roman" panose="02020603050405020304" pitchFamily="18" charset="0"/>
                        </a:rPr>
                        <a:t>21%</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n/a</a:t>
                      </a:r>
                    </a:p>
                  </a:txBody>
                  <a:tcPr marL="6604" marR="6604" marT="6604" marB="0" anchor="b">
                    <a:lnL>
                      <a:noFill/>
                    </a:lnL>
                    <a:lnR>
                      <a:noFill/>
                    </a:lnR>
                    <a:lnT>
                      <a:noFill/>
                    </a:lnT>
                    <a:lnB>
                      <a:noFill/>
                    </a:lnB>
                  </a:tcPr>
                </a:tc>
              </a:tr>
              <a:tr h="246316">
                <a:tc>
                  <a:txBody>
                    <a:bodyPr/>
                    <a:lstStyle/>
                    <a:p>
                      <a:pPr algn="l" fontAlgn="b"/>
                      <a:r>
                        <a:rPr lang="en-US" sz="1600" b="0" i="0" u="none" strike="noStrike">
                          <a:solidFill>
                            <a:srgbClr val="000000"/>
                          </a:solidFill>
                          <a:effectLst/>
                          <a:latin typeface="Times New Roman" panose="02020603050405020304" pitchFamily="18" charset="0"/>
                        </a:rPr>
                        <a:t>% viewed books downloaded</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n/a</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8.0%</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9.3%</a:t>
                      </a:r>
                    </a:p>
                  </a:txBody>
                  <a:tcPr marL="6604" marR="6604" marT="6604" marB="0" anchor="b">
                    <a:lnL>
                      <a:noFill/>
                    </a:lnL>
                    <a:lnR>
                      <a:noFill/>
                    </a:lnR>
                    <a:lnT>
                      <a:noFill/>
                    </a:lnT>
                    <a:lnB>
                      <a:noFill/>
                    </a:lnB>
                  </a:tcPr>
                </a:tc>
              </a:tr>
              <a:tr h="246316">
                <a:tc>
                  <a:txBody>
                    <a:bodyPr/>
                    <a:lstStyle/>
                    <a:p>
                      <a:pPr algn="l" fontAlgn="b"/>
                      <a:endParaRPr lang="en-US" sz="1600" b="0" i="0" u="none" strike="noStrike" dirty="0">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c>
                  <a:txBody>
                    <a:bodyPr/>
                    <a:lstStyle/>
                    <a:p>
                      <a:pPr algn="ctr" fontAlgn="b"/>
                      <a:endParaRPr lang="en-US" sz="1600" b="0" i="0" u="none" strike="noStrike">
                        <a:solidFill>
                          <a:srgbClr val="000000"/>
                        </a:solidFill>
                        <a:effectLst/>
                        <a:latin typeface="Times New Roman" panose="02020603050405020304" pitchFamily="18" charset="0"/>
                      </a:endParaRPr>
                    </a:p>
                  </a:txBody>
                  <a:tcPr marL="6604" marR="6604" marT="6604" marB="0" anchor="b">
                    <a:lnL>
                      <a:noFill/>
                    </a:lnL>
                    <a:lnR>
                      <a:noFill/>
                    </a:lnR>
                    <a:lnT>
                      <a:noFill/>
                    </a:lnT>
                    <a:lnB>
                      <a:noFill/>
                    </a:lnB>
                  </a:tcPr>
                </a:tc>
              </a:tr>
              <a:tr h="246316">
                <a:tc>
                  <a:txBody>
                    <a:bodyPr/>
                    <a:lstStyle/>
                    <a:p>
                      <a:pPr algn="l" fontAlgn="b"/>
                      <a:r>
                        <a:rPr lang="en-US" sz="1600" b="0" i="0" u="none" strike="noStrike" dirty="0">
                          <a:solidFill>
                            <a:srgbClr val="000000"/>
                          </a:solidFill>
                          <a:effectLst/>
                          <a:latin typeface="Times New Roman" panose="02020603050405020304" pitchFamily="18" charset="0"/>
                        </a:rPr>
                        <a:t>Average cost per book viewed</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$25.14 </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$1.26</a:t>
                      </a:r>
                    </a:p>
                  </a:txBody>
                  <a:tcPr marL="6604" marR="6604" marT="6604" marB="0" anchor="b">
                    <a:lnL>
                      <a:noFill/>
                    </a:lnL>
                    <a:lnR>
                      <a:noFill/>
                    </a:lnR>
                    <a:lnT>
                      <a:noFill/>
                    </a:lnT>
                    <a:lnB>
                      <a:noFill/>
                    </a:lnB>
                  </a:tcPr>
                </a:tc>
                <a:tc>
                  <a:txBody>
                    <a:bodyPr/>
                    <a:lstStyle/>
                    <a:p>
                      <a:pPr algn="ctr" fontAlgn="b"/>
                      <a:r>
                        <a:rPr lang="en-US" sz="1600" b="0" i="0" u="none" strike="noStrike" dirty="0">
                          <a:solidFill>
                            <a:srgbClr val="000000"/>
                          </a:solidFill>
                          <a:effectLst/>
                          <a:latin typeface="Times New Roman" panose="02020603050405020304" pitchFamily="18" charset="0"/>
                        </a:rPr>
                        <a:t>$0.55 </a:t>
                      </a:r>
                    </a:p>
                  </a:txBody>
                  <a:tcPr marL="6604" marR="6604" marT="6604" marB="0" anchor="b">
                    <a:lnL>
                      <a:noFill/>
                    </a:lnL>
                    <a:lnR>
                      <a:noFill/>
                    </a:lnR>
                    <a:lnT>
                      <a:noFill/>
                    </a:lnT>
                    <a:lnB>
                      <a:noFill/>
                    </a:lnB>
                  </a:tcPr>
                </a:tc>
              </a:tr>
              <a:tr h="246316">
                <a:tc>
                  <a:txBody>
                    <a:bodyPr/>
                    <a:lstStyle/>
                    <a:p>
                      <a:pPr algn="l" fontAlgn="b"/>
                      <a:r>
                        <a:rPr lang="en-US" sz="1600" b="0" i="0" u="none" strike="noStrike" dirty="0">
                          <a:solidFill>
                            <a:srgbClr val="000000"/>
                          </a:solidFill>
                          <a:effectLst/>
                          <a:latin typeface="Times New Roman" panose="02020603050405020304" pitchFamily="18" charset="0"/>
                        </a:rPr>
                        <a:t>Average </a:t>
                      </a:r>
                      <a:r>
                        <a:rPr lang="en-US" sz="1600" b="0" i="0" u="none" strike="noStrike" dirty="0" smtClean="0">
                          <a:solidFill>
                            <a:srgbClr val="000000"/>
                          </a:solidFill>
                          <a:effectLst/>
                          <a:latin typeface="Times New Roman" panose="02020603050405020304" pitchFamily="18" charset="0"/>
                        </a:rPr>
                        <a:t>purchased</a:t>
                      </a:r>
                      <a:r>
                        <a:rPr lang="en-US" sz="1600" b="0" i="0" u="none" strike="noStrike" dirty="0">
                          <a:solidFill>
                            <a:srgbClr val="000000"/>
                          </a:solidFill>
                          <a:effectLst/>
                          <a:latin typeface="Times New Roman" panose="02020603050405020304" pitchFamily="18" charset="0"/>
                        </a:rPr>
                        <a:t>/ downloaded</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$82.56 </a:t>
                      </a:r>
                    </a:p>
                  </a:txBody>
                  <a:tcPr marL="6604" marR="6604" marT="6604" marB="0" anchor="b">
                    <a:lnL>
                      <a:noFill/>
                    </a:lnL>
                    <a:lnR>
                      <a:noFill/>
                    </a:lnR>
                    <a:lnT>
                      <a:noFill/>
                    </a:lnT>
                    <a:lnB>
                      <a:noFill/>
                    </a:lnB>
                  </a:tcPr>
                </a:tc>
                <a:tc>
                  <a:txBody>
                    <a:bodyPr/>
                    <a:lstStyle/>
                    <a:p>
                      <a:pPr algn="ctr" fontAlgn="b"/>
                      <a:r>
                        <a:rPr lang="en-US" sz="1600" b="0" i="0" u="none" strike="noStrike">
                          <a:solidFill>
                            <a:srgbClr val="000000"/>
                          </a:solidFill>
                          <a:effectLst/>
                          <a:latin typeface="Times New Roman" panose="02020603050405020304" pitchFamily="18" charset="0"/>
                        </a:rPr>
                        <a:t>$15.95</a:t>
                      </a:r>
                    </a:p>
                  </a:txBody>
                  <a:tcPr marL="6604" marR="6604" marT="6604" marB="0" anchor="b">
                    <a:lnL>
                      <a:noFill/>
                    </a:lnL>
                    <a:lnR>
                      <a:noFill/>
                    </a:lnR>
                    <a:lnT>
                      <a:noFill/>
                    </a:lnT>
                    <a:lnB>
                      <a:noFill/>
                    </a:lnB>
                  </a:tcPr>
                </a:tc>
                <a:tc>
                  <a:txBody>
                    <a:bodyPr/>
                    <a:lstStyle/>
                    <a:p>
                      <a:pPr algn="ctr" fontAlgn="b"/>
                      <a:r>
                        <a:rPr lang="en-US" sz="1600" b="0" i="0" u="none" strike="noStrike" dirty="0">
                          <a:solidFill>
                            <a:srgbClr val="000000"/>
                          </a:solidFill>
                          <a:effectLst/>
                          <a:latin typeface="Times New Roman" panose="02020603050405020304" pitchFamily="18" charset="0"/>
                        </a:rPr>
                        <a:t>$5.64 </a:t>
                      </a:r>
                    </a:p>
                  </a:txBody>
                  <a:tcPr marL="6604" marR="6604" marT="6604" marB="0" anchor="b">
                    <a:lnL>
                      <a:noFill/>
                    </a:lnL>
                    <a:lnR>
                      <a:noFill/>
                    </a:lnR>
                    <a:lnT>
                      <a:noFill/>
                    </a:lnT>
                    <a:lnB>
                      <a:noFill/>
                    </a:lnB>
                  </a:tcPr>
                </a:tc>
              </a:tr>
            </a:tbl>
          </a:graphicData>
        </a:graphic>
      </p:graphicFrame>
    </p:spTree>
    <p:extLst>
      <p:ext uri="{BB962C8B-B14F-4D97-AF65-F5344CB8AC3E}">
        <p14:creationId xmlns:p14="http://schemas.microsoft.com/office/powerpoint/2010/main" val="16893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eBook usage has not increased over time</a:t>
            </a:r>
            <a:br>
              <a:rPr lang="en-US" dirty="0" smtClean="0"/>
            </a:br>
            <a:r>
              <a:rPr lang="en-US" dirty="0" smtClean="0"/>
              <a:t>(sample data from PDA trigger reports)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02261843"/>
              </p:ext>
            </p:extLst>
          </p:nvPr>
        </p:nvGraphicFramePr>
        <p:xfrm>
          <a:off x="313899" y="1220243"/>
          <a:ext cx="8253769" cy="3774840"/>
        </p:xfrm>
        <a:graphic>
          <a:graphicData uri="http://schemas.openxmlformats.org/drawingml/2006/table">
            <a:tbl>
              <a:tblPr/>
              <a:tblGrid>
                <a:gridCol w="2129113"/>
                <a:gridCol w="1106032"/>
                <a:gridCol w="967779"/>
                <a:gridCol w="1050731"/>
                <a:gridCol w="1050731"/>
                <a:gridCol w="829525"/>
                <a:gridCol w="1119858"/>
              </a:tblGrid>
              <a:tr h="754968">
                <a:tc>
                  <a:txBody>
                    <a:bodyPr/>
                    <a:lstStyle/>
                    <a:p>
                      <a:pPr algn="l" fontAlgn="b"/>
                      <a:r>
                        <a:rPr lang="en-US" sz="1200" b="1" i="0" u="none" strike="noStrike">
                          <a:solidFill>
                            <a:srgbClr val="000000"/>
                          </a:solidFill>
                          <a:effectLst/>
                          <a:latin typeface="Calibri" panose="020F0502020204030204" pitchFamily="34" charset="0"/>
                        </a:rPr>
                        <a:t>subject area</a:t>
                      </a:r>
                    </a:p>
                  </a:txBody>
                  <a:tcPr marL="7620" marR="7620" marT="7620" marB="0" anchor="b">
                    <a:lnL>
                      <a:noFill/>
                    </a:lnL>
                    <a:lnR>
                      <a:noFill/>
                    </a:lnR>
                    <a:lnT>
                      <a:noFill/>
                    </a:lnT>
                    <a:lnB>
                      <a:noFill/>
                    </a:lnB>
                  </a:tcPr>
                </a:tc>
                <a:tc>
                  <a:txBody>
                    <a:bodyPr/>
                    <a:lstStyle/>
                    <a:p>
                      <a:pPr algn="ctr" fontAlgn="b"/>
                      <a:r>
                        <a:rPr lang="en-US" sz="1200" b="1" i="0" u="none" strike="noStrike">
                          <a:solidFill>
                            <a:srgbClr val="000000"/>
                          </a:solidFill>
                          <a:effectLst/>
                          <a:latin typeface="Calibri" panose="020F0502020204030204" pitchFamily="34" charset="0"/>
                        </a:rPr>
                        <a:t>Triggered @ June 2012</a:t>
                      </a:r>
                    </a:p>
                  </a:txBody>
                  <a:tcPr marL="7620" marR="7620" marT="7620" marB="0" anchor="b">
                    <a:lnL>
                      <a:noFill/>
                    </a:lnL>
                    <a:lnR>
                      <a:noFill/>
                    </a:lnR>
                    <a:lnT>
                      <a:noFill/>
                    </a:lnT>
                    <a:lnB>
                      <a:noFill/>
                    </a:lnB>
                  </a:tcPr>
                </a:tc>
                <a:tc>
                  <a:txBody>
                    <a:bodyPr/>
                    <a:lstStyle/>
                    <a:p>
                      <a:pPr algn="ctr" fontAlgn="b"/>
                      <a:r>
                        <a:rPr lang="en-US" sz="1200" b="1" i="0" u="none" strike="noStrike">
                          <a:solidFill>
                            <a:srgbClr val="000000"/>
                          </a:solidFill>
                          <a:effectLst/>
                          <a:latin typeface="Calibri" panose="020F0502020204030204" pitchFamily="34" charset="0"/>
                        </a:rPr>
                        <a:t>Triggered July-Dec 2012</a:t>
                      </a:r>
                    </a:p>
                  </a:txBody>
                  <a:tcPr marL="7620" marR="7620" marT="7620" marB="0" anchor="b">
                    <a:lnL>
                      <a:noFill/>
                    </a:lnL>
                    <a:lnR>
                      <a:noFill/>
                    </a:lnR>
                    <a:lnT>
                      <a:noFill/>
                    </a:lnT>
                    <a:lnB>
                      <a:noFill/>
                    </a:lnB>
                  </a:tcPr>
                </a:tc>
                <a:tc>
                  <a:txBody>
                    <a:bodyPr/>
                    <a:lstStyle/>
                    <a:p>
                      <a:pPr algn="ctr" fontAlgn="b"/>
                      <a:r>
                        <a:rPr lang="en-US" sz="1200" b="1" i="0" u="none" strike="noStrike">
                          <a:solidFill>
                            <a:srgbClr val="000000"/>
                          </a:solidFill>
                          <a:effectLst/>
                          <a:latin typeface="Calibri" panose="020F0502020204030204" pitchFamily="34" charset="0"/>
                        </a:rPr>
                        <a:t>Triggered Jan-June 2013</a:t>
                      </a:r>
                    </a:p>
                  </a:txBody>
                  <a:tcPr marL="7620" marR="7620" marT="7620" marB="0" anchor="b">
                    <a:lnL>
                      <a:noFill/>
                    </a:lnL>
                    <a:lnR>
                      <a:noFill/>
                    </a:lnR>
                    <a:lnT>
                      <a:noFill/>
                    </a:lnT>
                    <a:lnB>
                      <a:noFill/>
                    </a:lnB>
                  </a:tcPr>
                </a:tc>
                <a:tc>
                  <a:txBody>
                    <a:bodyPr/>
                    <a:lstStyle/>
                    <a:p>
                      <a:pPr algn="ctr" fontAlgn="b"/>
                      <a:r>
                        <a:rPr lang="en-US" sz="1200" b="1" i="0" u="none" strike="noStrike">
                          <a:solidFill>
                            <a:srgbClr val="000000"/>
                          </a:solidFill>
                          <a:effectLst/>
                          <a:latin typeface="Calibri" panose="020F0502020204030204" pitchFamily="34" charset="0"/>
                        </a:rPr>
                        <a:t>Triggered June-Dec 2013</a:t>
                      </a:r>
                    </a:p>
                  </a:txBody>
                  <a:tcPr marL="7620" marR="7620" marT="7620" marB="0" anchor="b">
                    <a:lnL>
                      <a:noFill/>
                    </a:lnL>
                    <a:lnR>
                      <a:noFill/>
                    </a:lnR>
                    <a:lnT>
                      <a:noFill/>
                    </a:lnT>
                    <a:lnB>
                      <a:noFill/>
                    </a:lnB>
                  </a:tcPr>
                </a:tc>
                <a:tc>
                  <a:txBody>
                    <a:bodyPr/>
                    <a:lstStyle/>
                    <a:p>
                      <a:pPr algn="ctr" fontAlgn="b"/>
                      <a:r>
                        <a:rPr lang="en-US" sz="1200" b="1" i="0" u="none" strike="noStrike">
                          <a:solidFill>
                            <a:srgbClr val="000000"/>
                          </a:solidFill>
                          <a:effectLst/>
                          <a:latin typeface="Calibri" panose="020F0502020204030204" pitchFamily="34" charset="0"/>
                        </a:rPr>
                        <a:t>Triggered Jan-June 2014</a:t>
                      </a:r>
                    </a:p>
                  </a:txBody>
                  <a:tcPr marL="7620" marR="7620" marT="7620" marB="0" anchor="b">
                    <a:lnL>
                      <a:noFill/>
                    </a:lnL>
                    <a:lnR>
                      <a:noFill/>
                    </a:lnR>
                    <a:lnT>
                      <a:noFill/>
                    </a:lnT>
                    <a:lnB>
                      <a:noFill/>
                    </a:lnB>
                  </a:tcPr>
                </a:tc>
                <a:tc>
                  <a:txBody>
                    <a:bodyPr/>
                    <a:lstStyle/>
                    <a:p>
                      <a:pPr algn="ctr" fontAlgn="b"/>
                      <a:r>
                        <a:rPr lang="en-US" sz="1200" b="1" i="0" u="none" strike="noStrike">
                          <a:solidFill>
                            <a:srgbClr val="000000"/>
                          </a:solidFill>
                          <a:effectLst/>
                          <a:latin typeface="Calibri" panose="020F0502020204030204" pitchFamily="34" charset="0"/>
                        </a:rPr>
                        <a:t>total</a:t>
                      </a:r>
                    </a:p>
                  </a:txBody>
                  <a:tcPr marL="7620" marR="7620" marT="7620" marB="0" anchor="b">
                    <a:lnL>
                      <a:noFill/>
                    </a:lnL>
                    <a:lnR>
                      <a:noFill/>
                    </a:lnR>
                    <a:lnT>
                      <a:noFill/>
                    </a:lnT>
                    <a:lnB>
                      <a:noFill/>
                    </a:lnB>
                  </a:tcPr>
                </a:tc>
              </a:tr>
              <a:tr h="251656">
                <a:tc>
                  <a:txBody>
                    <a:bodyPr/>
                    <a:lstStyle/>
                    <a:p>
                      <a:pPr algn="l" fontAlgn="b"/>
                      <a:r>
                        <a:rPr lang="en-US" sz="1400" b="0" i="0" u="none" strike="noStrike" dirty="0" smtClean="0">
                          <a:solidFill>
                            <a:srgbClr val="000000"/>
                          </a:solidFill>
                          <a:effectLst/>
                          <a:latin typeface="Calibri" panose="020F0502020204030204" pitchFamily="34" charset="0"/>
                        </a:rPr>
                        <a:t>Anthropology</a:t>
                      </a:r>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23</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13</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7</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7</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8</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58</a:t>
                      </a:r>
                    </a:p>
                  </a:txBody>
                  <a:tcPr marL="7620" marR="7620" marT="7620" marB="0" anchor="b">
                    <a:lnL>
                      <a:noFill/>
                    </a:lnL>
                    <a:lnR>
                      <a:noFill/>
                    </a:lnR>
                    <a:lnT>
                      <a:noFill/>
                    </a:lnT>
                    <a:lnB>
                      <a:noFill/>
                    </a:lnB>
                  </a:tcPr>
                </a:tc>
              </a:tr>
              <a:tr h="251656">
                <a:tc>
                  <a:txBody>
                    <a:bodyPr/>
                    <a:lstStyle/>
                    <a:p>
                      <a:pPr algn="l" fontAlgn="b"/>
                      <a:r>
                        <a:rPr lang="en-US" sz="1400" b="0" i="0" u="none" strike="noStrike">
                          <a:solidFill>
                            <a:srgbClr val="000000"/>
                          </a:solidFill>
                          <a:effectLst/>
                          <a:latin typeface="Calibri" panose="020F0502020204030204" pitchFamily="34" charset="0"/>
                        </a:rPr>
                        <a:t>Biology</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8</a:t>
                      </a:r>
                    </a:p>
                  </a:txBody>
                  <a:tcPr marL="7620" marR="7620" marT="7620" marB="0" anchor="b">
                    <a:lnL>
                      <a:noFill/>
                    </a:lnL>
                    <a:lnR>
                      <a:noFill/>
                    </a:lnR>
                    <a:lnT>
                      <a:noFill/>
                    </a:lnT>
                    <a:lnB>
                      <a:noFill/>
                    </a:lnB>
                  </a:tcPr>
                </a:tc>
              </a:tr>
              <a:tr h="251656">
                <a:tc>
                  <a:txBody>
                    <a:bodyPr/>
                    <a:lstStyle/>
                    <a:p>
                      <a:pPr algn="l" fontAlgn="b"/>
                      <a:r>
                        <a:rPr lang="en-US" sz="1400" b="0" i="0" u="none" strike="noStrike">
                          <a:solidFill>
                            <a:srgbClr val="000000"/>
                          </a:solidFill>
                          <a:effectLst/>
                          <a:latin typeface="Calibri" panose="020F0502020204030204" pitchFamily="34" charset="0"/>
                        </a:rPr>
                        <a:t>Chemistry</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14</a:t>
                      </a:r>
                    </a:p>
                  </a:txBody>
                  <a:tcPr marL="7620" marR="7620" marT="7620" marB="0" anchor="b">
                    <a:lnL>
                      <a:noFill/>
                    </a:lnL>
                    <a:lnR>
                      <a:noFill/>
                    </a:lnR>
                    <a:lnT>
                      <a:noFill/>
                    </a:lnT>
                    <a:lnB>
                      <a:noFill/>
                    </a:lnB>
                  </a:tcPr>
                </a:tc>
              </a:tr>
              <a:tr h="251656">
                <a:tc>
                  <a:txBody>
                    <a:bodyPr/>
                    <a:lstStyle/>
                    <a:p>
                      <a:pPr algn="l" fontAlgn="b"/>
                      <a:r>
                        <a:rPr lang="en-US" sz="1400" b="0" i="0" u="none" strike="noStrike">
                          <a:solidFill>
                            <a:srgbClr val="000000"/>
                          </a:solidFill>
                          <a:effectLst/>
                          <a:latin typeface="Calibri" panose="020F0502020204030204" pitchFamily="34" charset="0"/>
                        </a:rPr>
                        <a:t>Environmental studies</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7</a:t>
                      </a:r>
                    </a:p>
                  </a:txBody>
                  <a:tcPr marL="7620" marR="7620" marT="7620" marB="0" anchor="b">
                    <a:lnL>
                      <a:noFill/>
                    </a:lnL>
                    <a:lnR>
                      <a:noFill/>
                    </a:lnR>
                    <a:lnT>
                      <a:noFill/>
                    </a:lnT>
                    <a:lnB>
                      <a:noFill/>
                    </a:lnB>
                  </a:tcPr>
                </a:tc>
              </a:tr>
              <a:tr h="251656">
                <a:tc>
                  <a:txBody>
                    <a:bodyPr/>
                    <a:lstStyle/>
                    <a:p>
                      <a:pPr algn="l" fontAlgn="b"/>
                      <a:r>
                        <a:rPr lang="en-US" sz="1400" b="0" i="0" u="none" strike="noStrike">
                          <a:solidFill>
                            <a:srgbClr val="000000"/>
                          </a:solidFill>
                          <a:effectLst/>
                          <a:latin typeface="Calibri" panose="020F0502020204030204" pitchFamily="34" charset="0"/>
                        </a:rPr>
                        <a:t>Math</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r>
              <a:tr h="251656">
                <a:tc>
                  <a:txBody>
                    <a:bodyPr/>
                    <a:lstStyle/>
                    <a:p>
                      <a:pPr algn="l" fontAlgn="b"/>
                      <a:r>
                        <a:rPr lang="en-US" sz="1400" b="0" i="0" u="none" strike="noStrike">
                          <a:solidFill>
                            <a:srgbClr val="000000"/>
                          </a:solidFill>
                          <a:effectLst/>
                          <a:latin typeface="Calibri" panose="020F0502020204030204" pitchFamily="34" charset="0"/>
                        </a:rPr>
                        <a:t>Physics</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r>
              <a:tr h="251656">
                <a:tc>
                  <a:txBody>
                    <a:bodyPr/>
                    <a:lstStyle/>
                    <a:p>
                      <a:pPr algn="l" fontAlgn="b"/>
                      <a:r>
                        <a:rPr lang="en-US" sz="1400" b="0" i="0" u="none" strike="noStrike">
                          <a:solidFill>
                            <a:srgbClr val="000000"/>
                          </a:solidFill>
                          <a:effectLst/>
                          <a:latin typeface="Calibri" panose="020F0502020204030204" pitchFamily="34" charset="0"/>
                        </a:rPr>
                        <a:t>Health sciences</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15</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15</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20</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11</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11</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72</a:t>
                      </a:r>
                    </a:p>
                  </a:txBody>
                  <a:tcPr marL="7620" marR="7620" marT="7620" marB="0" anchor="b">
                    <a:lnL>
                      <a:noFill/>
                    </a:lnL>
                    <a:lnR>
                      <a:noFill/>
                    </a:lnR>
                    <a:lnT>
                      <a:noFill/>
                    </a:lnT>
                    <a:lnB>
                      <a:noFill/>
                    </a:lnB>
                  </a:tcPr>
                </a:tc>
              </a:tr>
              <a:tr h="251656">
                <a:tc>
                  <a:txBody>
                    <a:bodyPr/>
                    <a:lstStyle/>
                    <a:p>
                      <a:pPr algn="l" fontAlgn="b"/>
                      <a:r>
                        <a:rPr lang="en-US" sz="1400" b="0" i="0" u="none" strike="noStrike">
                          <a:solidFill>
                            <a:srgbClr val="000000"/>
                          </a:solidFill>
                          <a:effectLst/>
                          <a:latin typeface="Calibri" panose="020F0502020204030204" pitchFamily="34" charset="0"/>
                        </a:rPr>
                        <a:t>Nursing</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16</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32</a:t>
                      </a:r>
                    </a:p>
                  </a:txBody>
                  <a:tcPr marL="7620" marR="7620" marT="7620" marB="0" anchor="b">
                    <a:lnL>
                      <a:noFill/>
                    </a:lnL>
                    <a:lnR>
                      <a:noFill/>
                    </a:lnR>
                    <a:lnT>
                      <a:noFill/>
                    </a:lnT>
                    <a:lnB>
                      <a:noFill/>
                    </a:lnB>
                  </a:tcPr>
                </a:tc>
              </a:tr>
              <a:tr h="251656">
                <a:tc>
                  <a:txBody>
                    <a:bodyPr/>
                    <a:lstStyle/>
                    <a:p>
                      <a:pPr algn="l" fontAlgn="b"/>
                      <a:r>
                        <a:rPr lang="en-US" sz="1400" b="0" i="0" u="none" strike="noStrike">
                          <a:solidFill>
                            <a:srgbClr val="000000"/>
                          </a:solidFill>
                          <a:effectLst/>
                          <a:latin typeface="Calibri" panose="020F0502020204030204" pitchFamily="34" charset="0"/>
                        </a:rPr>
                        <a:t>Sociology</a:t>
                      </a:r>
                    </a:p>
                  </a:txBody>
                  <a:tcPr marL="7620" marR="7620" marT="7620" marB="0" anchor="b">
                    <a:lnL>
                      <a:noFill/>
                    </a:lnL>
                    <a:lnR>
                      <a:noFill/>
                    </a:lnR>
                    <a:lnT>
                      <a:noFill/>
                    </a:lnT>
                    <a:lnB>
                      <a:noFill/>
                    </a:lnB>
                  </a:tcPr>
                </a:tc>
                <a:tc>
                  <a:txBody>
                    <a:bodyPr/>
                    <a:lstStyle/>
                    <a:p>
                      <a:pPr algn="ctr" fontAlgn="b"/>
                      <a:endParaRPr lang="en-US" sz="14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b"/>
                      <a:endParaRPr lang="en-US" sz="14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b"/>
                      <a:endParaRPr lang="en-US" sz="14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9</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11</a:t>
                      </a:r>
                    </a:p>
                  </a:txBody>
                  <a:tcPr marL="7620" marR="7620" marT="7620" marB="0" anchor="b">
                    <a:lnL>
                      <a:noFill/>
                    </a:lnL>
                    <a:lnR>
                      <a:noFill/>
                    </a:lnR>
                    <a:lnT>
                      <a:noFill/>
                    </a:lnT>
                    <a:lnB>
                      <a:noFill/>
                    </a:lnB>
                  </a:tcPr>
                </a:tc>
              </a:tr>
              <a:tr h="251656">
                <a:tc>
                  <a:txBody>
                    <a:bodyPr/>
                    <a:lstStyle/>
                    <a:p>
                      <a:pPr algn="l" fontAlgn="b"/>
                      <a:r>
                        <a:rPr lang="en-US" sz="1400" b="1" i="0" u="none" strike="noStrike">
                          <a:solidFill>
                            <a:srgbClr val="000000"/>
                          </a:solidFill>
                          <a:effectLst/>
                          <a:latin typeface="Calibri" panose="020F0502020204030204" pitchFamily="34" charset="0"/>
                        </a:rPr>
                        <a:t>Total</a:t>
                      </a:r>
                    </a:p>
                  </a:txBody>
                  <a:tcPr marL="7620" marR="7620" marT="7620" marB="0" anchor="b">
                    <a:lnL>
                      <a:noFill/>
                    </a:lnL>
                    <a:lnR>
                      <a:noFill/>
                    </a:lnR>
                    <a:lnT>
                      <a:noFill/>
                    </a:lnT>
                    <a:lnB>
                      <a:noFill/>
                    </a:lnB>
                  </a:tcPr>
                </a:tc>
                <a:tc>
                  <a:txBody>
                    <a:bodyPr/>
                    <a:lstStyle/>
                    <a:p>
                      <a:pPr algn="ctr" fontAlgn="b"/>
                      <a:r>
                        <a:rPr lang="en-US" sz="1400" b="1" i="0" u="none" strike="noStrike">
                          <a:solidFill>
                            <a:srgbClr val="000000"/>
                          </a:solidFill>
                          <a:effectLst/>
                          <a:latin typeface="Calibri" panose="020F0502020204030204" pitchFamily="34" charset="0"/>
                        </a:rPr>
                        <a:t>52</a:t>
                      </a:r>
                    </a:p>
                  </a:txBody>
                  <a:tcPr marL="7620" marR="7620" marT="7620" marB="0" anchor="b">
                    <a:lnL>
                      <a:noFill/>
                    </a:lnL>
                    <a:lnR>
                      <a:noFill/>
                    </a:lnR>
                    <a:lnT>
                      <a:noFill/>
                    </a:lnT>
                    <a:lnB>
                      <a:noFill/>
                    </a:lnB>
                  </a:tcPr>
                </a:tc>
                <a:tc>
                  <a:txBody>
                    <a:bodyPr/>
                    <a:lstStyle/>
                    <a:p>
                      <a:pPr algn="ctr" fontAlgn="b"/>
                      <a:r>
                        <a:rPr lang="en-US" sz="1400" b="1" i="0" u="none" strike="noStrike">
                          <a:solidFill>
                            <a:srgbClr val="000000"/>
                          </a:solidFill>
                          <a:effectLst/>
                          <a:latin typeface="Calibri" panose="020F0502020204030204" pitchFamily="34" charset="0"/>
                        </a:rPr>
                        <a:t>50</a:t>
                      </a:r>
                    </a:p>
                  </a:txBody>
                  <a:tcPr marL="7620" marR="7620" marT="7620" marB="0" anchor="b">
                    <a:lnL>
                      <a:noFill/>
                    </a:lnL>
                    <a:lnR>
                      <a:noFill/>
                    </a:lnR>
                    <a:lnT>
                      <a:noFill/>
                    </a:lnT>
                    <a:lnB>
                      <a:noFill/>
                    </a:lnB>
                  </a:tcPr>
                </a:tc>
                <a:tc>
                  <a:txBody>
                    <a:bodyPr/>
                    <a:lstStyle/>
                    <a:p>
                      <a:pPr algn="ctr" fontAlgn="b"/>
                      <a:r>
                        <a:rPr lang="en-US" sz="1400" b="1" i="0" u="none" strike="noStrike">
                          <a:solidFill>
                            <a:srgbClr val="000000"/>
                          </a:solidFill>
                          <a:effectLst/>
                          <a:latin typeface="Calibri" panose="020F0502020204030204" pitchFamily="34" charset="0"/>
                        </a:rPr>
                        <a:t>40</a:t>
                      </a:r>
                    </a:p>
                  </a:txBody>
                  <a:tcPr marL="7620" marR="7620" marT="7620" marB="0" anchor="b">
                    <a:lnL>
                      <a:noFill/>
                    </a:lnL>
                    <a:lnR>
                      <a:noFill/>
                    </a:lnR>
                    <a:lnT>
                      <a:noFill/>
                    </a:lnT>
                    <a:lnB>
                      <a:noFill/>
                    </a:lnB>
                  </a:tcPr>
                </a:tc>
                <a:tc>
                  <a:txBody>
                    <a:bodyPr/>
                    <a:lstStyle/>
                    <a:p>
                      <a:pPr algn="ctr" fontAlgn="b"/>
                      <a:r>
                        <a:rPr lang="en-US" sz="1400" b="1" i="0" u="none" strike="noStrike">
                          <a:solidFill>
                            <a:srgbClr val="000000"/>
                          </a:solidFill>
                          <a:effectLst/>
                          <a:latin typeface="Calibri" panose="020F0502020204030204" pitchFamily="34" charset="0"/>
                        </a:rPr>
                        <a:t>27</a:t>
                      </a:r>
                    </a:p>
                  </a:txBody>
                  <a:tcPr marL="7620" marR="7620" marT="7620" marB="0" anchor="b">
                    <a:lnL>
                      <a:noFill/>
                    </a:lnL>
                    <a:lnR>
                      <a:noFill/>
                    </a:lnR>
                    <a:lnT>
                      <a:noFill/>
                    </a:lnT>
                    <a:lnB>
                      <a:noFill/>
                    </a:lnB>
                  </a:tcPr>
                </a:tc>
                <a:tc>
                  <a:txBody>
                    <a:bodyPr/>
                    <a:lstStyle/>
                    <a:p>
                      <a:pPr algn="ctr" fontAlgn="b"/>
                      <a:r>
                        <a:rPr lang="en-US" sz="1400" b="1" i="0" u="none" strike="noStrike">
                          <a:solidFill>
                            <a:srgbClr val="000000"/>
                          </a:solidFill>
                          <a:effectLst/>
                          <a:latin typeface="Calibri" panose="020F0502020204030204" pitchFamily="34" charset="0"/>
                        </a:rPr>
                        <a:t>38</a:t>
                      </a:r>
                    </a:p>
                  </a:txBody>
                  <a:tcPr marL="7620" marR="7620" marT="7620" marB="0" anchor="b">
                    <a:lnL>
                      <a:noFill/>
                    </a:lnL>
                    <a:lnR>
                      <a:noFill/>
                    </a:lnR>
                    <a:lnT>
                      <a:noFill/>
                    </a:lnT>
                    <a:lnB>
                      <a:noFill/>
                    </a:lnB>
                  </a:tcPr>
                </a:tc>
                <a:tc>
                  <a:txBody>
                    <a:bodyPr/>
                    <a:lstStyle/>
                    <a:p>
                      <a:pPr algn="ctr" fontAlgn="b"/>
                      <a:r>
                        <a:rPr lang="en-US" sz="1400" b="1" i="0" u="none" strike="noStrike">
                          <a:solidFill>
                            <a:srgbClr val="000000"/>
                          </a:solidFill>
                          <a:effectLst/>
                          <a:latin typeface="Calibri" panose="020F0502020204030204" pitchFamily="34" charset="0"/>
                        </a:rPr>
                        <a:t>207</a:t>
                      </a:r>
                    </a:p>
                  </a:txBody>
                  <a:tcPr marL="7620" marR="7620" marT="7620" marB="0" anchor="b">
                    <a:lnL>
                      <a:noFill/>
                    </a:lnL>
                    <a:lnR>
                      <a:noFill/>
                    </a:lnR>
                    <a:lnT>
                      <a:noFill/>
                    </a:lnT>
                    <a:lnB>
                      <a:noFill/>
                    </a:lnB>
                  </a:tcPr>
                </a:tc>
              </a:tr>
              <a:tr h="251656">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r>
              <a:tr h="251656">
                <a:tc>
                  <a:txBody>
                    <a:bodyPr/>
                    <a:lstStyle/>
                    <a:p>
                      <a:pPr algn="l" fontAlgn="b"/>
                      <a:r>
                        <a:rPr lang="en-US" sz="1400" b="0" i="0" u="none" strike="noStrike">
                          <a:solidFill>
                            <a:srgbClr val="000000"/>
                          </a:solidFill>
                          <a:effectLst/>
                          <a:latin typeface="Calibri" panose="020F0502020204030204" pitchFamily="34" charset="0"/>
                        </a:rPr>
                        <a:t>Total for all subject profiles</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96</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75</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44</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40</a:t>
                      </a:r>
                    </a:p>
                  </a:txBody>
                  <a:tcPr marL="7620" marR="7620" marT="7620" marB="0" anchor="b">
                    <a:lnL>
                      <a:noFill/>
                    </a:lnL>
                    <a:lnR>
                      <a:noFill/>
                    </a:lnR>
                    <a:lnT>
                      <a:noFill/>
                    </a:lnT>
                    <a:lnB>
                      <a:noFill/>
                    </a:lnB>
                  </a:tcPr>
                </a:tc>
                <a:tc>
                  <a:txBody>
                    <a:bodyPr/>
                    <a:lstStyle/>
                    <a:p>
                      <a:pPr algn="ctr" fontAlgn="b"/>
                      <a:r>
                        <a:rPr lang="en-US" sz="1400" b="0" i="0" u="none" strike="noStrike">
                          <a:solidFill>
                            <a:srgbClr val="000000"/>
                          </a:solidFill>
                          <a:effectLst/>
                          <a:latin typeface="Calibri" panose="020F0502020204030204" pitchFamily="34" charset="0"/>
                        </a:rPr>
                        <a:t>44</a:t>
                      </a:r>
                    </a:p>
                  </a:txBody>
                  <a:tcPr marL="7620" marR="7620" marT="7620" marB="0" anchor="b">
                    <a:lnL>
                      <a:noFill/>
                    </a:lnL>
                    <a:lnR>
                      <a:noFill/>
                    </a:lnR>
                    <a:lnT>
                      <a:noFill/>
                    </a:lnT>
                    <a:lnB>
                      <a:noFill/>
                    </a:lnB>
                  </a:tcPr>
                </a:tc>
                <a:tc>
                  <a:txBody>
                    <a:bodyPr/>
                    <a:lstStyle/>
                    <a:p>
                      <a:pPr algn="ctr" fontAlgn="b"/>
                      <a:r>
                        <a:rPr lang="en-US" sz="1400" b="0" i="0" u="none" strike="noStrike" dirty="0">
                          <a:solidFill>
                            <a:srgbClr val="000000"/>
                          </a:solidFill>
                          <a:effectLst/>
                          <a:latin typeface="Calibri" panose="020F0502020204030204" pitchFamily="34" charset="0"/>
                        </a:rPr>
                        <a:t>299</a:t>
                      </a: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1565127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 areas with highest eBook usage</a:t>
            </a:r>
            <a:endParaRPr lang="en-US" dirty="0"/>
          </a:p>
        </p:txBody>
      </p:sp>
      <p:sp>
        <p:nvSpPr>
          <p:cNvPr id="3" name="Content Placeholder 2"/>
          <p:cNvSpPr>
            <a:spLocks noGrp="1"/>
          </p:cNvSpPr>
          <p:nvPr>
            <p:ph sz="half" idx="1"/>
          </p:nvPr>
        </p:nvSpPr>
        <p:spPr/>
        <p:txBody>
          <a:bodyPr>
            <a:normAutofit lnSpcReduction="10000"/>
          </a:bodyPr>
          <a:lstStyle/>
          <a:p>
            <a:r>
              <a:rPr lang="en-US" sz="2800" dirty="0"/>
              <a:t>Gender Studies</a:t>
            </a:r>
          </a:p>
          <a:p>
            <a:r>
              <a:rPr lang="en-US" sz="2800" dirty="0"/>
              <a:t>Race </a:t>
            </a:r>
            <a:r>
              <a:rPr lang="en-US" sz="2800" dirty="0" smtClean="0"/>
              <a:t>Studies</a:t>
            </a:r>
            <a:endParaRPr lang="en-US" sz="2800" dirty="0"/>
          </a:p>
          <a:p>
            <a:r>
              <a:rPr lang="en-US" sz="2800" dirty="0" smtClean="0"/>
              <a:t>Autism</a:t>
            </a:r>
          </a:p>
          <a:p>
            <a:r>
              <a:rPr lang="en-US" sz="2800" dirty="0" smtClean="0"/>
              <a:t>Anthropology</a:t>
            </a:r>
            <a:endParaRPr lang="en-US" sz="2800" dirty="0"/>
          </a:p>
          <a:p>
            <a:r>
              <a:rPr lang="en-US" sz="2800" dirty="0"/>
              <a:t>Ecology</a:t>
            </a:r>
          </a:p>
          <a:p>
            <a:r>
              <a:rPr lang="en-US" sz="2800" dirty="0"/>
              <a:t>Nursing</a:t>
            </a:r>
          </a:p>
          <a:p>
            <a:r>
              <a:rPr lang="en-US" sz="2800" dirty="0"/>
              <a:t>Health Management</a:t>
            </a:r>
          </a:p>
          <a:p>
            <a:endParaRPr lang="en-US" dirty="0"/>
          </a:p>
        </p:txBody>
      </p:sp>
      <p:sp>
        <p:nvSpPr>
          <p:cNvPr id="4" name="Content Placeholder 3"/>
          <p:cNvSpPr>
            <a:spLocks noGrp="1"/>
          </p:cNvSpPr>
          <p:nvPr>
            <p:ph sz="half" idx="2"/>
          </p:nvPr>
        </p:nvSpPr>
        <p:spPr/>
        <p:txBody>
          <a:bodyPr/>
          <a:lstStyle/>
          <a:p>
            <a:pPr marL="0" indent="0">
              <a:buNone/>
            </a:pPr>
            <a:r>
              <a:rPr lang="en-US" b="1" dirty="0" smtClean="0"/>
              <a:t>Why might this be?</a:t>
            </a:r>
          </a:p>
          <a:p>
            <a:r>
              <a:rPr lang="en-US" i="1" dirty="0" smtClean="0"/>
              <a:t>Specific assignments </a:t>
            </a:r>
          </a:p>
          <a:p>
            <a:r>
              <a:rPr lang="en-US" i="1" dirty="0" smtClean="0"/>
              <a:t>Faculty member assigns eBooks</a:t>
            </a:r>
            <a:endParaRPr lang="en-US" i="1" dirty="0"/>
          </a:p>
          <a:p>
            <a:r>
              <a:rPr lang="en-US" i="1" dirty="0" smtClean="0"/>
              <a:t>Recent areas of study / fewer print books available.</a:t>
            </a:r>
          </a:p>
          <a:p>
            <a:r>
              <a:rPr lang="en-US" i="1" dirty="0" smtClean="0"/>
              <a:t>Students use eBooks in the absence of print books?</a:t>
            </a:r>
            <a:endParaRPr lang="en-US" i="1" dirty="0"/>
          </a:p>
        </p:txBody>
      </p:sp>
    </p:spTree>
    <p:extLst>
      <p:ext uri="{BB962C8B-B14F-4D97-AF65-F5344CB8AC3E}">
        <p14:creationId xmlns:p14="http://schemas.microsoft.com/office/powerpoint/2010/main" val="1143879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What’s going on with eBooks?</a:t>
            </a:r>
            <a:br>
              <a:rPr lang="en-US" b="1" dirty="0" smtClean="0"/>
            </a:br>
            <a:r>
              <a:rPr lang="en-US" sz="2700" dirty="0" smtClean="0"/>
              <a:t>We asked our anthropology colleagues to help us find out.</a:t>
            </a:r>
            <a:endParaRPr lang="en-US" sz="2700" dirty="0"/>
          </a:p>
        </p:txBody>
      </p:sp>
      <p:sp>
        <p:nvSpPr>
          <p:cNvPr id="3" name="Content Placeholder 2"/>
          <p:cNvSpPr>
            <a:spLocks noGrp="1"/>
          </p:cNvSpPr>
          <p:nvPr>
            <p:ph idx="1"/>
          </p:nvPr>
        </p:nvSpPr>
        <p:spPr>
          <a:xfrm>
            <a:off x="628650" y="1567112"/>
            <a:ext cx="7886700" cy="3263504"/>
          </a:xfrm>
        </p:spPr>
        <p:txBody>
          <a:bodyPr>
            <a:noAutofit/>
          </a:bodyPr>
          <a:lstStyle/>
          <a:p>
            <a:r>
              <a:rPr lang="en-US" sz="2000" dirty="0" smtClean="0"/>
              <a:t>Partnered with Dr. Cherubim Quizon to offer a research question for students taking Qualitative Methods (</a:t>
            </a:r>
            <a:r>
              <a:rPr lang="en-US" sz="2000" dirty="0" err="1" smtClean="0"/>
              <a:t>Anth</a:t>
            </a:r>
            <a:r>
              <a:rPr lang="en-US" sz="2000" dirty="0" smtClean="0"/>
              <a:t> 2912)</a:t>
            </a:r>
          </a:p>
          <a:p>
            <a:r>
              <a:rPr lang="en-US" sz="2000" dirty="0" smtClean="0"/>
              <a:t>Group project designed and carried out by four students during fall semester 2014</a:t>
            </a:r>
          </a:p>
          <a:p>
            <a:r>
              <a:rPr lang="en-US" sz="2000" dirty="0" smtClean="0"/>
              <a:t>Chosen methods were an online survey and structured interviews.</a:t>
            </a:r>
          </a:p>
          <a:p>
            <a:r>
              <a:rPr lang="en-US" sz="2000" dirty="0" smtClean="0"/>
              <a:t>Online survey yielded 26 responses but our anthropologists recorded an impressive 80 individual student interviews.</a:t>
            </a:r>
            <a:endParaRPr lang="en-US" sz="2000" dirty="0"/>
          </a:p>
        </p:txBody>
      </p:sp>
    </p:spTree>
    <p:extLst>
      <p:ext uri="{BB962C8B-B14F-4D97-AF65-F5344CB8AC3E}">
        <p14:creationId xmlns:p14="http://schemas.microsoft.com/office/powerpoint/2010/main" val="1904484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38672" y="177634"/>
            <a:ext cx="5000625" cy="4829175"/>
          </a:xfrm>
          <a:prstGeom prst="rect">
            <a:avLst/>
          </a:prstGeom>
        </p:spPr>
      </p:pic>
      <p:sp>
        <p:nvSpPr>
          <p:cNvPr id="5" name="TextBox 4"/>
          <p:cNvSpPr txBox="1"/>
          <p:nvPr/>
        </p:nvSpPr>
        <p:spPr>
          <a:xfrm>
            <a:off x="6127845" y="1801504"/>
            <a:ext cx="2749292" cy="707886"/>
          </a:xfrm>
          <a:prstGeom prst="rect">
            <a:avLst/>
          </a:prstGeom>
          <a:noFill/>
        </p:spPr>
        <p:txBody>
          <a:bodyPr wrap="square" rtlCol="0">
            <a:spAutoFit/>
          </a:bodyPr>
          <a:lstStyle/>
          <a:p>
            <a:pPr algn="ctr"/>
            <a:r>
              <a:rPr lang="en-US" sz="2000" b="1" dirty="0" smtClean="0"/>
              <a:t>Invitation to </a:t>
            </a:r>
          </a:p>
          <a:p>
            <a:pPr algn="ctr"/>
            <a:r>
              <a:rPr lang="en-US" sz="2000" b="1" dirty="0" smtClean="0"/>
              <a:t>online survey!</a:t>
            </a:r>
            <a:endParaRPr lang="en-US" sz="2000" b="1" dirty="0"/>
          </a:p>
        </p:txBody>
      </p:sp>
    </p:spTree>
    <p:extLst>
      <p:ext uri="{BB962C8B-B14F-4D97-AF65-F5344CB8AC3E}">
        <p14:creationId xmlns:p14="http://schemas.microsoft.com/office/powerpoint/2010/main" val="22004067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Survey Results</a:t>
            </a:r>
            <a:endParaRPr lang="en-US" dirty="0"/>
          </a:p>
        </p:txBody>
      </p:sp>
      <p:sp>
        <p:nvSpPr>
          <p:cNvPr id="3" name="Content Placeholder 2"/>
          <p:cNvSpPr>
            <a:spLocks noGrp="1"/>
          </p:cNvSpPr>
          <p:nvPr>
            <p:ph idx="1"/>
          </p:nvPr>
        </p:nvSpPr>
        <p:spPr/>
        <p:txBody>
          <a:bodyPr/>
          <a:lstStyle/>
          <a:p>
            <a:r>
              <a:rPr lang="en-US" sz="2400" dirty="0" smtClean="0"/>
              <a:t>About half (53%) reported using eBooks</a:t>
            </a:r>
          </a:p>
          <a:p>
            <a:r>
              <a:rPr lang="en-US" sz="2400" dirty="0" smtClean="0"/>
              <a:t>Over 60% did not enjoy using eBooks</a:t>
            </a:r>
          </a:p>
          <a:p>
            <a:r>
              <a:rPr lang="en-US" sz="2400" dirty="0" smtClean="0"/>
              <a:t>58% used eBooks only for academics</a:t>
            </a:r>
          </a:p>
          <a:p>
            <a:r>
              <a:rPr lang="en-US" sz="2400" dirty="0" smtClean="0"/>
              <a:t>Most common advantages of eBooks:  less clutter / easy to carry, easy to access, easy to search keywords</a:t>
            </a:r>
          </a:p>
          <a:p>
            <a:r>
              <a:rPr lang="en-US" sz="2400" dirty="0" smtClean="0"/>
              <a:t>Most common disadvantages: unable to access (62%) and </a:t>
            </a:r>
            <a:r>
              <a:rPr lang="en-US" sz="2400" dirty="0" smtClean="0">
                <a:solidFill>
                  <a:srgbClr val="FF0000"/>
                </a:solidFill>
              </a:rPr>
              <a:t>unreliable</a:t>
            </a:r>
            <a:r>
              <a:rPr lang="en-US" sz="2400" dirty="0" smtClean="0"/>
              <a:t> (68%).</a:t>
            </a:r>
          </a:p>
          <a:p>
            <a:pPr lvl="2"/>
            <a:r>
              <a:rPr lang="en-US" i="1" dirty="0" smtClean="0">
                <a:solidFill>
                  <a:srgbClr val="FF0000"/>
                </a:solidFill>
              </a:rPr>
              <a:t>Hmm, WHAT DOES THAT MEAN</a:t>
            </a:r>
            <a:r>
              <a:rPr lang="en-US" dirty="0" smtClean="0"/>
              <a:t>???</a:t>
            </a:r>
          </a:p>
          <a:p>
            <a:endParaRPr lang="en-US" dirty="0"/>
          </a:p>
        </p:txBody>
      </p:sp>
    </p:spTree>
    <p:extLst>
      <p:ext uri="{BB962C8B-B14F-4D97-AF65-F5344CB8AC3E}">
        <p14:creationId xmlns:p14="http://schemas.microsoft.com/office/powerpoint/2010/main" val="12640037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10" name="Shape 110"/>
          <p:cNvSpPr txBox="1">
            <a:spLocks noGrp="1"/>
          </p:cNvSpPr>
          <p:nvPr>
            <p:ph type="ctrTitle"/>
          </p:nvPr>
        </p:nvSpPr>
        <p:spPr>
          <a:xfrm>
            <a:off x="685800" y="1991842"/>
            <a:ext cx="7772400" cy="1159799"/>
          </a:xfrm>
          <a:prstGeom prst="rect">
            <a:avLst/>
          </a:prstGeom>
        </p:spPr>
        <p:txBody>
          <a:bodyPr lIns="91425" tIns="91425" rIns="91425" bIns="91425" anchor="b" anchorCtr="0">
            <a:noAutofit/>
          </a:bodyPr>
          <a:lstStyle/>
          <a:p>
            <a:pPr>
              <a:spcBef>
                <a:spcPts val="0"/>
              </a:spcBef>
              <a:buNone/>
            </a:pPr>
            <a:r>
              <a:rPr lang="en" b="1" dirty="0" smtClean="0"/>
              <a:t>Semi-structured </a:t>
            </a:r>
            <a:r>
              <a:rPr lang="en" b="1" dirty="0"/>
              <a:t>Interview Data</a:t>
            </a: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518</TotalTime>
  <Words>1362</Words>
  <Application>Microsoft Office PowerPoint</Application>
  <PresentationFormat>On-screen Show (16:9)</PresentationFormat>
  <Paragraphs>235</Paragraphs>
  <Slides>20</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Courier New</vt:lpstr>
      <vt:lpstr>Times New Roman</vt:lpstr>
      <vt:lpstr>Office Theme</vt:lpstr>
      <vt:lpstr>An Ethnographic Study of eBook use:  a Library-Anthropology Collaboration </vt:lpstr>
      <vt:lpstr>Background: History of eBooks at SHU</vt:lpstr>
      <vt:lpstr>PowerPoint Presentation</vt:lpstr>
      <vt:lpstr>eBook usage has not increased over time (sample data from PDA trigger reports)</vt:lpstr>
      <vt:lpstr>Subject areas with highest eBook usage</vt:lpstr>
      <vt:lpstr>What’s going on with eBooks? We asked our anthropology colleagues to help us find out.</vt:lpstr>
      <vt:lpstr>PowerPoint Presentation</vt:lpstr>
      <vt:lpstr>Online Survey Results</vt:lpstr>
      <vt:lpstr>Semi-structured Interview Data</vt:lpstr>
      <vt:lpstr>PowerPoint Presentation</vt:lpstr>
      <vt:lpstr>PowerPoint Presentation</vt:lpstr>
      <vt:lpstr>PowerPoint Presentation</vt:lpstr>
      <vt:lpstr>PowerPoint Presentation</vt:lpstr>
      <vt:lpstr>PowerPoint Presentation</vt:lpstr>
      <vt:lpstr>Some key eBook dislikes from interviews</vt:lpstr>
      <vt:lpstr>Our anthropology students’ suggestions</vt:lpstr>
      <vt:lpstr>Food for thought …</vt:lpstr>
      <vt:lpstr>Our thanks to</vt:lpstr>
      <vt:lpstr>Questions --- Discussion </vt:lpstr>
      <vt:lpstr>Some points for discussion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Perspectives on E-Book Usage at Seton Hall University, Fall 2014</dc:title>
  <dc:creator>Lisa Rose-Wiles</dc:creator>
  <cp:lastModifiedBy>Lisa rose-wiles</cp:lastModifiedBy>
  <cp:revision>54</cp:revision>
  <cp:lastPrinted>2015-01-08T20:39:55Z</cp:lastPrinted>
  <dcterms:modified xsi:type="dcterms:W3CDTF">2015-01-28T21:28:46Z</dcterms:modified>
</cp:coreProperties>
</file>