
<file path=[Content_Types].xml><?xml version="1.0" encoding="utf-8"?>
<Types xmlns="http://schemas.openxmlformats.org/package/2006/content-types">
  <Default Extension="tmp" ContentType="image/png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4"/>
  </p:notesMasterIdLst>
  <p:sldIdLst>
    <p:sldId id="256" r:id="rId2"/>
    <p:sldId id="257" r:id="rId3"/>
    <p:sldId id="258" r:id="rId4"/>
    <p:sldId id="262" r:id="rId5"/>
    <p:sldId id="263" r:id="rId6"/>
    <p:sldId id="264" r:id="rId7"/>
    <p:sldId id="266" r:id="rId8"/>
    <p:sldId id="268" r:id="rId9"/>
    <p:sldId id="271" r:id="rId10"/>
    <p:sldId id="270" r:id="rId11"/>
    <p:sldId id="269" r:id="rId12"/>
    <p:sldId id="272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72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1367" autoAdjust="0"/>
  </p:normalViewPr>
  <p:slideViewPr>
    <p:cSldViewPr>
      <p:cViewPr>
        <p:scale>
          <a:sx n="100" d="100"/>
          <a:sy n="100" d="100"/>
        </p:scale>
        <p:origin x="-186" y="6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5FCD10C-6363-4EE4-AB46-1FDF781F1824}" type="datetimeFigureOut">
              <a:rPr lang="en-US"/>
              <a:pPr>
                <a:defRPr/>
              </a:pPr>
              <a:t>5/8/2013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A701C46-8D29-4FC7-8375-0A801F1202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7365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Details of the inventory project can be found at:  Martha Fallahay Loesch. "Inventory redux: a twenty-first century adaptation" </a:t>
            </a:r>
            <a:r>
              <a:rPr lang="en-US" i="1" dirty="0" smtClean="0"/>
              <a:t>Technical Services Quarterly</a:t>
            </a:r>
            <a:r>
              <a:rPr lang="en-US" dirty="0" smtClean="0"/>
              <a:t> 28.3 (2011).</a:t>
            </a:r>
            <a:br>
              <a:rPr lang="en-US" dirty="0" smtClean="0"/>
            </a:br>
            <a:r>
              <a:rPr lang="en-US" dirty="0" smtClean="0"/>
              <a:t>http://works.bepress.com/martha_loesch/1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CD312E7-0217-4A20-AB2A-8CEDFBE3C402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800 to be moved to main, 1920 to be discarded and the rest waiting to be reviewed.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701C46-8D29-4FC7-8375-0A801F12020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366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701C46-8D29-4FC7-8375-0A801F12020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080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Sample of our batch move and delete spreadsheet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701C46-8D29-4FC7-8375-0A801F12020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619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E0D87-32C8-4D92-92DE-EB0CD5BBF333}" type="datetimeFigureOut">
              <a:rPr lang="en-US"/>
              <a:pPr>
                <a:defRPr/>
              </a:pPr>
              <a:t>5/8/2013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AB4DF-677C-4310-8C46-BC09D7C2FC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545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7E1D0-F178-4DAB-9A83-3FC40531C898}" type="datetimeFigureOut">
              <a:rPr lang="en-US"/>
              <a:pPr>
                <a:defRPr/>
              </a:pPr>
              <a:t>5/8/2013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97A68-418F-44AD-8E50-2609C8E2E8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695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1B083-9F91-43E2-A3C2-20958CC1F405}" type="datetimeFigureOut">
              <a:rPr lang="en-US"/>
              <a:pPr>
                <a:defRPr/>
              </a:pPr>
              <a:t>5/8/2013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CE892-4614-4AEB-982D-0853DEE1F5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468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5D4F5-F8F6-4351-9F89-D35B31E7AA29}" type="datetimeFigureOut">
              <a:rPr lang="en-US"/>
              <a:pPr>
                <a:defRPr/>
              </a:pPr>
              <a:t>5/8/2013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CE77D-D76D-4BBD-896C-1FF5C62782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58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F8490-FFE5-4302-A067-09B13ADAE067}" type="datetimeFigureOut">
              <a:rPr lang="en-US"/>
              <a:pPr>
                <a:defRPr/>
              </a:pPr>
              <a:t>5/8/2013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EB516-22E4-48BC-925B-DF1620FC7B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453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C5946-99CD-4287-9814-72FED190E4B0}" type="datetimeFigureOut">
              <a:rPr lang="en-US"/>
              <a:pPr>
                <a:defRPr/>
              </a:pPr>
              <a:t>5/8/2013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95F77-B1BD-41DC-A792-AC62504163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039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C6AAB-FAE3-4884-9A10-89549F5BEAF8}" type="datetimeFigureOut">
              <a:rPr lang="en-US"/>
              <a:pPr>
                <a:defRPr/>
              </a:pPr>
              <a:t>5/8/2013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3F240-317D-4A89-9CF5-4D53ED0749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907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6B0EB-E6F3-45BE-9955-E6E46139D274}" type="datetimeFigureOut">
              <a:rPr lang="en-US"/>
              <a:pPr>
                <a:defRPr/>
              </a:pPr>
              <a:t>5/8/2013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28938-E900-46C0-8EEC-BF94B5FB7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084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C3640-709E-4733-A55E-F92B16AEC9C1}" type="datetimeFigureOut">
              <a:rPr lang="en-US"/>
              <a:pPr>
                <a:defRPr/>
              </a:pPr>
              <a:t>5/8/2013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71BFA-8547-45B9-A1BE-D6215DEF55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438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01C81-83C8-4BA4-A4D6-32FE37709136}" type="datetimeFigureOut">
              <a:rPr lang="en-US"/>
              <a:pPr>
                <a:defRPr/>
              </a:pPr>
              <a:t>5/8/2013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7070B-69ED-47DE-9A62-4963037751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27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0"/>
          <p:cNvGrpSpPr>
            <a:grpSpLocks/>
          </p:cNvGrpSpPr>
          <p:nvPr/>
        </p:nvGrpSpPr>
        <p:grpSpPr bwMode="auto">
          <a:xfrm>
            <a:off x="4718050" y="993775"/>
            <a:ext cx="1847850" cy="1530350"/>
            <a:chOff x="4718762" y="993075"/>
            <a:chExt cx="1847138" cy="1530439"/>
          </a:xfrm>
        </p:grpSpPr>
        <p:sp>
          <p:nvSpPr>
            <p:cNvPr id="6" name="Oval 5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7" name="Oval 6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 rtlCol="0">
            <a:normAutofit/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7E48B-FB45-4670-A221-1DDDEE7DD8E6}" type="datetimeFigureOut">
              <a:rPr lang="en-US"/>
              <a:pPr>
                <a:defRPr/>
              </a:pPr>
              <a:t>5/8/2013</a:t>
            </a:fld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C39C4-3010-45D4-BF2A-1FBBC548FA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785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4"/>
          <p:cNvGrpSpPr>
            <a:grpSpLocks/>
          </p:cNvGrpSpPr>
          <p:nvPr/>
        </p:nvGrpSpPr>
        <p:grpSpPr bwMode="auto">
          <a:xfrm>
            <a:off x="0" y="0"/>
            <a:ext cx="9251950" cy="6858000"/>
            <a:chOff x="-9" y="-16"/>
            <a:chExt cx="9252346" cy="6858038"/>
          </a:xfrm>
        </p:grpSpPr>
        <p:grpSp>
          <p:nvGrpSpPr>
            <p:cNvPr id="1032" name="Group 638"/>
            <p:cNvGrpSpPr>
              <a:grpSpLocks/>
            </p:cNvGrpSpPr>
            <p:nvPr/>
          </p:nvGrpSpPr>
          <p:grpSpPr bwMode="auto"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</p:grpSp>
        <p:grpSp>
          <p:nvGrpSpPr>
            <p:cNvPr id="1033" name="Group 669"/>
            <p:cNvGrpSpPr>
              <a:grpSpLocks/>
            </p:cNvGrpSpPr>
            <p:nvPr/>
          </p:nvGrpSpPr>
          <p:grpSpPr bwMode="auto"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318" y="3703642"/>
                <a:ext cx="1588" cy="15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defTabSz="457200">
                    <a:defRPr/>
                  </a:pPr>
                  <a:endParaRPr lang="en-US" dirty="0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 dirty="0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 dirty="0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 dirty="0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457200">
                    <a:defRPr/>
                  </a:pPr>
                  <a:endParaRPr lang="en-US" dirty="0">
                    <a:latin typeface="+mn-lt"/>
                    <a:cs typeface="+mn-cs"/>
                  </a:endParaRPr>
                </a:p>
              </p:txBody>
            </p:sp>
          </p:grpSp>
        </p:grpSp>
        <p:grpSp>
          <p:nvGrpSpPr>
            <p:cNvPr id="1034" name="Group 715"/>
            <p:cNvGrpSpPr>
              <a:grpSpLocks/>
            </p:cNvGrpSpPr>
            <p:nvPr/>
          </p:nvGrpSpPr>
          <p:grpSpPr bwMode="auto"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 dirty="0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 dirty="0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457200">
                    <a:defRPr/>
                  </a:pPr>
                  <a:endParaRPr lang="en-US" dirty="0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457200">
                    <a:defRPr/>
                  </a:pPr>
                  <a:endParaRPr lang="en-US" dirty="0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457200">
                    <a:defRPr/>
                  </a:pPr>
                  <a:endParaRPr lang="en-US" dirty="0">
                    <a:latin typeface="+mn-lt"/>
                    <a:cs typeface="+mn-cs"/>
                  </a:endParaRPr>
                </a:p>
              </p:txBody>
            </p:sp>
          </p:grpSp>
        </p:grp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009650" y="676275"/>
            <a:ext cx="71247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09650" y="1806575"/>
            <a:ext cx="7124700" cy="405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13" y="59515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CABF2F8D-3C11-4B6C-B978-43E1A52F91EC}" type="datetimeFigureOut">
              <a:rPr lang="en-US"/>
              <a:pPr>
                <a:defRPr/>
              </a:pPr>
              <a:t>5/8/2013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1100" y="5951538"/>
            <a:ext cx="525621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088" y="5951538"/>
            <a:ext cx="60801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E0A3D038-60BB-4AF0-90A9-91CD4B3672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5" r:id="rId9"/>
    <p:sldLayoutId id="2147483873" r:id="rId10"/>
    <p:sldLayoutId id="2147483874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404040"/>
          </a:solidFill>
          <a:latin typeface="+mj-lt"/>
          <a:ea typeface="Trebuchet MS" pitchFamily="34" charset="0"/>
          <a:cs typeface="Trebuchet M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ndfonline.com/doi/abs/10.1080/07317131.2013.759496#.UYpzkkpWLL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wmf"/><Relationship Id="rId5" Type="http://schemas.openxmlformats.org/officeDocument/2006/relationships/hyperlink" Target="http://www.betterworldbooks.com/Info-Discards-Donations-Program-m-4.aspx" TargetMode="External"/><Relationship Id="rId4" Type="http://schemas.openxmlformats.org/officeDocument/2006/relationships/hyperlink" Target="http://works.bepress.com/cgi/viewcontent.cgi?article=1001&amp;context=martha_loesch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2155825"/>
          </a:xfrm>
        </p:spPr>
        <p:txBody>
          <a:bodyPr/>
          <a:lstStyle/>
          <a:p>
            <a:pPr algn="ctr" eaLnBrk="1" hangingPunct="1"/>
            <a:r>
              <a:rPr lang="en-US" sz="3200" b="1" dirty="0" smtClean="0">
                <a:cs typeface="Trebuchet MS" pitchFamily="34" charset="0"/>
              </a:rPr>
              <a:t>Weeding print book collections</a:t>
            </a:r>
            <a:r>
              <a:rPr lang="en-US" sz="3200" b="1" dirty="0" smtClean="0">
                <a:cs typeface="Trebuchet MS" pitchFamily="34" charset="0"/>
              </a:rPr>
              <a:t/>
            </a:r>
            <a:br>
              <a:rPr lang="en-US" sz="3200" b="1" dirty="0" smtClean="0">
                <a:cs typeface="Trebuchet MS" pitchFamily="34" charset="0"/>
              </a:rPr>
            </a:br>
            <a:r>
              <a:rPr lang="en-US" sz="3200" b="1" dirty="0" smtClean="0">
                <a:cs typeface="Trebuchet MS" pitchFamily="34" charset="0"/>
              </a:rPr>
              <a:t>at Seton Hall University.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990600" y="4343400"/>
            <a:ext cx="7116763" cy="862013"/>
          </a:xfrm>
        </p:spPr>
        <p:txBody>
          <a:bodyPr/>
          <a:lstStyle/>
          <a:p>
            <a:pPr eaLnBrk="1" hangingPunct="1"/>
            <a:r>
              <a:rPr lang="en-US" sz="2400" dirty="0" smtClean="0">
                <a:solidFill>
                  <a:srgbClr val="20721C"/>
                </a:solidFill>
              </a:rPr>
              <a:t>Lisa Rose-Wiles, Science Librarian</a:t>
            </a:r>
          </a:p>
          <a:p>
            <a:pPr eaLnBrk="1" hangingPunct="1"/>
            <a:r>
              <a:rPr lang="en-US" sz="2400" dirty="0" smtClean="0">
                <a:solidFill>
                  <a:srgbClr val="20721C"/>
                </a:solidFill>
              </a:rPr>
              <a:t> Seton Hall University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762000" y="685800"/>
            <a:ext cx="7124700" cy="923925"/>
          </a:xfrm>
        </p:spPr>
        <p:txBody>
          <a:bodyPr/>
          <a:lstStyle/>
          <a:p>
            <a:pPr eaLnBrk="1" hangingPunct="1"/>
            <a:r>
              <a:rPr lang="en-US" dirty="0" smtClean="0">
                <a:cs typeface="Trebuchet MS" pitchFamily="34" charset="0"/>
              </a:rPr>
              <a:t>How did we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r>
              <a:rPr lang="en-US" sz="2000" dirty="0" smtClean="0"/>
              <a:t>We </a:t>
            </a:r>
            <a:r>
              <a:rPr lang="en-US" sz="2000" dirty="0"/>
              <a:t>achieved </a:t>
            </a:r>
            <a:r>
              <a:rPr lang="en-US" sz="2000" dirty="0" smtClean="0"/>
              <a:t>about a </a:t>
            </a:r>
            <a:r>
              <a:rPr lang="en-US" sz="2000" dirty="0" smtClean="0"/>
              <a:t>30</a:t>
            </a:r>
            <a:r>
              <a:rPr lang="en-US" sz="2000" dirty="0"/>
              <a:t>% reduction of </a:t>
            </a:r>
            <a:r>
              <a:rPr lang="en-US" sz="2000" dirty="0" smtClean="0"/>
              <a:t>reference, gained space for curriculum books and planned expansion of student workspace.</a:t>
            </a:r>
            <a:endParaRPr lang="en-US" sz="2000" dirty="0"/>
          </a:p>
          <a:p>
            <a:pPr lvl="1"/>
            <a:r>
              <a:rPr lang="en-US" dirty="0"/>
              <a:t>A follow-up inventory will give more accurate figures, </a:t>
            </a:r>
            <a:r>
              <a:rPr lang="en-US" dirty="0" smtClean="0"/>
              <a:t>check missing </a:t>
            </a:r>
            <a:r>
              <a:rPr lang="en-US" dirty="0"/>
              <a:t>or </a:t>
            </a:r>
            <a:r>
              <a:rPr lang="en-US" dirty="0" smtClean="0"/>
              <a:t>miscataloged books</a:t>
            </a:r>
            <a:endParaRPr lang="en-US" dirty="0"/>
          </a:p>
          <a:p>
            <a:r>
              <a:rPr lang="en-US" sz="2000" dirty="0"/>
              <a:t>Several thousand books moving to main await processing and re-locating.  More weeding in Main is needed to accommodate them. </a:t>
            </a:r>
            <a:endParaRPr lang="en-US" sz="2000" dirty="0" smtClean="0"/>
          </a:p>
          <a:p>
            <a:pPr lvl="1"/>
            <a:r>
              <a:rPr lang="en-US" dirty="0" smtClean="0"/>
              <a:t>1,200+ books sent to BBW in 2013 (~38% sold so far).</a:t>
            </a:r>
          </a:p>
          <a:p>
            <a:r>
              <a:rPr lang="en-US" dirty="0" smtClean="0"/>
              <a:t>May 8</a:t>
            </a:r>
            <a:r>
              <a:rPr lang="en-US" baseline="30000" dirty="0" smtClean="0"/>
              <a:t>th</a:t>
            </a:r>
            <a:r>
              <a:rPr lang="en-US" dirty="0" smtClean="0"/>
              <a:t>, cataloging finished the last cart of discards</a:t>
            </a:r>
            <a:endParaRPr lang="en-US" dirty="0"/>
          </a:p>
        </p:txBody>
      </p:sp>
      <p:pic>
        <p:nvPicPr>
          <p:cNvPr id="5123" name="Picture 3" descr="C:\Users\rosewili.SHU\AppData\Local\Microsoft\Windows\Temporary Internet Files\Content.IE5\LD6BK6M9\MC90010456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100" y="4800600"/>
            <a:ext cx="1537171" cy="158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cs typeface="Trebuchet MS" pitchFamily="34" charset="0"/>
              </a:rPr>
              <a:t>Lessons learned</a:t>
            </a:r>
            <a:br>
              <a:rPr lang="en-US" dirty="0" smtClean="0">
                <a:cs typeface="Trebuchet MS" pitchFamily="34" charset="0"/>
              </a:rPr>
            </a:br>
            <a:r>
              <a:rPr lang="en-US" dirty="0" smtClean="0">
                <a:cs typeface="Trebuchet MS" pitchFamily="34" charset="0"/>
              </a:rPr>
              <a:t> ---  or “too much too soon”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7124700" cy="4052888"/>
          </a:xfrm>
        </p:spPr>
        <p:txBody>
          <a:bodyPr/>
          <a:lstStyle/>
          <a:p>
            <a:pPr lvl="0"/>
            <a:r>
              <a:rPr lang="en-US" sz="2000" dirty="0"/>
              <a:t>We needed better weeding guidelines</a:t>
            </a:r>
          </a:p>
          <a:p>
            <a:pPr lvl="0"/>
            <a:r>
              <a:rPr lang="en-US" sz="2000" dirty="0"/>
              <a:t>Lack of </a:t>
            </a:r>
            <a:r>
              <a:rPr lang="en-US" sz="2000" dirty="0" smtClean="0"/>
              <a:t>buy-in by </a:t>
            </a:r>
            <a:r>
              <a:rPr lang="en-US" sz="2000" dirty="0"/>
              <a:t>some </a:t>
            </a:r>
            <a:r>
              <a:rPr lang="en-US" sz="2000" dirty="0" smtClean="0"/>
              <a:t>librarians </a:t>
            </a:r>
            <a:r>
              <a:rPr lang="en-US" sz="2000" dirty="0"/>
              <a:t>created difficulties  </a:t>
            </a:r>
            <a:r>
              <a:rPr lang="en-US" sz="2000" dirty="0" smtClean="0"/>
              <a:t>(and </a:t>
            </a:r>
            <a:r>
              <a:rPr lang="en-US" sz="2000" dirty="0"/>
              <a:t>a lot of extra work for </a:t>
            </a:r>
            <a:r>
              <a:rPr lang="en-US" sz="2000" dirty="0" smtClean="0"/>
              <a:t>me).</a:t>
            </a:r>
            <a:endParaRPr lang="en-US" sz="2000" dirty="0"/>
          </a:p>
          <a:p>
            <a:pPr lvl="0"/>
            <a:r>
              <a:rPr lang="en-US" sz="2000" dirty="0"/>
              <a:t>We needed </a:t>
            </a:r>
            <a:r>
              <a:rPr lang="en-US" sz="2000" dirty="0" smtClean="0"/>
              <a:t>a better way/place to keep </a:t>
            </a:r>
            <a:r>
              <a:rPr lang="en-US" sz="2000" dirty="0"/>
              <a:t>volumes ‘in </a:t>
            </a:r>
            <a:r>
              <a:rPr lang="en-US" sz="2000" dirty="0" smtClean="0"/>
              <a:t>transition’ (and in </a:t>
            </a:r>
            <a:r>
              <a:rPr lang="en-US" sz="2000" dirty="0"/>
              <a:t>call number </a:t>
            </a:r>
            <a:r>
              <a:rPr lang="en-US" sz="2000" dirty="0" smtClean="0"/>
              <a:t>order)**</a:t>
            </a:r>
            <a:endParaRPr lang="en-US" sz="2000" dirty="0"/>
          </a:p>
          <a:p>
            <a:pPr lvl="0"/>
            <a:r>
              <a:rPr lang="en-US" sz="2000" dirty="0"/>
              <a:t>We needed </a:t>
            </a:r>
            <a:r>
              <a:rPr lang="en-US" sz="2000" dirty="0" smtClean="0"/>
              <a:t>more </a:t>
            </a:r>
            <a:r>
              <a:rPr lang="en-US" sz="2000" dirty="0"/>
              <a:t>help </a:t>
            </a:r>
            <a:r>
              <a:rPr lang="en-US" sz="2000" dirty="0" smtClean="0"/>
              <a:t>(and space) to </a:t>
            </a:r>
            <a:r>
              <a:rPr lang="en-US" sz="2000" dirty="0"/>
              <a:t>move the glut of books through cataloging.</a:t>
            </a:r>
          </a:p>
          <a:p>
            <a:pPr lvl="1"/>
            <a:r>
              <a:rPr lang="en-US" sz="1800" dirty="0" smtClean="0">
                <a:solidFill>
                  <a:srgbClr val="7030A0"/>
                </a:solidFill>
              </a:rPr>
              <a:t>**</a:t>
            </a:r>
            <a:r>
              <a:rPr lang="en-US" sz="1800" dirty="0" smtClean="0">
                <a:solidFill>
                  <a:srgbClr val="7030A0"/>
                </a:solidFill>
              </a:rPr>
              <a:t>Next time, we will change Voyager records in situ, THEN remove and process volumes.</a:t>
            </a:r>
            <a:endParaRPr lang="en-US" sz="1800" dirty="0">
              <a:solidFill>
                <a:srgbClr val="7030A0"/>
              </a:solidFill>
            </a:endParaRPr>
          </a:p>
          <a:p>
            <a:pPr marL="0" indent="0" eaLnBrk="1" hangingPunct="1">
              <a:buFont typeface="Wingdings 2" pitchFamily="18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14400" y="1524000"/>
            <a:ext cx="7124700" cy="923925"/>
          </a:xfrm>
        </p:spPr>
        <p:txBody>
          <a:bodyPr/>
          <a:lstStyle/>
          <a:p>
            <a:pPr algn="ctr"/>
            <a:r>
              <a:rPr lang="en-US" dirty="0" smtClean="0"/>
              <a:t>Thank you, and Questions?</a:t>
            </a:r>
            <a:endParaRPr lang="en-US" dirty="0"/>
          </a:p>
        </p:txBody>
      </p:sp>
      <p:pic>
        <p:nvPicPr>
          <p:cNvPr id="6146" name="Picture 2" descr="C:\Users\rosewili.SHU\AppData\Local\Microsoft\Windows\Temporary Internet Files\Content.IE5\YDWQMHWV\MC900437629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009672"/>
            <a:ext cx="3085871" cy="3085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37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524750" cy="923925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cs typeface="Trebuchet MS" pitchFamily="34" charset="0"/>
              </a:rPr>
              <a:t>Well, librarians </a:t>
            </a:r>
            <a:r>
              <a:rPr lang="en-US" sz="2800" b="1" dirty="0" smtClean="0">
                <a:cs typeface="Trebuchet MS" pitchFamily="34" charset="0"/>
              </a:rPr>
              <a:t>don’t like to weed!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762000" y="1676400"/>
            <a:ext cx="7124700" cy="4052888"/>
          </a:xfrm>
        </p:spPr>
        <p:txBody>
          <a:bodyPr/>
          <a:lstStyle/>
          <a:p>
            <a:pPr eaLnBrk="1" hangingPunct="1"/>
            <a:r>
              <a:rPr lang="en-US" sz="2200" i="1" dirty="0" smtClean="0"/>
              <a:t>There </a:t>
            </a:r>
            <a:r>
              <a:rPr lang="en-US" sz="2200" i="1" dirty="0"/>
              <a:t>is a general reluctance among librarians to remove any books from library </a:t>
            </a:r>
            <a:r>
              <a:rPr lang="en-US" sz="2200" i="1" dirty="0" smtClean="0"/>
              <a:t>collections</a:t>
            </a:r>
            <a:r>
              <a:rPr lang="en-US" sz="2200" dirty="0" smtClean="0"/>
              <a:t> </a:t>
            </a:r>
            <a:r>
              <a:rPr lang="en-US" sz="2000" dirty="0" smtClean="0"/>
              <a:t>(</a:t>
            </a:r>
            <a:r>
              <a:rPr lang="en-US" sz="2000" dirty="0" smtClean="0"/>
              <a:t>Dubicki</a:t>
            </a:r>
            <a:r>
              <a:rPr lang="en-US" sz="2000" dirty="0" smtClean="0"/>
              <a:t> 2008, p. 132)</a:t>
            </a:r>
          </a:p>
          <a:p>
            <a:pPr eaLnBrk="1" hangingPunct="1"/>
            <a:r>
              <a:rPr lang="en-US" sz="2200" dirty="0" smtClean="0"/>
              <a:t>But:  I like </a:t>
            </a:r>
            <a:r>
              <a:rPr lang="en-US" sz="2200" dirty="0" smtClean="0"/>
              <a:t>weeding, and </a:t>
            </a:r>
            <a:r>
              <a:rPr lang="en-US" sz="2200" dirty="0" smtClean="0"/>
              <a:t>it’s easier in my </a:t>
            </a:r>
            <a:r>
              <a:rPr lang="en-US" sz="2200" dirty="0" smtClean="0"/>
              <a:t>areas (sciences </a:t>
            </a:r>
            <a:r>
              <a:rPr lang="en-US" sz="2200" dirty="0" smtClean="0"/>
              <a:t>and health </a:t>
            </a:r>
            <a:r>
              <a:rPr lang="en-US" sz="2200" dirty="0" smtClean="0"/>
              <a:t>sciences) </a:t>
            </a:r>
            <a:r>
              <a:rPr lang="en-US" sz="2200" dirty="0" smtClean="0"/>
              <a:t>than in the </a:t>
            </a:r>
            <a:r>
              <a:rPr lang="en-US" sz="2200" dirty="0" smtClean="0"/>
              <a:t>humanities.</a:t>
            </a:r>
            <a:endParaRPr lang="en-US" sz="2200" dirty="0" smtClean="0"/>
          </a:p>
          <a:p>
            <a:pPr eaLnBrk="1" hangingPunct="1"/>
            <a:r>
              <a:rPr lang="en-US" sz="2200" dirty="0" smtClean="0"/>
              <a:t>And:  It’s good to do.  Frees up space, helps inform collection development, makes the collection more attractive and easier to locate items. </a:t>
            </a:r>
          </a:p>
          <a:p>
            <a:pPr eaLnBrk="1" hangingPunct="1"/>
            <a:r>
              <a:rPr lang="en-US" sz="2200" dirty="0" smtClean="0"/>
              <a:t>So .. I started weeding (small scale) soon after I arrived at SHU in mid 2008.</a:t>
            </a:r>
          </a:p>
        </p:txBody>
      </p:sp>
      <p:pic>
        <p:nvPicPr>
          <p:cNvPr id="3074" name="Picture 2" descr="C:\Users\rosewili.SHU\AppData\Local\Microsoft\Windows\Temporary Internet Files\Content.IE5\LD6BK6M9\MC90027245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96200" y="4972050"/>
            <a:ext cx="1062297" cy="1271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7448550" cy="923925"/>
          </a:xfrm>
        </p:spPr>
        <p:txBody>
          <a:bodyPr/>
          <a:lstStyle/>
          <a:p>
            <a:pPr eaLnBrk="1" hangingPunct="1"/>
            <a:r>
              <a:rPr lang="en-US" b="1" dirty="0" smtClean="0">
                <a:cs typeface="Trebuchet MS" pitchFamily="34" charset="0"/>
              </a:rPr>
              <a:t>Pushes</a:t>
            </a:r>
            <a:r>
              <a:rPr lang="en-US" b="1" dirty="0" smtClean="0">
                <a:cs typeface="Trebuchet MS" pitchFamily="34" charset="0"/>
              </a:rPr>
              <a:t> </a:t>
            </a:r>
            <a:r>
              <a:rPr lang="en-US" b="1" dirty="0" smtClean="0">
                <a:cs typeface="Trebuchet MS" pitchFamily="34" charset="0"/>
              </a:rPr>
              <a:t>to expand my weeding.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543800" cy="4052888"/>
          </a:xfrm>
        </p:spPr>
        <p:txBody>
          <a:bodyPr rtlCol="0">
            <a:normAutofit/>
          </a:bodyPr>
          <a:lstStyle/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defRPr/>
            </a:pP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My 2011 study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- low circulation of science &amp; health science books, especially older books.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defRPr/>
            </a:pP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4"/>
              </a:rPr>
              <a:t>Inventory project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an opportunity to weed R’s and Q’s.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defRPr/>
            </a:pP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Early 2012, we signed on with Better World Books “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5"/>
              </a:rPr>
              <a:t>library discards and donations program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</a:t>
            </a: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defRPr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Several large sets 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donated 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chemistry and physics; both agreed to have low-use older sets and volumes moved to main or discarded.</a:t>
            </a: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 descr="C:\Users\rosewili.SHU\AppData\Local\Microsoft\Windows\Temporary Internet Files\Content.IE5\HSJKZSRG\MC900286016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049628"/>
            <a:ext cx="1325575" cy="1680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7524750" cy="923925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cs typeface="Trebuchet MS" pitchFamily="34" charset="0"/>
              </a:rPr>
              <a:t>My (largely subjective!) weeding criteria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600950" cy="4052888"/>
          </a:xfrm>
        </p:spPr>
        <p:txBody>
          <a:bodyPr rtlCol="0">
            <a:normAutofit/>
          </a:bodyPr>
          <a:lstStyle/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Discard old editions of textbooks, treatment guides, drug books etc.; ‘popular’ books; damaged books. </a:t>
            </a:r>
          </a:p>
          <a:p>
            <a:pPr lvl="1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Selectively replace/update old editions, damaged books.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Consider fit with our curricular areas and faculty research interests.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Check other library holdings (WorldCat), availability and price on Alibris/Amazon.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Circulation history 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Consult with science faculty, university archivist.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098" name="Picture 2" descr="C:\Users\rosewili.SHU\AppData\Local\Microsoft\Windows\Temporary Internet Files\Content.IE5\HSJKZSRG\MC90001930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565" y="4876800"/>
            <a:ext cx="1682435" cy="146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124700" cy="923925"/>
          </a:xfrm>
        </p:spPr>
        <p:txBody>
          <a:bodyPr/>
          <a:lstStyle/>
          <a:p>
            <a:pPr eaLnBrk="1" hangingPunct="1"/>
            <a:r>
              <a:rPr lang="en-US" sz="2800" b="1" dirty="0">
                <a:cs typeface="Trebuchet MS" pitchFamily="34" charset="0"/>
              </a:rPr>
              <a:t>T</a:t>
            </a:r>
            <a:r>
              <a:rPr lang="en-US" sz="2800" b="1" dirty="0" smtClean="0">
                <a:cs typeface="Trebuchet MS" pitchFamily="34" charset="0"/>
              </a:rPr>
              <a:t>he Big Weed of 2012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200900" cy="444182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The goal:  shrink reference by 35% 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(move books to circulating collection or discard them)</a:t>
            </a:r>
          </a:p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r>
              <a:rPr lang="en-US" sz="2000" b="1" i="1" dirty="0" smtClean="0">
                <a:solidFill>
                  <a:schemeClr val="bg1"/>
                </a:solidFill>
              </a:rPr>
              <a:t>Why?  </a:t>
            </a:r>
          </a:p>
          <a:p>
            <a:pPr marL="685800" lvl="1" eaLnBrk="1" fontAlgn="auto" hangingPunct="1">
              <a:buClr>
                <a:schemeClr val="tx1">
                  <a:lumMod val="75000"/>
                  <a:lumOff val="25000"/>
                </a:schemeClr>
              </a:buClr>
              <a:defRPr/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Accommodate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curriculum library books displaced by Dunkin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Donuts</a:t>
            </a:r>
          </a:p>
          <a:p>
            <a:pPr marL="685800" lvl="1" eaLnBrk="1" fontAlgn="auto" hangingPunct="1">
              <a:buClr>
                <a:schemeClr val="tx1">
                  <a:lumMod val="75000"/>
                  <a:lumOff val="25000"/>
                </a:schemeClr>
              </a:buClr>
              <a:defRPr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Expand student commons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space</a:t>
            </a:r>
          </a:p>
          <a:p>
            <a:pPr marL="685800" lvl="1" eaLnBrk="1" fontAlgn="auto" hangingPunct="1">
              <a:buClr>
                <a:schemeClr val="tx1">
                  <a:lumMod val="75000"/>
                  <a:lumOff val="25000"/>
                </a:schemeClr>
              </a:buClr>
              <a:defRPr/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Improve the look and use of our reference section.</a:t>
            </a:r>
          </a:p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Also remove old indexes and abstracts from the 3</a:t>
            </a:r>
            <a:r>
              <a:rPr lang="en-US" sz="20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rd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floor Main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(circulating) collection …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685800" lvl="1" eaLnBrk="1" fontAlgn="auto" hangingPunct="1">
              <a:buClr>
                <a:schemeClr val="tx1">
                  <a:lumMod val="75000"/>
                  <a:lumOff val="25000"/>
                </a:schemeClr>
              </a:buClr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 I (with our Associate Dean) will co-ordinate!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2" descr="C:\Users\rosewili.SHU\AppData\Local\Microsoft\Windows\Temporary Internet Files\Content.IE5\GKUH4HFQ\MC90007871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114800"/>
            <a:ext cx="1091414" cy="232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124700" cy="923925"/>
          </a:xfrm>
        </p:spPr>
        <p:txBody>
          <a:bodyPr/>
          <a:lstStyle/>
          <a:p>
            <a:pPr eaLnBrk="1" hangingPunct="1"/>
            <a:r>
              <a:rPr lang="en-US" b="1" dirty="0" smtClean="0">
                <a:cs typeface="Trebuchet MS" pitchFamily="34" charset="0"/>
              </a:rPr>
              <a:t>The plan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7124700" cy="4487863"/>
          </a:xfrm>
        </p:spPr>
        <p:txBody>
          <a:bodyPr/>
          <a:lstStyle/>
          <a:p>
            <a:pPr eaLnBrk="1" hangingPunct="1"/>
            <a:r>
              <a:rPr lang="en-US" sz="2000" dirty="0" smtClean="0"/>
              <a:t>Subject librarians tag books in their subject areas </a:t>
            </a:r>
          </a:p>
          <a:p>
            <a:pPr lvl="1" eaLnBrk="1" hangingPunct="1"/>
            <a:r>
              <a:rPr lang="en-US" sz="1800" dirty="0" smtClean="0"/>
              <a:t>Red=discard, green=move to main</a:t>
            </a:r>
          </a:p>
          <a:p>
            <a:pPr eaLnBrk="1" hangingPunct="1"/>
            <a:r>
              <a:rPr lang="en-US" sz="2000" dirty="0" smtClean="0"/>
              <a:t>Stacks staff move tagged volumes to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floor staging area (space freed by discarding abstracts and indexes)</a:t>
            </a:r>
          </a:p>
          <a:p>
            <a:pPr eaLnBrk="1" hangingPunct="1"/>
            <a:r>
              <a:rPr lang="en-US" sz="2000" dirty="0" smtClean="0"/>
              <a:t>One volume of multi-volume sets moved upstairs; the rest disposed of (dumpster en route)</a:t>
            </a:r>
          </a:p>
          <a:p>
            <a:pPr eaLnBrk="1" hangingPunct="1"/>
            <a:r>
              <a:rPr lang="en-US" sz="2000" dirty="0" smtClean="0">
                <a:solidFill>
                  <a:srgbClr val="7030A0"/>
                </a:solidFill>
              </a:rPr>
              <a:t>… Volumes </a:t>
            </a:r>
            <a:r>
              <a:rPr lang="en-US" sz="2000" dirty="0" smtClean="0">
                <a:solidFill>
                  <a:srgbClr val="7030A0"/>
                </a:solidFill>
              </a:rPr>
              <a:t>are </a:t>
            </a:r>
            <a:r>
              <a:rPr lang="en-US" sz="2000" i="1" dirty="0" smtClean="0">
                <a:solidFill>
                  <a:srgbClr val="7030A0"/>
                </a:solidFill>
              </a:rPr>
              <a:t>magically</a:t>
            </a:r>
            <a:r>
              <a:rPr lang="en-US" sz="2000" b="1" i="1" dirty="0" smtClean="0">
                <a:solidFill>
                  <a:srgbClr val="7030A0"/>
                </a:solidFill>
              </a:rPr>
              <a:t> </a:t>
            </a:r>
            <a:r>
              <a:rPr lang="en-US" sz="2000" dirty="0" smtClean="0">
                <a:solidFill>
                  <a:srgbClr val="7030A0"/>
                </a:solidFill>
              </a:rPr>
              <a:t>removed from Voyager   and seamlessly discarded, sent to Better World books or re-labeled and re-shelved in Main.</a:t>
            </a:r>
          </a:p>
          <a:p>
            <a:pPr eaLnBrk="1" hangingPunct="1"/>
            <a:endParaRPr lang="en-US" dirty="0" smtClean="0"/>
          </a:p>
        </p:txBody>
      </p:sp>
      <p:sp>
        <p:nvSpPr>
          <p:cNvPr id="10245" name="TextBox 3"/>
          <p:cNvSpPr txBox="1">
            <a:spLocks noChangeArrowheads="1"/>
          </p:cNvSpPr>
          <p:nvPr/>
        </p:nvSpPr>
        <p:spPr bwMode="auto">
          <a:xfrm>
            <a:off x="1524000" y="5486400"/>
            <a:ext cx="276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92D050"/>
                </a:solidFill>
              </a:rPr>
              <a:t>!</a:t>
            </a:r>
          </a:p>
        </p:txBody>
      </p:sp>
      <p:pic>
        <p:nvPicPr>
          <p:cNvPr id="2050" name="Picture 2" descr="C:\Users\rosewili.SHU\AppData\Local\Microsoft\Windows\Temporary Internet Files\Content.IE5\HSJKZSRG\MC90011617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300" y="4191000"/>
            <a:ext cx="1324966" cy="1803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cs typeface="Trebuchet MS" pitchFamily="34" charset="0"/>
              </a:rPr>
              <a:t>The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76400"/>
            <a:ext cx="7124700" cy="4051300"/>
          </a:xfrm>
        </p:spPr>
        <p:txBody>
          <a:bodyPr rtlCol="0">
            <a:normAutofit/>
          </a:bodyPr>
          <a:lstStyle/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n-US" sz="2000" dirty="0"/>
              <a:t>over 10,000 </a:t>
            </a:r>
            <a:r>
              <a:rPr lang="en-US" sz="2000" dirty="0" smtClean="0"/>
              <a:t>reference volumes (1,776 </a:t>
            </a:r>
            <a:r>
              <a:rPr lang="en-US" sz="2000" dirty="0"/>
              <a:t>linear feet of shelf </a:t>
            </a:r>
            <a:r>
              <a:rPr lang="en-US" sz="2000" dirty="0" smtClean="0"/>
              <a:t>space) discarded or relocated to Main.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n-US" sz="2000" dirty="0" smtClean="0"/>
              <a:t>About 4,000 </a:t>
            </a:r>
            <a:r>
              <a:rPr lang="en-US" sz="2000" dirty="0"/>
              <a:t>volumes of indexes and abstracts freed up </a:t>
            </a:r>
            <a:r>
              <a:rPr lang="en-US" sz="2000" dirty="0" smtClean="0"/>
              <a:t>600 </a:t>
            </a:r>
            <a:r>
              <a:rPr lang="en-US" sz="2000" dirty="0"/>
              <a:t>linear feet on the third </a:t>
            </a:r>
            <a:r>
              <a:rPr lang="en-US" sz="2000" dirty="0" smtClean="0"/>
              <a:t>floor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n-US" sz="2000" dirty="0"/>
              <a:t>I weeded </a:t>
            </a:r>
            <a:r>
              <a:rPr lang="en-US" sz="2000" dirty="0" smtClean="0"/>
              <a:t>over 3,000 </a:t>
            </a:r>
            <a:r>
              <a:rPr lang="en-US" sz="2000" dirty="0"/>
              <a:t>books from the main collection in </a:t>
            </a:r>
            <a:r>
              <a:rPr lang="en-US" sz="2000" dirty="0" smtClean="0"/>
              <a:t>my subject </a:t>
            </a:r>
            <a:r>
              <a:rPr lang="en-US" sz="2000" dirty="0"/>
              <a:t>areas and the Z’s</a:t>
            </a:r>
            <a:r>
              <a:rPr lang="en-US" sz="2000" dirty="0" smtClean="0"/>
              <a:t>.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n-US" sz="2000" dirty="0"/>
              <a:t>W</a:t>
            </a:r>
            <a:r>
              <a:rPr lang="en-US" sz="2000" dirty="0" smtClean="0"/>
              <a:t>eeding government </a:t>
            </a:r>
            <a:r>
              <a:rPr lang="en-US" sz="2000" dirty="0"/>
              <a:t>documents and print journals brought the total space reclaimed </a:t>
            </a:r>
            <a:r>
              <a:rPr lang="en-US" sz="2000" dirty="0" smtClean="0"/>
              <a:t>to </a:t>
            </a:r>
            <a:r>
              <a:rPr lang="en-US" sz="2000" dirty="0"/>
              <a:t>5,586 linear feet (</a:t>
            </a:r>
            <a:r>
              <a:rPr lang="en-US" sz="2000" dirty="0" smtClean="0"/>
              <a:t>about </a:t>
            </a:r>
            <a:r>
              <a:rPr lang="en-US" sz="2000" dirty="0"/>
              <a:t>31,445 volumes</a:t>
            </a:r>
            <a:r>
              <a:rPr lang="en-US" sz="2000" dirty="0" smtClean="0"/>
              <a:t>).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n-US" sz="2000" b="1" dirty="0" smtClean="0">
                <a:solidFill>
                  <a:srgbClr val="7030A0"/>
                </a:solidFill>
              </a:rPr>
              <a:t>But ---</a:t>
            </a:r>
            <a:r>
              <a:rPr lang="en-US" sz="2000" dirty="0">
                <a:solidFill>
                  <a:srgbClr val="7030A0"/>
                </a:solidFill>
              </a:rPr>
              <a:t> nearly 7,000 </a:t>
            </a:r>
            <a:r>
              <a:rPr lang="en-US" sz="2000" dirty="0" smtClean="0">
                <a:solidFill>
                  <a:srgbClr val="7030A0"/>
                </a:solidFill>
              </a:rPr>
              <a:t>volumes remained “in </a:t>
            </a:r>
            <a:r>
              <a:rPr lang="en-US" sz="2000" dirty="0">
                <a:solidFill>
                  <a:srgbClr val="7030A0"/>
                </a:solidFill>
              </a:rPr>
              <a:t>transition” from reference on the 3</a:t>
            </a:r>
            <a:r>
              <a:rPr lang="en-US" sz="2000" baseline="30000" dirty="0">
                <a:solidFill>
                  <a:srgbClr val="7030A0"/>
                </a:solidFill>
              </a:rPr>
              <a:t>rd</a:t>
            </a:r>
            <a:r>
              <a:rPr lang="en-US" sz="2000" dirty="0">
                <a:solidFill>
                  <a:srgbClr val="7030A0"/>
                </a:solidFill>
              </a:rPr>
              <a:t> </a:t>
            </a:r>
            <a:r>
              <a:rPr lang="en-US" sz="2000" dirty="0" smtClean="0">
                <a:solidFill>
                  <a:srgbClr val="7030A0"/>
                </a:solidFill>
              </a:rPr>
              <a:t>floor</a:t>
            </a:r>
            <a:endParaRPr lang="en-US" sz="2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cs typeface="Trebuchet MS" pitchFamily="34" charset="0"/>
              </a:rPr>
              <a:t>T</a:t>
            </a:r>
            <a:r>
              <a:rPr lang="en-US" b="1" dirty="0" smtClean="0">
                <a:cs typeface="Trebuchet MS" pitchFamily="34" charset="0"/>
              </a:rPr>
              <a:t>he aftermath</a:t>
            </a:r>
            <a:endParaRPr lang="en-US" b="1" dirty="0" smtClean="0">
              <a:cs typeface="Trebuchet M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09800"/>
            <a:ext cx="7124700" cy="4052888"/>
          </a:xfrm>
        </p:spPr>
        <p:txBody>
          <a:bodyPr rtlCol="0">
            <a:normAutofit/>
          </a:bodyPr>
          <a:lstStyle/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Our systems librarian produced a master list of reference books to be marked X (delete) or Y (relocate), periodically batch processed to change Voyager record.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n-US" b="1" dirty="0"/>
              <a:t>O</a:t>
            </a:r>
            <a:r>
              <a:rPr lang="en-US" b="1" dirty="0" smtClean="0"/>
              <a:t>ver </a:t>
            </a:r>
            <a:r>
              <a:rPr lang="en-US" b="1" dirty="0"/>
              <a:t>1,600 </a:t>
            </a:r>
            <a:r>
              <a:rPr lang="en-US" b="1" dirty="0" smtClean="0"/>
              <a:t>records removed, 2,000 changed to </a:t>
            </a:r>
            <a:r>
              <a:rPr lang="en-US" b="1" dirty="0"/>
              <a:t>main </a:t>
            </a:r>
            <a:r>
              <a:rPr lang="en-US" b="1" dirty="0" smtClean="0"/>
              <a:t>= 21% reduction in reference records</a:t>
            </a:r>
          </a:p>
          <a:p>
            <a:pPr lvl="1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Many were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multi-volume sets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Remaining books and ‘problem records’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taken to and processed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cataloging (an endless procession of book carts)</a:t>
            </a:r>
          </a:p>
          <a:p>
            <a:pPr lvl="1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Students and a volunteer assisted</a:t>
            </a:r>
          </a:p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 descr="C:\Users\rosewili.SHU\AppData\Local\Microsoft\Windows\Temporary Internet Files\Content.IE5\LD6BK6M9\MC90038336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1650" y="4953000"/>
            <a:ext cx="1369350" cy="134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icrosoft Excel - NEW REF MASTER LIST FOR DELETE AND SEND TO MAIN WITH MFHD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76" r="24896"/>
          <a:stretch/>
        </p:blipFill>
        <p:spPr>
          <a:xfrm>
            <a:off x="76200" y="752475"/>
            <a:ext cx="9163050" cy="5213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44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TC102455596[[fn=Spring]]</Template>
  <TotalTime>563</TotalTime>
  <Words>807</Words>
  <Application>Microsoft Office PowerPoint</Application>
  <PresentationFormat>On-screen Show (4:3)</PresentationFormat>
  <Paragraphs>70</Paragraphs>
  <Slides>12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Spring</vt:lpstr>
      <vt:lpstr>Weeding print book collections at Seton Hall University.</vt:lpstr>
      <vt:lpstr>Well, librarians don’t like to weed!</vt:lpstr>
      <vt:lpstr>Pushes to expand my weeding.</vt:lpstr>
      <vt:lpstr>My (largely subjective!) weeding criteria</vt:lpstr>
      <vt:lpstr>The Big Weed of 2012</vt:lpstr>
      <vt:lpstr>The plan</vt:lpstr>
      <vt:lpstr>The results</vt:lpstr>
      <vt:lpstr>The aftermath</vt:lpstr>
      <vt:lpstr>PowerPoint Presentation</vt:lpstr>
      <vt:lpstr>How did we do?</vt:lpstr>
      <vt:lpstr>Lessons learned  ---  or “too much too soon”</vt:lpstr>
      <vt:lpstr>Thank you, and 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the effects of Discovery Services  on Library Instruction</dc:title>
  <dc:creator>Administrator</dc:creator>
  <cp:lastModifiedBy>Administrator</cp:lastModifiedBy>
  <cp:revision>65</cp:revision>
  <dcterms:created xsi:type="dcterms:W3CDTF">2013-01-03T14:00:08Z</dcterms:created>
  <dcterms:modified xsi:type="dcterms:W3CDTF">2013-05-08T19:28:47Z</dcterms:modified>
</cp:coreProperties>
</file>