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06" autoAdjust="0"/>
  </p:normalViewPr>
  <p:slideViewPr>
    <p:cSldViewPr snapToGrid="0">
      <p:cViewPr varScale="1">
        <p:scale>
          <a:sx n="80" d="100"/>
          <a:sy n="80" d="100"/>
        </p:scale>
        <p:origin x="136" y="6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elucali\Documents\POLS121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studentshu-my.sharepoint.com/personal/delucali_shu_edu/Documents/PolicyMap/ASPA%20Grap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2016</a:t>
            </a:r>
            <a:r>
              <a:rPr lang="en-US" baseline="0" dirty="0"/>
              <a:t> </a:t>
            </a:r>
            <a:r>
              <a:rPr lang="en-US" dirty="0"/>
              <a:t>Rubric Score</a:t>
            </a:r>
            <a:r>
              <a:rPr lang="en-US" baseline="0" dirty="0"/>
              <a:t> by Category </a:t>
            </a:r>
          </a:p>
          <a:p>
            <a:pPr>
              <a:defRPr/>
            </a:pPr>
            <a:r>
              <a:rPr lang="en-US" sz="1100" baseline="0" dirty="0"/>
              <a:t>for returned assignments</a:t>
            </a:r>
            <a:endParaRPr lang="en-US" sz="11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7402335577618014E-2"/>
          <c:y val="0.1474498188832952"/>
          <c:w val="0.96327399292479743"/>
          <c:h val="0.718078439321422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Sheet1!$D$33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Sheet1!$C$34:$C$37</c:f>
              <c:strCache>
                <c:ptCount val="4"/>
                <c:pt idx="0">
                  <c:v>Policy Issue</c:v>
                </c:pt>
                <c:pt idx="1">
                  <c:v>Map Series &amp; Data Table</c:v>
                </c:pt>
                <c:pt idx="2">
                  <c:v>Analysis</c:v>
                </c:pt>
                <c:pt idx="3">
                  <c:v>Quality of Writing</c:v>
                </c:pt>
              </c:strCache>
            </c:strRef>
          </c:cat>
          <c:val>
            <c:numRef>
              <c:f>Sheet1!$D$34:$D$37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6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5E-40CE-9871-D27AC9BF7BF9}"/>
            </c:ext>
          </c:extLst>
        </c:ser>
        <c:ser>
          <c:idx val="1"/>
          <c:order val="1"/>
          <c:tx>
            <c:strRef>
              <c:f>Sheet1!$E$33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Sheet1!$C$34:$C$37</c:f>
              <c:strCache>
                <c:ptCount val="4"/>
                <c:pt idx="0">
                  <c:v>Policy Issue</c:v>
                </c:pt>
                <c:pt idx="1">
                  <c:v>Map Series &amp; Data Table</c:v>
                </c:pt>
                <c:pt idx="2">
                  <c:v>Analysis</c:v>
                </c:pt>
                <c:pt idx="3">
                  <c:v>Quality of Writing</c:v>
                </c:pt>
              </c:strCache>
            </c:strRef>
          </c:cat>
          <c:val>
            <c:numRef>
              <c:f>Sheet1!$E$34:$E$37</c:f>
              <c:numCache>
                <c:formatCode>General</c:formatCode>
                <c:ptCount val="4"/>
                <c:pt idx="0">
                  <c:v>4</c:v>
                </c:pt>
                <c:pt idx="1">
                  <c:v>7</c:v>
                </c:pt>
                <c:pt idx="2">
                  <c:v>5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5E-40CE-9871-D27AC9BF7BF9}"/>
            </c:ext>
          </c:extLst>
        </c:ser>
        <c:ser>
          <c:idx val="2"/>
          <c:order val="2"/>
          <c:tx>
            <c:strRef>
              <c:f>Sheet1!$F$33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Sheet1!$C$34:$C$37</c:f>
              <c:strCache>
                <c:ptCount val="4"/>
                <c:pt idx="0">
                  <c:v>Policy Issue</c:v>
                </c:pt>
                <c:pt idx="1">
                  <c:v>Map Series &amp; Data Table</c:v>
                </c:pt>
                <c:pt idx="2">
                  <c:v>Analysis</c:v>
                </c:pt>
                <c:pt idx="3">
                  <c:v>Quality of Writing</c:v>
                </c:pt>
              </c:strCache>
            </c:strRef>
          </c:cat>
          <c:val>
            <c:numRef>
              <c:f>Sheet1!$F$34:$F$37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2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B5E-40CE-9871-D27AC9BF7B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3785016"/>
        <c:axId val="163788544"/>
      </c:barChart>
      <c:catAx>
        <c:axId val="163785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788544"/>
        <c:crosses val="autoZero"/>
        <c:auto val="1"/>
        <c:lblAlgn val="ctr"/>
        <c:lblOffset val="100"/>
        <c:noMultiLvlLbl val="0"/>
      </c:catAx>
      <c:valAx>
        <c:axId val="163788544"/>
        <c:scaling>
          <c:orientation val="minMax"/>
          <c:max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785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Grade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'[ASPA Graph.xlsx]Sheet1'!$G$1</c:f>
              <c:strCache>
                <c:ptCount val="1"/>
                <c:pt idx="0">
                  <c:v>Fall 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'[ASPA Graph.xlsx]Sheet1'!$E$2:$E$12</c:f>
              <c:strCache>
                <c:ptCount val="11"/>
                <c:pt idx="0">
                  <c:v>A</c:v>
                </c:pt>
                <c:pt idx="1">
                  <c:v>A-</c:v>
                </c:pt>
                <c:pt idx="2">
                  <c:v>B+</c:v>
                </c:pt>
                <c:pt idx="3">
                  <c:v>B</c:v>
                </c:pt>
                <c:pt idx="4">
                  <c:v>B-</c:v>
                </c:pt>
                <c:pt idx="5">
                  <c:v>C+</c:v>
                </c:pt>
                <c:pt idx="6">
                  <c:v>C</c:v>
                </c:pt>
                <c:pt idx="7">
                  <c:v>C-</c:v>
                </c:pt>
                <c:pt idx="8">
                  <c:v>D+</c:v>
                </c:pt>
                <c:pt idx="9">
                  <c:v>D</c:v>
                </c:pt>
                <c:pt idx="10">
                  <c:v>F</c:v>
                </c:pt>
              </c:strCache>
            </c:strRef>
          </c:cat>
          <c:val>
            <c:numRef>
              <c:f>'[ASPA Graph.xlsx]Sheet1'!$G$2:$G$12</c:f>
              <c:numCache>
                <c:formatCode>0%</c:formatCode>
                <c:ptCount val="11"/>
                <c:pt idx="0">
                  <c:v>0.14000000000000001</c:v>
                </c:pt>
                <c:pt idx="1">
                  <c:v>0.14000000000000001</c:v>
                </c:pt>
                <c:pt idx="2">
                  <c:v>0.24</c:v>
                </c:pt>
                <c:pt idx="3">
                  <c:v>0.24</c:v>
                </c:pt>
                <c:pt idx="4">
                  <c:v>0</c:v>
                </c:pt>
                <c:pt idx="5">
                  <c:v>0</c:v>
                </c:pt>
                <c:pt idx="6">
                  <c:v>0.05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F1-4113-AAAB-A86EC034BF69}"/>
            </c:ext>
          </c:extLst>
        </c:ser>
        <c:ser>
          <c:idx val="1"/>
          <c:order val="1"/>
          <c:tx>
            <c:strRef>
              <c:f>'[ASPA Graph.xlsx]Sheet1'!$I$1</c:f>
              <c:strCache>
                <c:ptCount val="1"/>
                <c:pt idx="0">
                  <c:v>Fall 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'[ASPA Graph.xlsx]Sheet1'!$E$2:$E$12</c:f>
              <c:strCache>
                <c:ptCount val="11"/>
                <c:pt idx="0">
                  <c:v>A</c:v>
                </c:pt>
                <c:pt idx="1">
                  <c:v>A-</c:v>
                </c:pt>
                <c:pt idx="2">
                  <c:v>B+</c:v>
                </c:pt>
                <c:pt idx="3">
                  <c:v>B</c:v>
                </c:pt>
                <c:pt idx="4">
                  <c:v>B-</c:v>
                </c:pt>
                <c:pt idx="5">
                  <c:v>C+</c:v>
                </c:pt>
                <c:pt idx="6">
                  <c:v>C</c:v>
                </c:pt>
                <c:pt idx="7">
                  <c:v>C-</c:v>
                </c:pt>
                <c:pt idx="8">
                  <c:v>D+</c:v>
                </c:pt>
                <c:pt idx="9">
                  <c:v>D</c:v>
                </c:pt>
                <c:pt idx="10">
                  <c:v>F</c:v>
                </c:pt>
              </c:strCache>
            </c:strRef>
          </c:cat>
          <c:val>
            <c:numRef>
              <c:f>'[ASPA Graph.xlsx]Sheet1'!$I$2:$I$12</c:f>
              <c:numCache>
                <c:formatCode>0%</c:formatCode>
                <c:ptCount val="11"/>
                <c:pt idx="0">
                  <c:v>0.16666666666666666</c:v>
                </c:pt>
                <c:pt idx="1">
                  <c:v>0.1111111111111111</c:v>
                </c:pt>
                <c:pt idx="2">
                  <c:v>0.16666666666666666</c:v>
                </c:pt>
                <c:pt idx="3">
                  <c:v>0.1111111111111111</c:v>
                </c:pt>
                <c:pt idx="4">
                  <c:v>0.16666666666666666</c:v>
                </c:pt>
                <c:pt idx="5">
                  <c:v>5.5555555555555552E-2</c:v>
                </c:pt>
                <c:pt idx="6">
                  <c:v>0.1111111111111111</c:v>
                </c:pt>
                <c:pt idx="7">
                  <c:v>5.5555555555555552E-2</c:v>
                </c:pt>
                <c:pt idx="8">
                  <c:v>0</c:v>
                </c:pt>
                <c:pt idx="9">
                  <c:v>0</c:v>
                </c:pt>
                <c:pt idx="10">
                  <c:v>5.5555555555555552E-2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F1-4113-AAAB-A86EC034B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3792072"/>
        <c:axId val="163791288"/>
      </c:barChart>
      <c:catAx>
        <c:axId val="163792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791288"/>
        <c:crosses val="autoZero"/>
        <c:auto val="1"/>
        <c:lblAlgn val="ctr"/>
        <c:lblOffset val="100"/>
        <c:noMultiLvlLbl val="0"/>
      </c:catAx>
      <c:valAx>
        <c:axId val="163791288"/>
        <c:scaling>
          <c:orientation val="minMax"/>
          <c:max val="0.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792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Socioeconomic factors</a:t>
            </a:r>
          </a:p>
          <a:p>
            <a:r>
              <a:rPr lang="en-US" dirty="0"/>
              <a:t>Access to resources – broadband</a:t>
            </a:r>
          </a:p>
          <a:p>
            <a:r>
              <a:rPr lang="en-US" dirty="0"/>
              <a:t>Urban/Rural</a:t>
            </a:r>
          </a:p>
          <a:p>
            <a:r>
              <a:rPr lang="en-US" dirty="0"/>
              <a:t>Other Demographics</a:t>
            </a:r>
          </a:p>
          <a:p>
            <a:r>
              <a:rPr lang="en-US" dirty="0"/>
              <a:t>Health Behaviors</a:t>
            </a:r>
          </a:p>
          <a:p>
            <a:r>
              <a:rPr lang="en-US" dirty="0"/>
              <a:t>Climate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584519-CE17-4FC1-A56B-F9A14D78181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38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3/22/2018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3/22/2018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3/22/2018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3/22/2018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3/22/2018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3/22/2018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3/22/2018</a:t>
            </a:fld>
            <a:endParaRPr lang="en-US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BAF629-ECA2-4CF3-B790-9D9BDED98269}" type="datetime1">
              <a:rPr lang="en-US" smtClean="0"/>
              <a:pPr/>
              <a:t>3/22/2018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pPr/>
              <a:t>3/22/2018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lisa.deluca@shu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767106"/>
            <a:ext cx="9604310" cy="3383280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ea typeface="Calibri" panose="020F0502020204030204" pitchFamily="34" charset="0"/>
              </a:rPr>
              <a:t>Spatial Literacy </a:t>
            </a:r>
            <a:br>
              <a:rPr lang="en-US" sz="6600" dirty="0">
                <a:ea typeface="Calibri" panose="020F0502020204030204" pitchFamily="34" charset="0"/>
              </a:rPr>
            </a:br>
            <a:r>
              <a:rPr lang="en-US" sz="6600" dirty="0">
                <a:ea typeface="Calibri" panose="020F0502020204030204" pitchFamily="34" charset="0"/>
              </a:rPr>
              <a:t>with PolicyMap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60964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+mj-lt"/>
              </a:rPr>
              <a:t>7th Annual MPA Capstone Panel</a:t>
            </a:r>
          </a:p>
          <a:p>
            <a:r>
              <a:rPr lang="en-US" sz="1800" dirty="0">
                <a:solidFill>
                  <a:schemeClr val="tx1"/>
                </a:solidFill>
                <a:latin typeface="+mj-lt"/>
              </a:rPr>
              <a:t>March 9, 2018</a:t>
            </a:r>
          </a:p>
        </p:txBody>
      </p:sp>
      <p:sp>
        <p:nvSpPr>
          <p:cNvPr id="5" name="Rectangle 4"/>
          <p:cNvSpPr/>
          <p:nvPr/>
        </p:nvSpPr>
        <p:spPr>
          <a:xfrm>
            <a:off x="7269066" y="5365046"/>
            <a:ext cx="50079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  <a:ea typeface="Calibri" panose="020F0502020204030204" pitchFamily="34" charset="0"/>
              </a:rPr>
              <a:t>Lisa DeLuca, MLIS, MPA Candidate</a:t>
            </a:r>
          </a:p>
          <a:p>
            <a:r>
              <a:rPr lang="en-US" dirty="0">
                <a:latin typeface="+mj-lt"/>
                <a:ea typeface="Calibri" panose="020F0502020204030204" pitchFamily="34" charset="0"/>
              </a:rPr>
              <a:t>Seton Hall University</a:t>
            </a:r>
          </a:p>
          <a:p>
            <a:r>
              <a:rPr lang="en-US" dirty="0">
                <a:latin typeface="+mj-lt"/>
              </a:rPr>
              <a:t>South Orange, NJ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873" y="462487"/>
            <a:ext cx="2577387" cy="15598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7221" y="629116"/>
            <a:ext cx="2952893" cy="128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240" y="280333"/>
            <a:ext cx="9946640" cy="1233507"/>
          </a:xfrm>
        </p:spPr>
        <p:txBody>
          <a:bodyPr/>
          <a:lstStyle/>
          <a:p>
            <a:pPr algn="ctr"/>
            <a:r>
              <a:rPr lang="en-US" dirty="0"/>
              <a:t>Two Broad Categories - “Civic Tech and Big Data”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Public Information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One way </a:t>
            </a:r>
            <a:r>
              <a:rPr lang="en-US" dirty="0"/>
              <a:t>information provision from government to residents.</a:t>
            </a:r>
          </a:p>
          <a:p>
            <a:r>
              <a:rPr lang="en-US" dirty="0"/>
              <a:t>Done in the most </a:t>
            </a:r>
            <a:r>
              <a:rPr lang="en-US" b="1" dirty="0">
                <a:solidFill>
                  <a:srgbClr val="FF0000"/>
                </a:solidFill>
              </a:rPr>
              <a:t>interesting</a:t>
            </a:r>
            <a:r>
              <a:rPr lang="en-US" dirty="0"/>
              <a:t> way possible.</a:t>
            </a:r>
          </a:p>
          <a:p>
            <a:r>
              <a:rPr lang="en-US" dirty="0"/>
              <a:t>“Better” </a:t>
            </a:r>
            <a:r>
              <a:rPr lang="en-US" b="1" dirty="0">
                <a:solidFill>
                  <a:srgbClr val="FF0000"/>
                </a:solidFill>
              </a:rPr>
              <a:t>presentation</a:t>
            </a:r>
            <a:r>
              <a:rPr lang="en-US" dirty="0"/>
              <a:t> of web sites, meeting minutes, video access, mobile information access</a:t>
            </a:r>
          </a:p>
          <a:p>
            <a:r>
              <a:rPr lang="en-US" dirty="0"/>
              <a:t>“Better” </a:t>
            </a:r>
            <a:r>
              <a:rPr lang="en-US" b="1" dirty="0">
                <a:solidFill>
                  <a:srgbClr val="FF0000"/>
                </a:solidFill>
              </a:rPr>
              <a:t>marketing</a:t>
            </a:r>
            <a:r>
              <a:rPr lang="en-US" dirty="0"/>
              <a:t>, outreach to people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Digital Government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Two-way communication </a:t>
            </a:r>
            <a:r>
              <a:rPr lang="en-US" dirty="0"/>
              <a:t>between government and residents.</a:t>
            </a:r>
          </a:p>
          <a:p>
            <a:r>
              <a:rPr lang="en-US" dirty="0"/>
              <a:t>Done in the most </a:t>
            </a:r>
            <a:r>
              <a:rPr lang="en-US" b="1" dirty="0">
                <a:solidFill>
                  <a:srgbClr val="FF0000"/>
                </a:solidFill>
              </a:rPr>
              <a:t>interesting</a:t>
            </a:r>
            <a:r>
              <a:rPr lang="en-US" dirty="0"/>
              <a:t> way possible.</a:t>
            </a:r>
          </a:p>
          <a:p>
            <a:r>
              <a:rPr lang="en-US" dirty="0"/>
              <a:t>“Better” </a:t>
            </a:r>
            <a:r>
              <a:rPr lang="en-US" b="1" dirty="0">
                <a:solidFill>
                  <a:srgbClr val="FF0000"/>
                </a:solidFill>
              </a:rPr>
              <a:t>interaction</a:t>
            </a:r>
            <a:r>
              <a:rPr lang="en-US" dirty="0"/>
              <a:t> and use of government data, statistics, and information.</a:t>
            </a:r>
          </a:p>
          <a:p>
            <a:r>
              <a:rPr lang="en-US" dirty="0"/>
              <a:t>“Better” </a:t>
            </a:r>
            <a:r>
              <a:rPr lang="en-US" b="1" dirty="0">
                <a:solidFill>
                  <a:srgbClr val="FF0000"/>
                </a:solidFill>
              </a:rPr>
              <a:t>understanding</a:t>
            </a:r>
            <a:r>
              <a:rPr lang="en-US" dirty="0"/>
              <a:t> of a people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8280" y="6307151"/>
            <a:ext cx="511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Matt Hale, “So What is Big Data” 2/4/18</a:t>
            </a:r>
          </a:p>
        </p:txBody>
      </p:sp>
    </p:spTree>
    <p:extLst>
      <p:ext uri="{BB962C8B-B14F-4D97-AF65-F5344CB8AC3E}">
        <p14:creationId xmlns:p14="http://schemas.microsoft.com/office/powerpoint/2010/main" val="328606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078" y="89157"/>
            <a:ext cx="9601200" cy="1142385"/>
          </a:xfrm>
        </p:spPr>
        <p:txBody>
          <a:bodyPr/>
          <a:lstStyle/>
          <a:p>
            <a:r>
              <a:rPr lang="en-US" dirty="0"/>
              <a:t>Thank you to: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31542"/>
            <a:ext cx="10697597" cy="500159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3300" b="1" dirty="0"/>
              <a:t>PolicyMap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3300" b="1" dirty="0"/>
              <a:t>Seton Hall College of Arts &amp; Sciences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3300" b="1" dirty="0"/>
              <a:t>Seton Hall MPA faculty</a:t>
            </a:r>
            <a:r>
              <a:rPr lang="en-US" sz="3300" dirty="0"/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dirty="0"/>
              <a:t>Dr. Matt Hale (Program Director), Dr. Rosanne Mirabella,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dirty="0"/>
              <a:t>Dr. Michael Taylor, Dr. Terrence </a:t>
            </a:r>
            <a:r>
              <a:rPr lang="en-US" sz="3300" dirty="0" err="1"/>
              <a:t>Teo</a:t>
            </a:r>
            <a:r>
              <a:rPr lang="en-US" sz="3300" dirty="0"/>
              <a:t>, Dr. Naomi Wish,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3300" dirty="0"/>
              <a:t>Dr. Rob Pallitto (Department Chair)</a:t>
            </a:r>
          </a:p>
          <a:p>
            <a:pPr marL="228600" lvl="1" indent="-228600">
              <a:lnSpc>
                <a:spcPct val="150000"/>
              </a:lnSpc>
              <a:spcBef>
                <a:spcPts val="0"/>
              </a:spcBef>
            </a:pPr>
            <a:r>
              <a:rPr lang="en-US" sz="3300" b="1" dirty="0"/>
              <a:t>Seton Hall University Libraries</a:t>
            </a:r>
            <a:r>
              <a:rPr lang="en-US" sz="3300" dirty="0"/>
              <a:t>: Dr. John Buschman </a:t>
            </a:r>
          </a:p>
          <a:p>
            <a:pPr marL="228600" lvl="1" indent="-228600">
              <a:lnSpc>
                <a:spcPct val="100000"/>
              </a:lnSpc>
              <a:spcBef>
                <a:spcPts val="180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1091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4350"/>
            <a:ext cx="10515600" cy="59150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sz="3800" b="1" dirty="0"/>
          </a:p>
          <a:p>
            <a:pPr marL="0" indent="0">
              <a:buNone/>
            </a:pPr>
            <a:endParaRPr lang="en-US" sz="3800" b="1" dirty="0"/>
          </a:p>
          <a:p>
            <a:pPr marL="0" indent="0" algn="ctr">
              <a:buNone/>
            </a:pPr>
            <a:r>
              <a:rPr lang="en-US" sz="3800" b="1" dirty="0"/>
              <a:t>Questions?  </a:t>
            </a:r>
            <a:r>
              <a:rPr lang="en-US" sz="3800" b="1" dirty="0">
                <a:hlinkClick r:id="rId2"/>
              </a:rPr>
              <a:t>lisa.deluca@shu.edu</a:t>
            </a:r>
            <a:r>
              <a:rPr lang="en-US" sz="3800" b="1" dirty="0"/>
              <a:t> or ldeluca1101 (Twitter)</a:t>
            </a:r>
          </a:p>
          <a:p>
            <a:pPr marL="0" indent="0">
              <a:buNone/>
            </a:pPr>
            <a:endParaRPr lang="en-US" sz="3800" b="1" dirty="0"/>
          </a:p>
          <a:p>
            <a:pPr marL="0" indent="0">
              <a:buNone/>
            </a:pPr>
            <a:r>
              <a:rPr lang="en-US" sz="3800" b="1" dirty="0"/>
              <a:t>Research Guides</a:t>
            </a:r>
          </a:p>
          <a:p>
            <a:r>
              <a:rPr lang="en-US" sz="3400" dirty="0"/>
              <a:t>PolicyMap				https://library.shu.edu/policymapgs</a:t>
            </a:r>
          </a:p>
          <a:p>
            <a:r>
              <a:rPr lang="en-US" sz="3400" dirty="0"/>
              <a:t>Public Administration 		https://library.shu.edu/pubadmin </a:t>
            </a:r>
          </a:p>
          <a:p>
            <a:r>
              <a:rPr lang="en-US" sz="3400" dirty="0"/>
              <a:t>Non-Profit Management 	https://library.shu.edu/npm </a:t>
            </a:r>
          </a:p>
          <a:p>
            <a:r>
              <a:rPr lang="en-US" sz="3400" dirty="0"/>
              <a:t>US Politics 			https://library.shu.edu/uspolitics</a:t>
            </a:r>
          </a:p>
          <a:p>
            <a:endParaRPr lang="en-US" sz="2400" dirty="0"/>
          </a:p>
          <a:p>
            <a:pPr marL="457200" lvl="1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584" y="299665"/>
            <a:ext cx="3658420" cy="158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95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Use of spatial analysis for assessment of situations in political science and to understand public policy</a:t>
            </a:r>
          </a:p>
          <a:p>
            <a:r>
              <a:rPr lang="en-US" sz="2400" dirty="0"/>
              <a:t>POLS 2110 Contemporary Issues in US Public Policy with Professor Michael Taylor</a:t>
            </a:r>
          </a:p>
          <a:p>
            <a:r>
              <a:rPr lang="en-US" sz="2400" dirty="0"/>
              <a:t>PolicyMap Assignment evolved over two academic years</a:t>
            </a:r>
          </a:p>
          <a:p>
            <a:r>
              <a:rPr lang="en-US" sz="2400" dirty="0"/>
              <a:t>Data Visualization Track in Seton Hall MPA Program</a:t>
            </a:r>
          </a:p>
          <a:p>
            <a:r>
              <a:rPr lang="en-US" sz="2400" dirty="0"/>
              <a:t>Implications for Public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99244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mapping?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Data Visualization as part of the research process; create different outputs to complement your research.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Use free tools available including: </a:t>
            </a:r>
          </a:p>
          <a:p>
            <a:pPr lvl="1"/>
            <a:r>
              <a:rPr lang="en-US" sz="2000" dirty="0"/>
              <a:t>PolicyMap (public version)</a:t>
            </a:r>
          </a:p>
          <a:p>
            <a:pPr lvl="1"/>
            <a:r>
              <a:rPr lang="en-US" sz="2000" dirty="0"/>
              <a:t>Tableau Public</a:t>
            </a:r>
          </a:p>
          <a:p>
            <a:pPr lvl="1"/>
            <a:r>
              <a:rPr lang="en-US" sz="2000" dirty="0"/>
              <a:t>Excel Power Map</a:t>
            </a:r>
          </a:p>
          <a:p>
            <a:pPr lvl="1"/>
            <a:r>
              <a:rPr lang="en-US" sz="2000" dirty="0"/>
              <a:t>Google Fusion Tables and Maps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400" dirty="0"/>
              <a:t>Mapping allows you to visualize data.  Shows relationships that cannot be expressed as effectively in a table.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80511">
            <a:off x="6262978" y="2878673"/>
            <a:ext cx="5991225" cy="150495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1121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51" y="367511"/>
            <a:ext cx="9601200" cy="1142385"/>
          </a:xfrm>
        </p:spPr>
        <p:txBody>
          <a:bodyPr/>
          <a:lstStyle/>
          <a:p>
            <a:r>
              <a:rPr lang="en-US" dirty="0"/>
              <a:t>Why PolicyMap?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8751" y="1675009"/>
            <a:ext cx="6288849" cy="4622896"/>
          </a:xfrm>
        </p:spPr>
        <p:txBody>
          <a:bodyPr>
            <a:normAutofit/>
          </a:bodyPr>
          <a:lstStyle/>
          <a:p>
            <a:r>
              <a:rPr lang="en-US" dirty="0"/>
              <a:t>GIS-light mapping tool where students can map and create tables and Excel files for economic, demographic and social indicators</a:t>
            </a:r>
          </a:p>
          <a:p>
            <a:r>
              <a:rPr lang="en-US" dirty="0"/>
              <a:t>Cost effective/relevant for undergraduates; also relevant for graduate students with advanced analytical data literacy skills.</a:t>
            </a:r>
          </a:p>
          <a:p>
            <a:r>
              <a:rPr lang="en-US" dirty="0"/>
              <a:t>Free version can be used post-graduation</a:t>
            </a:r>
          </a:p>
          <a:p>
            <a:r>
              <a:rPr lang="en-US" dirty="0"/>
              <a:t>For each category of indicators, you can choose from two types of data:</a:t>
            </a:r>
          </a:p>
          <a:p>
            <a:pPr lvl="1"/>
            <a:r>
              <a:rPr lang="en-US" sz="2000" dirty="0"/>
              <a:t>Data layers (thematic) heat maps</a:t>
            </a:r>
          </a:p>
          <a:p>
            <a:pPr lvl="1"/>
            <a:r>
              <a:rPr lang="en-US" sz="2000" dirty="0"/>
              <a:t>Data points (addresses) or point level dataset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599" y="2472666"/>
            <a:ext cx="581025" cy="53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885" y="2386306"/>
            <a:ext cx="4706603" cy="217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86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011" y="520639"/>
            <a:ext cx="10260105" cy="1537218"/>
          </a:xfrm>
        </p:spPr>
        <p:txBody>
          <a:bodyPr/>
          <a:lstStyle/>
          <a:p>
            <a:r>
              <a:rPr lang="en-US" dirty="0"/>
              <a:t>Student Learning Outcomes: </a:t>
            </a:r>
            <a:br>
              <a:rPr lang="en-US" dirty="0"/>
            </a:br>
            <a:r>
              <a:rPr lang="en-US" dirty="0"/>
              <a:t>PolicyMap Assignment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871816" y="2422236"/>
            <a:ext cx="10542494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students in POLS 2110 Contemporary Issues in US Public Policy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 and use a map for illustrative purposes.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Utilize social and economic drivers to illustrate public policy issues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Demonstrate understanding of public policy issues by creating a table or shaded map (choropleth).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Download publically available data for analysis.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 data to show trends/relationships between social/economic variables.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teaching experience with Political Science faculty, other departments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1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2016 Rubric Scores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2"/>
          <p:cNvSpPr/>
          <p:nvPr/>
        </p:nvSpPr>
        <p:spPr>
          <a:xfrm>
            <a:off x="6096000" y="2695727"/>
            <a:ext cx="2435958" cy="34812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946683">
            <a:off x="8560665" y="759240"/>
            <a:ext cx="468011" cy="1885275"/>
          </a:xfrm>
          <a:prstGeom prst="downArrow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185953" y="163995"/>
            <a:ext cx="2167847" cy="11710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Area of focus</a:t>
            </a:r>
          </a:p>
        </p:txBody>
      </p:sp>
    </p:spTree>
    <p:extLst>
      <p:ext uri="{BB962C8B-B14F-4D97-AF65-F5344CB8AC3E}">
        <p14:creationId xmlns:p14="http://schemas.microsoft.com/office/powerpoint/2010/main" val="119278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modifications – 2016 &amp; 2017</a:t>
            </a:r>
          </a:p>
        </p:txBody>
      </p:sp>
      <p:sp>
        <p:nvSpPr>
          <p:cNvPr id="4" name="Rectangle 3"/>
          <p:cNvSpPr/>
          <p:nvPr/>
        </p:nvSpPr>
        <p:spPr>
          <a:xfrm>
            <a:off x="1295400" y="1797312"/>
            <a:ext cx="8763000" cy="4044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First Year</a:t>
            </a:r>
            <a:endParaRPr lang="en-US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Too general – students were not giving starting point for assignment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 ended assignment - students overwhelmed variable choices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Lightbulb did go off when they were researching their hometowns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 on rubric scores, more time was planned to explain analysis component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Second Year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Narrowed focus to student’s home Congressional District at same website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time explaining the analysis of variables to students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Researched key issues in their home district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▪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 selected demographic, social or economic indicator that was relevant to their Congressional Representative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4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Grades Fall 2016 and Fall 2017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215476"/>
              </p:ext>
            </p:extLst>
          </p:nvPr>
        </p:nvGraphicFramePr>
        <p:xfrm>
          <a:off x="985299" y="1838077"/>
          <a:ext cx="96012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611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for Public Administration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981201"/>
            <a:ext cx="10297160" cy="402335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900" dirty="0"/>
              <a:t>Use data visualization for reporting for more accurate storytelling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900" dirty="0"/>
              <a:t>See patterns in maps or clusters that cannot be seen in a table or spreadsheet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900" dirty="0"/>
              <a:t>Identify unknown relationships, new research questions, or new policy ideas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900" dirty="0"/>
              <a:t>Demonstrate relationship between variables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900" dirty="0"/>
              <a:t>Utilize free tools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900" dirty="0"/>
              <a:t>Solidifies student data and spatial literacy skills for future success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en-US" sz="2900" dirty="0"/>
              <a:t>Use different physical outputs to display data – message boards, </a:t>
            </a:r>
            <a:r>
              <a:rPr lang="en-US" sz="2900" dirty="0" err="1"/>
              <a:t>Rasberry</a:t>
            </a:r>
            <a:r>
              <a:rPr lang="en-US" sz="2900" dirty="0"/>
              <a:t> Pi, </a:t>
            </a:r>
            <a:r>
              <a:rPr lang="en-US" sz="2900"/>
              <a:t>interactive </a:t>
            </a:r>
            <a:r>
              <a:rPr lang="en-US" sz="2900" smtClean="0"/>
              <a:t>monitors</a:t>
            </a:r>
            <a:endParaRPr lang="en-US" sz="2900" dirty="0" smtClean="0"/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700" dirty="0" smtClean="0"/>
              <a:t>References: 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700" dirty="0" smtClean="0"/>
              <a:t>Chen</a:t>
            </a:r>
            <a:r>
              <a:rPr lang="en-US" sz="1700" dirty="0"/>
              <a:t>, H. M. (2017). Real-world uses for information visualization in libraries.</a:t>
            </a:r>
            <a:r>
              <a:rPr lang="en-US" sz="1700" i="1" dirty="0"/>
              <a:t> Library Technology Reports, 53</a:t>
            </a:r>
            <a:r>
              <a:rPr lang="en-US" sz="1700" dirty="0"/>
              <a:t>(3), 21-25.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700" dirty="0"/>
              <a:t>Finch, J. L., &amp; </a:t>
            </a:r>
            <a:r>
              <a:rPr lang="en-US" sz="1700" dirty="0" err="1"/>
              <a:t>Flenner</a:t>
            </a:r>
            <a:r>
              <a:rPr lang="en-US" sz="1700" dirty="0"/>
              <a:t>, A. R. (2016). Using Data Visualization to Examine an Academic Library Collection. </a:t>
            </a:r>
            <a:r>
              <a:rPr lang="en-US" sz="1700" i="1" dirty="0"/>
              <a:t>College &amp; Research </a:t>
            </a:r>
            <a:r>
              <a:rPr lang="en-US" sz="1700" i="1" dirty="0" smtClean="0"/>
              <a:t>Libraries</a:t>
            </a:r>
            <a:r>
              <a:rPr lang="en-US" sz="1700" dirty="0"/>
              <a:t>, </a:t>
            </a:r>
            <a:r>
              <a:rPr lang="en-US" sz="1700" i="1" dirty="0"/>
              <a:t>77</a:t>
            </a:r>
            <a:r>
              <a:rPr lang="en-US" sz="1700" dirty="0"/>
              <a:t>(6), 765-778</a:t>
            </a:r>
            <a:r>
              <a:rPr lang="en-US" sz="1700" dirty="0" smtClean="0"/>
              <a:t>.</a:t>
            </a: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en-US" sz="1700" dirty="0" err="1"/>
              <a:t>Knaflic</a:t>
            </a:r>
            <a:r>
              <a:rPr lang="en-US" sz="1700" dirty="0"/>
              <a:t>, C. N. (2015). </a:t>
            </a:r>
            <a:r>
              <a:rPr lang="en-US" sz="1700" i="1" dirty="0"/>
              <a:t>Storytelling with data: a data visualization guide for business professionals.</a:t>
            </a:r>
            <a:r>
              <a:rPr lang="en-US" sz="1700" dirty="0"/>
              <a:t> Hoboken, NJ: John Wiley and Sons, Inc</a:t>
            </a:r>
            <a:r>
              <a:rPr lang="en-US" sz="1700" dirty="0" smtClean="0"/>
              <a:t>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75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diamond grid presentation (widescreen).potx" id="{B2221865-AD13-4DF0-B68E-BF08E8CC5659}" vid="{BAA0C488-98B6-4F47-8E1C-5C7CD9605F73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6044</TotalTime>
  <Words>720</Words>
  <Application>Microsoft Office PowerPoint</Application>
  <PresentationFormat>Widescreen</PresentationFormat>
  <Paragraphs>104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Diamond Grid 16x9</vt:lpstr>
      <vt:lpstr>Spatial Literacy  with PolicyMap </vt:lpstr>
      <vt:lpstr>Introduction</vt:lpstr>
      <vt:lpstr>Why mapping?</vt:lpstr>
      <vt:lpstr>Why PolicyMap?</vt:lpstr>
      <vt:lpstr>Student Learning Outcomes:  PolicyMap Assignment</vt:lpstr>
      <vt:lpstr>2016 Rubric Scores </vt:lpstr>
      <vt:lpstr>Assignment modifications – 2016 &amp; 2017</vt:lpstr>
      <vt:lpstr>Grades Fall 2016 and Fall 2017</vt:lpstr>
      <vt:lpstr>Implications for Public Administration</vt:lpstr>
      <vt:lpstr>Two Broad Categories - “Civic Tech and Big Data”</vt:lpstr>
      <vt:lpstr>Thank you to:</vt:lpstr>
      <vt:lpstr>PowerPoint Presentation</vt:lpstr>
    </vt:vector>
  </TitlesOfParts>
  <Company>Seton Hall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Lisa DeLuca</dc:creator>
  <cp:lastModifiedBy>Lisa DeLuca</cp:lastModifiedBy>
  <cp:revision>14</cp:revision>
  <dcterms:created xsi:type="dcterms:W3CDTF">2018-02-21T22:52:19Z</dcterms:created>
  <dcterms:modified xsi:type="dcterms:W3CDTF">2018-03-22T16:36:45Z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