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notesMasterIdLst>
    <p:notesMasterId r:id="rId12"/>
  </p:notesMasterIdLst>
  <p:sldIdLst>
    <p:sldId id="256" r:id="rId2"/>
    <p:sldId id="257" r:id="rId3"/>
    <p:sldId id="264" r:id="rId4"/>
    <p:sldId id="258" r:id="rId5"/>
    <p:sldId id="265" r:id="rId6"/>
    <p:sldId id="263" r:id="rId7"/>
    <p:sldId id="266" r:id="rId8"/>
    <p:sldId id="259" r:id="rId9"/>
    <p:sldId id="262" r:id="rId10"/>
    <p:sldId id="260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12373"/>
    <a:srgbClr val="EC5E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114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3240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021554-FE83-4AE7-9BD6-3ABB8F96F447}" type="datetimeFigureOut">
              <a:rPr lang="en-US" smtClean="0"/>
              <a:t>6/8/2016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584519-CE17-4FC1-A56B-F9A14D7818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5161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584519-CE17-4FC1-A56B-F9A14D78181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1489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584519-CE17-4FC1-A56B-F9A14D78181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1501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Socioeconomic factors</a:t>
            </a:r>
          </a:p>
          <a:p>
            <a:r>
              <a:rPr lang="en-US" dirty="0" smtClean="0"/>
              <a:t>Access to resources – broadband</a:t>
            </a:r>
          </a:p>
          <a:p>
            <a:r>
              <a:rPr lang="en-US" dirty="0" smtClean="0"/>
              <a:t>Urban/Rural</a:t>
            </a:r>
          </a:p>
          <a:p>
            <a:r>
              <a:rPr lang="en-US" dirty="0" smtClean="0"/>
              <a:t>Other Demographics</a:t>
            </a:r>
          </a:p>
          <a:p>
            <a:r>
              <a:rPr lang="en-US" dirty="0" smtClean="0"/>
              <a:t>Health Behaviors</a:t>
            </a:r>
          </a:p>
          <a:p>
            <a:r>
              <a:rPr lang="en-US" dirty="0" smtClean="0"/>
              <a:t>Climate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584519-CE17-4FC1-A56B-F9A14D78181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2260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Socioeconomic factors</a:t>
            </a:r>
          </a:p>
          <a:p>
            <a:r>
              <a:rPr lang="en-US" dirty="0" smtClean="0"/>
              <a:t>Access to resources – broadband</a:t>
            </a:r>
          </a:p>
          <a:p>
            <a:r>
              <a:rPr lang="en-US" dirty="0" smtClean="0"/>
              <a:t>Urban/Rural</a:t>
            </a:r>
          </a:p>
          <a:p>
            <a:r>
              <a:rPr lang="en-US" dirty="0" smtClean="0"/>
              <a:t>Other Demographics</a:t>
            </a:r>
          </a:p>
          <a:p>
            <a:r>
              <a:rPr lang="en-US" dirty="0" smtClean="0"/>
              <a:t>Health Behaviors</a:t>
            </a:r>
          </a:p>
          <a:p>
            <a:r>
              <a:rPr lang="en-US" dirty="0" smtClean="0"/>
              <a:t>Climate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584519-CE17-4FC1-A56B-F9A14D78181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7781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Socioeconomic factors</a:t>
            </a:r>
          </a:p>
          <a:p>
            <a:r>
              <a:rPr lang="en-US" dirty="0" smtClean="0"/>
              <a:t>Access to resources – broadband</a:t>
            </a:r>
          </a:p>
          <a:p>
            <a:r>
              <a:rPr lang="en-US" dirty="0" smtClean="0"/>
              <a:t>Urban/Rural</a:t>
            </a:r>
          </a:p>
          <a:p>
            <a:r>
              <a:rPr lang="en-US" dirty="0" smtClean="0"/>
              <a:t>Other Demographics</a:t>
            </a:r>
          </a:p>
          <a:p>
            <a:r>
              <a:rPr lang="en-US" dirty="0" smtClean="0"/>
              <a:t>Health Behaviors</a:t>
            </a:r>
          </a:p>
          <a:p>
            <a:r>
              <a:rPr lang="en-US" dirty="0" smtClean="0"/>
              <a:t>Climate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584519-CE17-4FC1-A56B-F9A14D78181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3220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Chloropleth</a:t>
            </a:r>
            <a:endParaRPr lang="en-US" dirty="0" smtClean="0"/>
          </a:p>
          <a:p>
            <a:r>
              <a:rPr lang="en-US" dirty="0" smtClean="0"/>
              <a:t>Heat Maps</a:t>
            </a:r>
          </a:p>
          <a:p>
            <a:endParaRPr lang="en-US" dirty="0"/>
          </a:p>
          <a:p>
            <a:r>
              <a:rPr lang="en-US" dirty="0" smtClean="0"/>
              <a:t>Geocoding – plot as point on map with </a:t>
            </a:r>
            <a:r>
              <a:rPr lang="en-US" dirty="0" err="1" smtClean="0"/>
              <a:t>x,y</a:t>
            </a:r>
            <a:r>
              <a:rPr lang="en-US" dirty="0" smtClean="0"/>
              <a:t> coordinates</a:t>
            </a:r>
          </a:p>
          <a:p>
            <a:endParaRPr lang="en-US" dirty="0"/>
          </a:p>
          <a:p>
            <a:r>
              <a:rPr lang="en-US" dirty="0" smtClean="0"/>
              <a:t>Proximity analysis - technique used to determine the relationship between a selected point and its neighbors.</a:t>
            </a:r>
          </a:p>
          <a:p>
            <a:endParaRPr lang="en-US" dirty="0"/>
          </a:p>
          <a:p>
            <a:r>
              <a:rPr lang="en-US" dirty="0" smtClean="0"/>
              <a:t>Bivariate correlations - tests whether the relationship between two variables is linear (as one variable increases, the other also increases or as one variable increases, the other variable decreases)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584519-CE17-4FC1-A56B-F9A14D78181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2272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584519-CE17-4FC1-A56B-F9A14D78181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5358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584519-CE17-4FC1-A56B-F9A14D78181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1029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dirty="0"/>
              <a:t>6/8/2016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dirty="0"/>
              <a:t>6/8/2016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dirty="0"/>
              <a:t>6/8/2016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dirty="0"/>
              <a:t>6/8/2016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C6F822A4-8DA6-4447-9B1F-C5DB58435268}" type="datetimeFigureOut">
              <a:rPr lang="en-US" dirty="0"/>
              <a:t>6/8/2016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dirty="0"/>
              <a:t>6/8/2016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dirty="0"/>
              <a:t>6/8/2016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dirty="0"/>
              <a:t>6/8/2016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dirty="0"/>
              <a:t>6/8/2016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6AA21-1863-4931-97CB-99D0A168701B}" type="datetimeFigureOut">
              <a:rPr lang="en-US" dirty="0"/>
              <a:t>6/8/2016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dirty="0"/>
              <a:t>6/8/2016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8664C608-40B1-4030-A28D-5B74BC98ADCE}" type="datetimeFigureOut">
              <a:rPr lang="en-US" dirty="0"/>
              <a:t>6/8/2016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policymap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Teach your students mapping</a:t>
            </a:r>
          </a:p>
          <a:p>
            <a:endParaRPr lang="en-US" sz="1400" dirty="0"/>
          </a:p>
          <a:p>
            <a:pPr algn="r"/>
            <a:r>
              <a:rPr lang="en-US" sz="1400" dirty="0" smtClean="0"/>
              <a:t>							Lisa DeLuca, Social </a:t>
            </a:r>
            <a:r>
              <a:rPr lang="en-US" sz="1400" dirty="0"/>
              <a:t>Sciences </a:t>
            </a:r>
            <a:r>
              <a:rPr lang="en-US" sz="1400" dirty="0" smtClean="0"/>
              <a:t>Librarian</a:t>
            </a:r>
          </a:p>
          <a:p>
            <a:pPr algn="r"/>
            <a:r>
              <a:rPr lang="en-US" sz="1400" dirty="0" smtClean="0"/>
              <a:t>Digital </a:t>
            </a:r>
            <a:r>
              <a:rPr lang="en-US" sz="1400" dirty="0"/>
              <a:t>Humanities Summer Seminar</a:t>
            </a:r>
          </a:p>
          <a:p>
            <a:pPr algn="r"/>
            <a:r>
              <a:rPr lang="en-US" sz="1400" dirty="0"/>
              <a:t>May 24, 2016</a:t>
            </a:r>
          </a:p>
        </p:txBody>
      </p:sp>
    </p:spTree>
    <p:extLst>
      <p:ext uri="{BB962C8B-B14F-4D97-AF65-F5344CB8AC3E}">
        <p14:creationId xmlns:p14="http://schemas.microsoft.com/office/powerpoint/2010/main" val="240163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Builds STUDENT confidence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 smtClean="0"/>
              <a:t>Can reduce barriers to working with data</a:t>
            </a:r>
          </a:p>
          <a:p>
            <a:r>
              <a:rPr lang="en-US" sz="2800" dirty="0"/>
              <a:t>Consumers of qualitative vs. quantitative </a:t>
            </a:r>
            <a:r>
              <a:rPr lang="en-US" sz="2800" dirty="0" smtClean="0"/>
              <a:t>evidence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sz="2800" b="1" dirty="0" err="1" smtClean="0"/>
              <a:t>PolicyMap</a:t>
            </a:r>
            <a:r>
              <a:rPr lang="en-US" sz="2800" dirty="0" smtClean="0"/>
              <a:t>: library.shu.edu/</a:t>
            </a:r>
            <a:r>
              <a:rPr lang="en-US" sz="2800" dirty="0" err="1" smtClean="0"/>
              <a:t>policymap</a:t>
            </a:r>
            <a:endParaRPr lang="en-US" sz="2800" dirty="0" smtClean="0"/>
          </a:p>
          <a:p>
            <a:r>
              <a:rPr lang="en-US" sz="2800" b="1" dirty="0" smtClean="0"/>
              <a:t>Research Guide</a:t>
            </a:r>
            <a:r>
              <a:rPr lang="en-US" sz="2800" dirty="0" smtClean="0"/>
              <a:t>: library.shu.edu/</a:t>
            </a:r>
            <a:r>
              <a:rPr lang="en-US" sz="2800" dirty="0" err="1" smtClean="0"/>
              <a:t>policymap</a:t>
            </a:r>
            <a:endParaRPr lang="en-US" sz="2800" dirty="0" smtClean="0"/>
          </a:p>
          <a:p>
            <a:endParaRPr lang="en-US" sz="2800" dirty="0"/>
          </a:p>
          <a:p>
            <a:pPr marL="0" indent="0">
              <a:buNone/>
            </a:pPr>
            <a:r>
              <a:rPr lang="en-US" sz="2400" dirty="0" smtClean="0"/>
              <a:t>This presentation was adapted from the webinar: Using </a:t>
            </a:r>
            <a:r>
              <a:rPr lang="en-US" sz="2400" dirty="0" err="1"/>
              <a:t>PolicyMap</a:t>
            </a:r>
            <a:r>
              <a:rPr lang="en-US" sz="2400" dirty="0"/>
              <a:t> in the </a:t>
            </a:r>
            <a:r>
              <a:rPr lang="en-US" sz="2400" dirty="0" smtClean="0"/>
              <a:t>Classroom, October 20, 2015</a:t>
            </a:r>
            <a:endParaRPr lang="en-US" sz="2400" dirty="0"/>
          </a:p>
          <a:p>
            <a:endParaRPr lang="en-US" sz="2800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56952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</a:t>
            </a:r>
            <a:r>
              <a:rPr lang="en-US" dirty="0" err="1" smtClean="0"/>
              <a:t>policymap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Cloud-based </a:t>
            </a:r>
            <a:r>
              <a:rPr lang="en-US" dirty="0"/>
              <a:t>data and mapping platform that enables students and faculty to access data about communities and markets across the U.S.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3641" y="3260979"/>
            <a:ext cx="8105188" cy="3015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8700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Data layers (thematic) heat maps</a:t>
            </a:r>
          </a:p>
          <a:p>
            <a:r>
              <a:rPr lang="en-US" sz="2800" b="1" dirty="0" smtClean="0"/>
              <a:t>Data points (addresses) or point level datasets</a:t>
            </a:r>
            <a:endParaRPr lang="en-US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2594" y="3441264"/>
            <a:ext cx="4113069" cy="2758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3298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Improved data and spatial literacy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Example:  Public Health</a:t>
            </a:r>
          </a:p>
          <a:p>
            <a:r>
              <a:rPr lang="en-US" sz="2800" dirty="0" smtClean="0"/>
              <a:t>Teach students how to create maps</a:t>
            </a:r>
          </a:p>
          <a:p>
            <a:r>
              <a:rPr lang="en-US" sz="2800" dirty="0" smtClean="0"/>
              <a:t>Perform descriptive epidemiological studies</a:t>
            </a:r>
          </a:p>
          <a:p>
            <a:r>
              <a:rPr lang="en-US" sz="2800" dirty="0" smtClean="0"/>
              <a:t>Use GIS as a tool for assessment, advocacy, planning, evaluation</a:t>
            </a:r>
          </a:p>
          <a:p>
            <a:r>
              <a:rPr lang="en-US" sz="2800" dirty="0" smtClean="0"/>
              <a:t>Use zip code as a predictor of health status</a:t>
            </a:r>
          </a:p>
          <a:p>
            <a:r>
              <a:rPr lang="en-US" sz="2800" dirty="0" smtClean="0"/>
              <a:t>Geographic description of health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012097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0800" y="628650"/>
            <a:ext cx="7010400" cy="560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36749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Improved data and spatial literacy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Example:  Urban Planning</a:t>
            </a:r>
          </a:p>
          <a:p>
            <a:r>
              <a:rPr lang="en-US" sz="2800" dirty="0" smtClean="0"/>
              <a:t>View geographic relationships</a:t>
            </a:r>
          </a:p>
          <a:p>
            <a:r>
              <a:rPr lang="en-US" sz="2800" dirty="0" smtClean="0"/>
              <a:t>Explore multiple units of analysis</a:t>
            </a:r>
          </a:p>
          <a:p>
            <a:r>
              <a:rPr lang="en-US" sz="2800" dirty="0" smtClean="0"/>
              <a:t>Geographic scales (census tracts, counties)</a:t>
            </a:r>
          </a:p>
          <a:p>
            <a:r>
              <a:rPr lang="en-US" sz="2800" dirty="0" smtClean="0"/>
              <a:t>Download data</a:t>
            </a:r>
          </a:p>
          <a:p>
            <a:r>
              <a:rPr lang="en-US" sz="2800" dirty="0" smtClean="0"/>
              <a:t>Geographic description of health</a:t>
            </a:r>
          </a:p>
        </p:txBody>
      </p:sp>
    </p:spTree>
    <p:extLst>
      <p:ext uri="{BB962C8B-B14F-4D97-AF65-F5344CB8AC3E}">
        <p14:creationId xmlns:p14="http://schemas.microsoft.com/office/powerpoint/2010/main" val="19431650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9848" y="484632"/>
            <a:ext cx="8111403" cy="493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5654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Improved data and spatial literacy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IMPORTANT FOR ALL DISCIPLINES</a:t>
            </a:r>
          </a:p>
          <a:p>
            <a:r>
              <a:rPr lang="en-US" sz="2400" dirty="0" smtClean="0"/>
              <a:t>Design maps and understand components</a:t>
            </a:r>
          </a:p>
          <a:p>
            <a:r>
              <a:rPr lang="en-US" sz="2400" dirty="0" smtClean="0"/>
              <a:t>Understand types of maps and symbols</a:t>
            </a:r>
          </a:p>
          <a:p>
            <a:r>
              <a:rPr lang="en-US" sz="2400" dirty="0" smtClean="0"/>
              <a:t>Edit, format data from Excel</a:t>
            </a:r>
          </a:p>
          <a:p>
            <a:r>
              <a:rPr lang="en-US" sz="2400" dirty="0" smtClean="0"/>
              <a:t>Geocode </a:t>
            </a:r>
          </a:p>
          <a:p>
            <a:r>
              <a:rPr lang="en-US" sz="2400" dirty="0" smtClean="0"/>
              <a:t>Download data from U.S. Census</a:t>
            </a:r>
          </a:p>
          <a:p>
            <a:r>
              <a:rPr lang="en-US" sz="2400" dirty="0" smtClean="0"/>
              <a:t>Proximity Analysis, Correlations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5630141"/>
            <a:ext cx="9982200" cy="64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63790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research process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679791" y="3543816"/>
            <a:ext cx="1227147" cy="1029220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4349402" y="3129280"/>
            <a:ext cx="1966999" cy="2034540"/>
          </a:xfrm>
          <a:prstGeom prst="ellipse">
            <a:avLst/>
          </a:prstGeom>
          <a:noFill/>
          <a:ln w="57150">
            <a:solidFill>
              <a:srgbClr val="EC5E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3302924" y="2319874"/>
            <a:ext cx="1205345" cy="1111827"/>
          </a:xfrm>
          <a:prstGeom prst="ellipse">
            <a:avLst/>
          </a:prstGeom>
          <a:noFill/>
          <a:ln w="57150">
            <a:solidFill>
              <a:srgbClr val="EC5E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340328" y="2547395"/>
            <a:ext cx="1174579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Research </a:t>
            </a:r>
            <a:r>
              <a:rPr lang="en-US" sz="1600" dirty="0" smtClean="0"/>
              <a:t>Data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7455824" y="2151125"/>
            <a:ext cx="1205345" cy="1111827"/>
          </a:xfrm>
          <a:prstGeom prst="ellipse">
            <a:avLst/>
          </a:prstGeom>
          <a:noFill/>
          <a:ln w="57150">
            <a:solidFill>
              <a:srgbClr val="EC5E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7518722" y="2398206"/>
            <a:ext cx="1077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Agency Data</a:t>
            </a:r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7791104" y="4213513"/>
            <a:ext cx="1205345" cy="1111827"/>
          </a:xfrm>
          <a:prstGeom prst="ellipse">
            <a:avLst/>
          </a:prstGeom>
          <a:noFill/>
          <a:ln w="57150">
            <a:solidFill>
              <a:srgbClr val="EC5E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7918565" y="4584760"/>
            <a:ext cx="1077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Arc GIS</a:t>
            </a:r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3302924" y="4954092"/>
            <a:ext cx="1205345" cy="1111827"/>
          </a:xfrm>
          <a:prstGeom prst="ellipse">
            <a:avLst/>
          </a:prstGeom>
          <a:noFill/>
          <a:ln w="57150">
            <a:solidFill>
              <a:srgbClr val="EC5E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3430385" y="5186839"/>
            <a:ext cx="1077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Reports, Tables</a:t>
            </a:r>
            <a:endParaRPr lang="en-US" dirty="0"/>
          </a:p>
        </p:txBody>
      </p:sp>
      <p:sp>
        <p:nvSpPr>
          <p:cNvPr id="26" name="Oval 25"/>
          <p:cNvSpPr/>
          <p:nvPr/>
        </p:nvSpPr>
        <p:spPr>
          <a:xfrm>
            <a:off x="5970210" y="2183134"/>
            <a:ext cx="1205345" cy="1111827"/>
          </a:xfrm>
          <a:prstGeom prst="ellipse">
            <a:avLst/>
          </a:prstGeom>
          <a:noFill/>
          <a:ln w="57150">
            <a:solidFill>
              <a:srgbClr val="EC5E2C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4679791" y="2062378"/>
            <a:ext cx="14390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Geocoded</a:t>
            </a:r>
          </a:p>
          <a:p>
            <a:r>
              <a:rPr lang="en-US" sz="1400" dirty="0"/>
              <a:t>Photographs</a:t>
            </a:r>
          </a:p>
        </p:txBody>
      </p:sp>
      <p:sp>
        <p:nvSpPr>
          <p:cNvPr id="28" name="Oval 27"/>
          <p:cNvSpPr/>
          <p:nvPr/>
        </p:nvSpPr>
        <p:spPr>
          <a:xfrm>
            <a:off x="4639886" y="1844027"/>
            <a:ext cx="1205345" cy="1111827"/>
          </a:xfrm>
          <a:prstGeom prst="ellipse">
            <a:avLst/>
          </a:prstGeom>
          <a:noFill/>
          <a:ln w="57150">
            <a:solidFill>
              <a:srgbClr val="EC5E2C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5992855" y="2532348"/>
            <a:ext cx="12455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A</a:t>
            </a:r>
            <a:r>
              <a:rPr lang="en-US" sz="1600" dirty="0" smtClean="0"/>
              <a:t>ddresses</a:t>
            </a:r>
            <a:endParaRPr lang="en-US" sz="1200" dirty="0"/>
          </a:p>
        </p:txBody>
      </p:sp>
      <p:sp>
        <p:nvSpPr>
          <p:cNvPr id="30" name="Oval 29"/>
          <p:cNvSpPr/>
          <p:nvPr/>
        </p:nvSpPr>
        <p:spPr>
          <a:xfrm>
            <a:off x="5242558" y="5132066"/>
            <a:ext cx="1205345" cy="1111827"/>
          </a:xfrm>
          <a:prstGeom prst="ellipse">
            <a:avLst/>
          </a:prstGeom>
          <a:noFill/>
          <a:ln w="57150">
            <a:solidFill>
              <a:srgbClr val="EC5E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5314257" y="5252661"/>
            <a:ext cx="10778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Course Assign-</a:t>
            </a:r>
            <a:r>
              <a:rPr lang="en-US" dirty="0" err="1" smtClean="0"/>
              <a:t>ments</a:t>
            </a:r>
            <a:endParaRPr lang="en-US" dirty="0"/>
          </a:p>
        </p:txBody>
      </p:sp>
      <p:sp>
        <p:nvSpPr>
          <p:cNvPr id="40" name="Oval 39"/>
          <p:cNvSpPr/>
          <p:nvPr/>
        </p:nvSpPr>
        <p:spPr>
          <a:xfrm>
            <a:off x="6833132" y="5250910"/>
            <a:ext cx="1205345" cy="1111827"/>
          </a:xfrm>
          <a:prstGeom prst="ellipse">
            <a:avLst/>
          </a:prstGeom>
          <a:noFill/>
          <a:ln w="57150">
            <a:solidFill>
              <a:srgbClr val="EC5E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6900637" y="5449932"/>
            <a:ext cx="1077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JournalArticles</a:t>
            </a:r>
            <a:endParaRPr lang="en-US" dirty="0"/>
          </a:p>
        </p:txBody>
      </p:sp>
      <p:cxnSp>
        <p:nvCxnSpPr>
          <p:cNvPr id="43" name="Straight Connector 42"/>
          <p:cNvCxnSpPr/>
          <p:nvPr/>
        </p:nvCxnSpPr>
        <p:spPr>
          <a:xfrm flipV="1">
            <a:off x="721473" y="4084636"/>
            <a:ext cx="10035540" cy="685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492844" y="3499861"/>
            <a:ext cx="20425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512373"/>
                </a:solidFill>
              </a:rPr>
              <a:t>INPUT</a:t>
            </a:r>
            <a:endParaRPr lang="en-US" sz="3200" dirty="0">
              <a:solidFill>
                <a:srgbClr val="512373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43997" y="4138236"/>
            <a:ext cx="20425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rgbClr val="512373"/>
                </a:solidFill>
              </a:rPr>
              <a:t>OUTPUT</a:t>
            </a:r>
          </a:p>
        </p:txBody>
      </p:sp>
      <p:sp>
        <p:nvSpPr>
          <p:cNvPr id="24" name="Oval 23"/>
          <p:cNvSpPr/>
          <p:nvPr/>
        </p:nvSpPr>
        <p:spPr>
          <a:xfrm>
            <a:off x="2200173" y="4310534"/>
            <a:ext cx="1205345" cy="1111827"/>
          </a:xfrm>
          <a:prstGeom prst="ellipse">
            <a:avLst/>
          </a:prstGeom>
          <a:noFill/>
          <a:ln w="57150">
            <a:solidFill>
              <a:srgbClr val="EC5E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2278727" y="4353389"/>
            <a:ext cx="10778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Theses, </a:t>
            </a:r>
            <a:r>
              <a:rPr lang="en-US" dirty="0" err="1" smtClean="0"/>
              <a:t>Disser-tations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753186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TM03090434[[fn=Wood Type]]</Template>
  <TotalTime>278</TotalTime>
  <Words>336</Words>
  <Application>Microsoft Office PowerPoint</Application>
  <PresentationFormat>Widescreen</PresentationFormat>
  <Paragraphs>90</Paragraphs>
  <Slides>10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Calibri</vt:lpstr>
      <vt:lpstr>Rockwell</vt:lpstr>
      <vt:lpstr>Rockwell Condensed</vt:lpstr>
      <vt:lpstr>Wingdings</vt:lpstr>
      <vt:lpstr>Wood Type</vt:lpstr>
      <vt:lpstr>policymap</vt:lpstr>
      <vt:lpstr>What is policymap?</vt:lpstr>
      <vt:lpstr>Data types</vt:lpstr>
      <vt:lpstr>Improved data and spatial literacy</vt:lpstr>
      <vt:lpstr>PowerPoint Presentation</vt:lpstr>
      <vt:lpstr>Improved data and spatial literacy</vt:lpstr>
      <vt:lpstr>PowerPoint Presentation</vt:lpstr>
      <vt:lpstr>Improved data and spatial literacy</vt:lpstr>
      <vt:lpstr>your research process</vt:lpstr>
      <vt:lpstr>Builds STUDENT confidence</vt:lpstr>
    </vt:vector>
  </TitlesOfParts>
  <Company>Seton Hall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policymap</dc:title>
  <dc:creator>user</dc:creator>
  <cp:lastModifiedBy>Lisa DeLuca</cp:lastModifiedBy>
  <cp:revision>14</cp:revision>
  <cp:lastPrinted>2016-05-24T15:39:49Z</cp:lastPrinted>
  <dcterms:created xsi:type="dcterms:W3CDTF">2016-05-24T13:48:36Z</dcterms:created>
  <dcterms:modified xsi:type="dcterms:W3CDTF">2016-06-08T19:08:01Z</dcterms:modified>
</cp:coreProperties>
</file>