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2"/>
  </p:notesMasterIdLst>
  <p:sldIdLst>
    <p:sldId id="286" r:id="rId2"/>
    <p:sldId id="287" r:id="rId3"/>
    <p:sldId id="288" r:id="rId4"/>
    <p:sldId id="294" r:id="rId5"/>
    <p:sldId id="292" r:id="rId6"/>
    <p:sldId id="334" r:id="rId7"/>
    <p:sldId id="295" r:id="rId8"/>
    <p:sldId id="327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36" r:id="rId17"/>
    <p:sldId id="304" r:id="rId18"/>
    <p:sldId id="305" r:id="rId19"/>
    <p:sldId id="331" r:id="rId20"/>
    <p:sldId id="321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33ECF63-5DFE-4485-B315-0D0045C99DA8}">
          <p14:sldIdLst>
            <p14:sldId id="286"/>
            <p14:sldId id="287"/>
            <p14:sldId id="288"/>
            <p14:sldId id="294"/>
            <p14:sldId id="292"/>
            <p14:sldId id="334"/>
            <p14:sldId id="295"/>
            <p14:sldId id="327"/>
            <p14:sldId id="296"/>
            <p14:sldId id="297"/>
            <p14:sldId id="298"/>
            <p14:sldId id="299"/>
            <p14:sldId id="300"/>
            <p14:sldId id="301"/>
            <p14:sldId id="302"/>
            <p14:sldId id="336"/>
            <p14:sldId id="304"/>
            <p14:sldId id="305"/>
            <p14:sldId id="331"/>
            <p14:sldId id="32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84833" autoAdjust="0"/>
  </p:normalViewPr>
  <p:slideViewPr>
    <p:cSldViewPr>
      <p:cViewPr varScale="1">
        <p:scale>
          <a:sx n="95" d="100"/>
          <a:sy n="9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B89F4363-895C-4E55-9E1A-F2BA2CC8D118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3492C8BD-B1AF-4F70-AD87-DF6F3E806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60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F2C3D3-324A-49C5-8D87-1991B5032E26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  <a:p>
            <a:r>
              <a:rPr lang="en-US" smtClean="0"/>
              <a:t>LIBRARY RESEARCH IS CRITICAL TO GRADUATE STUDIES. WE CAN HELP YOU SUCCEED.</a:t>
            </a:r>
          </a:p>
          <a:p>
            <a:r>
              <a:rPr lang="en-US" smtClean="0"/>
              <a:t>ALL LIBRARY RESEARCH DOES </a:t>
            </a:r>
            <a:r>
              <a:rPr lang="en-US" b="1" smtClean="0"/>
              <a:t>NOT</a:t>
            </a:r>
            <a:r>
              <a:rPr lang="en-US" smtClean="0"/>
              <a:t> HAVE TO TAKE PLACE IN THE LIBRARY. MANY LIBRARY RESOURCES ARE AVAILABLE ONLINE – YOU MAY ACCESS THEM FROM YOUR HOME OR OFFICE 24 HOURS A DAY.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97226E-A571-47B1-9464-43A7245882ED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sz="800" dirty="0" smtClean="0"/>
              <a:t>START WITH THE LIBRARY WEB SITE.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CATALOG: BOOKS, AND MAGAZINES OWNED BY GVSU.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MAIN, STEEL, FREY, CML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MAKE A REQUEST – COURIER SERVICE TWICE A DAY</a:t>
            </a:r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r>
              <a:rPr lang="en-US" sz="800" dirty="0" smtClean="0"/>
              <a:t>SUBJECT RESOURCES: DIRECTS YOU TO SPECIFIC RESOURCES FOR YOUR AREA OF INTEREST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WE SUBSCRIBE TO OVER 200 DATABASES. WE HAVE ACCESS TO OVER 70,000 PERIODICALS ONLINE.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AOL CAUTION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OFF CAMPUS LOGIN = COMPUTER LOGIN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$$$ BUDGET FOR SUBSCRIPTIONS</a:t>
            </a:r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r>
              <a:rPr lang="en-US" sz="800" dirty="0" smtClean="0"/>
              <a:t>RESOURCES FOR: STUDENTS – ACCESS </a:t>
            </a:r>
            <a:r>
              <a:rPr lang="en-US" sz="800" i="1" dirty="0" smtClean="0"/>
              <a:t>COURSE RESERVE</a:t>
            </a:r>
            <a:r>
              <a:rPr lang="en-US" sz="800" dirty="0" smtClean="0"/>
              <a:t>  (MAY BE ONLINE OR HELD AT THE CHECKOUT DESK)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UNDER: TOOLS AND SERVICES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REFWORKS: SOFTWARE CITATION MANAGEMENT TOOL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HOURS, LOCATIONS – WHERE ARE THESE LIBRARIES LOCATED?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COLLECTIONS AT STEELCASE: 6 DICIPLINES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AUTOMATED RETRIEVAL SYSTEM – UNIQUE TO STEELCASE LIBRARY – ACCESSIBLE THROUGH THE ONLINE CATALOG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POSSIBLE TO REQUEST A BOOK FROM ALLENDALE AND HAVE IT DELIVERED TO STEELCASE OR ANOTHER LIBRARY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COMPUTER ACCESS FAQ’S: IF YOU CAN’T ACCESS DATABASES THIS TELLS YOU HOW TO TROUBLESHOOT</a:t>
            </a:r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r>
              <a:rPr lang="en-US" sz="800" dirty="0" smtClean="0"/>
              <a:t>UNDER RESEARCH SKILLS</a:t>
            </a:r>
          </a:p>
          <a:p>
            <a:pPr>
              <a:lnSpc>
                <a:spcPct val="80000"/>
              </a:lnSpc>
            </a:pPr>
            <a:r>
              <a:rPr lang="en-US" sz="800" dirty="0" smtClean="0"/>
              <a:t>CITING SOURCES – WE HAVE SEVERAL STYLE MANUALS AT THE REFERENCE DESK: MLA, APA, CHICAGO MANUAL OF STYLE, TURABIAN. FIND OUT WHAT YOUR INSTRUCTOR WANTS YOU TO USE.</a:t>
            </a:r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endParaRPr lang="en-US" sz="8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9E1838-D5E1-4607-9D26-8A3B0F9E76EE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MY LIBRARY ACCOUNT</a:t>
            </a:r>
            <a:r>
              <a:rPr lang="en-US" smtClean="0">
                <a:sym typeface="Wingdings" pitchFamily="2" charset="2"/>
              </a:rPr>
              <a:t>(FOUND UNDER RESOURCES FOR STUDENTS)</a:t>
            </a:r>
            <a:endParaRPr lang="en-US" smtClean="0"/>
          </a:p>
          <a:p>
            <a:r>
              <a:rPr lang="en-US" smtClean="0"/>
              <a:t> WHAT IS CHECKED OUT; FINES; ITEMS ON HOLD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2A7AC9-9915-4979-91CC-E39828487965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HOW DO YOU GET ALL OF THESE WONDERFUL SERVICES? STUDENT ID CARD. THE BARCODE ON THE BACK IS YOUR LIBRARY IDENTIFICATION.</a:t>
            </a:r>
          </a:p>
          <a:p>
            <a:r>
              <a:rPr lang="en-US" smtClean="0"/>
              <a:t>YOU MAY EVEN CHECK OUT A LAPTOP TO BE USED IN THE LIBRARY IF YOU NEED ONE.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arkleft_web_301_R.t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5867400"/>
            <a:ext cx="259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D08E1-F0F5-4ACB-9538-C166E788B36B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B77EC-4AA7-47DA-B066-6A8E15B6D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 userDrawn="1"/>
        </p:nvSpPr>
        <p:spPr>
          <a:xfrm>
            <a:off x="304800" y="5867400"/>
            <a:ext cx="88392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pic>
        <p:nvPicPr>
          <p:cNvPr id="5" name="Picture 6" descr="markleft_web_301_R.t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8000" y="5867400"/>
            <a:ext cx="2590800" cy="762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A6E9-64EA-4A65-B0B6-7FA8E02DA01E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47540-8F6C-40DB-9228-0C37B98E2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AFA71-AEEF-4977-ABF1-2D284CC58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E79FDD-720C-4A95-8641-0C3F9389A961}" type="datetimeFigureOut">
              <a:rPr lang="en-US"/>
              <a:pPr>
                <a:defRPr/>
              </a:pPr>
              <a:t>10/11/2013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3EA311-E9AE-46AF-8CC7-86AE760F8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vsu.edu/library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vsu.edu/library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vsu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828800"/>
            <a:ext cx="7772400" cy="18288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733800"/>
            <a:ext cx="7391400" cy="2819400"/>
          </a:xfrm>
        </p:spPr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Linda Masselink</a:t>
            </a:r>
          </a:p>
          <a:p>
            <a:pPr>
              <a:defRPr/>
            </a:pPr>
            <a:r>
              <a:rPr lang="en-US"/>
              <a:t>Steelcase Library</a:t>
            </a:r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33795" name="Picture 4" descr="gvsulogole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905000"/>
            <a:ext cx="5943600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Skills for Conducting Research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smtClean="0"/>
              <a:t>1. Focus on the topic (narrow the topic/broaden the scope)</a:t>
            </a:r>
          </a:p>
          <a:p>
            <a:pPr>
              <a:buFont typeface="Wingdings" pitchFamily="2" charset="2"/>
              <a:buNone/>
            </a:pPr>
            <a:endParaRPr lang="en-US" sz="3600" smtClean="0"/>
          </a:p>
          <a:p>
            <a:r>
              <a:rPr lang="en-US" sz="3600" smtClean="0"/>
              <a:t>2. Work in reverse chronological order, searching the newest information first.</a:t>
            </a:r>
          </a:p>
          <a:p>
            <a:endParaRPr lang="en-US" sz="3600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Skills</a:t>
            </a:r>
          </a:p>
        </p:txBody>
      </p:sp>
      <p:sp>
        <p:nvSpPr>
          <p:cNvPr id="5120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smtClean="0"/>
              <a:t>3. Understand the significance of terminology and determine correct search terms</a:t>
            </a:r>
          </a:p>
          <a:p>
            <a:endParaRPr lang="en-US" sz="3600" smtClean="0"/>
          </a:p>
          <a:p>
            <a:r>
              <a:rPr lang="en-US" sz="3600" smtClean="0"/>
              <a:t>4. Vary the sources (use books, periodicals, databases, websites)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smtClean="0"/>
              <a:t>5. Use search operators (and, or, not) in database searches.</a:t>
            </a:r>
          </a:p>
          <a:p>
            <a:endParaRPr lang="en-US" sz="3600" dirty="0" smtClean="0"/>
          </a:p>
          <a:p>
            <a:r>
              <a:rPr lang="en-US" sz="3600" dirty="0" smtClean="0"/>
              <a:t>6. Multiply sources by 3 (identify 3 times as many references as needed for the research).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Skills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smtClean="0"/>
              <a:t>7. Evaluate </a:t>
            </a:r>
            <a:r>
              <a:rPr lang="en-US" sz="3600" b="1" smtClean="0"/>
              <a:t>critically</a:t>
            </a:r>
            <a:r>
              <a:rPr lang="en-US" sz="3600" smtClean="0"/>
              <a:t> the material retrieved; be especially suspicious of sources from the web.</a:t>
            </a:r>
          </a:p>
          <a:p>
            <a:endParaRPr lang="en-US" sz="3600" smtClean="0"/>
          </a:p>
          <a:p>
            <a:r>
              <a:rPr lang="en-US" sz="3600" smtClean="0"/>
              <a:t>8. Assimilate the information; don’t plagiarize. Incorporate your own ideas based on the research topic.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Skills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smtClean="0"/>
              <a:t>9. Cite all sources. Seidman College uses APA style manual</a:t>
            </a:r>
          </a:p>
          <a:p>
            <a:pPr>
              <a:buFont typeface="Wingdings" pitchFamily="2" charset="2"/>
              <a:buNone/>
            </a:pPr>
            <a:r>
              <a:rPr lang="en-US" sz="3600" dirty="0" smtClean="0"/>
              <a:t>(Skills list adapted from U of Arkansas)</a:t>
            </a:r>
          </a:p>
          <a:p>
            <a:pPr lvl="1">
              <a:buFontTx/>
              <a:buNone/>
            </a:pPr>
            <a:r>
              <a:rPr lang="en-US" sz="3200" dirty="0" smtClean="0"/>
              <a:t> </a:t>
            </a:r>
          </a:p>
          <a:p>
            <a:r>
              <a:rPr lang="en-US" sz="3600" dirty="0" smtClean="0"/>
              <a:t>10. “</a:t>
            </a:r>
            <a:r>
              <a:rPr lang="en-US" sz="3600" i="1" dirty="0" smtClean="0"/>
              <a:t>Just</a:t>
            </a:r>
            <a:r>
              <a:rPr lang="en-US" sz="3600" dirty="0" smtClean="0"/>
              <a:t> </a:t>
            </a:r>
            <a:r>
              <a:rPr lang="en-US" sz="3600" i="1" dirty="0" smtClean="0"/>
              <a:t>Ask” </a:t>
            </a:r>
            <a:r>
              <a:rPr lang="en-US" sz="3600" dirty="0" smtClean="0"/>
              <a:t>when you have a question! Online, by phone or in person.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Please know…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smtClean="0"/>
              <a:t>Librarians can simplify the research process for you.</a:t>
            </a:r>
          </a:p>
          <a:p>
            <a:r>
              <a:rPr lang="en-US" sz="3600" dirty="0" smtClean="0"/>
              <a:t>The online </a:t>
            </a:r>
            <a:r>
              <a:rPr lang="en-US" sz="3600" u="sng" dirty="0" smtClean="0"/>
              <a:t>Library</a:t>
            </a:r>
            <a:r>
              <a:rPr lang="en-US" sz="3600" dirty="0" smtClean="0"/>
              <a:t> (catalog, databases</a:t>
            </a:r>
            <a:r>
              <a:rPr lang="en-US" sz="3600" smtClean="0"/>
              <a:t>, eBooks) </a:t>
            </a:r>
            <a:r>
              <a:rPr lang="en-US" sz="3600" dirty="0" smtClean="0"/>
              <a:t>is available 24/7.</a:t>
            </a:r>
          </a:p>
          <a:p>
            <a:r>
              <a:rPr lang="en-US" sz="3600" b="1" dirty="0" smtClean="0"/>
              <a:t>BIG </a:t>
            </a:r>
            <a:r>
              <a:rPr lang="en-US" sz="3600" dirty="0" smtClean="0"/>
              <a:t>difference between the Internet &amp; subscription databases.</a:t>
            </a: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Consultants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service!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mtClean="0"/>
              <a:t>Peer research consultants </a:t>
            </a:r>
            <a:r>
              <a:rPr lang="en-US" dirty="0" smtClean="0"/>
              <a:t>are available to assist with research. </a:t>
            </a:r>
          </a:p>
          <a:p>
            <a:endParaRPr lang="en-US" dirty="0"/>
          </a:p>
          <a:p>
            <a:r>
              <a:rPr lang="en-US" dirty="0" smtClean="0"/>
              <a:t>Available Sunday – Thursday evenings.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78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Maximize your time.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smtClean="0"/>
              <a:t>Improve your research.</a:t>
            </a:r>
          </a:p>
          <a:p>
            <a:endParaRPr lang="en-US" sz="3600" smtClean="0"/>
          </a:p>
          <a:p>
            <a:r>
              <a:rPr lang="en-US" sz="3600" smtClean="0"/>
              <a:t>JUST Ask!</a:t>
            </a:r>
          </a:p>
        </p:txBody>
      </p:sp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658971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Help is available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9144000" cy="205740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en-US" smtClean="0"/>
          </a:p>
          <a:p>
            <a:pPr algn="ctr">
              <a:buFont typeface="Arial" charset="0"/>
              <a:buNone/>
            </a:pPr>
            <a:r>
              <a:rPr lang="en-US" sz="4400" smtClean="0">
                <a:hlinkClick r:id="rId2"/>
              </a:rPr>
              <a:t>www.gvsu.edu/library</a:t>
            </a:r>
            <a:endParaRPr lang="en-US" sz="4400" smtClean="0"/>
          </a:p>
          <a:p>
            <a:pPr algn="ctr">
              <a:buFont typeface="Arial" charset="0"/>
              <a:buNone/>
            </a:pPr>
            <a:endParaRPr lang="en-US" sz="4400" smtClean="0"/>
          </a:p>
          <a:p>
            <a:pPr algn="ctr">
              <a:buFont typeface="Arial" charset="0"/>
              <a:buNone/>
            </a:pPr>
            <a:endParaRPr lang="en-US" sz="4400" smtClean="0"/>
          </a:p>
        </p:txBody>
      </p:sp>
      <p:pic>
        <p:nvPicPr>
          <p:cNvPr id="59395" name="Picture 5" descr="gvsulogole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038600"/>
            <a:ext cx="640080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Let’s get started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9144000" cy="205740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en-US" dirty="0" smtClean="0"/>
          </a:p>
          <a:p>
            <a:pPr algn="ctr">
              <a:buFont typeface="Arial" charset="0"/>
              <a:buNone/>
            </a:pPr>
            <a:r>
              <a:rPr lang="en-US" sz="4400" dirty="0" smtClean="0">
                <a:hlinkClick r:id="rId2"/>
              </a:rPr>
              <a:t>www.gvsu.edu/library</a:t>
            </a:r>
            <a:endParaRPr lang="en-US" sz="4400" dirty="0" smtClean="0"/>
          </a:p>
          <a:p>
            <a:pPr algn="ctr">
              <a:buFont typeface="Arial" charset="0"/>
              <a:buNone/>
            </a:pPr>
            <a:endParaRPr lang="en-US" sz="4400" dirty="0" smtClean="0"/>
          </a:p>
          <a:p>
            <a:pPr algn="ctr">
              <a:buFont typeface="Arial" charset="0"/>
              <a:buNone/>
            </a:pPr>
            <a:r>
              <a:rPr lang="en-US" sz="4400" dirty="0" smtClean="0"/>
              <a:t>Harvard Business Review</a:t>
            </a:r>
          </a:p>
          <a:p>
            <a:pPr algn="ctr">
              <a:buFont typeface="Arial" charset="0"/>
              <a:buNone/>
            </a:pPr>
            <a:r>
              <a:rPr lang="en-US" sz="4400" dirty="0" smtClean="0"/>
              <a:t>May 2003</a:t>
            </a:r>
          </a:p>
        </p:txBody>
      </p:sp>
    </p:spTree>
    <p:extLst>
      <p:ext uri="{BB962C8B-B14F-4D97-AF65-F5344CB8AC3E}">
        <p14:creationId xmlns:p14="http://schemas.microsoft.com/office/powerpoint/2010/main" val="352943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66775" y="-87313"/>
            <a:ext cx="10879138" cy="704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pic>
        <p:nvPicPr>
          <p:cNvPr id="77826" name="Picture 4" descr="C:\Users\fietzeju\AppData\Local\Microsoft\Windows\Temporary Internet Files\Content.IE5\0NSQZPL3\MP900289433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62200" y="2209800"/>
            <a:ext cx="4456113" cy="2933700"/>
          </a:xfr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Library Home Page</a:t>
            </a:r>
          </a:p>
        </p:txBody>
      </p:sp>
      <p:sp>
        <p:nvSpPr>
          <p:cNvPr id="36866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smtClean="0"/>
              <a:t>Get to the Library from the University home page</a:t>
            </a:r>
          </a:p>
          <a:p>
            <a:pPr>
              <a:buFont typeface="Wingdings" pitchFamily="2" charset="2"/>
              <a:buNone/>
            </a:pPr>
            <a:endParaRPr lang="en-US" sz="4000" smtClean="0"/>
          </a:p>
          <a:p>
            <a:r>
              <a:rPr lang="en-US" sz="4000" smtClean="0">
                <a:hlinkClick r:id="rId3"/>
              </a:rPr>
              <a:t>www.gvsu.edu</a:t>
            </a:r>
            <a:endParaRPr lang="en-US" sz="4000" smtClean="0"/>
          </a:p>
          <a:p>
            <a:endParaRPr lang="en-US" sz="4000" smtClean="0"/>
          </a:p>
          <a:p>
            <a:endParaRPr lang="en-US" sz="400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 the Library Home Page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sz="4000" dirty="0" smtClean="0"/>
              <a:t>Search box</a:t>
            </a:r>
          </a:p>
          <a:p>
            <a:pPr marL="990600" lvl="1" indent="-533400"/>
            <a:r>
              <a:rPr lang="en-US" sz="3600" dirty="0" smtClean="0"/>
              <a:t>Search the catalog and some databases</a:t>
            </a:r>
          </a:p>
          <a:p>
            <a:pPr marL="990600" lvl="1" indent="-533400">
              <a:buFontTx/>
              <a:buNone/>
            </a:pPr>
            <a:endParaRPr lang="en-US" dirty="0" smtClean="0"/>
          </a:p>
          <a:p>
            <a:pPr marL="990600" lvl="1" indent="-533400">
              <a:buFontTx/>
              <a:buNone/>
            </a:pPr>
            <a:r>
              <a:rPr lang="en-US" sz="4000" dirty="0" smtClean="0"/>
              <a:t>Subject Guides</a:t>
            </a:r>
          </a:p>
          <a:p>
            <a:pPr marL="990600" lvl="1" indent="-533400">
              <a:buFontTx/>
              <a:buNone/>
            </a:pPr>
            <a:r>
              <a:rPr lang="en-US" dirty="0" smtClean="0"/>
              <a:t>	</a:t>
            </a:r>
            <a:r>
              <a:rPr lang="en-US" sz="3600" dirty="0" smtClean="0"/>
              <a:t>- Discipline specific help</a:t>
            </a:r>
          </a:p>
          <a:p>
            <a:pPr marL="990600" lvl="1" indent="-533400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Subject Guides</a:t>
            </a:r>
          </a:p>
        </p:txBody>
      </p:sp>
      <p:pic>
        <p:nvPicPr>
          <p:cNvPr id="430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61653"/>
            <a:ext cx="8610600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Subject Guides</a:t>
            </a:r>
          </a:p>
        </p:txBody>
      </p:sp>
      <p:pic>
        <p:nvPicPr>
          <p:cNvPr id="430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61653"/>
            <a:ext cx="8610600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472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 it out!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30 books at one time</a:t>
            </a:r>
          </a:p>
          <a:p>
            <a:endParaRPr lang="en-US" sz="2800" dirty="0" smtClean="0"/>
          </a:p>
          <a:p>
            <a:r>
              <a:rPr lang="en-US" dirty="0" smtClean="0"/>
              <a:t>10 week check out – 5 week renewal</a:t>
            </a:r>
          </a:p>
          <a:p>
            <a:endParaRPr lang="en-US" sz="2800" dirty="0" smtClean="0"/>
          </a:p>
          <a:p>
            <a:r>
              <a:rPr lang="en-US" dirty="0" smtClean="0"/>
              <a:t>Renew online</a:t>
            </a:r>
          </a:p>
          <a:p>
            <a:endParaRPr lang="en-US" dirty="0" smtClean="0"/>
          </a:p>
          <a:p>
            <a:r>
              <a:rPr lang="en-US" sz="3600" dirty="0" smtClean="0"/>
              <a:t>CAN’T renew if overdue!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for you to check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Laptops</a:t>
            </a:r>
          </a:p>
          <a:p>
            <a:pPr lvl="1"/>
            <a:r>
              <a:rPr lang="en-US" dirty="0" smtClean="0"/>
              <a:t>May be checked out for 4 hours at a time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iPads</a:t>
            </a:r>
            <a:endParaRPr lang="en-US" dirty="0" smtClean="0"/>
          </a:p>
          <a:p>
            <a:pPr lvl="1"/>
            <a:r>
              <a:rPr lang="en-US" dirty="0" smtClean="0"/>
              <a:t>May be checked out for 3 days at a time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Use student ID to check out</a:t>
            </a:r>
          </a:p>
        </p:txBody>
      </p:sp>
    </p:spTree>
    <p:extLst>
      <p:ext uri="{BB962C8B-B14F-4D97-AF65-F5344CB8AC3E}">
        <p14:creationId xmlns:p14="http://schemas.microsoft.com/office/powerpoint/2010/main" val="421444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What if we don’t have the resource you need?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 smtClean="0"/>
              <a:t>Document Delivery</a:t>
            </a:r>
          </a:p>
          <a:p>
            <a:pPr>
              <a:buFont typeface="Wingdings" pitchFamily="2" charset="2"/>
              <a:buNone/>
            </a:pPr>
            <a:endParaRPr lang="en-US" sz="4000" dirty="0" smtClean="0"/>
          </a:p>
          <a:p>
            <a:r>
              <a:rPr lang="en-US" sz="4000" dirty="0" smtClean="0"/>
              <a:t>No charge!</a:t>
            </a:r>
          </a:p>
          <a:p>
            <a:pPr>
              <a:buFont typeface="Wingdings" pitchFamily="2" charset="2"/>
              <a:buNone/>
            </a:pPr>
            <a:endParaRPr lang="en-US" sz="4000" dirty="0" smtClean="0"/>
          </a:p>
          <a:p>
            <a:r>
              <a:rPr lang="en-US" sz="4000" dirty="0"/>
              <a:t>2</a:t>
            </a:r>
            <a:r>
              <a:rPr lang="en-US" sz="4000" dirty="0" smtClean="0"/>
              <a:t>0 requests allowed at one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1209</TotalTime>
  <Words>686</Words>
  <Application>Microsoft Office PowerPoint</Application>
  <PresentationFormat>On-screen Show (4:3)</PresentationFormat>
  <Paragraphs>122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1_Office Theme</vt:lpstr>
      <vt:lpstr>PowerPoint Presentation</vt:lpstr>
      <vt:lpstr>PowerPoint Presentation</vt:lpstr>
      <vt:lpstr>Library Home Page</vt:lpstr>
      <vt:lpstr>On the Library Home Page</vt:lpstr>
      <vt:lpstr>Subject Guides</vt:lpstr>
      <vt:lpstr>Subject Guides</vt:lpstr>
      <vt:lpstr>Check it out!</vt:lpstr>
      <vt:lpstr>Available for you to check out</vt:lpstr>
      <vt:lpstr>What if we don’t have the resource you need? </vt:lpstr>
      <vt:lpstr>Skills for Conducting Research</vt:lpstr>
      <vt:lpstr>Skills</vt:lpstr>
      <vt:lpstr>Skills</vt:lpstr>
      <vt:lpstr>Skills</vt:lpstr>
      <vt:lpstr>Skills</vt:lpstr>
      <vt:lpstr>Please know…</vt:lpstr>
      <vt:lpstr>Peer Consultants</vt:lpstr>
      <vt:lpstr>Maximize your time.</vt:lpstr>
      <vt:lpstr>Help is available</vt:lpstr>
      <vt:lpstr>Let’s get started</vt:lpstr>
      <vt:lpstr>Questions</vt:lpstr>
    </vt:vector>
  </TitlesOfParts>
  <Company>GVSU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Sherril Soman</dc:creator>
  <cp:lastModifiedBy>masselil</cp:lastModifiedBy>
  <cp:revision>100</cp:revision>
  <dcterms:created xsi:type="dcterms:W3CDTF">2010-04-06T15:22:51Z</dcterms:created>
  <dcterms:modified xsi:type="dcterms:W3CDTF">2013-10-11T19:03:40Z</dcterms:modified>
</cp:coreProperties>
</file>