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7" r:id="rId2"/>
    <p:sldId id="263" r:id="rId3"/>
    <p:sldId id="308" r:id="rId4"/>
    <p:sldId id="322" r:id="rId5"/>
    <p:sldId id="314" r:id="rId6"/>
    <p:sldId id="323" r:id="rId7"/>
    <p:sldId id="313" r:id="rId8"/>
    <p:sldId id="309" r:id="rId9"/>
    <p:sldId id="310" r:id="rId10"/>
    <p:sldId id="261" r:id="rId11"/>
    <p:sldId id="319" r:id="rId12"/>
    <p:sldId id="320" r:id="rId13"/>
    <p:sldId id="262" r:id="rId14"/>
    <p:sldId id="264" r:id="rId15"/>
    <p:sldId id="265" r:id="rId16"/>
    <p:sldId id="31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302" r:id="rId28"/>
    <p:sldId id="277" r:id="rId29"/>
    <p:sldId id="278" r:id="rId30"/>
    <p:sldId id="279" r:id="rId31"/>
    <p:sldId id="303" r:id="rId32"/>
    <p:sldId id="321" r:id="rId33"/>
    <p:sldId id="281" r:id="rId34"/>
    <p:sldId id="282" r:id="rId35"/>
    <p:sldId id="283" r:id="rId36"/>
    <p:sldId id="304" r:id="rId37"/>
    <p:sldId id="317" r:id="rId38"/>
    <p:sldId id="285" r:id="rId39"/>
    <p:sldId id="286" r:id="rId40"/>
    <p:sldId id="287" r:id="rId41"/>
    <p:sldId id="305" r:id="rId42"/>
    <p:sldId id="289" r:id="rId43"/>
    <p:sldId id="290" r:id="rId44"/>
    <p:sldId id="291" r:id="rId45"/>
    <p:sldId id="306" r:id="rId46"/>
    <p:sldId id="293" r:id="rId47"/>
    <p:sldId id="294" r:id="rId48"/>
    <p:sldId id="295" r:id="rId49"/>
    <p:sldId id="311" r:id="rId50"/>
    <p:sldId id="312" r:id="rId51"/>
    <p:sldId id="296" r:id="rId52"/>
    <p:sldId id="307" r:id="rId53"/>
    <p:sldId id="298" r:id="rId54"/>
    <p:sldId id="316" r:id="rId55"/>
  </p:sldIdLst>
  <p:sldSz cx="9144000" cy="6858000" type="screen4x3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6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-5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4" y="-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AE9E7E-65C2-490B-B13D-AC9CA38FED95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619948B-74D4-480D-9C65-05BBE15C0649}">
      <dgm:prSet/>
      <dgm:spPr/>
      <dgm:t>
        <a:bodyPr/>
        <a:lstStyle/>
        <a:p>
          <a:pPr rtl="0"/>
          <a:r>
            <a:rPr lang="en-US" b="1" dirty="0" smtClean="0"/>
            <a:t>Using De Bono’s Six Thinking Hats for Creative Thinking, Effective Decision Making, Engaged Meetings, and Faster Problem Solving</a:t>
          </a:r>
          <a:endParaRPr lang="en-US" b="1" dirty="0"/>
        </a:p>
      </dgm:t>
    </dgm:pt>
    <dgm:pt modelId="{4C861E38-5541-4891-A600-28C5DA8D7AC7}" type="parTrans" cxnId="{11C22FED-AFCB-4D47-AEDA-BC5C75BB7BEF}">
      <dgm:prSet/>
      <dgm:spPr/>
      <dgm:t>
        <a:bodyPr/>
        <a:lstStyle/>
        <a:p>
          <a:endParaRPr lang="en-US"/>
        </a:p>
      </dgm:t>
    </dgm:pt>
    <dgm:pt modelId="{3992A551-4213-48F8-817C-F52FB3A1B454}" type="sibTrans" cxnId="{11C22FED-AFCB-4D47-AEDA-BC5C75BB7BEF}">
      <dgm:prSet/>
      <dgm:spPr/>
      <dgm:t>
        <a:bodyPr/>
        <a:lstStyle/>
        <a:p>
          <a:endParaRPr lang="en-US"/>
        </a:p>
      </dgm:t>
    </dgm:pt>
    <dgm:pt modelId="{46D0C8AF-3B92-4884-8291-7CE782764F60}" type="pres">
      <dgm:prSet presAssocID="{D5AE9E7E-65C2-490B-B13D-AC9CA38FED95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BD75E0-5900-4B4B-A98D-EEB23A7DAACB}" type="pres">
      <dgm:prSet presAssocID="{D5AE9E7E-65C2-490B-B13D-AC9CA38FED95}" presName="dummyMaxCanvas" presStyleCnt="0"/>
      <dgm:spPr/>
    </dgm:pt>
    <dgm:pt modelId="{7762F921-AA33-4D05-BB7B-A82E9E625A77}" type="pres">
      <dgm:prSet presAssocID="{D5AE9E7E-65C2-490B-B13D-AC9CA38FED95}" presName="parentComposite" presStyleCnt="0"/>
      <dgm:spPr/>
    </dgm:pt>
    <dgm:pt modelId="{1723B075-9A74-4F39-ABA2-9F7B386F89A3}" type="pres">
      <dgm:prSet presAssocID="{D5AE9E7E-65C2-490B-B13D-AC9CA38FED95}" presName="parent1" presStyleLbl="alignAccFollowNode1" presStyleIdx="0" presStyleCnt="4" custScaleX="311640" custScaleY="438096" custLinFactX="-3059" custLinFactY="9524" custLinFactNeighborX="-100000" custLinFactNeighborY="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60AF3957-54C9-4173-A9EF-8E6AD004AEB2}" type="pres">
      <dgm:prSet presAssocID="{D5AE9E7E-65C2-490B-B13D-AC9CA38FED95}" presName="parent2" presStyleLbl="alignAccFollowNode1" presStyleIdx="1" presStyleCnt="4" custScaleY="138096" custLinFactY="100000" custLinFactNeighborX="-9408" custLinFactNeighborY="125001">
        <dgm:presLayoutVars>
          <dgm:chMax val="4"/>
        </dgm:presLayoutVars>
      </dgm:prSet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DFD5C997-F1D1-4E71-A088-78B0BBA97001}" type="pres">
      <dgm:prSet presAssocID="{D5AE9E7E-65C2-490B-B13D-AC9CA38FED95}" presName="childrenComposite" presStyleCnt="0"/>
      <dgm:spPr/>
    </dgm:pt>
    <dgm:pt modelId="{8C0015EE-0AA1-4275-8368-DE13514C8D11}" type="pres">
      <dgm:prSet presAssocID="{D5AE9E7E-65C2-490B-B13D-AC9CA38FED95}" presName="dummyMaxCanvas_ChildArea" presStyleCnt="0"/>
      <dgm:spPr/>
    </dgm:pt>
    <dgm:pt modelId="{BF37DBD4-8F7E-4592-B5BC-28B191C22DB6}" type="pres">
      <dgm:prSet presAssocID="{D5AE9E7E-65C2-490B-B13D-AC9CA38FED95}" presName="fulcrum" presStyleLbl="alignAccFollowNode1" presStyleIdx="2" presStyleCnt="4"/>
      <dgm:spPr/>
    </dgm:pt>
    <dgm:pt modelId="{B9FC7AB0-9F8B-4154-B255-EE9F7997F6AE}" type="pres">
      <dgm:prSet presAssocID="{D5AE9E7E-65C2-490B-B13D-AC9CA38FED95}" presName="balance_00" presStyleLbl="alignAccFollowNode1" presStyleIdx="3" presStyleCnt="4" custAng="21174724" custLinFactNeighborX="0" custLinFactNeighborY="9305">
        <dgm:presLayoutVars>
          <dgm:bulletEnabled val="1"/>
        </dgm:presLayoutVars>
      </dgm:prSet>
      <dgm:spPr/>
    </dgm:pt>
  </dgm:ptLst>
  <dgm:cxnLst>
    <dgm:cxn modelId="{11C22FED-AFCB-4D47-AEDA-BC5C75BB7BEF}" srcId="{D5AE9E7E-65C2-490B-B13D-AC9CA38FED95}" destId="{0619948B-74D4-480D-9C65-05BBE15C0649}" srcOrd="0" destOrd="0" parTransId="{4C861E38-5541-4891-A600-28C5DA8D7AC7}" sibTransId="{3992A551-4213-48F8-817C-F52FB3A1B454}"/>
    <dgm:cxn modelId="{CD495AF6-F0B3-4946-B805-477B4E072328}" type="presOf" srcId="{0619948B-74D4-480D-9C65-05BBE15C0649}" destId="{1723B075-9A74-4F39-ABA2-9F7B386F89A3}" srcOrd="0" destOrd="0" presId="urn:microsoft.com/office/officeart/2005/8/layout/balance1"/>
    <dgm:cxn modelId="{82F0D8E9-3284-4CA2-8C46-97E9EEB2CC26}" type="presOf" srcId="{D5AE9E7E-65C2-490B-B13D-AC9CA38FED95}" destId="{46D0C8AF-3B92-4884-8291-7CE782764F60}" srcOrd="0" destOrd="0" presId="urn:microsoft.com/office/officeart/2005/8/layout/balance1"/>
    <dgm:cxn modelId="{5C177710-E92B-429E-A0B1-F9D61D77001A}" type="presParOf" srcId="{46D0C8AF-3B92-4884-8291-7CE782764F60}" destId="{2BBD75E0-5900-4B4B-A98D-EEB23A7DAACB}" srcOrd="0" destOrd="0" presId="urn:microsoft.com/office/officeart/2005/8/layout/balance1"/>
    <dgm:cxn modelId="{5BAE1B7F-6344-4BA5-8A4A-ACC53ACC08F4}" type="presParOf" srcId="{46D0C8AF-3B92-4884-8291-7CE782764F60}" destId="{7762F921-AA33-4D05-BB7B-A82E9E625A77}" srcOrd="1" destOrd="0" presId="urn:microsoft.com/office/officeart/2005/8/layout/balance1"/>
    <dgm:cxn modelId="{927BF916-ADB2-460C-A593-5A9BF53C3348}" type="presParOf" srcId="{7762F921-AA33-4D05-BB7B-A82E9E625A77}" destId="{1723B075-9A74-4F39-ABA2-9F7B386F89A3}" srcOrd="0" destOrd="0" presId="urn:microsoft.com/office/officeart/2005/8/layout/balance1"/>
    <dgm:cxn modelId="{9866011B-4721-4468-B90D-1CF155A91F20}" type="presParOf" srcId="{7762F921-AA33-4D05-BB7B-A82E9E625A77}" destId="{60AF3957-54C9-4173-A9EF-8E6AD004AEB2}" srcOrd="1" destOrd="0" presId="urn:microsoft.com/office/officeart/2005/8/layout/balance1"/>
    <dgm:cxn modelId="{EE9C48A5-0B49-4891-A3F2-B9D89EFBFA09}" type="presParOf" srcId="{46D0C8AF-3B92-4884-8291-7CE782764F60}" destId="{DFD5C997-F1D1-4E71-A088-78B0BBA97001}" srcOrd="2" destOrd="0" presId="urn:microsoft.com/office/officeart/2005/8/layout/balance1"/>
    <dgm:cxn modelId="{E725A7D2-3A34-4991-89AB-76C9A7C84007}" type="presParOf" srcId="{DFD5C997-F1D1-4E71-A088-78B0BBA97001}" destId="{8C0015EE-0AA1-4275-8368-DE13514C8D11}" srcOrd="0" destOrd="0" presId="urn:microsoft.com/office/officeart/2005/8/layout/balance1"/>
    <dgm:cxn modelId="{81E02E97-AE5A-47AA-867E-85B59890C5E5}" type="presParOf" srcId="{DFD5C997-F1D1-4E71-A088-78B0BBA97001}" destId="{BF37DBD4-8F7E-4592-B5BC-28B191C22DB6}" srcOrd="1" destOrd="0" presId="urn:microsoft.com/office/officeart/2005/8/layout/balance1"/>
    <dgm:cxn modelId="{2ECCC7B7-0F21-4AB6-A571-CFE530F97316}" type="presParOf" srcId="{DFD5C997-F1D1-4E71-A088-78B0BBA97001}" destId="{B9FC7AB0-9F8B-4154-B255-EE9F7997F6AE}" srcOrd="2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371C51-D39B-4FFD-BD24-6B63F11C31E0}" type="doc">
      <dgm:prSet loTypeId="urn:microsoft.com/office/officeart/2005/8/layout/hProcess11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BCC9178-EAC0-4FB1-AC70-45CCD383D7D6}">
      <dgm:prSet custT="1"/>
      <dgm:spPr/>
      <dgm:t>
        <a:bodyPr/>
        <a:lstStyle/>
        <a:p>
          <a:pPr rtl="0"/>
          <a:r>
            <a:rPr lang="en-US" sz="1600" dirty="0" smtClean="0"/>
            <a:t>FLA Annual Conference Orlando, FL May  7-9, 2014 </a:t>
          </a:r>
          <a:endParaRPr lang="en-US" sz="1600" dirty="0"/>
        </a:p>
      </dgm:t>
    </dgm:pt>
    <dgm:pt modelId="{E563FA52-7936-4A1C-900A-80539E257147}" type="parTrans" cxnId="{01C0DF93-6319-40CB-B4A5-5A632E8AC65D}">
      <dgm:prSet/>
      <dgm:spPr/>
      <dgm:t>
        <a:bodyPr/>
        <a:lstStyle/>
        <a:p>
          <a:endParaRPr lang="en-US"/>
        </a:p>
      </dgm:t>
    </dgm:pt>
    <dgm:pt modelId="{09210C0C-957C-4E60-85B6-CF008BB97DB2}" type="sibTrans" cxnId="{01C0DF93-6319-40CB-B4A5-5A632E8AC65D}">
      <dgm:prSet/>
      <dgm:spPr/>
      <dgm:t>
        <a:bodyPr/>
        <a:lstStyle/>
        <a:p>
          <a:endParaRPr lang="en-US"/>
        </a:p>
      </dgm:t>
    </dgm:pt>
    <dgm:pt modelId="{0EE656ED-34C1-462F-A732-1CBF47718DB5}">
      <dgm:prSet custT="1"/>
      <dgm:spPr/>
      <dgm:t>
        <a:bodyPr/>
        <a:lstStyle/>
        <a:p>
          <a:pPr rtl="0">
            <a:spcAft>
              <a:spcPts val="200"/>
            </a:spcAft>
          </a:pPr>
          <a:r>
            <a:rPr lang="en-US" sz="1800" b="1" dirty="0" smtClean="0"/>
            <a:t>Dr. Linda Golian-Lui </a:t>
          </a:r>
          <a:r>
            <a:rPr lang="en-US" sz="1800" b="1" dirty="0" smtClean="0"/>
            <a:t>Kennesaw </a:t>
          </a:r>
          <a:r>
            <a:rPr lang="en-US" sz="1800" b="1" dirty="0" smtClean="0"/>
            <a:t>State </a:t>
          </a:r>
          <a:r>
            <a:rPr lang="en-US" sz="1800" b="1" dirty="0" smtClean="0"/>
            <a:t>University</a:t>
          </a:r>
        </a:p>
        <a:p>
          <a:pPr rtl="0">
            <a:spcAft>
              <a:spcPts val="200"/>
            </a:spcAft>
          </a:pPr>
          <a:r>
            <a:rPr lang="en-US" sz="1800" b="1" dirty="0" smtClean="0"/>
            <a:t>Diane Kachmar, Florida Atlantic University</a:t>
          </a:r>
        </a:p>
        <a:p>
          <a:pPr rtl="0">
            <a:spcAft>
              <a:spcPts val="200"/>
            </a:spcAft>
          </a:pPr>
          <a:r>
            <a:rPr lang="en-US" sz="1800" b="1" dirty="0" smtClean="0"/>
            <a:t>Katherine Jana Lui-Golian</a:t>
          </a:r>
          <a:endParaRPr lang="en-US" sz="1800" b="1" dirty="0"/>
        </a:p>
      </dgm:t>
    </dgm:pt>
    <dgm:pt modelId="{FB475D64-8084-4DA6-AF15-9FD3729EAF04}" type="parTrans" cxnId="{F281BCF5-0716-4ABE-8FFF-992A6591448C}">
      <dgm:prSet/>
      <dgm:spPr/>
      <dgm:t>
        <a:bodyPr/>
        <a:lstStyle/>
        <a:p>
          <a:endParaRPr lang="en-US"/>
        </a:p>
      </dgm:t>
    </dgm:pt>
    <dgm:pt modelId="{0C7AC6EA-5319-4179-80AF-CAE4CF9E857B}" type="sibTrans" cxnId="{F281BCF5-0716-4ABE-8FFF-992A6591448C}">
      <dgm:prSet/>
      <dgm:spPr/>
      <dgm:t>
        <a:bodyPr/>
        <a:lstStyle/>
        <a:p>
          <a:endParaRPr lang="en-US"/>
        </a:p>
      </dgm:t>
    </dgm:pt>
    <dgm:pt modelId="{81D421DD-9253-4EFC-AB95-E3C0C6A40433}" type="pres">
      <dgm:prSet presAssocID="{BC371C51-D39B-4FFD-BD24-6B63F11C31E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59856F-09E9-42F0-B48D-2D75CFA4F27E}" type="pres">
      <dgm:prSet presAssocID="{BC371C51-D39B-4FFD-BD24-6B63F11C31E0}" presName="arrow" presStyleLbl="bgShp" presStyleIdx="0" presStyleCnt="1"/>
      <dgm:spPr/>
    </dgm:pt>
    <dgm:pt modelId="{D8C92B87-DFCE-4A24-A18F-FD1FCD0FD761}" type="pres">
      <dgm:prSet presAssocID="{BC371C51-D39B-4FFD-BD24-6B63F11C31E0}" presName="points" presStyleCnt="0"/>
      <dgm:spPr/>
    </dgm:pt>
    <dgm:pt modelId="{FCFC9460-A111-4C7E-864D-952E2CA7B0AE}" type="pres">
      <dgm:prSet presAssocID="{4BCC9178-EAC0-4FB1-AC70-45CCD383D7D6}" presName="compositeA" presStyleCnt="0"/>
      <dgm:spPr/>
    </dgm:pt>
    <dgm:pt modelId="{78BF536D-A68B-40D2-A705-B7D3A77BCE5F}" type="pres">
      <dgm:prSet presAssocID="{4BCC9178-EAC0-4FB1-AC70-45CCD383D7D6}" presName="textA" presStyleLbl="revTx" presStyleIdx="0" presStyleCnt="2" custScaleX="646243" custLinFactNeighborX="60245" custLinFactNeighborY="102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273D53-F4E1-4AE6-8EC7-4BEE13B9F959}" type="pres">
      <dgm:prSet presAssocID="{4BCC9178-EAC0-4FB1-AC70-45CCD383D7D6}" presName="circleA" presStyleLbl="node1" presStyleIdx="0" presStyleCnt="2" custLinFactX="27181" custLinFactNeighborX="100000" custLinFactNeighborY="-8823"/>
      <dgm:spPr/>
    </dgm:pt>
    <dgm:pt modelId="{A789E414-C6CA-4742-B372-FE922A6752F4}" type="pres">
      <dgm:prSet presAssocID="{4BCC9178-EAC0-4FB1-AC70-45CCD383D7D6}" presName="spaceA" presStyleCnt="0"/>
      <dgm:spPr/>
    </dgm:pt>
    <dgm:pt modelId="{C3FC2F29-0566-45C5-AE67-576132491200}" type="pres">
      <dgm:prSet presAssocID="{09210C0C-957C-4E60-85B6-CF008BB97DB2}" presName="space" presStyleCnt="0"/>
      <dgm:spPr/>
    </dgm:pt>
    <dgm:pt modelId="{C877E052-EE24-4938-97A7-46E6EED3E32C}" type="pres">
      <dgm:prSet presAssocID="{0EE656ED-34C1-462F-A732-1CBF47718DB5}" presName="compositeB" presStyleCnt="0"/>
      <dgm:spPr/>
    </dgm:pt>
    <dgm:pt modelId="{253B52F3-62A3-4AD1-A940-8855C531E45D}" type="pres">
      <dgm:prSet presAssocID="{0EE656ED-34C1-462F-A732-1CBF47718DB5}" presName="textB" presStyleLbl="revTx" presStyleIdx="1" presStyleCnt="2" custScaleX="2000000" custScaleY="105882" custLinFactNeighborX="-14565" custLinFactNeighborY="-8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EA162A-50CE-40F4-8C05-45B74879429B}" type="pres">
      <dgm:prSet presAssocID="{0EE656ED-34C1-462F-A732-1CBF47718DB5}" presName="circleB" presStyleLbl="node1" presStyleIdx="1" presStyleCnt="2" custLinFactX="100000" custLinFactNeighborX="151605" custLinFactNeighborY="-2941"/>
      <dgm:spPr/>
    </dgm:pt>
    <dgm:pt modelId="{71410515-519F-4186-A58F-838972E15795}" type="pres">
      <dgm:prSet presAssocID="{0EE656ED-34C1-462F-A732-1CBF47718DB5}" presName="spaceB" presStyleCnt="0"/>
      <dgm:spPr/>
    </dgm:pt>
  </dgm:ptLst>
  <dgm:cxnLst>
    <dgm:cxn modelId="{F281BCF5-0716-4ABE-8FFF-992A6591448C}" srcId="{BC371C51-D39B-4FFD-BD24-6B63F11C31E0}" destId="{0EE656ED-34C1-462F-A732-1CBF47718DB5}" srcOrd="1" destOrd="0" parTransId="{FB475D64-8084-4DA6-AF15-9FD3729EAF04}" sibTransId="{0C7AC6EA-5319-4179-80AF-CAE4CF9E857B}"/>
    <dgm:cxn modelId="{4DF08521-F751-470D-AE98-F5AF16CA3BD9}" type="presOf" srcId="{4BCC9178-EAC0-4FB1-AC70-45CCD383D7D6}" destId="{78BF536D-A68B-40D2-A705-B7D3A77BCE5F}" srcOrd="0" destOrd="0" presId="urn:microsoft.com/office/officeart/2005/8/layout/hProcess11"/>
    <dgm:cxn modelId="{01C0DF93-6319-40CB-B4A5-5A632E8AC65D}" srcId="{BC371C51-D39B-4FFD-BD24-6B63F11C31E0}" destId="{4BCC9178-EAC0-4FB1-AC70-45CCD383D7D6}" srcOrd="0" destOrd="0" parTransId="{E563FA52-7936-4A1C-900A-80539E257147}" sibTransId="{09210C0C-957C-4E60-85B6-CF008BB97DB2}"/>
    <dgm:cxn modelId="{8C43ADF4-75EF-4E54-91A1-0F76E0F8B922}" type="presOf" srcId="{BC371C51-D39B-4FFD-BD24-6B63F11C31E0}" destId="{81D421DD-9253-4EFC-AB95-E3C0C6A40433}" srcOrd="0" destOrd="0" presId="urn:microsoft.com/office/officeart/2005/8/layout/hProcess11"/>
    <dgm:cxn modelId="{84CB7E13-61FA-4E56-8A98-FF90A6A58A84}" type="presOf" srcId="{0EE656ED-34C1-462F-A732-1CBF47718DB5}" destId="{253B52F3-62A3-4AD1-A940-8855C531E45D}" srcOrd="0" destOrd="0" presId="urn:microsoft.com/office/officeart/2005/8/layout/hProcess11"/>
    <dgm:cxn modelId="{D87C1628-FD0A-48A1-9068-46CD0366F293}" type="presParOf" srcId="{81D421DD-9253-4EFC-AB95-E3C0C6A40433}" destId="{4C59856F-09E9-42F0-B48D-2D75CFA4F27E}" srcOrd="0" destOrd="0" presId="urn:microsoft.com/office/officeart/2005/8/layout/hProcess11"/>
    <dgm:cxn modelId="{D988AB96-0FD4-4A44-84BF-98584E15CCDE}" type="presParOf" srcId="{81D421DD-9253-4EFC-AB95-E3C0C6A40433}" destId="{D8C92B87-DFCE-4A24-A18F-FD1FCD0FD761}" srcOrd="1" destOrd="0" presId="urn:microsoft.com/office/officeart/2005/8/layout/hProcess11"/>
    <dgm:cxn modelId="{2CAB3DE8-8094-4EF0-B6F6-12B971DC5AA6}" type="presParOf" srcId="{D8C92B87-DFCE-4A24-A18F-FD1FCD0FD761}" destId="{FCFC9460-A111-4C7E-864D-952E2CA7B0AE}" srcOrd="0" destOrd="0" presId="urn:microsoft.com/office/officeart/2005/8/layout/hProcess11"/>
    <dgm:cxn modelId="{EE8DB868-E1D4-4727-804C-5C7E4DCB828B}" type="presParOf" srcId="{FCFC9460-A111-4C7E-864D-952E2CA7B0AE}" destId="{78BF536D-A68B-40D2-A705-B7D3A77BCE5F}" srcOrd="0" destOrd="0" presId="urn:microsoft.com/office/officeart/2005/8/layout/hProcess11"/>
    <dgm:cxn modelId="{C203B8CF-F22E-4BA0-9D43-FAB6D9A40B0E}" type="presParOf" srcId="{FCFC9460-A111-4C7E-864D-952E2CA7B0AE}" destId="{6E273D53-F4E1-4AE6-8EC7-4BEE13B9F959}" srcOrd="1" destOrd="0" presId="urn:microsoft.com/office/officeart/2005/8/layout/hProcess11"/>
    <dgm:cxn modelId="{1C807870-BFD6-4EB9-9D89-AAF31EDD360E}" type="presParOf" srcId="{FCFC9460-A111-4C7E-864D-952E2CA7B0AE}" destId="{A789E414-C6CA-4742-B372-FE922A6752F4}" srcOrd="2" destOrd="0" presId="urn:microsoft.com/office/officeart/2005/8/layout/hProcess11"/>
    <dgm:cxn modelId="{C9C7C5CB-DDA7-4836-857A-FCDBE3DD56F2}" type="presParOf" srcId="{D8C92B87-DFCE-4A24-A18F-FD1FCD0FD761}" destId="{C3FC2F29-0566-45C5-AE67-576132491200}" srcOrd="1" destOrd="0" presId="urn:microsoft.com/office/officeart/2005/8/layout/hProcess11"/>
    <dgm:cxn modelId="{A3159A21-3BA1-4FA3-A041-98517BD45A98}" type="presParOf" srcId="{D8C92B87-DFCE-4A24-A18F-FD1FCD0FD761}" destId="{C877E052-EE24-4938-97A7-46E6EED3E32C}" srcOrd="2" destOrd="0" presId="urn:microsoft.com/office/officeart/2005/8/layout/hProcess11"/>
    <dgm:cxn modelId="{262F029C-99DA-4965-AD18-A9B39CC76864}" type="presParOf" srcId="{C877E052-EE24-4938-97A7-46E6EED3E32C}" destId="{253B52F3-62A3-4AD1-A940-8855C531E45D}" srcOrd="0" destOrd="0" presId="urn:microsoft.com/office/officeart/2005/8/layout/hProcess11"/>
    <dgm:cxn modelId="{B9D654E9-6802-4B15-9437-A757AA656006}" type="presParOf" srcId="{C877E052-EE24-4938-97A7-46E6EED3E32C}" destId="{00EA162A-50CE-40F4-8C05-45B74879429B}" srcOrd="1" destOrd="0" presId="urn:microsoft.com/office/officeart/2005/8/layout/hProcess11"/>
    <dgm:cxn modelId="{C3DA9640-E40C-4D45-A771-F0F3F2EEF1FA}" type="presParOf" srcId="{C877E052-EE24-4938-97A7-46E6EED3E32C}" destId="{71410515-519F-4186-A58F-838972E1579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3B075-9A74-4F39-ABA2-9F7B386F89A3}">
      <dsp:nvSpPr>
        <dsp:cNvPr id="0" name=""/>
        <dsp:cNvSpPr/>
      </dsp:nvSpPr>
      <dsp:spPr>
        <a:xfrm>
          <a:off x="938892" y="160019"/>
          <a:ext cx="3590541" cy="2804164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Using De Bono’s Six Thinking Hats for Creative Thinking, Effective Decision Making, Engaged Meetings, and Faster Problem Solving</a:t>
          </a:r>
          <a:endParaRPr lang="en-US" sz="2500" b="1" kern="1200" dirty="0"/>
        </a:p>
      </dsp:txBody>
      <dsp:txXfrm>
        <a:off x="1021023" y="242150"/>
        <a:ext cx="3426279" cy="2639902"/>
      </dsp:txXfrm>
    </dsp:sp>
    <dsp:sp modelId="{60AF3957-54C9-4173-A9EF-8E6AD004AEB2}">
      <dsp:nvSpPr>
        <dsp:cNvPr id="0" name=""/>
        <dsp:cNvSpPr/>
      </dsp:nvSpPr>
      <dsp:spPr>
        <a:xfrm>
          <a:off x="4901293" y="1859285"/>
          <a:ext cx="1152144" cy="8839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accent4">
              <a:tint val="40000"/>
              <a:alpha val="90000"/>
              <a:hueOff val="3046395"/>
              <a:satOff val="14919"/>
              <a:lumOff val="41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7DBD4-8F7E-4592-B5BC-28B191C22DB6}">
      <dsp:nvSpPr>
        <dsp:cNvPr id="0" name=""/>
        <dsp:cNvSpPr/>
      </dsp:nvSpPr>
      <dsp:spPr>
        <a:xfrm>
          <a:off x="3904025" y="3261361"/>
          <a:ext cx="480060" cy="480060"/>
        </a:xfrm>
        <a:prstGeom prst="triangle">
          <a:avLst/>
        </a:prstGeom>
        <a:solidFill>
          <a:schemeClr val="accent4">
            <a:tint val="40000"/>
            <a:alpha val="90000"/>
            <a:hueOff val="6092790"/>
            <a:satOff val="29839"/>
            <a:lumOff val="8253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6092790"/>
              <a:satOff val="29839"/>
              <a:lumOff val="82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FC7AB0-9F8B-4154-B255-EE9F7997F6AE}">
      <dsp:nvSpPr>
        <dsp:cNvPr id="0" name=""/>
        <dsp:cNvSpPr/>
      </dsp:nvSpPr>
      <dsp:spPr>
        <a:xfrm rot="21174724">
          <a:off x="2703875" y="3060376"/>
          <a:ext cx="2880360" cy="194584"/>
        </a:xfrm>
        <a:prstGeom prst="rect">
          <a:avLst/>
        </a:prstGeom>
        <a:solidFill>
          <a:schemeClr val="accent4">
            <a:tint val="40000"/>
            <a:alpha val="90000"/>
            <a:hueOff val="9139185"/>
            <a:satOff val="44758"/>
            <a:lumOff val="12379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9139185"/>
              <a:satOff val="44758"/>
              <a:lumOff val="123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59856F-09E9-42F0-B48D-2D75CFA4F27E}">
      <dsp:nvSpPr>
        <dsp:cNvPr id="0" name=""/>
        <dsp:cNvSpPr/>
      </dsp:nvSpPr>
      <dsp:spPr>
        <a:xfrm>
          <a:off x="0" y="434340"/>
          <a:ext cx="8086724" cy="579120"/>
        </a:xfrm>
        <a:prstGeom prst="notched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BF536D-A68B-40D2-A705-B7D3A77BCE5F}">
      <dsp:nvSpPr>
        <dsp:cNvPr id="0" name=""/>
        <dsp:cNvSpPr/>
      </dsp:nvSpPr>
      <dsp:spPr>
        <a:xfrm>
          <a:off x="174244" y="59614"/>
          <a:ext cx="1769505" cy="579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FLA Annual Conference Orlando, FL May  7-9, 2014 </a:t>
          </a:r>
          <a:endParaRPr lang="en-US" sz="1600" kern="1200" dirty="0"/>
        </a:p>
      </dsp:txBody>
      <dsp:txXfrm>
        <a:off x="174244" y="59614"/>
        <a:ext cx="1769505" cy="579120"/>
      </dsp:txXfrm>
    </dsp:sp>
    <dsp:sp modelId="{6E273D53-F4E1-4AE6-8EC7-4BEE13B9F959}">
      <dsp:nvSpPr>
        <dsp:cNvPr id="0" name=""/>
        <dsp:cNvSpPr/>
      </dsp:nvSpPr>
      <dsp:spPr>
        <a:xfrm>
          <a:off x="1005780" y="638736"/>
          <a:ext cx="144780" cy="14478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B52F3-62A3-4AD1-A940-8855C531E45D}">
      <dsp:nvSpPr>
        <dsp:cNvPr id="0" name=""/>
        <dsp:cNvSpPr/>
      </dsp:nvSpPr>
      <dsp:spPr>
        <a:xfrm>
          <a:off x="1752600" y="838198"/>
          <a:ext cx="5476284" cy="613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b="1" kern="1200" dirty="0" smtClean="0"/>
            <a:t>Dr. Linda Golian-Lui </a:t>
          </a:r>
          <a:r>
            <a:rPr lang="en-US" sz="1800" b="1" kern="1200" dirty="0" smtClean="0"/>
            <a:t>Kennesaw </a:t>
          </a:r>
          <a:r>
            <a:rPr lang="en-US" sz="1800" b="1" kern="1200" dirty="0" smtClean="0"/>
            <a:t>State </a:t>
          </a:r>
          <a:r>
            <a:rPr lang="en-US" sz="1800" b="1" kern="1200" dirty="0" smtClean="0"/>
            <a:t>University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b="1" kern="1200" dirty="0" smtClean="0"/>
            <a:t>Diane Kachmar, Florida Atlantic University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sz="1800" b="1" kern="1200" dirty="0" smtClean="0"/>
            <a:t>Katherine Jana Lui-Golian</a:t>
          </a:r>
          <a:endParaRPr lang="en-US" sz="1800" b="1" kern="1200" dirty="0"/>
        </a:p>
      </dsp:txBody>
      <dsp:txXfrm>
        <a:off x="1752600" y="838198"/>
        <a:ext cx="5476284" cy="613183"/>
      </dsp:txXfrm>
    </dsp:sp>
    <dsp:sp modelId="{00EA162A-50CE-40F4-8C05-45B74879429B}">
      <dsp:nvSpPr>
        <dsp:cNvPr id="0" name=""/>
        <dsp:cNvSpPr/>
      </dsp:nvSpPr>
      <dsp:spPr>
        <a:xfrm>
          <a:off x="4822507" y="638736"/>
          <a:ext cx="144780" cy="14478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FA3D8-4943-4411-A321-6241A0D59D8A}" type="datetimeFigureOut">
              <a:rPr lang="en-US" smtClean="0"/>
              <a:t>5/1/2014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3A13F-C745-4B5F-A110-D4D9C0C20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4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14B93586-3191-464F-B172-0B9CC1AC13C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887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ＭＳ Ｐゴシック" pitchFamily="-110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-11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41D0F33-802C-43CB-8D03-785E15068B4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710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78FE19D-BE5C-44F5-967E-9F9D1EF72D9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325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8562856-771C-4353-9609-24917519393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42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8562856-771C-4353-9609-24917519393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42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A5FC78CE-6183-4250-8DA0-80E35888EDCC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529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296FCB7-1522-4212-B0DF-46AC93D8B4E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632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BA464A9-37A1-4DD6-BFD5-0896EF0D200C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734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242FF67-981F-4029-BBC3-D74D91913E2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555AB528-57F1-44FF-BF4A-A4FE62F3B7F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19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939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4FF0A04-DF12-44E2-9AB5-EF9C905A56F3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813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F018C091-0AF6-4B52-9D36-A0AE8A6172A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041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97C9D63-28A8-4B86-ADE5-ADD19EE64A0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14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86768C6-7215-4B0C-A7D6-8F2229D8F7A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246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165ECF19-0D42-4BD1-A86F-82135718EDC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34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19DEB2CA-C4ED-40E0-BD78-074933F2991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451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EDF4C82-E28D-40FB-84AA-2D6DCC37863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553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8C116AE-0B54-4060-9484-AB22ADC2083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656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8CDAF36E-B9E0-4D53-BFF8-3DCC9A6A920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758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A286455-33F8-44D7-90D8-174521D14755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861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98836387-4AA2-41A1-89D2-805AED2ABB6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29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6963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F2D88D7-9BD9-4823-BA1E-3F7EEA0846D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065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996DE567-B156-48B6-AA9D-FD269F3784E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168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BF6EC939-BF7E-4589-AC41-71EC4336DFB5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270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AA6E6873-6424-4D82-B6A3-EDED453C3EDF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373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DC7E2A58-07BF-4FA2-B0EF-80250F22B5B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47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C4A1DC2-37EA-45FA-B900-31CB7CBA5072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577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4C77BB8B-A07C-42CF-A33D-83078C22240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680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9ED9C9B-66EF-4CFC-BC2E-228104C5325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39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782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21A3E31-A337-4EB9-A740-4503A7C5B3CC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885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A43CE42-61B6-43F7-97B3-B6BA3B737EA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798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FFC151B-ACA9-4485-B05F-4A7E90A1DCC5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089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0861BC5E-543F-4406-94DE-07AAA395B55D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192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504CDE2-6C9D-43C5-8468-EFFDE68F1C0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294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4C65DC8C-6938-406E-A15E-B6FDE3E29D88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39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47B74CC-05DD-4444-9DC1-165035236600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499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11113231-7BE7-43FF-911B-176A82B88DE1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601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2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3C51D4E-7958-4448-AA9F-BB5009BEE41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70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3C51D4E-7958-4448-AA9F-BB5009BEE41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49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70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73C51D4E-7958-4448-AA9F-BB5009BEE41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50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70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DBB45CFD-C8D5-490E-BE2A-3B4FC04C5C2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51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806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FED23AAD-1402-4313-BC5C-76A67136379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52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890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253B600D-876F-4F42-BD2E-2ED18B8B71B7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53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9011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3060F858-7D36-45EA-8101-DC77F5CCDA89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54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4915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E78FE19D-BE5C-44F5-967E-9F9D1EF72D96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6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325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306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452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8600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5746" indent="-228574" defTabSz="457146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816" algn="l"/>
                <a:tab pos="1447631" algn="l"/>
                <a:tab pos="2171447" algn="l"/>
                <a:tab pos="2895261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BD42FD86-17ED-4C52-A822-A91C33223CF4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7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017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9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dirty="0" smtClean="0">
                <a:latin typeface="Times New Roman" pitchFamily="18" charset="0"/>
              </a:rPr>
              <a:t>Slide 4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D6C8E6A5-2620-4AEE-A432-96FF2AB4811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8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120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/>
            <a:fld id="{8DDF247C-75AF-42E3-9DCB-B725DE06931B}" type="slidenum">
              <a:rPr lang="en-US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</a:rPr>
              <a:pPr eaLnBrk="1"/>
              <a:t>9</a:t>
            </a:fld>
            <a:endParaRPr lang="en-US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</a:endParaRPr>
          </a:p>
        </p:txBody>
      </p:sp>
      <p:sp>
        <p:nvSpPr>
          <p:cNvPr id="5222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009CC-9030-4D6F-BBF2-5B2D8E0729D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29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BBB812-FB5C-46BB-9817-5D04FCC2F43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9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FA14D-DF24-4953-9839-1C6F68BAFEF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389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B0E2DD-4A77-4118-BE1B-E6C1700E46B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80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BEC41-C04E-4E19-BA26-D6633C9ACD7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89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F42F49-6668-4352-B034-45F6EE2E214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8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94B6C3-D7C5-44A0-83D9-7345FB23754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08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DFDF4D-9420-4ADB-BEB6-0658FFE4D85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5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1E9FDF-3ED2-42D2-BE3C-853CF06DD41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46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A699CB-029A-457D-B940-80C4C70C31B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77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89AA25-4B64-4D25-99EB-F97A9EEA12E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376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428881-0838-4701-A9B9-3D51FFBAA51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17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Font typeface="Times New Roman" pitchFamily="-110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ea typeface="Arial Unicode MS" pitchFamily="-110" charset="0"/>
                <a:cs typeface="Arial Unicode MS" pitchFamily="-110" charset="0"/>
              </a:defRPr>
            </a:lvl1pPr>
          </a:lstStyle>
          <a:p>
            <a:pPr>
              <a:defRPr/>
            </a:pPr>
            <a:r>
              <a:rPr lang="en-US" dirty="0"/>
              <a:t>6/30/11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defRPr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3DBAACF1-27D6-4A02-864A-503637839C8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2pPr>
      <a:lvl3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3pPr>
      <a:lvl4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4pPr>
      <a:lvl5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10" charset="0"/>
        <a:defRPr>
          <a:solidFill>
            <a:srgbClr val="000000"/>
          </a:solidFill>
          <a:latin typeface="Calibri" pitchFamily="-110" charset="0"/>
          <a:ea typeface="SimSun" charset="-122"/>
          <a:cs typeface="SimSun" charset="-122"/>
        </a:defRPr>
      </a:lvl9pPr>
    </p:titleStyle>
    <p:bodyStyle>
      <a:lvl1pPr marL="342900" indent="-342900" algn="l" defTabSz="457200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10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6" Type="http://schemas.openxmlformats.org/officeDocument/2006/relationships/diagramColors" Target="../diagrams/colors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8.png"/><Relationship Id="rId1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7.jpeg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jpe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9.png"/><Relationship Id="rId5" Type="http://schemas.openxmlformats.org/officeDocument/2006/relationships/image" Target="../media/image9.pn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6.JP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jpe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9.png"/><Relationship Id="rId5" Type="http://schemas.openxmlformats.org/officeDocument/2006/relationships/image" Target="../media/image9.png"/><Relationship Id="rId10" Type="http://schemas.openxmlformats.org/officeDocument/2006/relationships/image" Target="../media/image18.png"/><Relationship Id="rId4" Type="http://schemas.openxmlformats.org/officeDocument/2006/relationships/image" Target="../media/image8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9925"/>
            <a:ext cx="91440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2563" y="5867400"/>
            <a:ext cx="2478087" cy="93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113" y="36513"/>
            <a:ext cx="9144001" cy="53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38600"/>
            <a:ext cx="8915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Today’s Outline </a:t>
            </a:r>
            <a:endParaRPr lang="en-US" sz="4000" dirty="0" smtClean="0"/>
          </a:p>
        </p:txBody>
      </p:sp>
      <p:sp>
        <p:nvSpPr>
          <p:cNvPr id="8200" name="Subtitle 2"/>
          <p:cNvSpPr>
            <a:spLocks noGrp="1"/>
          </p:cNvSpPr>
          <p:nvPr>
            <p:ph type="subTitle" idx="1"/>
          </p:nvPr>
        </p:nvSpPr>
        <p:spPr>
          <a:xfrm>
            <a:off x="523875" y="1371600"/>
            <a:ext cx="8086725" cy="4114800"/>
          </a:xfrm>
        </p:spPr>
        <p:txBody>
          <a:bodyPr/>
          <a:lstStyle/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I.    Why Thinking Matters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II.   De Bono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III.  6 Thinking Hats 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IV.  Tutu Example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V.   Group Exercise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V.   In Conclusion </a:t>
            </a:r>
          </a:p>
          <a:p>
            <a:pPr marL="681038" indent="-571500">
              <a:lnSpc>
                <a:spcPct val="110000"/>
              </a:lnSpc>
              <a:spcAft>
                <a:spcPct val="0"/>
              </a:spcAft>
            </a:pPr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I. Why Thinking Matters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870" y="1324565"/>
            <a:ext cx="5599783" cy="4208870"/>
          </a:xfrm>
        </p:spPr>
      </p:pic>
    </p:spTree>
    <p:extLst>
      <p:ext uri="{BB962C8B-B14F-4D97-AF65-F5344CB8AC3E}">
        <p14:creationId xmlns:p14="http://schemas.microsoft.com/office/powerpoint/2010/main" val="40978202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i="1" dirty="0" smtClean="0"/>
              <a:t>Thinking about Thinking</a:t>
            </a:r>
          </a:p>
        </p:txBody>
      </p:sp>
      <p:sp>
        <p:nvSpPr>
          <p:cNvPr id="922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algn="l"/>
            <a:r>
              <a:rPr lang="en-US" sz="4000" b="1" dirty="0" smtClean="0">
                <a:latin typeface="Lucida Sans Unicode" pitchFamily="34" charset="0"/>
              </a:rPr>
              <a:t>Thinking is like breathing – we take it for granted. But how we think is just as vital to our lives as leaders as breathing is to live. </a:t>
            </a:r>
            <a:r>
              <a:rPr lang="en-US" sz="2400" dirty="0" smtClean="0">
                <a:latin typeface="Lucida Sans Unicode" pitchFamily="34" charset="0"/>
              </a:rPr>
              <a:t>(</a:t>
            </a:r>
            <a:r>
              <a:rPr lang="en-US" sz="2400" i="1" dirty="0" smtClean="0">
                <a:latin typeface="Lucida Sans Unicode" pitchFamily="34" charset="0"/>
              </a:rPr>
              <a:t>Thinking about Thinking</a:t>
            </a:r>
            <a:r>
              <a:rPr lang="en-US" sz="2400" dirty="0" smtClean="0">
                <a:latin typeface="Lucida Sans Unicode" pitchFamily="34" charset="0"/>
              </a:rPr>
              <a:t>, 1993, p.70).</a:t>
            </a:r>
          </a:p>
        </p:txBody>
      </p:sp>
    </p:spTree>
    <p:extLst>
      <p:ext uri="{BB962C8B-B14F-4D97-AF65-F5344CB8AC3E}">
        <p14:creationId xmlns:p14="http://schemas.microsoft.com/office/powerpoint/2010/main" val="4172926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We ALL Think we are “Right”</a:t>
            </a:r>
            <a:endParaRPr lang="en-US" sz="4000" dirty="0" smtClean="0"/>
          </a:p>
        </p:txBody>
      </p:sp>
      <p:sp>
        <p:nvSpPr>
          <p:cNvPr id="922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All of us assume that the way we think is the “right” way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Thinking often proceeds as waffle and reaction to what turns up from moment to moment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How we think dictates our approach and therefore our behaviors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When we fail at something, we ascribe it to be bad luck, we seldom take the view that the way we thought about it was part of the problem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Thinking Causes Confusion</a:t>
            </a:r>
            <a:endParaRPr lang="en-US" sz="4000" dirty="0" smtClean="0"/>
          </a:p>
        </p:txBody>
      </p:sp>
      <p:sp>
        <p:nvSpPr>
          <p:cNvPr id="10248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We involve too much in the thinking process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We inappropriately get our emotions, ethics, values, ruts, friendships, intelligences, gender issues, experiences, creativity, flexibility, learning styles, opinions, and thinking styles involved in decision making and problem solving situations 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Thinking Stew </a:t>
            </a:r>
            <a:endParaRPr lang="en-US" sz="4000" dirty="0" smtClean="0"/>
          </a:p>
        </p:txBody>
      </p:sp>
      <p:sp>
        <p:nvSpPr>
          <p:cNvPr id="11272" name="Subtitle 2"/>
          <p:cNvSpPr>
            <a:spLocks noGrp="1"/>
          </p:cNvSpPr>
          <p:nvPr>
            <p:ph type="subTitle" idx="1"/>
          </p:nvPr>
        </p:nvSpPr>
        <p:spPr>
          <a:xfrm>
            <a:off x="685800" y="1503363"/>
            <a:ext cx="4445000" cy="4114800"/>
          </a:xfrm>
        </p:spPr>
        <p:txBody>
          <a:bodyPr/>
          <a:lstStyle/>
          <a:p>
            <a:pPr algn="l"/>
            <a:r>
              <a:rPr lang="en-US" dirty="0" smtClean="0"/>
              <a:t>Suggestions, judgment, criticism, information, and plain emotion become all mixed together in a sort of thinking stew</a:t>
            </a:r>
          </a:p>
          <a:p>
            <a:pPr algn="l"/>
            <a:endParaRPr lang="en-US" sz="2400" dirty="0" smtClean="0">
              <a:latin typeface="Lucida Sans Unicode" pitchFamily="34" charset="0"/>
            </a:endParaRPr>
          </a:p>
        </p:txBody>
      </p:sp>
      <p:pic>
        <p:nvPicPr>
          <p:cNvPr id="1127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28956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Classic Overthinking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2603" y="1314413"/>
            <a:ext cx="4318794" cy="4318794"/>
          </a:xfrm>
        </p:spPr>
      </p:pic>
    </p:spTree>
    <p:extLst>
      <p:ext uri="{BB962C8B-B14F-4D97-AF65-F5344CB8AC3E}">
        <p14:creationId xmlns:p14="http://schemas.microsoft.com/office/powerpoint/2010/main" val="3005449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II. Edward De Bono</a:t>
            </a:r>
            <a:endParaRPr lang="en-US" sz="4000" dirty="0" smtClean="0"/>
          </a:p>
        </p:txBody>
      </p:sp>
      <p:sp>
        <p:nvSpPr>
          <p:cNvPr id="12296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Considered the father of lateral thinking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Concluded that the only people satisfied with their thinking skills were </a:t>
            </a:r>
            <a:r>
              <a:rPr lang="en-US" sz="2400" b="1" dirty="0" smtClean="0">
                <a:latin typeface="Lucida Sans Unicode" pitchFamily="34" charset="0"/>
              </a:rPr>
              <a:t>POOR THINKERS </a:t>
            </a:r>
            <a:r>
              <a:rPr lang="en-US" sz="2400" dirty="0" smtClean="0">
                <a:latin typeface="Lucida Sans Unicode" pitchFamily="34" charset="0"/>
              </a:rPr>
              <a:t>who believed that the purpose of </a:t>
            </a:r>
            <a:r>
              <a:rPr lang="en-US" sz="2400" dirty="0" smtClean="0"/>
              <a:t>thinking</a:t>
            </a:r>
            <a:r>
              <a:rPr lang="en-US" sz="2400" dirty="0" smtClean="0">
                <a:latin typeface="Lucida Sans Unicode" pitchFamily="34" charset="0"/>
              </a:rPr>
              <a:t> was to </a:t>
            </a:r>
            <a:r>
              <a:rPr lang="en-US" sz="2400" b="1" dirty="0" smtClean="0">
                <a:latin typeface="Lucida Sans Unicode" pitchFamily="34" charset="0"/>
              </a:rPr>
              <a:t>prove yourself right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Believed that people needed to embrace the concept of thinking </a:t>
            </a:r>
            <a:r>
              <a:rPr lang="en-US" sz="2400" b="1" dirty="0" smtClean="0">
                <a:latin typeface="Lucida Sans Unicode" pitchFamily="34" charset="0"/>
              </a:rPr>
              <a:t>ONE THING </a:t>
            </a:r>
            <a:r>
              <a:rPr lang="en-US" sz="2400" dirty="0" smtClean="0">
                <a:latin typeface="Lucida Sans Unicode" pitchFamily="34" charset="0"/>
              </a:rPr>
              <a:t>at a time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This allows thinkers to separate emotion and other baggage from logic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Lateral Thinking</a:t>
            </a:r>
            <a:br>
              <a:rPr lang="en-US" sz="4000" b="1" dirty="0" smtClean="0">
                <a:latin typeface="Lucida Sans Unicode" pitchFamily="34" charset="0"/>
              </a:rPr>
            </a:br>
            <a:endParaRPr lang="en-US" sz="4000" dirty="0" smtClean="0"/>
          </a:p>
        </p:txBody>
      </p:sp>
      <p:sp>
        <p:nvSpPr>
          <p:cNvPr id="13320" name="Subtitle 2"/>
          <p:cNvSpPr>
            <a:spLocks noGrp="1"/>
          </p:cNvSpPr>
          <p:nvPr>
            <p:ph type="subTitle" idx="1"/>
          </p:nvPr>
        </p:nvSpPr>
        <p:spPr>
          <a:xfrm>
            <a:off x="949325" y="1676400"/>
            <a:ext cx="3657600" cy="3962400"/>
          </a:xfrm>
        </p:spPr>
        <p:txBody>
          <a:bodyPr/>
          <a:lstStyle/>
          <a:p>
            <a:pPr algn="l"/>
            <a:r>
              <a:rPr lang="en-US" sz="2800" dirty="0" smtClean="0">
                <a:latin typeface="Lucida Sans Unicode" pitchFamily="34" charset="0"/>
              </a:rPr>
              <a:t>Thinking to resolve problems with an indirect and creative approach, using reasoning that is not immediately obvious </a:t>
            </a:r>
          </a:p>
          <a:p>
            <a:pPr algn="l"/>
            <a:endParaRPr lang="en-US" sz="2400" dirty="0" smtClean="0">
              <a:latin typeface="Lucida Sans Unicode" pitchFamily="34" charset="0"/>
            </a:endParaRPr>
          </a:p>
        </p:txBody>
      </p:sp>
      <p:pic>
        <p:nvPicPr>
          <p:cNvPr id="13321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279525"/>
            <a:ext cx="2871788" cy="367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III. 6 Thinking Hats</a:t>
            </a:r>
            <a:endParaRPr lang="en-US" sz="4000" dirty="0" smtClean="0"/>
          </a:p>
        </p:txBody>
      </p:sp>
      <p:sp>
        <p:nvSpPr>
          <p:cNvPr id="1434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Technique for effective meeting and / or problem solving.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Ability to switch one’s view / vision and attitude.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 tool for individual and team thinking development.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 tool that supports a healthy learning organization.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16058192"/>
              </p:ext>
            </p:extLst>
          </p:nvPr>
        </p:nvGraphicFramePr>
        <p:xfrm>
          <a:off x="685800" y="457200"/>
          <a:ext cx="8288111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717653372"/>
              </p:ext>
            </p:extLst>
          </p:nvPr>
        </p:nvGraphicFramePr>
        <p:xfrm>
          <a:off x="457200" y="4114800"/>
          <a:ext cx="8086724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Why Six Thinking Hats?</a:t>
            </a:r>
          </a:p>
        </p:txBody>
      </p:sp>
      <p:sp>
        <p:nvSpPr>
          <p:cNvPr id="15368" name="Subtitle 2"/>
          <p:cNvSpPr>
            <a:spLocks noGrp="1"/>
          </p:cNvSpPr>
          <p:nvPr>
            <p:ph type="subTitle" idx="1"/>
          </p:nvPr>
        </p:nvSpPr>
        <p:spPr>
          <a:xfrm>
            <a:off x="523875" y="1219200"/>
            <a:ext cx="8086725" cy="41910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Helps us to communicate more effectively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Promotes creative problem solving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Supports dealing with new situations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Allows us to deal with limited information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Takes away emotions and baggage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A way to avoid arguments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Can be fun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400" dirty="0" smtClean="0"/>
              <a:t>Allows brain to do one thing at a time – less confusing, more focus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STH Summary</a:t>
            </a:r>
            <a:endParaRPr lang="en-US" sz="4000" dirty="0" smtClean="0"/>
          </a:p>
        </p:txBody>
      </p:sp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7010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Guiding Principles</a:t>
            </a:r>
            <a:endParaRPr lang="en-US" sz="4000" dirty="0" smtClean="0"/>
          </a:p>
        </p:txBody>
      </p:sp>
      <p:sp>
        <p:nvSpPr>
          <p:cNvPr id="17416" name="Subtitle 2"/>
          <p:cNvSpPr>
            <a:spLocks noGrp="1"/>
          </p:cNvSpPr>
          <p:nvPr>
            <p:ph type="subTitle" idx="1"/>
          </p:nvPr>
        </p:nvSpPr>
        <p:spPr>
          <a:xfrm>
            <a:off x="523875" y="1371600"/>
            <a:ext cx="8086725" cy="4114800"/>
          </a:xfrm>
        </p:spPr>
        <p:txBody>
          <a:bodyPr/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Use hats to focus the thinking … one at a time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Don’t have to use all the hats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Can use some hats more than once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No debates or arguments … brainstorm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Begin with blue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End with blue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Keep red brief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Keep time brisk (3-4 minutes per hat) – prevents rambling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000" dirty="0" smtClean="0">
                <a:latin typeface="Lucida Sans Unicode" pitchFamily="34" charset="0"/>
              </a:rPr>
              <a:t>If you need to stimulate ideas consider a ‘Random Word’</a:t>
            </a:r>
          </a:p>
          <a:p>
            <a:pPr marL="342900" indent="-3429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Blue Hat:</a:t>
            </a:r>
            <a:br>
              <a:rPr lang="en-US" sz="4000" b="1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Controls the process </a:t>
            </a:r>
          </a:p>
        </p:txBody>
      </p:sp>
      <p:pic>
        <p:nvPicPr>
          <p:cNvPr id="18440" name="Content Placeholder 1"/>
          <p:cNvPicPr>
            <a:picLocks noGrp="1" noChangeAspect="1"/>
          </p:cNvPicPr>
          <p:nvPr>
            <p:ph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12963" y="2133600"/>
            <a:ext cx="4914900" cy="327660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Content Placeholder 4"/>
          <p:cNvSpPr>
            <a:spLocks noGrp="1"/>
          </p:cNvSpPr>
          <p:nvPr>
            <p:ph sz="half" idx="1"/>
          </p:nvPr>
        </p:nvSpPr>
        <p:spPr>
          <a:xfrm>
            <a:off x="523875" y="914400"/>
            <a:ext cx="4037013" cy="4524375"/>
          </a:xfrm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Manages the process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Keeps people focus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Makes the agenda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Provides summary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Helps communicate the conclusion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Helps finalize the next step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Manages the time limits </a:t>
            </a:r>
          </a:p>
          <a:p>
            <a:pPr marL="0" indent="0"/>
            <a:endParaRPr lang="en-US" dirty="0" smtClean="0"/>
          </a:p>
        </p:txBody>
      </p:sp>
      <p:pic>
        <p:nvPicPr>
          <p:cNvPr id="1946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000" y="990600"/>
            <a:ext cx="3487738" cy="432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Blue Hat Key Points </a:t>
            </a:r>
            <a:endParaRPr lang="en-US" sz="4000" b="1" dirty="0" smtClean="0">
              <a:latin typeface="Lucida Sans Unicode" pitchFamily="34" charset="0"/>
            </a:endParaRPr>
          </a:p>
        </p:txBody>
      </p:sp>
      <p:sp>
        <p:nvSpPr>
          <p:cNvPr id="20488" name="Subtitle 2"/>
          <p:cNvSpPr>
            <a:spLocks noGrp="1"/>
          </p:cNvSpPr>
          <p:nvPr>
            <p:ph type="subTitle" idx="1"/>
          </p:nvPr>
        </p:nvSpPr>
        <p:spPr>
          <a:xfrm>
            <a:off x="838200" y="1676400"/>
            <a:ext cx="7739063" cy="3944938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Plays the role of the discussion leader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Could be any participant, but usually the scribe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Used for directing when switching hats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Takes practice to use this hat skillfully and with tact 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Blue Hat Prompts</a:t>
            </a:r>
          </a:p>
        </p:txBody>
      </p:sp>
      <p:sp>
        <p:nvSpPr>
          <p:cNvPr id="21512" name="Subtitle 2"/>
          <p:cNvSpPr>
            <a:spLocks noGrp="1"/>
          </p:cNvSpPr>
          <p:nvPr>
            <p:ph type="subTitle" idx="1"/>
          </p:nvPr>
        </p:nvSpPr>
        <p:spPr>
          <a:xfrm>
            <a:off x="557213" y="1676400"/>
            <a:ext cx="8086725" cy="4114800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Why are we here?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What are we dealing with?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What do we want to achieve?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Where do we want to end up?</a:t>
            </a:r>
          </a:p>
          <a:p>
            <a:pPr marL="571500" indent="-5715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White Hat:</a:t>
            </a:r>
            <a:br>
              <a:rPr lang="en-US" sz="3600" b="1" dirty="0" smtClean="0">
                <a:latin typeface="Lucida Sans Unicode" pitchFamily="34" charset="0"/>
              </a:rPr>
            </a:br>
            <a:r>
              <a:rPr lang="en-US" sz="3600" b="1" dirty="0" smtClean="0">
                <a:latin typeface="Lucida Sans Unicode" pitchFamily="34" charset="0"/>
              </a:rPr>
              <a:t>Factual, describes what is there</a:t>
            </a:r>
          </a:p>
        </p:txBody>
      </p:sp>
      <p:pic>
        <p:nvPicPr>
          <p:cNvPr id="22536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0200" y="1547813"/>
            <a:ext cx="6137275" cy="4090987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itle 1"/>
          <p:cNvSpPr>
            <a:spLocks noGrp="1"/>
          </p:cNvSpPr>
          <p:nvPr>
            <p:ph type="title"/>
          </p:nvPr>
        </p:nvSpPr>
        <p:spPr>
          <a:xfrm>
            <a:off x="523875" y="381000"/>
            <a:ext cx="8151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White Hat: Information Collector </a:t>
            </a:r>
          </a:p>
        </p:txBody>
      </p:sp>
      <p:sp>
        <p:nvSpPr>
          <p:cNvPr id="23560" name="Content Placeholder 1"/>
          <p:cNvSpPr>
            <a:spLocks noGrp="1"/>
          </p:cNvSpPr>
          <p:nvPr>
            <p:ph sz="half" idx="1"/>
          </p:nvPr>
        </p:nvSpPr>
        <p:spPr>
          <a:xfrm>
            <a:off x="523875" y="1397000"/>
            <a:ext cx="4037013" cy="4524375"/>
          </a:xfrm>
        </p:spPr>
        <p:txBody>
          <a:bodyPr/>
          <a:lstStyle/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is available?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would we like to have?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do we need?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What information is missing?</a:t>
            </a:r>
          </a:p>
          <a:p>
            <a:pPr marL="0" indent="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How can we obtain the missing information? </a:t>
            </a:r>
          </a:p>
          <a:p>
            <a:pPr marL="0" indent="0"/>
            <a:endParaRPr lang="en-US" dirty="0" smtClean="0"/>
          </a:p>
        </p:txBody>
      </p:sp>
      <p:pic>
        <p:nvPicPr>
          <p:cNvPr id="23561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3000" y="1295400"/>
            <a:ext cx="3429000" cy="403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White Hat Key Points</a:t>
            </a:r>
          </a:p>
        </p:txBody>
      </p:sp>
      <p:sp>
        <p:nvSpPr>
          <p:cNvPr id="24584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Reports AND listens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Assesses the accuracy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Assesses the relevance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Deals with conflicting information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Does not do the thinking for others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Helps to separate the facts from speculation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Welcome</a:t>
            </a:r>
          </a:p>
        </p:txBody>
      </p:sp>
      <p:pic>
        <p:nvPicPr>
          <p:cNvPr id="410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8125" y="1382713"/>
            <a:ext cx="6137275" cy="4092575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White Hat Prompts</a:t>
            </a:r>
            <a:endParaRPr lang="en-US" sz="4000" b="1" dirty="0" smtClean="0">
              <a:latin typeface="Lucida Sans Unicode" pitchFamily="34" charset="0"/>
            </a:endParaRPr>
          </a:p>
        </p:txBody>
      </p:sp>
      <p:sp>
        <p:nvSpPr>
          <p:cNvPr id="25608" name="Subtitle 2"/>
          <p:cNvSpPr>
            <a:spLocks noGrp="1"/>
          </p:cNvSpPr>
          <p:nvPr>
            <p:ph type="subTitle" idx="1"/>
          </p:nvPr>
        </p:nvSpPr>
        <p:spPr>
          <a:xfrm>
            <a:off x="549275" y="1828800"/>
            <a:ext cx="8086725" cy="3657600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3600" dirty="0" smtClean="0">
                <a:latin typeface="Lucida Sans Unicode" pitchFamily="34" charset="0"/>
              </a:rPr>
              <a:t>What do we know?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3600" dirty="0" smtClean="0">
                <a:latin typeface="Lucida Sans Unicode" pitchFamily="34" charset="0"/>
              </a:rPr>
              <a:t>Do we really know what we think we know?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3600" dirty="0" smtClean="0">
                <a:latin typeface="Lucida Sans Unicode" pitchFamily="34" charset="0"/>
              </a:rPr>
              <a:t>What do we need to find out?</a:t>
            </a:r>
          </a:p>
          <a:p>
            <a:pPr marL="571500" indent="-5715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Red Hat:</a:t>
            </a:r>
            <a:br>
              <a:rPr lang="en-US" sz="3600" b="1" dirty="0" smtClean="0">
                <a:latin typeface="Lucida Sans Unicode" pitchFamily="34" charset="0"/>
              </a:rPr>
            </a:br>
            <a:r>
              <a:rPr lang="en-US" sz="3600" b="1" dirty="0" smtClean="0">
                <a:latin typeface="Lucida Sans Unicode" pitchFamily="34" charset="0"/>
              </a:rPr>
              <a:t>Intuitive, expresses how one feels</a:t>
            </a:r>
          </a:p>
        </p:txBody>
      </p:sp>
      <p:pic>
        <p:nvPicPr>
          <p:cNvPr id="26632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08150" y="1598613"/>
            <a:ext cx="6061075" cy="4040187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Lucida Sans Unicode" pitchFamily="34" charset="0"/>
              </a:rPr>
              <a:t>Feeling is Important in the Workplace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2938" y="1446845"/>
            <a:ext cx="6032229" cy="3964309"/>
          </a:xfrm>
        </p:spPr>
      </p:pic>
    </p:spTree>
    <p:extLst>
      <p:ext uri="{BB962C8B-B14F-4D97-AF65-F5344CB8AC3E}">
        <p14:creationId xmlns:p14="http://schemas.microsoft.com/office/powerpoint/2010/main" val="6603166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Red Hat: Focus on Feelings</a:t>
            </a:r>
          </a:p>
        </p:txBody>
      </p:sp>
      <p:sp>
        <p:nvSpPr>
          <p:cNvPr id="27656" name="Content Placeholder 1"/>
          <p:cNvSpPr>
            <a:spLocks noGrp="1"/>
          </p:cNvSpPr>
          <p:nvPr>
            <p:ph sz="half" idx="1"/>
          </p:nvPr>
        </p:nvSpPr>
        <p:spPr>
          <a:xfrm>
            <a:off x="685800" y="1749425"/>
            <a:ext cx="3590925" cy="3881438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Intuition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Feelings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Hunches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Justification not needed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3200" dirty="0" smtClean="0">
                <a:latin typeface="Lucida Sans Unicode" pitchFamily="34" charset="0"/>
              </a:rPr>
              <a:t>No Whining </a:t>
            </a:r>
          </a:p>
        </p:txBody>
      </p:sp>
      <p:pic>
        <p:nvPicPr>
          <p:cNvPr id="27657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6800" y="1397000"/>
            <a:ext cx="3057525" cy="3937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Red Hat Key Points</a:t>
            </a:r>
          </a:p>
        </p:txBody>
      </p:sp>
      <p:sp>
        <p:nvSpPr>
          <p:cNvPr id="28680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86725" cy="4114800"/>
          </a:xfrm>
        </p:spPr>
        <p:txBody>
          <a:bodyPr/>
          <a:lstStyle/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Full permission to express feelings and intuition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express ‘right now’ feelings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express ‘how I felt’ feelings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express ‘how I think” I might feel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express fears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change feelings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Not supposed to be correct or logical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Not supposed to be reliable </a:t>
            </a:r>
          </a:p>
          <a:p>
            <a:pPr marL="342900" indent="-3429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Red Hat Prompts </a:t>
            </a:r>
          </a:p>
        </p:txBody>
      </p:sp>
      <p:sp>
        <p:nvSpPr>
          <p:cNvPr id="29704" name="Subtitle 2"/>
          <p:cNvSpPr>
            <a:spLocks noGrp="1"/>
          </p:cNvSpPr>
          <p:nvPr>
            <p:ph type="subTitle" idx="1"/>
          </p:nvPr>
        </p:nvSpPr>
        <p:spPr>
          <a:xfrm>
            <a:off x="523875" y="1806575"/>
            <a:ext cx="8086725" cy="3527425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How do you feel about this?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US" sz="4000" dirty="0" smtClean="0">
                <a:latin typeface="Lucida Sans Unicode" pitchFamily="34" charset="0"/>
              </a:rPr>
              <a:t>How did you feel about this?</a:t>
            </a:r>
          </a:p>
          <a:p>
            <a:pPr marL="571500" indent="-5715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5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Green Hat:</a:t>
            </a:r>
            <a:br>
              <a:rPr lang="en-US" sz="4000" b="1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Creative, comes up with ideas</a:t>
            </a:r>
          </a:p>
        </p:txBody>
      </p:sp>
      <p:pic>
        <p:nvPicPr>
          <p:cNvPr id="30728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000" y="1828800"/>
            <a:ext cx="5451475" cy="363378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True Strength 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400" y="1524000"/>
            <a:ext cx="4757130" cy="3675964"/>
          </a:xfrm>
        </p:spPr>
      </p:pic>
    </p:spTree>
    <p:extLst>
      <p:ext uri="{BB962C8B-B14F-4D97-AF65-F5344CB8AC3E}">
        <p14:creationId xmlns:p14="http://schemas.microsoft.com/office/powerpoint/2010/main" val="34254105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itle 1"/>
          <p:cNvSpPr>
            <a:spLocks noGrp="1"/>
          </p:cNvSpPr>
          <p:nvPr>
            <p:ph type="title"/>
          </p:nvPr>
        </p:nvSpPr>
        <p:spPr>
          <a:xfrm>
            <a:off x="690563" y="381000"/>
            <a:ext cx="7770812" cy="10668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Green Hat: Creativity</a:t>
            </a:r>
          </a:p>
        </p:txBody>
      </p:sp>
      <p:sp>
        <p:nvSpPr>
          <p:cNvPr id="31752" name="Content Placeholder 1"/>
          <p:cNvSpPr>
            <a:spLocks noGrp="1"/>
          </p:cNvSpPr>
          <p:nvPr>
            <p:ph sz="half" idx="1"/>
          </p:nvPr>
        </p:nvSpPr>
        <p:spPr>
          <a:xfrm>
            <a:off x="608013" y="1397000"/>
            <a:ext cx="4037012" cy="45243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Cannot expect people to be creative but can expect people to make a creative effort</a:t>
            </a:r>
          </a:p>
          <a:p>
            <a:pPr marL="457200" indent="-457200"/>
            <a:r>
              <a:rPr lang="en-US" sz="2400" dirty="0" smtClean="0">
                <a:latin typeface="Lucida Sans Unicode" pitchFamily="34" charset="0"/>
              </a:rPr>
              <a:t>A willingness to: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Look for alternatives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Challenge current thinking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Consider new possibilities</a:t>
            </a:r>
          </a:p>
          <a:p>
            <a:pPr marL="457200" indent="-457200"/>
            <a:endParaRPr lang="en-US" dirty="0" smtClean="0"/>
          </a:p>
        </p:txBody>
      </p:sp>
      <p:pic>
        <p:nvPicPr>
          <p:cNvPr id="31753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00600" y="1455738"/>
            <a:ext cx="3770313" cy="3946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Green Hat Key Points</a:t>
            </a:r>
          </a:p>
        </p:txBody>
      </p:sp>
      <p:sp>
        <p:nvSpPr>
          <p:cNvPr id="32776" name="Subtitle 2"/>
          <p:cNvSpPr>
            <a:spLocks noGrp="1"/>
          </p:cNvSpPr>
          <p:nvPr>
            <p:ph type="subTitle" idx="1"/>
          </p:nvPr>
        </p:nvSpPr>
        <p:spPr>
          <a:xfrm>
            <a:off x="490538" y="1219200"/>
            <a:ext cx="8086725" cy="4114800"/>
          </a:xfrm>
        </p:spPr>
        <p:txBody>
          <a:bodyPr/>
          <a:lstStyle/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A deliberate search for alternatives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be illogical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suggest something that has failed before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suggest something that will cost $$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be outrageous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OK to modify an idea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A deliberate search for alternatives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Don’t be satisfied with the obvious</a:t>
            </a:r>
          </a:p>
          <a:p>
            <a:pPr marL="342900" indent="-3429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sz="2400" dirty="0" smtClean="0">
                <a:latin typeface="Lucida Sans Unicode" pitchFamily="34" charset="0"/>
              </a:rPr>
              <a:t>Pregnant pauses are OK</a:t>
            </a:r>
          </a:p>
          <a:p>
            <a:pPr marL="342900" indent="-3429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Welcome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750" y="1114425"/>
            <a:ext cx="6032500" cy="4524375"/>
          </a:xfrm>
        </p:spPr>
      </p:pic>
    </p:spTree>
    <p:extLst>
      <p:ext uri="{BB962C8B-B14F-4D97-AF65-F5344CB8AC3E}">
        <p14:creationId xmlns:p14="http://schemas.microsoft.com/office/powerpoint/2010/main" val="14818287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7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Green Hat Prompts </a:t>
            </a:r>
          </a:p>
        </p:txBody>
      </p:sp>
      <p:sp>
        <p:nvSpPr>
          <p:cNvPr id="33800" name="Subtitle 2"/>
          <p:cNvSpPr>
            <a:spLocks noGrp="1"/>
          </p:cNvSpPr>
          <p:nvPr>
            <p:ph type="subTitle" idx="1"/>
          </p:nvPr>
        </p:nvSpPr>
        <p:spPr>
          <a:xfrm>
            <a:off x="508000" y="14478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 are some alternatives?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Think outside of the box?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If we had $1 million dollars what could we do?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If we had unlimited time what could we do?</a:t>
            </a:r>
          </a:p>
          <a:p>
            <a:pPr marL="457200" indent="-457200" algn="l">
              <a:buFont typeface="Wingdings" pitchFamily="2" charset="2"/>
              <a:buChar char="Ø"/>
            </a:pPr>
            <a:endParaRPr lang="en-US" dirty="0" smtClean="0">
              <a:latin typeface="Lucida Sans Unicode" pitchFamily="34" charset="0"/>
            </a:endParaRP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Yellow Hat:</a:t>
            </a:r>
            <a:br>
              <a:rPr lang="en-US" sz="3600" b="1" dirty="0" smtClean="0">
                <a:latin typeface="Lucida Sans Unicode" pitchFamily="34" charset="0"/>
              </a:rPr>
            </a:br>
            <a:r>
              <a:rPr lang="en-US" sz="3600" b="1" dirty="0" smtClean="0">
                <a:latin typeface="Lucida Sans Unicode" pitchFamily="34" charset="0"/>
              </a:rPr>
              <a:t>Sees what is good in EVERYTHING</a:t>
            </a:r>
          </a:p>
        </p:txBody>
      </p:sp>
      <p:pic>
        <p:nvPicPr>
          <p:cNvPr id="34824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93838" y="1714500"/>
            <a:ext cx="6049962" cy="403383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584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690563" y="457200"/>
            <a:ext cx="7770812" cy="9144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Yellow Hat: Focus on Benefits</a:t>
            </a:r>
          </a:p>
        </p:txBody>
      </p:sp>
      <p:sp>
        <p:nvSpPr>
          <p:cNvPr id="35848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 is good about the situation?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Who might benefit &amp; how?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How is this valuable?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Why is this logical?</a:t>
            </a:r>
          </a:p>
          <a:p>
            <a:pPr marL="457200" indent="-457200"/>
            <a:endParaRPr lang="en-US" dirty="0" smtClean="0"/>
          </a:p>
        </p:txBody>
      </p:sp>
      <p:pic>
        <p:nvPicPr>
          <p:cNvPr id="35849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563" y="1604963"/>
            <a:ext cx="3424237" cy="3665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Yellow Hat Key Points </a:t>
            </a:r>
          </a:p>
        </p:txBody>
      </p:sp>
      <p:sp>
        <p:nvSpPr>
          <p:cNvPr id="36872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Value sensitive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Concept sensitive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Why is this of interest to people / organization?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How does this showcase organizational ROI?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How does this give our organization a competitive edge? 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Yellow Hat Prompts</a:t>
            </a:r>
          </a:p>
        </p:txBody>
      </p:sp>
      <p:sp>
        <p:nvSpPr>
          <p:cNvPr id="37896" name="Subtitle 2"/>
          <p:cNvSpPr>
            <a:spLocks noGrp="1"/>
          </p:cNvSpPr>
          <p:nvPr>
            <p:ph type="subTitle" idx="1"/>
          </p:nvPr>
        </p:nvSpPr>
        <p:spPr>
          <a:xfrm>
            <a:off x="506413" y="1557338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How can we make this work?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What value is there in this idea?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What opportunities were there in the past?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What opportunities are there in the future if we stay the course?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Under what circumstances would this work?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7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Black Hat:</a:t>
            </a:r>
            <a:br>
              <a:rPr lang="en-US" sz="3600" b="1" dirty="0" smtClean="0">
                <a:latin typeface="Lucida Sans Unicode" pitchFamily="34" charset="0"/>
              </a:rPr>
            </a:br>
            <a:r>
              <a:rPr lang="en-US" sz="3600" b="1" dirty="0" smtClean="0">
                <a:latin typeface="Lucida Sans Unicode" pitchFamily="34" charset="0"/>
              </a:rPr>
              <a:t>Sees the wrong with EVERYTHING</a:t>
            </a:r>
          </a:p>
        </p:txBody>
      </p:sp>
      <p:pic>
        <p:nvPicPr>
          <p:cNvPr id="38920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49425" y="1624013"/>
            <a:ext cx="6022975" cy="4014787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Black Hat: Focus on Cautions</a:t>
            </a:r>
          </a:p>
        </p:txBody>
      </p:sp>
      <p:sp>
        <p:nvSpPr>
          <p:cNvPr id="39944" name="Content Placeholder 1"/>
          <p:cNvSpPr>
            <a:spLocks noGrp="1"/>
          </p:cNvSpPr>
          <p:nvPr>
            <p:ph sz="half" idx="1"/>
          </p:nvPr>
        </p:nvSpPr>
        <p:spPr>
          <a:xfrm>
            <a:off x="523875" y="1422400"/>
            <a:ext cx="4037013" cy="4524375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 are the possible problems?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Where might there be difficulties?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 are the risks?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Where do we need to proceed with caution?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Where are we weak? </a:t>
            </a:r>
          </a:p>
          <a:p>
            <a:pPr marL="457200" indent="-457200"/>
            <a:endParaRPr lang="en-US" dirty="0" smtClean="0"/>
          </a:p>
        </p:txBody>
      </p:sp>
      <p:pic>
        <p:nvPicPr>
          <p:cNvPr id="39945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6800" y="1528763"/>
            <a:ext cx="3532188" cy="3800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5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Black Hat Key Points </a:t>
            </a:r>
          </a:p>
        </p:txBody>
      </p:sp>
      <p:sp>
        <p:nvSpPr>
          <p:cNvPr id="40968" name="Subtitle 2"/>
          <p:cNvSpPr>
            <a:spLocks noGrp="1"/>
          </p:cNvSpPr>
          <p:nvPr>
            <p:ph type="subTitle" idx="1"/>
          </p:nvPr>
        </p:nvSpPr>
        <p:spPr>
          <a:xfrm>
            <a:off x="523875" y="1531938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It is OK if some of the same information also comes up under white hat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This is NOT the time to solve the problems raised by the black hat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This is a valuable and necessary step – be thorough and ruthless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800" dirty="0" smtClean="0">
                <a:latin typeface="Lucida Sans Unicode" pitchFamily="34" charset="0"/>
              </a:rPr>
              <a:t>However, do not overuse this step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Black Hat Prompts </a:t>
            </a:r>
          </a:p>
        </p:txBody>
      </p:sp>
      <p:sp>
        <p:nvSpPr>
          <p:cNvPr id="41992" name="Subtitle 2"/>
          <p:cNvSpPr>
            <a:spLocks noGrp="1"/>
          </p:cNvSpPr>
          <p:nvPr>
            <p:ph type="subTitle" idx="1"/>
          </p:nvPr>
        </p:nvSpPr>
        <p:spPr>
          <a:xfrm>
            <a:off x="506413" y="1371600"/>
            <a:ext cx="8086725" cy="4114800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How could this backfire?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What’s the risk?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Why would someone object?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Will this expose us to liability?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Do we have the resources?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Will it cost too much?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Has it failed before? </a:t>
            </a:r>
          </a:p>
          <a:p>
            <a:pPr marL="457200" indent="-457200" algn="l"/>
            <a:endParaRPr lang="en-US" sz="2400" dirty="0" smtClean="0">
              <a:latin typeface="Lucida Sans Unicode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IV. Example: </a:t>
            </a:r>
            <a:br>
              <a:rPr lang="en-US" sz="4000" b="1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Applying the Six Hats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5422389"/>
              </p:ext>
            </p:extLst>
          </p:nvPr>
        </p:nvGraphicFramePr>
        <p:xfrm>
          <a:off x="1219200" y="1676400"/>
          <a:ext cx="6302375" cy="4027488"/>
        </p:xfrm>
        <a:graphic>
          <a:graphicData uri="http://schemas.openxmlformats.org/drawingml/2006/table">
            <a:tbl>
              <a:tblPr/>
              <a:tblGrid>
                <a:gridCol w="2100263"/>
                <a:gridCol w="2101850"/>
                <a:gridCol w="2100262"/>
              </a:tblGrid>
              <a:tr h="1212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Blue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Process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White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Objective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Red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Intuitive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Green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Creative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Yellow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Positive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Black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Cautious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676400"/>
            <a:ext cx="13176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1676400"/>
            <a:ext cx="1279525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1676400"/>
            <a:ext cx="1347788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3581400"/>
            <a:ext cx="13843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3581400"/>
            <a:ext cx="13843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581400"/>
            <a:ext cx="151765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Welcome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6636" y="1799564"/>
            <a:ext cx="4642908" cy="3482181"/>
          </a:xfrm>
        </p:spPr>
      </p:pic>
    </p:spTree>
    <p:extLst>
      <p:ext uri="{BB962C8B-B14F-4D97-AF65-F5344CB8AC3E}">
        <p14:creationId xmlns:p14="http://schemas.microsoft.com/office/powerpoint/2010/main" val="3005449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685800" y="228600"/>
            <a:ext cx="7770813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0" fontAlgn="base" latinLnBrk="0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Sans Unicode" pitchFamily="34" charset="0"/>
                <a:ea typeface="+mj-ea"/>
                <a:cs typeface="+mj-cs"/>
              </a:rPr>
              <a:t>Should librarians wear tutus in the library on Fridays?</a:t>
            </a:r>
          </a:p>
        </p:txBody>
      </p:sp>
      <p:pic>
        <p:nvPicPr>
          <p:cNvPr id="10" name="Picture 9" descr="Tutu-Girl-in-Library-636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1200" y="1524000"/>
            <a:ext cx="5080000" cy="3810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3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V. Group Exercise</a:t>
            </a:r>
          </a:p>
        </p:txBody>
      </p:sp>
      <p:sp>
        <p:nvSpPr>
          <p:cNvPr id="43016" name="Subtitle 2"/>
          <p:cNvSpPr>
            <a:spLocks noGrp="1"/>
          </p:cNvSpPr>
          <p:nvPr>
            <p:ph type="subTitle" idx="1"/>
          </p:nvPr>
        </p:nvSpPr>
        <p:spPr>
          <a:xfrm>
            <a:off x="2366963" y="2070100"/>
            <a:ext cx="4419600" cy="2667000"/>
          </a:xfrm>
        </p:spPr>
        <p:txBody>
          <a:bodyPr/>
          <a:lstStyle/>
          <a:p>
            <a:pPr algn="l"/>
            <a:endParaRPr lang="en-US" sz="2400" dirty="0" smtClean="0">
              <a:latin typeface="Lucida Sans Unicode" pitchFamily="34" charset="0"/>
            </a:endParaRPr>
          </a:p>
        </p:txBody>
      </p:sp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9450" y="1295400"/>
            <a:ext cx="5218113" cy="406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7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600" b="1" dirty="0" smtClean="0">
                <a:latin typeface="Lucida Sans Unicode" pitchFamily="34" charset="0"/>
              </a:rPr>
              <a:t>Should the library bring in stress dogs during final exams?</a:t>
            </a:r>
          </a:p>
        </p:txBody>
      </p:sp>
      <p:pic>
        <p:nvPicPr>
          <p:cNvPr id="44040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22425" y="1670050"/>
            <a:ext cx="5908675" cy="393858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 descr="BG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VI. In Conclusion …..</a:t>
            </a:r>
          </a:p>
        </p:txBody>
      </p:sp>
      <p:sp>
        <p:nvSpPr>
          <p:cNvPr id="45064" name="Subtitle 2"/>
          <p:cNvSpPr>
            <a:spLocks noGrp="1"/>
          </p:cNvSpPr>
          <p:nvPr>
            <p:ph type="subTitle" idx="1"/>
          </p:nvPr>
        </p:nvSpPr>
        <p:spPr>
          <a:xfrm>
            <a:off x="3200400" y="2971800"/>
            <a:ext cx="2057400" cy="914400"/>
          </a:xfrm>
        </p:spPr>
        <p:txBody>
          <a:bodyPr/>
          <a:lstStyle/>
          <a:p>
            <a:pPr algn="l"/>
            <a:endParaRPr lang="en-US" sz="2400" dirty="0" smtClean="0">
              <a:latin typeface="Lucida Sans Unicode" pitchFamily="34" charset="0"/>
            </a:endParaRPr>
          </a:p>
        </p:txBody>
      </p:sp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1485900"/>
            <a:ext cx="33528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Lucida Sans Unicode" pitchFamily="34" charset="0"/>
              </a:rPr>
              <a:t>Don’t Think Too Much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1752600"/>
            <a:ext cx="5080000" cy="3429000"/>
          </a:xfrm>
        </p:spPr>
      </p:pic>
    </p:spTree>
    <p:extLst>
      <p:ext uri="{BB962C8B-B14F-4D97-AF65-F5344CB8AC3E}">
        <p14:creationId xmlns:p14="http://schemas.microsoft.com/office/powerpoint/2010/main" val="30054496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Today’s </a:t>
            </a:r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Materials</a:t>
            </a:r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 </a:t>
            </a:r>
            <a:endParaRPr lang="en-US" sz="4000" dirty="0" smtClean="0"/>
          </a:p>
        </p:txBody>
      </p:sp>
      <p:sp>
        <p:nvSpPr>
          <p:cNvPr id="8200" name="Subtitle 2"/>
          <p:cNvSpPr>
            <a:spLocks noGrp="1"/>
          </p:cNvSpPr>
          <p:nvPr>
            <p:ph type="subTitle" idx="1"/>
          </p:nvPr>
        </p:nvSpPr>
        <p:spPr>
          <a:xfrm>
            <a:off x="523875" y="1371600"/>
            <a:ext cx="8086725" cy="4114800"/>
          </a:xfrm>
        </p:spPr>
        <p:txBody>
          <a:bodyPr/>
          <a:lstStyle/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I.    </a:t>
            </a:r>
            <a:r>
              <a:rPr lang="en-US" dirty="0" smtClean="0">
                <a:latin typeface="Lucida Sans Unicode" pitchFamily="34" charset="0"/>
              </a:rPr>
              <a:t>PowerPoint Handout</a:t>
            </a:r>
            <a:endParaRPr lang="en-US" dirty="0" smtClean="0">
              <a:latin typeface="Lucida Sans Unicode" pitchFamily="34" charset="0"/>
            </a:endParaRP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II.   </a:t>
            </a:r>
            <a:r>
              <a:rPr lang="en-US" dirty="0" smtClean="0">
                <a:latin typeface="Lucida Sans Unicode" pitchFamily="34" charset="0"/>
              </a:rPr>
              <a:t>QR Catalog Cards</a:t>
            </a:r>
            <a:endParaRPr lang="en-US" dirty="0" smtClean="0">
              <a:latin typeface="Lucida Sans Unicode" pitchFamily="34" charset="0"/>
            </a:endParaRP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III.  </a:t>
            </a:r>
            <a:r>
              <a:rPr lang="en-US" dirty="0" smtClean="0">
                <a:latin typeface="Lucida Sans Unicode" pitchFamily="34" charset="0"/>
              </a:rPr>
              <a:t>Visit the LibGuide for Bibliography</a:t>
            </a:r>
          </a:p>
          <a:p>
            <a:pPr marL="681038" indent="-571500" algn="l">
              <a:lnSpc>
                <a:spcPct val="150000"/>
              </a:lnSpc>
              <a:spcAft>
                <a:spcPct val="0"/>
              </a:spcAft>
              <a:buFont typeface="Wingdings" pitchFamily="2" charset="2"/>
              <a:buChar char="Ø"/>
            </a:pPr>
            <a:r>
              <a:rPr lang="en-US" dirty="0" smtClean="0">
                <a:latin typeface="Lucida Sans Unicode" pitchFamily="34" charset="0"/>
              </a:rPr>
              <a:t>IV. </a:t>
            </a:r>
            <a:r>
              <a:rPr lang="en-US" dirty="0" smtClean="0">
                <a:latin typeface="Lucida Sans Unicode" pitchFamily="34" charset="0"/>
              </a:rPr>
              <a:t>My Business Card</a:t>
            </a:r>
            <a:endParaRPr lang="en-US" dirty="0" smtClean="0">
              <a:latin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986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itle 1"/>
          <p:cNvSpPr>
            <a:spLocks noGrp="1"/>
          </p:cNvSpPr>
          <p:nvPr>
            <p:ph type="ctrTitle"/>
          </p:nvPr>
        </p:nvSpPr>
        <p:spPr>
          <a:xfrm>
            <a:off x="438150" y="381000"/>
            <a:ext cx="8286750" cy="7620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1"/>
                </a:solidFill>
                <a:latin typeface="Lucida Sans Unicode" pitchFamily="34" charset="0"/>
              </a:rPr>
              <a:t>Six Thinking Hats In The Library </a:t>
            </a:r>
            <a:endParaRPr lang="en-US" sz="4000" dirty="0" smtClean="0"/>
          </a:p>
        </p:txBody>
      </p:sp>
      <p:sp>
        <p:nvSpPr>
          <p:cNvPr id="5128" name="Subtitle 2"/>
          <p:cNvSpPr>
            <a:spLocks noGrp="1"/>
          </p:cNvSpPr>
          <p:nvPr>
            <p:ph type="subTitle" idx="1"/>
          </p:nvPr>
        </p:nvSpPr>
        <p:spPr>
          <a:xfrm>
            <a:off x="523875" y="1143000"/>
            <a:ext cx="8086725" cy="4343400"/>
          </a:xfrm>
        </p:spPr>
        <p:txBody>
          <a:bodyPr/>
          <a:lstStyle/>
          <a:p>
            <a:pPr marL="109538">
              <a:lnSpc>
                <a:spcPct val="110000"/>
              </a:lnSpc>
              <a:spcAft>
                <a:spcPct val="0"/>
              </a:spcAft>
            </a:pPr>
            <a:r>
              <a:rPr lang="en-US" sz="2400" b="1" dirty="0" smtClean="0">
                <a:solidFill>
                  <a:schemeClr val="tx1"/>
                </a:solidFill>
                <a:latin typeface="Lucida Sans Unicode" pitchFamily="34" charset="0"/>
              </a:rPr>
              <a:t>		</a:t>
            </a:r>
          </a:p>
          <a:p>
            <a:pPr marL="109538">
              <a:lnSpc>
                <a:spcPct val="110000"/>
              </a:lnSpc>
              <a:spcAft>
                <a:spcPct val="0"/>
              </a:spcAft>
            </a:pPr>
            <a:r>
              <a:rPr lang="en-US" sz="2400" b="1" dirty="0" smtClean="0">
                <a:solidFill>
                  <a:schemeClr val="tx1"/>
                </a:solidFill>
                <a:latin typeface="Lucida Sans Unicode" pitchFamily="34" charset="0"/>
              </a:rPr>
              <a:t>	</a:t>
            </a:r>
            <a:endParaRPr lang="en-US" sz="2400" dirty="0" smtClean="0">
              <a:latin typeface="Lucida Sans Unicode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284952"/>
              </p:ext>
            </p:extLst>
          </p:nvPr>
        </p:nvGraphicFramePr>
        <p:xfrm>
          <a:off x="1219200" y="1371600"/>
          <a:ext cx="6302375" cy="4027488"/>
        </p:xfrm>
        <a:graphic>
          <a:graphicData uri="http://schemas.openxmlformats.org/drawingml/2006/table">
            <a:tbl>
              <a:tblPr/>
              <a:tblGrid>
                <a:gridCol w="2100263"/>
                <a:gridCol w="2101850"/>
                <a:gridCol w="2100262"/>
              </a:tblGrid>
              <a:tr h="12128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Blue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Process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White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Objective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Red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Intuitive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8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Green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Creative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Yellow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Positive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Black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SimSun" pitchFamily="2" charset="-122"/>
                        </a:rPr>
                        <a:t>Cautious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pitchFamily="2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42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371600"/>
            <a:ext cx="1317625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3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997" y="1317625"/>
            <a:ext cx="1279525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4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3287" y="1331070"/>
            <a:ext cx="1347788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5" name="Picture 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6863" y="3243262"/>
            <a:ext cx="1384300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6" name="Picture 1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1413" y="3322637"/>
            <a:ext cx="13843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7" name="Picture 15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9775" y="3301206"/>
            <a:ext cx="151765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Lucida Sans Unicode" pitchFamily="34" charset="0"/>
              </a:rPr>
              <a:t>Sturgis Library Before</a:t>
            </a:r>
            <a:br>
              <a:rPr lang="en-US" sz="3200" b="1" dirty="0" smtClean="0">
                <a:latin typeface="Lucida Sans Unicode" pitchFamily="34" charset="0"/>
              </a:rPr>
            </a:br>
            <a:r>
              <a:rPr lang="en-US" sz="3200" b="1" dirty="0" smtClean="0">
                <a:latin typeface="Lucida Sans Unicode" pitchFamily="34" charset="0"/>
              </a:rPr>
              <a:t>6 Thinking Hats</a:t>
            </a:r>
            <a:r>
              <a:rPr lang="en-US" sz="4000" b="1" dirty="0" smtClean="0">
                <a:latin typeface="Lucida Sans Unicode" pitchFamily="34" charset="0"/>
              </a:rPr>
              <a:t/>
            </a:r>
            <a:br>
              <a:rPr lang="en-US" sz="4000" b="1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/>
            </a:r>
            <a:br>
              <a:rPr lang="en-US" sz="4000" b="1" dirty="0" smtClean="0">
                <a:latin typeface="Lucida Sans Unicode" pitchFamily="34" charset="0"/>
              </a:rPr>
            </a:br>
            <a:r>
              <a:rPr lang="en-US" sz="4000" b="1" dirty="0" smtClean="0">
                <a:latin typeface="Lucida Sans Unicode" pitchFamily="34" charset="0"/>
              </a:rPr>
              <a:t>Before </a:t>
            </a:r>
            <a:r>
              <a:rPr lang="en-US" sz="4000" b="1" dirty="0" smtClean="0">
                <a:latin typeface="Lucida Sans Unicode" pitchFamily="34" charset="0"/>
              </a:rPr>
              <a:t>6 Thinking Hats</a:t>
            </a:r>
          </a:p>
        </p:txBody>
      </p:sp>
      <p:pic>
        <p:nvPicPr>
          <p:cNvPr id="6152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8925" y="1371600"/>
            <a:ext cx="6213475" cy="3913188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BG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" y="6284913"/>
            <a:ext cx="1028700" cy="38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5921375"/>
            <a:ext cx="1676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6384925"/>
            <a:ext cx="16002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0813" cy="1468438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Lucida Sans Unicode" pitchFamily="34" charset="0"/>
              </a:rPr>
              <a:t>Sturgis Library After</a:t>
            </a:r>
            <a:br>
              <a:rPr lang="en-US" sz="3200" b="1" dirty="0" smtClean="0">
                <a:latin typeface="Lucida Sans Unicode" pitchFamily="34" charset="0"/>
              </a:rPr>
            </a:br>
            <a:r>
              <a:rPr lang="en-US" sz="3200" b="1" dirty="0" smtClean="0">
                <a:latin typeface="Lucida Sans Unicode" pitchFamily="34" charset="0"/>
              </a:rPr>
              <a:t>6 Thinking Hats</a:t>
            </a:r>
            <a:endParaRPr lang="en-US" sz="3200" b="1" dirty="0" smtClean="0">
              <a:latin typeface="Lucida Sans Unicode" pitchFamily="34" charset="0"/>
            </a:endParaRPr>
          </a:p>
        </p:txBody>
      </p:sp>
      <p:pic>
        <p:nvPicPr>
          <p:cNvPr id="7176" name="Content Placeholder 3"/>
          <p:cNvPicPr>
            <a:picLocks noGrp="1" noChangeAspect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92263" y="1563688"/>
            <a:ext cx="5592762" cy="3729037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alibri"/>
        <a:ea typeface="SimSun"/>
        <a:cs typeface="SimSun"/>
      </a:majorFont>
      <a:minorFont>
        <a:latin typeface="Calibri"/>
        <a:ea typeface="SimSun"/>
        <a:cs typeface="SimSu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10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110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1342</Words>
  <Application>Microsoft Office PowerPoint</Application>
  <PresentationFormat>On-screen Show (4:3)</PresentationFormat>
  <Paragraphs>273</Paragraphs>
  <Slides>54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Blank Presentation</vt:lpstr>
      <vt:lpstr>PowerPoint Presentation</vt:lpstr>
      <vt:lpstr>PowerPoint Presentation</vt:lpstr>
      <vt:lpstr>Welcome</vt:lpstr>
      <vt:lpstr>Welcome</vt:lpstr>
      <vt:lpstr>Welcome</vt:lpstr>
      <vt:lpstr>Today’s Materials </vt:lpstr>
      <vt:lpstr>Six Thinking Hats In The Library </vt:lpstr>
      <vt:lpstr>Sturgis Library Before 6 Thinking Hats  Before 6 Thinking Hats</vt:lpstr>
      <vt:lpstr>Sturgis Library After 6 Thinking Hats</vt:lpstr>
      <vt:lpstr>Today’s Outline </vt:lpstr>
      <vt:lpstr>I. Why Thinking Matters</vt:lpstr>
      <vt:lpstr>Thinking about Thinking</vt:lpstr>
      <vt:lpstr>We ALL Think we are “Right”</vt:lpstr>
      <vt:lpstr>Thinking Causes Confusion</vt:lpstr>
      <vt:lpstr>Thinking Stew </vt:lpstr>
      <vt:lpstr>Classic Overthinking</vt:lpstr>
      <vt:lpstr>II. Edward De Bono</vt:lpstr>
      <vt:lpstr>Lateral Thinking </vt:lpstr>
      <vt:lpstr>III. 6 Thinking Hats</vt:lpstr>
      <vt:lpstr>Why Six Thinking Hats?</vt:lpstr>
      <vt:lpstr>STH Summary</vt:lpstr>
      <vt:lpstr>Guiding Principles</vt:lpstr>
      <vt:lpstr>Blue Hat: Controls the process </vt:lpstr>
      <vt:lpstr>PowerPoint Presentation</vt:lpstr>
      <vt:lpstr>Blue Hat Key Points </vt:lpstr>
      <vt:lpstr>Blue Hat Prompts</vt:lpstr>
      <vt:lpstr>White Hat: Factual, describes what is there</vt:lpstr>
      <vt:lpstr>White Hat: Information Collector </vt:lpstr>
      <vt:lpstr>White Hat Key Points</vt:lpstr>
      <vt:lpstr>White Hat Prompts</vt:lpstr>
      <vt:lpstr>Red Hat: Intuitive, expresses how one feels</vt:lpstr>
      <vt:lpstr>Feeling is Important in the Workplace</vt:lpstr>
      <vt:lpstr>Red Hat: Focus on Feelings</vt:lpstr>
      <vt:lpstr>Red Hat Key Points</vt:lpstr>
      <vt:lpstr>Red Hat Prompts </vt:lpstr>
      <vt:lpstr>Green Hat: Creative, comes up with ideas</vt:lpstr>
      <vt:lpstr>True Strength </vt:lpstr>
      <vt:lpstr>Green Hat: Creativity</vt:lpstr>
      <vt:lpstr>Green Hat Key Points</vt:lpstr>
      <vt:lpstr>Green Hat Prompts </vt:lpstr>
      <vt:lpstr>Yellow Hat: Sees what is good in EVERYTHING</vt:lpstr>
      <vt:lpstr>Yellow Hat: Focus on Benefits</vt:lpstr>
      <vt:lpstr>Yellow Hat Key Points </vt:lpstr>
      <vt:lpstr>Yellow Hat Prompts</vt:lpstr>
      <vt:lpstr>Black Hat: Sees the wrong with EVERYTHING</vt:lpstr>
      <vt:lpstr>Black Hat: Focus on Cautions</vt:lpstr>
      <vt:lpstr>Black Hat Key Points </vt:lpstr>
      <vt:lpstr>Black Hat Prompts </vt:lpstr>
      <vt:lpstr>IV. Example:  Applying the Six Hats</vt:lpstr>
      <vt:lpstr>PowerPoint Presentation</vt:lpstr>
      <vt:lpstr>V. Group Exercise</vt:lpstr>
      <vt:lpstr>Should the library bring in stress dogs during final exams?</vt:lpstr>
      <vt:lpstr>VI. In Conclusion …..</vt:lpstr>
      <vt:lpstr>Don’t Think Too Much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Louise Thompson</dc:creator>
  <cp:lastModifiedBy>juser</cp:lastModifiedBy>
  <cp:revision>113</cp:revision>
  <cp:lastPrinted>2014-05-01T15:04:36Z</cp:lastPrinted>
  <dcterms:created xsi:type="dcterms:W3CDTF">2013-10-22T19:24:07Z</dcterms:created>
  <dcterms:modified xsi:type="dcterms:W3CDTF">2014-05-01T15:15:42Z</dcterms:modified>
</cp:coreProperties>
</file>