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7" r:id="rId9"/>
    <p:sldId id="263" r:id="rId10"/>
    <p:sldId id="264" r:id="rId11"/>
    <p:sldId id="265"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114" d="100"/>
          <a:sy n="114" d="100"/>
        </p:scale>
        <p:origin x="414"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198EB369-AF0C-49D3-8831-2FAAFD5DCA1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2A123D8-4769-4FA8-A955-E21B579E5EBC}">
      <dgm:prSet/>
      <dgm:spPr/>
      <dgm:t>
        <a:bodyPr/>
        <a:lstStyle/>
        <a:p>
          <a:r>
            <a:rPr lang="en-US"/>
            <a:t>A few short essays.  </a:t>
          </a:r>
        </a:p>
      </dgm:t>
    </dgm:pt>
    <dgm:pt modelId="{83AE679C-AFA9-4DB8-8894-711124F0F126}" type="parTrans" cxnId="{10C7B192-044A-47F2-9131-A64E2C4882A6}">
      <dgm:prSet/>
      <dgm:spPr/>
      <dgm:t>
        <a:bodyPr/>
        <a:lstStyle/>
        <a:p>
          <a:endParaRPr lang="en-US"/>
        </a:p>
      </dgm:t>
    </dgm:pt>
    <dgm:pt modelId="{017DF233-D547-4D51-8C95-149FAEC9B1F9}" type="sibTrans" cxnId="{10C7B192-044A-47F2-9131-A64E2C4882A6}">
      <dgm:prSet/>
      <dgm:spPr/>
      <dgm:t>
        <a:bodyPr/>
        <a:lstStyle/>
        <a:p>
          <a:endParaRPr lang="en-US"/>
        </a:p>
      </dgm:t>
    </dgm:pt>
    <dgm:pt modelId="{62227AB1-280C-43DC-8FAA-EA10435312A9}">
      <dgm:prSet/>
      <dgm:spPr/>
      <dgm:t>
        <a:bodyPr/>
        <a:lstStyle/>
        <a:p>
          <a:r>
            <a:rPr lang="en-US"/>
            <a:t>1) I gave students some local zoning ordinances, and asked them how they would lobby to change laws if they were lobbying for Orthodox interests.</a:t>
          </a:r>
        </a:p>
      </dgm:t>
    </dgm:pt>
    <dgm:pt modelId="{C30D1A22-8236-458F-9659-AC3FAC64F022}" type="parTrans" cxnId="{A67C8792-CAEC-41B1-9B96-8C5BBF2D4A11}">
      <dgm:prSet/>
      <dgm:spPr/>
      <dgm:t>
        <a:bodyPr/>
        <a:lstStyle/>
        <a:p>
          <a:endParaRPr lang="en-US"/>
        </a:p>
      </dgm:t>
    </dgm:pt>
    <dgm:pt modelId="{176D083A-EB5C-4648-9FA7-F6AD3178FB67}" type="sibTrans" cxnId="{A67C8792-CAEC-41B1-9B96-8C5BBF2D4A11}">
      <dgm:prSet/>
      <dgm:spPr/>
      <dgm:t>
        <a:bodyPr/>
        <a:lstStyle/>
        <a:p>
          <a:endParaRPr lang="en-US"/>
        </a:p>
      </dgm:t>
    </dgm:pt>
    <dgm:pt modelId="{12F60C87-8462-4E6D-BD8D-A08B473E1FF5}">
      <dgm:prSet/>
      <dgm:spPr/>
      <dgm:t>
        <a:bodyPr/>
        <a:lstStyle/>
        <a:p>
          <a:r>
            <a:rPr lang="en-US"/>
            <a:t>2) gave students a hypothetical in which small town  zoning code limited religious institutions to one of five zones in the town, and asked students whether code violated RLUIPA.</a:t>
          </a:r>
        </a:p>
      </dgm:t>
    </dgm:pt>
    <dgm:pt modelId="{1DE4A73B-7513-4474-8BB3-8646B03FBCF9}" type="parTrans" cxnId="{5EE12198-CB6D-4ADB-8FE1-17B91DD1C445}">
      <dgm:prSet/>
      <dgm:spPr/>
      <dgm:t>
        <a:bodyPr/>
        <a:lstStyle/>
        <a:p>
          <a:endParaRPr lang="en-US"/>
        </a:p>
      </dgm:t>
    </dgm:pt>
    <dgm:pt modelId="{6EF8EAFF-94F1-45D1-98A9-7803CE24E0F0}" type="sibTrans" cxnId="{5EE12198-CB6D-4ADB-8FE1-17B91DD1C445}">
      <dgm:prSet/>
      <dgm:spPr/>
      <dgm:t>
        <a:bodyPr/>
        <a:lstStyle/>
        <a:p>
          <a:endParaRPr lang="en-US"/>
        </a:p>
      </dgm:t>
    </dgm:pt>
    <dgm:pt modelId="{110F8E00-EC09-4B57-8069-2D33AE1B9779}" type="pres">
      <dgm:prSet presAssocID="{198EB369-AF0C-49D3-8831-2FAAFD5DCA11}" presName="root" presStyleCnt="0">
        <dgm:presLayoutVars>
          <dgm:dir/>
          <dgm:resizeHandles val="exact"/>
        </dgm:presLayoutVars>
      </dgm:prSet>
      <dgm:spPr/>
    </dgm:pt>
    <dgm:pt modelId="{9D2E53F5-0081-4692-A4E3-F0A766A13B24}" type="pres">
      <dgm:prSet presAssocID="{02A123D8-4769-4FA8-A955-E21B579E5EBC}" presName="compNode" presStyleCnt="0"/>
      <dgm:spPr/>
    </dgm:pt>
    <dgm:pt modelId="{BEAB01B6-6AE5-4C23-B70C-1BF5402D37B7}" type="pres">
      <dgm:prSet presAssocID="{02A123D8-4769-4FA8-A955-E21B579E5EBC}" presName="bgRect" presStyleLbl="bgShp" presStyleIdx="0" presStyleCnt="3"/>
      <dgm:spPr/>
    </dgm:pt>
    <dgm:pt modelId="{4E674C9B-0687-4D68-BE10-481D490ED653}" type="pres">
      <dgm:prSet presAssocID="{02A123D8-4769-4FA8-A955-E21B579E5EB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sed Book"/>
        </a:ext>
      </dgm:extLst>
    </dgm:pt>
    <dgm:pt modelId="{3A53F2C2-B5DB-45AB-B17B-066A4EF8D194}" type="pres">
      <dgm:prSet presAssocID="{02A123D8-4769-4FA8-A955-E21B579E5EBC}" presName="spaceRect" presStyleCnt="0"/>
      <dgm:spPr/>
    </dgm:pt>
    <dgm:pt modelId="{7A6EA0BE-9AD0-478F-AB26-40D6E4CAF5D1}" type="pres">
      <dgm:prSet presAssocID="{02A123D8-4769-4FA8-A955-E21B579E5EBC}" presName="parTx" presStyleLbl="revTx" presStyleIdx="0" presStyleCnt="3">
        <dgm:presLayoutVars>
          <dgm:chMax val="0"/>
          <dgm:chPref val="0"/>
        </dgm:presLayoutVars>
      </dgm:prSet>
      <dgm:spPr/>
    </dgm:pt>
    <dgm:pt modelId="{6D1A63DC-6BE1-4208-BE63-D550ABFC3A09}" type="pres">
      <dgm:prSet presAssocID="{017DF233-D547-4D51-8C95-149FAEC9B1F9}" presName="sibTrans" presStyleCnt="0"/>
      <dgm:spPr/>
    </dgm:pt>
    <dgm:pt modelId="{A1E94C4D-B47B-499A-8F4A-3CABD61DB729}" type="pres">
      <dgm:prSet presAssocID="{62227AB1-280C-43DC-8FAA-EA10435312A9}" presName="compNode" presStyleCnt="0"/>
      <dgm:spPr/>
    </dgm:pt>
    <dgm:pt modelId="{A99EE982-E4D5-4A37-BCB0-AF1A17A5ADF9}" type="pres">
      <dgm:prSet presAssocID="{62227AB1-280C-43DC-8FAA-EA10435312A9}" presName="bgRect" presStyleLbl="bgShp" presStyleIdx="1" presStyleCnt="3"/>
      <dgm:spPr/>
    </dgm:pt>
    <dgm:pt modelId="{E1D590C2-A79D-4B1B-8E6B-5B4D14829C4E}" type="pres">
      <dgm:prSet presAssocID="{62227AB1-280C-43DC-8FAA-EA10435312A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nk"/>
        </a:ext>
      </dgm:extLst>
    </dgm:pt>
    <dgm:pt modelId="{CFF5C978-D87E-4541-A71C-AC0CBC5332C2}" type="pres">
      <dgm:prSet presAssocID="{62227AB1-280C-43DC-8FAA-EA10435312A9}" presName="spaceRect" presStyleCnt="0"/>
      <dgm:spPr/>
    </dgm:pt>
    <dgm:pt modelId="{DA96E53F-E0C6-4A8C-8D97-BADBB7821AC1}" type="pres">
      <dgm:prSet presAssocID="{62227AB1-280C-43DC-8FAA-EA10435312A9}" presName="parTx" presStyleLbl="revTx" presStyleIdx="1" presStyleCnt="3">
        <dgm:presLayoutVars>
          <dgm:chMax val="0"/>
          <dgm:chPref val="0"/>
        </dgm:presLayoutVars>
      </dgm:prSet>
      <dgm:spPr/>
    </dgm:pt>
    <dgm:pt modelId="{DA0ED1EF-10AF-439E-AD92-15C3E06AF89A}" type="pres">
      <dgm:prSet presAssocID="{176D083A-EB5C-4648-9FA7-F6AD3178FB67}" presName="sibTrans" presStyleCnt="0"/>
      <dgm:spPr/>
    </dgm:pt>
    <dgm:pt modelId="{86812782-B4BF-4CAB-BA40-CB14BE89A4CD}" type="pres">
      <dgm:prSet presAssocID="{12F60C87-8462-4E6D-BD8D-A08B473E1FF5}" presName="compNode" presStyleCnt="0"/>
      <dgm:spPr/>
    </dgm:pt>
    <dgm:pt modelId="{C6CE6D52-64D5-4833-9222-1B43D840CB70}" type="pres">
      <dgm:prSet presAssocID="{12F60C87-8462-4E6D-BD8D-A08B473E1FF5}" presName="bgRect" presStyleLbl="bgShp" presStyleIdx="2" presStyleCnt="3"/>
      <dgm:spPr/>
    </dgm:pt>
    <dgm:pt modelId="{FAC66906-FAB2-406D-8FA7-E65986E024B6}" type="pres">
      <dgm:prSet presAssocID="{12F60C87-8462-4E6D-BD8D-A08B473E1FF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hoolhouse"/>
        </a:ext>
      </dgm:extLst>
    </dgm:pt>
    <dgm:pt modelId="{DB5C4687-612A-494E-BAFD-0DDB1BCD1D82}" type="pres">
      <dgm:prSet presAssocID="{12F60C87-8462-4E6D-BD8D-A08B473E1FF5}" presName="spaceRect" presStyleCnt="0"/>
      <dgm:spPr/>
    </dgm:pt>
    <dgm:pt modelId="{CDB8AB1D-9A5A-483B-B12F-6577E376356D}" type="pres">
      <dgm:prSet presAssocID="{12F60C87-8462-4E6D-BD8D-A08B473E1FF5}" presName="parTx" presStyleLbl="revTx" presStyleIdx="2" presStyleCnt="3">
        <dgm:presLayoutVars>
          <dgm:chMax val="0"/>
          <dgm:chPref val="0"/>
        </dgm:presLayoutVars>
      </dgm:prSet>
      <dgm:spPr/>
    </dgm:pt>
  </dgm:ptLst>
  <dgm:cxnLst>
    <dgm:cxn modelId="{C31EC542-74B9-4F13-AE39-23796EF210B7}" type="presOf" srcId="{62227AB1-280C-43DC-8FAA-EA10435312A9}" destId="{DA96E53F-E0C6-4A8C-8D97-BADBB7821AC1}" srcOrd="0" destOrd="0" presId="urn:microsoft.com/office/officeart/2018/2/layout/IconVerticalSolidList"/>
    <dgm:cxn modelId="{37E2514E-BC22-4B8D-819A-A34E5496BFDD}" type="presOf" srcId="{12F60C87-8462-4E6D-BD8D-A08B473E1FF5}" destId="{CDB8AB1D-9A5A-483B-B12F-6577E376356D}" srcOrd="0" destOrd="0" presId="urn:microsoft.com/office/officeart/2018/2/layout/IconVerticalSolidList"/>
    <dgm:cxn modelId="{A67C8792-CAEC-41B1-9B96-8C5BBF2D4A11}" srcId="{198EB369-AF0C-49D3-8831-2FAAFD5DCA11}" destId="{62227AB1-280C-43DC-8FAA-EA10435312A9}" srcOrd="1" destOrd="0" parTransId="{C30D1A22-8236-458F-9659-AC3FAC64F022}" sibTransId="{176D083A-EB5C-4648-9FA7-F6AD3178FB67}"/>
    <dgm:cxn modelId="{10C7B192-044A-47F2-9131-A64E2C4882A6}" srcId="{198EB369-AF0C-49D3-8831-2FAAFD5DCA11}" destId="{02A123D8-4769-4FA8-A955-E21B579E5EBC}" srcOrd="0" destOrd="0" parTransId="{83AE679C-AFA9-4DB8-8894-711124F0F126}" sibTransId="{017DF233-D547-4D51-8C95-149FAEC9B1F9}"/>
    <dgm:cxn modelId="{5EE12198-CB6D-4ADB-8FE1-17B91DD1C445}" srcId="{198EB369-AF0C-49D3-8831-2FAAFD5DCA11}" destId="{12F60C87-8462-4E6D-BD8D-A08B473E1FF5}" srcOrd="2" destOrd="0" parTransId="{1DE4A73B-7513-4474-8BB3-8646B03FBCF9}" sibTransId="{6EF8EAFF-94F1-45D1-98A9-7803CE24E0F0}"/>
    <dgm:cxn modelId="{BEAD40BA-BFC6-4ED1-81B9-9CF6569600FE}" type="presOf" srcId="{02A123D8-4769-4FA8-A955-E21B579E5EBC}" destId="{7A6EA0BE-9AD0-478F-AB26-40D6E4CAF5D1}" srcOrd="0" destOrd="0" presId="urn:microsoft.com/office/officeart/2018/2/layout/IconVerticalSolidList"/>
    <dgm:cxn modelId="{9D7D26F8-43CA-4A5C-94AB-4DD19A72A321}" type="presOf" srcId="{198EB369-AF0C-49D3-8831-2FAAFD5DCA11}" destId="{110F8E00-EC09-4B57-8069-2D33AE1B9779}" srcOrd="0" destOrd="0" presId="urn:microsoft.com/office/officeart/2018/2/layout/IconVerticalSolidList"/>
    <dgm:cxn modelId="{F218BC0E-8FC7-4401-A3C6-7256885465AA}" type="presParOf" srcId="{110F8E00-EC09-4B57-8069-2D33AE1B9779}" destId="{9D2E53F5-0081-4692-A4E3-F0A766A13B24}" srcOrd="0" destOrd="0" presId="urn:microsoft.com/office/officeart/2018/2/layout/IconVerticalSolidList"/>
    <dgm:cxn modelId="{51E0EF3C-29EA-4F90-BFA1-EADE23C20B66}" type="presParOf" srcId="{9D2E53F5-0081-4692-A4E3-F0A766A13B24}" destId="{BEAB01B6-6AE5-4C23-B70C-1BF5402D37B7}" srcOrd="0" destOrd="0" presId="urn:microsoft.com/office/officeart/2018/2/layout/IconVerticalSolidList"/>
    <dgm:cxn modelId="{8E80F788-7043-45A4-814A-5BE67F5A4ABB}" type="presParOf" srcId="{9D2E53F5-0081-4692-A4E3-F0A766A13B24}" destId="{4E674C9B-0687-4D68-BE10-481D490ED653}" srcOrd="1" destOrd="0" presId="urn:microsoft.com/office/officeart/2018/2/layout/IconVerticalSolidList"/>
    <dgm:cxn modelId="{E38C162E-9598-4525-B43C-42CBB7519F96}" type="presParOf" srcId="{9D2E53F5-0081-4692-A4E3-F0A766A13B24}" destId="{3A53F2C2-B5DB-45AB-B17B-066A4EF8D194}" srcOrd="2" destOrd="0" presId="urn:microsoft.com/office/officeart/2018/2/layout/IconVerticalSolidList"/>
    <dgm:cxn modelId="{8E36EEB5-143D-4EF3-AF08-0CC3CA42049D}" type="presParOf" srcId="{9D2E53F5-0081-4692-A4E3-F0A766A13B24}" destId="{7A6EA0BE-9AD0-478F-AB26-40D6E4CAF5D1}" srcOrd="3" destOrd="0" presId="urn:microsoft.com/office/officeart/2018/2/layout/IconVerticalSolidList"/>
    <dgm:cxn modelId="{39F68653-FD2F-4DA4-84CC-9D377FAFFBAB}" type="presParOf" srcId="{110F8E00-EC09-4B57-8069-2D33AE1B9779}" destId="{6D1A63DC-6BE1-4208-BE63-D550ABFC3A09}" srcOrd="1" destOrd="0" presId="urn:microsoft.com/office/officeart/2018/2/layout/IconVerticalSolidList"/>
    <dgm:cxn modelId="{94327F74-A6FC-4DCD-8713-8D41386FEA96}" type="presParOf" srcId="{110F8E00-EC09-4B57-8069-2D33AE1B9779}" destId="{A1E94C4D-B47B-499A-8F4A-3CABD61DB729}" srcOrd="2" destOrd="0" presId="urn:microsoft.com/office/officeart/2018/2/layout/IconVerticalSolidList"/>
    <dgm:cxn modelId="{14A9CE3E-401C-484A-BEED-769082CF4ADC}" type="presParOf" srcId="{A1E94C4D-B47B-499A-8F4A-3CABD61DB729}" destId="{A99EE982-E4D5-4A37-BCB0-AF1A17A5ADF9}" srcOrd="0" destOrd="0" presId="urn:microsoft.com/office/officeart/2018/2/layout/IconVerticalSolidList"/>
    <dgm:cxn modelId="{942919BA-3625-4182-BEBA-44AD9752BF9A}" type="presParOf" srcId="{A1E94C4D-B47B-499A-8F4A-3CABD61DB729}" destId="{E1D590C2-A79D-4B1B-8E6B-5B4D14829C4E}" srcOrd="1" destOrd="0" presId="urn:microsoft.com/office/officeart/2018/2/layout/IconVerticalSolidList"/>
    <dgm:cxn modelId="{B5E940AE-AABF-4445-BBC5-355E83065DB8}" type="presParOf" srcId="{A1E94C4D-B47B-499A-8F4A-3CABD61DB729}" destId="{CFF5C978-D87E-4541-A71C-AC0CBC5332C2}" srcOrd="2" destOrd="0" presId="urn:microsoft.com/office/officeart/2018/2/layout/IconVerticalSolidList"/>
    <dgm:cxn modelId="{A9E231B7-0A2D-4520-902A-D9B570F7DFBC}" type="presParOf" srcId="{A1E94C4D-B47B-499A-8F4A-3CABD61DB729}" destId="{DA96E53F-E0C6-4A8C-8D97-BADBB7821AC1}" srcOrd="3" destOrd="0" presId="urn:microsoft.com/office/officeart/2018/2/layout/IconVerticalSolidList"/>
    <dgm:cxn modelId="{683E60C4-D07D-4A59-A045-1D924362F35A}" type="presParOf" srcId="{110F8E00-EC09-4B57-8069-2D33AE1B9779}" destId="{DA0ED1EF-10AF-439E-AD92-15C3E06AF89A}" srcOrd="3" destOrd="0" presId="urn:microsoft.com/office/officeart/2018/2/layout/IconVerticalSolidList"/>
    <dgm:cxn modelId="{AA37393C-4C65-4A75-B1C4-B747364BEB81}" type="presParOf" srcId="{110F8E00-EC09-4B57-8069-2D33AE1B9779}" destId="{86812782-B4BF-4CAB-BA40-CB14BE89A4CD}" srcOrd="4" destOrd="0" presId="urn:microsoft.com/office/officeart/2018/2/layout/IconVerticalSolidList"/>
    <dgm:cxn modelId="{97FEE1A2-3899-4D9D-B949-D34600D89356}" type="presParOf" srcId="{86812782-B4BF-4CAB-BA40-CB14BE89A4CD}" destId="{C6CE6D52-64D5-4833-9222-1B43D840CB70}" srcOrd="0" destOrd="0" presId="urn:microsoft.com/office/officeart/2018/2/layout/IconVerticalSolidList"/>
    <dgm:cxn modelId="{48F0A30C-B6AD-4882-92D9-C5FFD398D567}" type="presParOf" srcId="{86812782-B4BF-4CAB-BA40-CB14BE89A4CD}" destId="{FAC66906-FAB2-406D-8FA7-E65986E024B6}" srcOrd="1" destOrd="0" presId="urn:microsoft.com/office/officeart/2018/2/layout/IconVerticalSolidList"/>
    <dgm:cxn modelId="{448FC666-A8E6-4D67-BB90-9E0036994A70}" type="presParOf" srcId="{86812782-B4BF-4CAB-BA40-CB14BE89A4CD}" destId="{DB5C4687-612A-494E-BAFD-0DDB1BCD1D82}" srcOrd="2" destOrd="0" presId="urn:microsoft.com/office/officeart/2018/2/layout/IconVerticalSolidList"/>
    <dgm:cxn modelId="{92A897ED-3081-4076-8A48-28986A93AE30}" type="presParOf" srcId="{86812782-B4BF-4CAB-BA40-CB14BE89A4CD}" destId="{CDB8AB1D-9A5A-483B-B12F-6577E376356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AB01B6-6AE5-4C23-B70C-1BF5402D37B7}">
      <dsp:nvSpPr>
        <dsp:cNvPr id="0" name=""/>
        <dsp:cNvSpPr/>
      </dsp:nvSpPr>
      <dsp:spPr>
        <a:xfrm>
          <a:off x="0" y="682"/>
          <a:ext cx="6245265" cy="1596566"/>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674C9B-0687-4D68-BE10-481D490ED653}">
      <dsp:nvSpPr>
        <dsp:cNvPr id="0" name=""/>
        <dsp:cNvSpPr/>
      </dsp:nvSpPr>
      <dsp:spPr>
        <a:xfrm>
          <a:off x="482961" y="359909"/>
          <a:ext cx="878111" cy="87811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A6EA0BE-9AD0-478F-AB26-40D6E4CAF5D1}">
      <dsp:nvSpPr>
        <dsp:cNvPr id="0" name=""/>
        <dsp:cNvSpPr/>
      </dsp:nvSpPr>
      <dsp:spPr>
        <a:xfrm>
          <a:off x="1844034" y="682"/>
          <a:ext cx="4401230" cy="159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970" tIns="168970" rIns="168970" bIns="168970" numCol="1" spcCol="1270" anchor="ctr" anchorCtr="0">
          <a:noAutofit/>
        </a:bodyPr>
        <a:lstStyle/>
        <a:p>
          <a:pPr marL="0" lvl="0" indent="0" algn="l" defTabSz="800100">
            <a:lnSpc>
              <a:spcPct val="90000"/>
            </a:lnSpc>
            <a:spcBef>
              <a:spcPct val="0"/>
            </a:spcBef>
            <a:spcAft>
              <a:spcPct val="35000"/>
            </a:spcAft>
            <a:buNone/>
          </a:pPr>
          <a:r>
            <a:rPr lang="en-US" sz="1800" kern="1200"/>
            <a:t>A few short essays.  </a:t>
          </a:r>
        </a:p>
      </dsp:txBody>
      <dsp:txXfrm>
        <a:off x="1844034" y="682"/>
        <a:ext cx="4401230" cy="1596566"/>
      </dsp:txXfrm>
    </dsp:sp>
    <dsp:sp modelId="{A99EE982-E4D5-4A37-BCB0-AF1A17A5ADF9}">
      <dsp:nvSpPr>
        <dsp:cNvPr id="0" name=""/>
        <dsp:cNvSpPr/>
      </dsp:nvSpPr>
      <dsp:spPr>
        <a:xfrm>
          <a:off x="0" y="1996390"/>
          <a:ext cx="6245265" cy="1596566"/>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D590C2-A79D-4B1B-8E6B-5B4D14829C4E}">
      <dsp:nvSpPr>
        <dsp:cNvPr id="0" name=""/>
        <dsp:cNvSpPr/>
      </dsp:nvSpPr>
      <dsp:spPr>
        <a:xfrm>
          <a:off x="482961" y="2355617"/>
          <a:ext cx="878111" cy="87811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A96E53F-E0C6-4A8C-8D97-BADBB7821AC1}">
      <dsp:nvSpPr>
        <dsp:cNvPr id="0" name=""/>
        <dsp:cNvSpPr/>
      </dsp:nvSpPr>
      <dsp:spPr>
        <a:xfrm>
          <a:off x="1844034" y="1996390"/>
          <a:ext cx="4401230" cy="159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970" tIns="168970" rIns="168970" bIns="168970" numCol="1" spcCol="1270" anchor="ctr" anchorCtr="0">
          <a:noAutofit/>
        </a:bodyPr>
        <a:lstStyle/>
        <a:p>
          <a:pPr marL="0" lvl="0" indent="0" algn="l" defTabSz="800100">
            <a:lnSpc>
              <a:spcPct val="90000"/>
            </a:lnSpc>
            <a:spcBef>
              <a:spcPct val="0"/>
            </a:spcBef>
            <a:spcAft>
              <a:spcPct val="35000"/>
            </a:spcAft>
            <a:buNone/>
          </a:pPr>
          <a:r>
            <a:rPr lang="en-US" sz="1800" kern="1200"/>
            <a:t>1) I gave students some local zoning ordinances, and asked them how they would lobby to change laws if they were lobbying for Orthodox interests.</a:t>
          </a:r>
        </a:p>
      </dsp:txBody>
      <dsp:txXfrm>
        <a:off x="1844034" y="1996390"/>
        <a:ext cx="4401230" cy="1596566"/>
      </dsp:txXfrm>
    </dsp:sp>
    <dsp:sp modelId="{C6CE6D52-64D5-4833-9222-1B43D840CB70}">
      <dsp:nvSpPr>
        <dsp:cNvPr id="0" name=""/>
        <dsp:cNvSpPr/>
      </dsp:nvSpPr>
      <dsp:spPr>
        <a:xfrm>
          <a:off x="0" y="3992098"/>
          <a:ext cx="6245265" cy="1596566"/>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C66906-FAB2-406D-8FA7-E65986E024B6}">
      <dsp:nvSpPr>
        <dsp:cNvPr id="0" name=""/>
        <dsp:cNvSpPr/>
      </dsp:nvSpPr>
      <dsp:spPr>
        <a:xfrm>
          <a:off x="482961" y="4351325"/>
          <a:ext cx="878111" cy="87811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DB8AB1D-9A5A-483B-B12F-6577E376356D}">
      <dsp:nvSpPr>
        <dsp:cNvPr id="0" name=""/>
        <dsp:cNvSpPr/>
      </dsp:nvSpPr>
      <dsp:spPr>
        <a:xfrm>
          <a:off x="1844034" y="3992098"/>
          <a:ext cx="4401230" cy="159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970" tIns="168970" rIns="168970" bIns="168970" numCol="1" spcCol="1270" anchor="ctr" anchorCtr="0">
          <a:noAutofit/>
        </a:bodyPr>
        <a:lstStyle/>
        <a:p>
          <a:pPr marL="0" lvl="0" indent="0" algn="l" defTabSz="800100">
            <a:lnSpc>
              <a:spcPct val="90000"/>
            </a:lnSpc>
            <a:spcBef>
              <a:spcPct val="0"/>
            </a:spcBef>
            <a:spcAft>
              <a:spcPct val="35000"/>
            </a:spcAft>
            <a:buNone/>
          </a:pPr>
          <a:r>
            <a:rPr lang="en-US" sz="1800" kern="1200"/>
            <a:t>2) gave students a hypothetical in which small town  zoning code limited religious institutions to one of five zones in the town, and asked students whether code violated RLUIPA.</a:t>
          </a:r>
        </a:p>
      </dsp:txBody>
      <dsp:txXfrm>
        <a:off x="1844034" y="3992098"/>
        <a:ext cx="4401230" cy="159656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16770-5BBC-BACA-3825-5E927DF170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5C59FCD-DD2A-02BF-F028-EBE5055F6A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B141CA-AB89-64A0-D37E-DDC67DDC8AA8}"/>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5" name="Footer Placeholder 4">
            <a:extLst>
              <a:ext uri="{FF2B5EF4-FFF2-40B4-BE49-F238E27FC236}">
                <a16:creationId xmlns:a16="http://schemas.microsoft.com/office/drawing/2014/main" id="{2E6888FC-1CFD-D73B-6CB7-2D7C1EBF38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C97858-EDF8-D88A-728A-B5E674E4C5B3}"/>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2396947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D967F-FB59-D221-9C83-60C5D13906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9E7046-0F36-CE37-7CE5-575187E480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C28991-ED0E-2693-F1D4-19EC0CD9C103}"/>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5" name="Footer Placeholder 4">
            <a:extLst>
              <a:ext uri="{FF2B5EF4-FFF2-40B4-BE49-F238E27FC236}">
                <a16:creationId xmlns:a16="http://schemas.microsoft.com/office/drawing/2014/main" id="{9702B20A-8C91-A568-0798-46F3312450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996D3B-01CC-CC41-FEAA-D3E3DFE8774D}"/>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3726567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C154A2-BF3A-7B75-C47A-573E309EADC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F4505C4-3798-13EE-DF63-7FB84FF387B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FBCBFC-DC82-4016-318D-17ECE16DD38D}"/>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5" name="Footer Placeholder 4">
            <a:extLst>
              <a:ext uri="{FF2B5EF4-FFF2-40B4-BE49-F238E27FC236}">
                <a16:creationId xmlns:a16="http://schemas.microsoft.com/office/drawing/2014/main" id="{BD903244-6C0E-F057-FE3D-AA657907FF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0E98E8-A625-482F-9FC1-DA8D14B498EA}"/>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3013288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677C8-7020-49D8-3AF1-C91787061D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7A4361-D4FA-E4AB-3CC2-E9BC9AE853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290D55-654C-CAAC-AD7A-06CE0BDE1779}"/>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5" name="Footer Placeholder 4">
            <a:extLst>
              <a:ext uri="{FF2B5EF4-FFF2-40B4-BE49-F238E27FC236}">
                <a16:creationId xmlns:a16="http://schemas.microsoft.com/office/drawing/2014/main" id="{E35529D2-B88D-9244-EB30-4FBA90AE15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EFDF9D-C9B0-8F23-62EC-7170B0EA126A}"/>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1855500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07093-DAEF-1C2B-7D98-BE242730411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B88418-245B-34E2-B6BD-72050A81D8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107254-6C5B-6056-6CFA-91A5A91724FD}"/>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5" name="Footer Placeholder 4">
            <a:extLst>
              <a:ext uri="{FF2B5EF4-FFF2-40B4-BE49-F238E27FC236}">
                <a16:creationId xmlns:a16="http://schemas.microsoft.com/office/drawing/2014/main" id="{00E0AFDB-4EE6-23AE-750A-023D2EB28B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F03373-8EFE-5957-DE9D-C3567A2213E4}"/>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1914271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72E78-428D-9EE1-47A8-56F36A8B92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48CFA00-F23F-DFF4-965A-E3D3487745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1AAAAD-4B25-636A-29C3-12109777B9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0887149-13F2-4961-D15A-079DFE793626}"/>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6" name="Footer Placeholder 5">
            <a:extLst>
              <a:ext uri="{FF2B5EF4-FFF2-40B4-BE49-F238E27FC236}">
                <a16:creationId xmlns:a16="http://schemas.microsoft.com/office/drawing/2014/main" id="{E2A44114-6392-BAF7-9FE3-EEA5C3FB76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77BF0B-A24D-ED35-7C46-93247949DEC7}"/>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2359307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FD344-2A1D-D178-E3F4-B0201A2580A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55C2D38-DADB-1271-2BFC-4CAE833559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3EE31F-E407-9AF0-D7A1-11D5D1E8849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49153A-62FB-225A-590C-10860115CA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175F3A-6788-9A92-7B7D-6576505039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0B878BF-496D-3F71-0579-EFD40C51241D}"/>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8" name="Footer Placeholder 7">
            <a:extLst>
              <a:ext uri="{FF2B5EF4-FFF2-40B4-BE49-F238E27FC236}">
                <a16:creationId xmlns:a16="http://schemas.microsoft.com/office/drawing/2014/main" id="{AF10550A-D000-64B6-739D-96F907A731D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1FF18D4-914E-CE56-9047-1F4E0109B360}"/>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562961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B5BCC-F847-88B7-AA9C-F2597723E8D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C2B8E94-8D21-99F8-0F25-0668C17C6A8E}"/>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4" name="Footer Placeholder 3">
            <a:extLst>
              <a:ext uri="{FF2B5EF4-FFF2-40B4-BE49-F238E27FC236}">
                <a16:creationId xmlns:a16="http://schemas.microsoft.com/office/drawing/2014/main" id="{F1D2D9F7-964C-6ED6-FA18-0234FFD85C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B9272A-1765-3925-A5FE-C020070C639A}"/>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636915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E45421-B052-AC94-3585-A686EB8AAB45}"/>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3" name="Footer Placeholder 2">
            <a:extLst>
              <a:ext uri="{FF2B5EF4-FFF2-40B4-BE49-F238E27FC236}">
                <a16:creationId xmlns:a16="http://schemas.microsoft.com/office/drawing/2014/main" id="{156139B8-20DD-E1CE-B4BA-0CF10F9E41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B793572-2CA3-1CE6-645B-14AC4B848065}"/>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212677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A9F3A-6D32-7716-8292-E980B9987B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828BE33-2997-1AC0-1298-032BA4D0E1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09AD37C-760E-B467-2E9B-4F532D1819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C5706F-4506-B2A2-1A8C-2437C4FBD727}"/>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6" name="Footer Placeholder 5">
            <a:extLst>
              <a:ext uri="{FF2B5EF4-FFF2-40B4-BE49-F238E27FC236}">
                <a16:creationId xmlns:a16="http://schemas.microsoft.com/office/drawing/2014/main" id="{82CCE967-E68E-0850-F3B3-5169BC27E1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CAF2FA-D23A-B93A-31CC-D7AAA6B6FBE7}"/>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1739575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BA539-BEBD-A1A6-6804-CC343EBD59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FFCD9B-5490-FA2B-682D-5F8A8E9607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E5FD98-A23B-E5EE-D146-6F611E7B58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8F1235-4EA4-A687-0914-734EA956D062}"/>
              </a:ext>
            </a:extLst>
          </p:cNvPr>
          <p:cNvSpPr>
            <a:spLocks noGrp="1"/>
          </p:cNvSpPr>
          <p:nvPr>
            <p:ph type="dt" sz="half" idx="10"/>
          </p:nvPr>
        </p:nvSpPr>
        <p:spPr/>
        <p:txBody>
          <a:bodyPr/>
          <a:lstStyle/>
          <a:p>
            <a:fld id="{1DD8C248-2B9F-4996-AD9D-FD6B87C4B9F4}" type="datetimeFigureOut">
              <a:rPr lang="en-US" smtClean="0"/>
              <a:t>2/28/2024</a:t>
            </a:fld>
            <a:endParaRPr lang="en-US"/>
          </a:p>
        </p:txBody>
      </p:sp>
      <p:sp>
        <p:nvSpPr>
          <p:cNvPr id="6" name="Footer Placeholder 5">
            <a:extLst>
              <a:ext uri="{FF2B5EF4-FFF2-40B4-BE49-F238E27FC236}">
                <a16:creationId xmlns:a16="http://schemas.microsoft.com/office/drawing/2014/main" id="{2857D6DE-9191-9246-1267-8A32632EC7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146116-4D67-82BB-E0E2-0FD7CAE18521}"/>
              </a:ext>
            </a:extLst>
          </p:cNvPr>
          <p:cNvSpPr>
            <a:spLocks noGrp="1"/>
          </p:cNvSpPr>
          <p:nvPr>
            <p:ph type="sldNum" sz="quarter" idx="12"/>
          </p:nvPr>
        </p:nvSpPr>
        <p:spPr/>
        <p:txBody>
          <a:bodyPr/>
          <a:lstStyle/>
          <a:p>
            <a:fld id="{808E8FF4-6736-4841-A786-376B5E07BDD9}" type="slidenum">
              <a:rPr lang="en-US" smtClean="0"/>
              <a:t>‹#›</a:t>
            </a:fld>
            <a:endParaRPr lang="en-US"/>
          </a:p>
        </p:txBody>
      </p:sp>
    </p:spTree>
    <p:extLst>
      <p:ext uri="{BB962C8B-B14F-4D97-AF65-F5344CB8AC3E}">
        <p14:creationId xmlns:p14="http://schemas.microsoft.com/office/powerpoint/2010/main" val="1413500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E67A80-5547-C179-358A-66D776B46E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25BEBBF-C6B2-9D89-90F1-66B6644D11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2BF7F8-6EB4-9002-F1FE-A18C4861A8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D8C248-2B9F-4996-AD9D-FD6B87C4B9F4}" type="datetimeFigureOut">
              <a:rPr lang="en-US" smtClean="0"/>
              <a:t>2/28/2024</a:t>
            </a:fld>
            <a:endParaRPr lang="en-US"/>
          </a:p>
        </p:txBody>
      </p:sp>
      <p:sp>
        <p:nvSpPr>
          <p:cNvPr id="5" name="Footer Placeholder 4">
            <a:extLst>
              <a:ext uri="{FF2B5EF4-FFF2-40B4-BE49-F238E27FC236}">
                <a16:creationId xmlns:a16="http://schemas.microsoft.com/office/drawing/2014/main" id="{97FDE26E-C059-5DCF-1129-73904FF04C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13AEF9B-079D-EC21-3B1F-66CEDB726B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8E8FF4-6736-4841-A786-376B5E07BDD9}" type="slidenum">
              <a:rPr lang="en-US" smtClean="0"/>
              <a:t>‹#›</a:t>
            </a:fld>
            <a:endParaRPr lang="en-US"/>
          </a:p>
        </p:txBody>
      </p:sp>
    </p:spTree>
    <p:extLst>
      <p:ext uri="{BB962C8B-B14F-4D97-AF65-F5344CB8AC3E}">
        <p14:creationId xmlns:p14="http://schemas.microsoft.com/office/powerpoint/2010/main" val="2437692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Person playing boardgame">
            <a:extLst>
              <a:ext uri="{FF2B5EF4-FFF2-40B4-BE49-F238E27FC236}">
                <a16:creationId xmlns:a16="http://schemas.microsoft.com/office/drawing/2014/main" id="{3BF450D5-A23D-600E-5AB0-CBBE8DBFDCD7}"/>
              </a:ext>
            </a:extLst>
          </p:cNvPr>
          <p:cNvPicPr>
            <a:picLocks noChangeAspect="1"/>
          </p:cNvPicPr>
          <p:nvPr/>
        </p:nvPicPr>
        <p:blipFill rotWithShape="1">
          <a:blip r:embed="rId2">
            <a:alphaModFix amt="50000"/>
          </a:blip>
          <a:srcRect t="4802" b="10612"/>
          <a:stretch/>
        </p:blipFill>
        <p:spPr>
          <a:xfrm>
            <a:off x="20" y="1"/>
            <a:ext cx="12191980" cy="6857999"/>
          </a:xfrm>
          <a:prstGeom prst="rect">
            <a:avLst/>
          </a:prstGeom>
        </p:spPr>
      </p:pic>
      <p:sp>
        <p:nvSpPr>
          <p:cNvPr id="2" name="Title 1">
            <a:extLst>
              <a:ext uri="{FF2B5EF4-FFF2-40B4-BE49-F238E27FC236}">
                <a16:creationId xmlns:a16="http://schemas.microsoft.com/office/drawing/2014/main" id="{5C8E073A-04DA-9A71-6469-FA26AB346430}"/>
              </a:ext>
            </a:extLst>
          </p:cNvPr>
          <p:cNvSpPr>
            <a:spLocks noGrp="1"/>
          </p:cNvSpPr>
          <p:nvPr>
            <p:ph type="ctrTitle"/>
          </p:nvPr>
        </p:nvSpPr>
        <p:spPr>
          <a:xfrm>
            <a:off x="1524000" y="1122362"/>
            <a:ext cx="9144000" cy="2900518"/>
          </a:xfrm>
        </p:spPr>
        <p:txBody>
          <a:bodyPr>
            <a:normAutofit/>
          </a:bodyPr>
          <a:lstStyle/>
          <a:p>
            <a:r>
              <a:rPr lang="en-US">
                <a:solidFill>
                  <a:srgbClr val="FFFFFF"/>
                </a:solidFill>
              </a:rPr>
              <a:t>How I taught a mini-course about Orthodox Judaism and Land Use </a:t>
            </a:r>
          </a:p>
        </p:txBody>
      </p:sp>
      <p:sp>
        <p:nvSpPr>
          <p:cNvPr id="3" name="Subtitle 2">
            <a:extLst>
              <a:ext uri="{FF2B5EF4-FFF2-40B4-BE49-F238E27FC236}">
                <a16:creationId xmlns:a16="http://schemas.microsoft.com/office/drawing/2014/main" id="{E574E402-3622-5BC5-4252-4AF3F91D0C6E}"/>
              </a:ext>
            </a:extLst>
          </p:cNvPr>
          <p:cNvSpPr>
            <a:spLocks noGrp="1"/>
          </p:cNvSpPr>
          <p:nvPr>
            <p:ph type="subTitle" idx="1"/>
          </p:nvPr>
        </p:nvSpPr>
        <p:spPr>
          <a:xfrm>
            <a:off x="1524000" y="4159404"/>
            <a:ext cx="9144000" cy="1098395"/>
          </a:xfrm>
        </p:spPr>
        <p:txBody>
          <a:bodyPr>
            <a:normAutofit/>
          </a:bodyPr>
          <a:lstStyle/>
          <a:p>
            <a:r>
              <a:rPr lang="en-US">
                <a:solidFill>
                  <a:srgbClr val="FFFFFF"/>
                </a:solidFill>
              </a:rPr>
              <a:t>Michael Lewyn	Touro Law Center</a:t>
            </a:r>
          </a:p>
        </p:txBody>
      </p:sp>
    </p:spTree>
    <p:extLst>
      <p:ext uri="{BB962C8B-B14F-4D97-AF65-F5344CB8AC3E}">
        <p14:creationId xmlns:p14="http://schemas.microsoft.com/office/powerpoint/2010/main" val="137499456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Exclamation mark on a yellow background">
            <a:extLst>
              <a:ext uri="{FF2B5EF4-FFF2-40B4-BE49-F238E27FC236}">
                <a16:creationId xmlns:a16="http://schemas.microsoft.com/office/drawing/2014/main" id="{08271B07-A667-E0CF-F2FC-F8A6647E1C15}"/>
              </a:ext>
            </a:extLst>
          </p:cNvPr>
          <p:cNvPicPr>
            <a:picLocks noChangeAspect="1"/>
          </p:cNvPicPr>
          <p:nvPr/>
        </p:nvPicPr>
        <p:blipFill rotWithShape="1">
          <a:blip r:embed="rId2"/>
          <a:srcRect l="26875" r="13958"/>
          <a:stretch/>
        </p:blipFill>
        <p:spPr>
          <a:xfrm>
            <a:off x="-1" y="-2"/>
            <a:ext cx="5410198" cy="6858002"/>
          </a:xfrm>
          <a:prstGeom prst="rect">
            <a:avLst/>
          </a:prstGeom>
        </p:spPr>
      </p:pic>
      <p:sp useBgFill="1">
        <p:nvSpPr>
          <p:cNvPr id="11" name="Rectangle 10">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68AA84-8008-6325-C080-381382B6B8E1}"/>
              </a:ext>
            </a:extLst>
          </p:cNvPr>
          <p:cNvSpPr>
            <a:spLocks noGrp="1"/>
          </p:cNvSpPr>
          <p:nvPr>
            <p:ph type="title"/>
          </p:nvPr>
        </p:nvSpPr>
        <p:spPr>
          <a:xfrm>
            <a:off x="6115317" y="405685"/>
            <a:ext cx="5464968" cy="1559301"/>
          </a:xfrm>
        </p:spPr>
        <p:txBody>
          <a:bodyPr>
            <a:normAutofit/>
          </a:bodyPr>
          <a:lstStyle/>
          <a:p>
            <a:r>
              <a:rPr lang="en-US" sz="3400" b="0" i="1" dirty="0">
                <a:effectLst/>
                <a:latin typeface="Lato Extended"/>
              </a:rPr>
              <a:t>Westchester v. Mamaroneck</a:t>
            </a:r>
            <a:r>
              <a:rPr lang="en-US" sz="3400" b="0" i="0" dirty="0">
                <a:effectLst/>
                <a:latin typeface="Lato Extended"/>
              </a:rPr>
              <a:t>, 504 F.3d 338 (2d Cir. 2007),</a:t>
            </a:r>
            <a:endParaRPr lang="en-US" sz="3400" dirty="0"/>
          </a:p>
        </p:txBody>
      </p:sp>
      <p:sp>
        <p:nvSpPr>
          <p:cNvPr id="3" name="Content Placeholder 2">
            <a:extLst>
              <a:ext uri="{FF2B5EF4-FFF2-40B4-BE49-F238E27FC236}">
                <a16:creationId xmlns:a16="http://schemas.microsoft.com/office/drawing/2014/main" id="{8D2C4AEA-99A6-F41B-D04A-2C1808E83BE6}"/>
              </a:ext>
            </a:extLst>
          </p:cNvPr>
          <p:cNvSpPr>
            <a:spLocks noGrp="1"/>
          </p:cNvSpPr>
          <p:nvPr>
            <p:ph idx="1"/>
          </p:nvPr>
        </p:nvSpPr>
        <p:spPr>
          <a:xfrm>
            <a:off x="6115317" y="2743200"/>
            <a:ext cx="5247340" cy="3496878"/>
          </a:xfrm>
        </p:spPr>
        <p:txBody>
          <a:bodyPr anchor="ctr">
            <a:normAutofit lnSpcReduction="10000"/>
          </a:bodyPr>
          <a:lstStyle/>
          <a:p>
            <a:r>
              <a:rPr lang="en-US" sz="2000" b="0" i="0" dirty="0">
                <a:effectLst/>
                <a:latin typeface="Arial" panose="020B0604020202020204" pitchFamily="34" charset="0"/>
              </a:rPr>
              <a:t>What plaintiff wants to do: expand religious</a:t>
            </a:r>
            <a:br>
              <a:rPr lang="en-US" sz="2000" dirty="0"/>
            </a:br>
            <a:r>
              <a:rPr lang="en-US" sz="2000" b="0" i="0" dirty="0">
                <a:effectLst/>
                <a:latin typeface="Arial" panose="020B0604020202020204" pitchFamily="34" charset="0"/>
              </a:rPr>
              <a:t>school. Town refuses based on concerns</a:t>
            </a:r>
            <a:br>
              <a:rPr lang="en-US" sz="2000" dirty="0"/>
            </a:br>
            <a:r>
              <a:rPr lang="en-US" sz="2000" b="0" i="0" dirty="0">
                <a:effectLst/>
                <a:latin typeface="Arial" panose="020B0604020202020204" pitchFamily="34" charset="0"/>
              </a:rPr>
              <a:t>about inadequate parking </a:t>
            </a:r>
            <a:r>
              <a:rPr lang="en-US" sz="2000" b="0" i="0" dirty="0" err="1">
                <a:effectLst/>
                <a:latin typeface="Arial" panose="020B0604020202020204" pitchFamily="34" charset="0"/>
              </a:rPr>
              <a:t>etc</a:t>
            </a:r>
            <a:endParaRPr lang="en-US" sz="2000" b="0" i="0" dirty="0">
              <a:effectLst/>
              <a:latin typeface="Arial" panose="020B0604020202020204" pitchFamily="34" charset="0"/>
            </a:endParaRPr>
          </a:p>
          <a:p>
            <a:r>
              <a:rPr lang="en-US" sz="2000" dirty="0">
                <a:latin typeface="Arial" panose="020B0604020202020204" pitchFamily="34" charset="0"/>
              </a:rPr>
              <a:t>Ruling: court finds substantial burden because 1) city’s reasons for decision unpersuasive 2) P had no practical alternative to proposal, couldn’t expand on existing site 3) city did not try to meet P halfway by suggesting conditions for approval</a:t>
            </a:r>
          </a:p>
          <a:p>
            <a:r>
              <a:rPr lang="en-US" sz="2000" dirty="0">
                <a:latin typeface="Arial" panose="020B0604020202020204" pitchFamily="34" charset="0"/>
              </a:rPr>
              <a:t>Substantial burden test involves balancing interests. </a:t>
            </a:r>
          </a:p>
        </p:txBody>
      </p:sp>
    </p:spTree>
    <p:extLst>
      <p:ext uri="{BB962C8B-B14F-4D97-AF65-F5344CB8AC3E}">
        <p14:creationId xmlns:p14="http://schemas.microsoft.com/office/powerpoint/2010/main" val="42150229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Front steps and columns of a majestic city building">
            <a:extLst>
              <a:ext uri="{FF2B5EF4-FFF2-40B4-BE49-F238E27FC236}">
                <a16:creationId xmlns:a16="http://schemas.microsoft.com/office/drawing/2014/main" id="{D025A998-BF81-0059-4D59-1E7B95389B97}"/>
              </a:ext>
            </a:extLst>
          </p:cNvPr>
          <p:cNvPicPr>
            <a:picLocks noChangeAspect="1"/>
          </p:cNvPicPr>
          <p:nvPr/>
        </p:nvPicPr>
        <p:blipFill rotWithShape="1">
          <a:blip r:embed="rId2"/>
          <a:srcRect l="22496" r="24845" b="-2"/>
          <a:stretch/>
        </p:blipFill>
        <p:spPr>
          <a:xfrm>
            <a:off x="-1" y="-2"/>
            <a:ext cx="5410198" cy="6858002"/>
          </a:xfrm>
          <a:prstGeom prst="rect">
            <a:avLst/>
          </a:prstGeom>
        </p:spPr>
      </p:pic>
      <p:sp useBgFill="1">
        <p:nvSpPr>
          <p:cNvPr id="11" name="Rectangle 10">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3099D0-888F-D72D-88F9-FDAC03DDB430}"/>
              </a:ext>
            </a:extLst>
          </p:cNvPr>
          <p:cNvSpPr>
            <a:spLocks noGrp="1"/>
          </p:cNvSpPr>
          <p:nvPr>
            <p:ph type="title"/>
          </p:nvPr>
        </p:nvSpPr>
        <p:spPr>
          <a:xfrm>
            <a:off x="6115317" y="405685"/>
            <a:ext cx="5464968" cy="1559301"/>
          </a:xfrm>
        </p:spPr>
        <p:txBody>
          <a:bodyPr>
            <a:normAutofit/>
          </a:bodyPr>
          <a:lstStyle/>
          <a:p>
            <a:r>
              <a:rPr lang="en-US" sz="3400" b="0" i="1">
                <a:effectLst/>
                <a:latin typeface="Lato Extended"/>
              </a:rPr>
              <a:t>Chabad Lubavitch v. Litchfield Historic Dist.</a:t>
            </a:r>
            <a:r>
              <a:rPr lang="en-US" sz="3400" b="0" i="0">
                <a:effectLst/>
                <a:latin typeface="Lato Extended"/>
              </a:rPr>
              <a:t>,  768 F.3d 183 (2014)</a:t>
            </a:r>
            <a:endParaRPr lang="en-US" sz="3400"/>
          </a:p>
        </p:txBody>
      </p:sp>
      <p:sp>
        <p:nvSpPr>
          <p:cNvPr id="3" name="Content Placeholder 2">
            <a:extLst>
              <a:ext uri="{FF2B5EF4-FFF2-40B4-BE49-F238E27FC236}">
                <a16:creationId xmlns:a16="http://schemas.microsoft.com/office/drawing/2014/main" id="{ECF09C1C-2970-2297-594D-EB8ACABB4024}"/>
              </a:ext>
            </a:extLst>
          </p:cNvPr>
          <p:cNvSpPr>
            <a:spLocks noGrp="1"/>
          </p:cNvSpPr>
          <p:nvPr>
            <p:ph idx="1"/>
          </p:nvPr>
        </p:nvSpPr>
        <p:spPr>
          <a:xfrm>
            <a:off x="6115317" y="2743200"/>
            <a:ext cx="5247340" cy="3496878"/>
          </a:xfrm>
        </p:spPr>
        <p:txBody>
          <a:bodyPr anchor="ctr">
            <a:normAutofit/>
          </a:bodyPr>
          <a:lstStyle/>
          <a:p>
            <a:r>
              <a:rPr lang="en-US" sz="1600" b="0" i="0" dirty="0">
                <a:effectLst/>
                <a:latin typeface="Arial" panose="020B0604020202020204" pitchFamily="34" charset="0"/>
              </a:rPr>
              <a:t>What plaintiff wanted to do: alter a house in a historic district to build a clock tower.  City says no because of historic preservation law. </a:t>
            </a:r>
          </a:p>
          <a:p>
            <a:r>
              <a:rPr lang="en-US" sz="1600" dirty="0">
                <a:latin typeface="Arial" panose="020B0604020202020204" pitchFamily="34" charset="0"/>
              </a:rPr>
              <a:t>P’s equal terms claim: </a:t>
            </a:r>
            <a:r>
              <a:rPr lang="en-US" sz="1600" b="0" i="0" dirty="0">
                <a:effectLst/>
                <a:latin typeface="Arial" panose="020B0604020202020204" pitchFamily="34" charset="0"/>
              </a:rPr>
              <a:t>P’s claim: secular library allowed to make major changes and we weren’t, hence we </a:t>
            </a:r>
            <a:r>
              <a:rPr lang="en-US" sz="1600" b="0" i="0">
                <a:effectLst/>
                <a:latin typeface="Arial" panose="020B0604020202020204" pitchFamily="34" charset="0"/>
              </a:rPr>
              <a:t>weren’t treated on </a:t>
            </a:r>
            <a:r>
              <a:rPr lang="en-US" sz="1600" b="0" i="0" dirty="0">
                <a:effectLst/>
                <a:latin typeface="Arial" panose="020B0604020202020204" pitchFamily="34" charset="0"/>
              </a:rPr>
              <a:t>equal terms</a:t>
            </a:r>
          </a:p>
          <a:p>
            <a:r>
              <a:rPr lang="en-US" sz="1600" dirty="0">
                <a:latin typeface="Arial" panose="020B0604020202020204" pitchFamily="34" charset="0"/>
              </a:rPr>
              <a:t>Ruling: court rejects claim, because library renovations were made 50 years ago, and historic preservation laws have become stricter.</a:t>
            </a:r>
          </a:p>
          <a:p>
            <a:r>
              <a:rPr lang="en-US" sz="1600" dirty="0">
                <a:latin typeface="Arial" panose="020B0604020202020204" pitchFamily="34" charset="0"/>
              </a:rPr>
              <a:t>Bottom line: equal terms provision does not prevent changes in law. </a:t>
            </a:r>
            <a:endParaRPr lang="en-US" sz="1600" dirty="0"/>
          </a:p>
        </p:txBody>
      </p:sp>
    </p:spTree>
    <p:extLst>
      <p:ext uri="{BB962C8B-B14F-4D97-AF65-F5344CB8AC3E}">
        <p14:creationId xmlns:p14="http://schemas.microsoft.com/office/powerpoint/2010/main" val="1022892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CAA14445-553E-B3EC-12A3-DF7A2BDAE992}"/>
              </a:ext>
            </a:extLst>
          </p:cNvPr>
          <p:cNvSpPr>
            <a:spLocks noGrp="1"/>
          </p:cNvSpPr>
          <p:nvPr>
            <p:ph type="title"/>
          </p:nvPr>
        </p:nvSpPr>
        <p:spPr>
          <a:xfrm>
            <a:off x="479394" y="1070800"/>
            <a:ext cx="3939688" cy="5583126"/>
          </a:xfrm>
        </p:spPr>
        <p:txBody>
          <a:bodyPr>
            <a:normAutofit/>
          </a:bodyPr>
          <a:lstStyle/>
          <a:p>
            <a:pPr algn="r"/>
            <a:r>
              <a:rPr lang="en-US" sz="6200"/>
              <a:t>Assessment</a:t>
            </a:r>
          </a:p>
        </p:txBody>
      </p:sp>
      <p:cxnSp>
        <p:nvCxnSpPr>
          <p:cNvPr id="11" name="Straight Connector 10">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89D48913-08C6-E635-2018-58EEC543FFBE}"/>
              </a:ext>
            </a:extLst>
          </p:cNvPr>
          <p:cNvGraphicFramePr>
            <a:graphicFrameLocks noGrp="1"/>
          </p:cNvGraphicFramePr>
          <p:nvPr>
            <p:ph idx="1"/>
            <p:extLst>
              <p:ext uri="{D42A27DB-BD31-4B8C-83A1-F6EECF244321}">
                <p14:modId xmlns:p14="http://schemas.microsoft.com/office/powerpoint/2010/main" val="1253487765"/>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4740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08C7D5-9BA4-607C-68D6-1A8FB0FBED9F}"/>
              </a:ext>
            </a:extLst>
          </p:cNvPr>
          <p:cNvSpPr>
            <a:spLocks noGrp="1"/>
          </p:cNvSpPr>
          <p:nvPr>
            <p:ph type="title"/>
          </p:nvPr>
        </p:nvSpPr>
        <p:spPr>
          <a:xfrm>
            <a:off x="761803" y="350196"/>
            <a:ext cx="4646904" cy="1624520"/>
          </a:xfrm>
        </p:spPr>
        <p:txBody>
          <a:bodyPr anchor="ctr">
            <a:normAutofit/>
          </a:bodyPr>
          <a:lstStyle/>
          <a:p>
            <a:r>
              <a:rPr lang="en-US" sz="4000"/>
              <a:t>Background: Why the Course? </a:t>
            </a:r>
          </a:p>
        </p:txBody>
      </p:sp>
      <p:sp>
        <p:nvSpPr>
          <p:cNvPr id="3" name="Content Placeholder 2">
            <a:extLst>
              <a:ext uri="{FF2B5EF4-FFF2-40B4-BE49-F238E27FC236}">
                <a16:creationId xmlns:a16="http://schemas.microsoft.com/office/drawing/2014/main" id="{18E387D1-A87A-A388-0D23-EFCA7CB4BCA2}"/>
              </a:ext>
            </a:extLst>
          </p:cNvPr>
          <p:cNvSpPr>
            <a:spLocks noGrp="1"/>
          </p:cNvSpPr>
          <p:nvPr>
            <p:ph idx="1"/>
          </p:nvPr>
        </p:nvSpPr>
        <p:spPr>
          <a:xfrm>
            <a:off x="761802" y="2743200"/>
            <a:ext cx="4646905" cy="3613149"/>
          </a:xfrm>
        </p:spPr>
        <p:txBody>
          <a:bodyPr anchor="ctr">
            <a:normAutofit/>
          </a:bodyPr>
          <a:lstStyle/>
          <a:p>
            <a:pPr marL="0" indent="0">
              <a:buNone/>
            </a:pPr>
            <a:r>
              <a:rPr lang="en-US" sz="1700"/>
              <a:t>In 2021, one of the Law Center’s faculty decided to create a university-wide online course on equity issues, entitled “Structural Barriers and the Pursuit of Equity.”  Faculty from throughout the university were asked to contribute a week’s worth of material.</a:t>
            </a:r>
          </a:p>
          <a:p>
            <a:pPr marL="0" indent="0">
              <a:buNone/>
            </a:pPr>
            <a:endParaRPr lang="en-US" sz="1700"/>
          </a:p>
          <a:p>
            <a:pPr marL="0" indent="0">
              <a:buNone/>
            </a:pPr>
            <a:r>
              <a:rPr lang="en-US" sz="1700"/>
              <a:t>Because my scholarship is mostly about land use and I know more about Orthodox Jews than about other marginalized groups, I chose to create a segment on the relationship between land use regulation and Orthodox Jews. </a:t>
            </a:r>
          </a:p>
          <a:p>
            <a:pPr marL="0" indent="0">
              <a:buNone/>
            </a:pPr>
            <a:endParaRPr lang="en-US" sz="1700"/>
          </a:p>
        </p:txBody>
      </p:sp>
      <p:pic>
        <p:nvPicPr>
          <p:cNvPr id="5" name="Picture 4" descr="Glasses on top of a book">
            <a:extLst>
              <a:ext uri="{FF2B5EF4-FFF2-40B4-BE49-F238E27FC236}">
                <a16:creationId xmlns:a16="http://schemas.microsoft.com/office/drawing/2014/main" id="{E0001FC2-9216-4CF2-BEEA-1554865B8054}"/>
              </a:ext>
            </a:extLst>
          </p:cNvPr>
          <p:cNvPicPr>
            <a:picLocks noChangeAspect="1"/>
          </p:cNvPicPr>
          <p:nvPr/>
        </p:nvPicPr>
        <p:blipFill rotWithShape="1">
          <a:blip r:embed="rId2"/>
          <a:srcRect l="7856" r="33188" b="-1"/>
          <a:stretch/>
        </p:blipFill>
        <p:spPr>
          <a:xfrm>
            <a:off x="6096000" y="1"/>
            <a:ext cx="6102825" cy="6858000"/>
          </a:xfrm>
          <a:prstGeom prst="rect">
            <a:avLst/>
          </a:prstGeom>
        </p:spPr>
      </p:pic>
    </p:spTree>
    <p:extLst>
      <p:ext uri="{BB962C8B-B14F-4D97-AF65-F5344CB8AC3E}">
        <p14:creationId xmlns:p14="http://schemas.microsoft.com/office/powerpoint/2010/main" val="1371301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heckmate in a chess game">
            <a:extLst>
              <a:ext uri="{FF2B5EF4-FFF2-40B4-BE49-F238E27FC236}">
                <a16:creationId xmlns:a16="http://schemas.microsoft.com/office/drawing/2014/main" id="{3C9A49E1-6BF2-0C7C-304F-BC8A65535933}"/>
              </a:ext>
            </a:extLst>
          </p:cNvPr>
          <p:cNvPicPr>
            <a:picLocks noChangeAspect="1"/>
          </p:cNvPicPr>
          <p:nvPr/>
        </p:nvPicPr>
        <p:blipFill rotWithShape="1">
          <a:blip r:embed="rId2"/>
          <a:srcRect l="15116" r="17629" b="2"/>
          <a:stretch/>
        </p:blipFill>
        <p:spPr>
          <a:xfrm>
            <a:off x="6103027" y="10"/>
            <a:ext cx="6088971" cy="6857990"/>
          </a:xfrm>
          <a:prstGeom prst="rect">
            <a:avLst/>
          </a:prstGeom>
        </p:spPr>
      </p:pic>
      <p:sp useBgFill="1">
        <p:nvSpPr>
          <p:cNvPr id="11" name="Rectangle 10">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07420C-4160-A35A-AF50-65767169DC5C}"/>
              </a:ext>
            </a:extLst>
          </p:cNvPr>
          <p:cNvSpPr>
            <a:spLocks noGrp="1"/>
          </p:cNvSpPr>
          <p:nvPr>
            <p:ph type="title"/>
          </p:nvPr>
        </p:nvSpPr>
        <p:spPr>
          <a:xfrm>
            <a:off x="761801" y="328512"/>
            <a:ext cx="4778387" cy="1628970"/>
          </a:xfrm>
        </p:spPr>
        <p:txBody>
          <a:bodyPr anchor="ctr">
            <a:normAutofit/>
          </a:bodyPr>
          <a:lstStyle/>
          <a:p>
            <a:r>
              <a:rPr lang="en-US" sz="4000"/>
              <a:t>How I organized the course </a:t>
            </a:r>
          </a:p>
        </p:txBody>
      </p:sp>
      <p:sp>
        <p:nvSpPr>
          <p:cNvPr id="3" name="Content Placeholder 2">
            <a:extLst>
              <a:ext uri="{FF2B5EF4-FFF2-40B4-BE49-F238E27FC236}">
                <a16:creationId xmlns:a16="http://schemas.microsoft.com/office/drawing/2014/main" id="{BE0E1825-19D5-FA22-CBF3-737A6FC5719A}"/>
              </a:ext>
            </a:extLst>
          </p:cNvPr>
          <p:cNvSpPr>
            <a:spLocks noGrp="1"/>
          </p:cNvSpPr>
          <p:nvPr>
            <p:ph idx="1"/>
          </p:nvPr>
        </p:nvSpPr>
        <p:spPr>
          <a:xfrm>
            <a:off x="761801" y="2884929"/>
            <a:ext cx="4659756" cy="3374137"/>
          </a:xfrm>
        </p:spPr>
        <p:txBody>
          <a:bodyPr anchor="ctr">
            <a:normAutofit/>
          </a:bodyPr>
          <a:lstStyle/>
          <a:p>
            <a:r>
              <a:rPr lang="en-US" sz="1900" dirty="0"/>
              <a:t>Intentional discrimination – cases involving intentional discrimination against Orthodox Jews (usually Hasidic sects). </a:t>
            </a:r>
          </a:p>
          <a:p>
            <a:r>
              <a:rPr lang="en-US" sz="1900" dirty="0"/>
              <a:t>Other constitutional issues- facially neutral local rules that nevertheless might violate the First Amendment. </a:t>
            </a:r>
          </a:p>
          <a:p>
            <a:r>
              <a:rPr lang="en-US" sz="1900" dirty="0"/>
              <a:t>RLUIPA- a federal statute expanding on constitutional rights of religious institutions.  In keeping with the rest of the subject matter, I focused on cases involving Orthodox Jewish groups.</a:t>
            </a:r>
          </a:p>
        </p:txBody>
      </p:sp>
    </p:spTree>
    <p:extLst>
      <p:ext uri="{BB962C8B-B14F-4D97-AF65-F5344CB8AC3E}">
        <p14:creationId xmlns:p14="http://schemas.microsoft.com/office/powerpoint/2010/main" val="1114394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Yellow paper aeroplane flying the opposite way as many grey paper aeroplanes">
            <a:extLst>
              <a:ext uri="{FF2B5EF4-FFF2-40B4-BE49-F238E27FC236}">
                <a16:creationId xmlns:a16="http://schemas.microsoft.com/office/drawing/2014/main" id="{B71CA205-D778-5763-C651-2951A8B881E0}"/>
              </a:ext>
            </a:extLst>
          </p:cNvPr>
          <p:cNvPicPr>
            <a:picLocks noChangeAspect="1"/>
          </p:cNvPicPr>
          <p:nvPr/>
        </p:nvPicPr>
        <p:blipFill rotWithShape="1">
          <a:blip r:embed="rId2"/>
          <a:srcRect l="9409" r="31326" b="-1"/>
          <a:stretch/>
        </p:blipFill>
        <p:spPr>
          <a:xfrm>
            <a:off x="6103027" y="10"/>
            <a:ext cx="6088971" cy="6857990"/>
          </a:xfrm>
          <a:prstGeom prst="rect">
            <a:avLst/>
          </a:prstGeom>
        </p:spPr>
      </p:pic>
      <p:sp useBgFill="1">
        <p:nvSpPr>
          <p:cNvPr id="11" name="Rectangle 10">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B1D2E9-AE11-DC05-5702-54942CEBF77D}"/>
              </a:ext>
            </a:extLst>
          </p:cNvPr>
          <p:cNvSpPr>
            <a:spLocks noGrp="1"/>
          </p:cNvSpPr>
          <p:nvPr>
            <p:ph type="title"/>
          </p:nvPr>
        </p:nvSpPr>
        <p:spPr>
          <a:xfrm>
            <a:off x="761801" y="328512"/>
            <a:ext cx="4778387" cy="1628970"/>
          </a:xfrm>
        </p:spPr>
        <p:txBody>
          <a:bodyPr anchor="ctr">
            <a:normAutofit/>
          </a:bodyPr>
          <a:lstStyle/>
          <a:p>
            <a:r>
              <a:rPr lang="en-US" sz="4000" dirty="0"/>
              <a:t>Part 1: Intentional discrimination – why?</a:t>
            </a:r>
          </a:p>
        </p:txBody>
      </p:sp>
      <p:sp>
        <p:nvSpPr>
          <p:cNvPr id="3" name="Content Placeholder 2">
            <a:extLst>
              <a:ext uri="{FF2B5EF4-FFF2-40B4-BE49-F238E27FC236}">
                <a16:creationId xmlns:a16="http://schemas.microsoft.com/office/drawing/2014/main" id="{3E233032-F461-5CC2-9E30-E701AC26BBF5}"/>
              </a:ext>
            </a:extLst>
          </p:cNvPr>
          <p:cNvSpPr>
            <a:spLocks noGrp="1"/>
          </p:cNvSpPr>
          <p:nvPr>
            <p:ph idx="1"/>
          </p:nvPr>
        </p:nvSpPr>
        <p:spPr>
          <a:xfrm>
            <a:off x="761801" y="2884929"/>
            <a:ext cx="4659756" cy="3374137"/>
          </a:xfrm>
        </p:spPr>
        <p:txBody>
          <a:bodyPr anchor="ctr">
            <a:normAutofit/>
          </a:bodyPr>
          <a:lstStyle/>
          <a:p>
            <a:pPr marL="0" indent="0">
              <a:buNone/>
            </a:pPr>
            <a:r>
              <a:rPr lang="en-US" sz="1300" dirty="0"/>
              <a:t>An introductory note- why might municipalities be especially tempted to exclude Orthodox Jews?</a:t>
            </a:r>
          </a:p>
          <a:p>
            <a:pPr marL="514350" indent="-514350">
              <a:buAutoNum type="arabicPeriod"/>
            </a:pPr>
            <a:r>
              <a:rPr lang="en-US" sz="1300" dirty="0"/>
              <a:t>Orthodox Jews believe that using cars and public transportation violates the Sabbath.  Thus, they need to walk to services on Sabbath, which means that they tend to have lots of small synagogues.  However, more synagogues means more tax-exempt property, conflicting with municipal desire to maximize revenue-producing property.</a:t>
            </a:r>
          </a:p>
          <a:p>
            <a:pPr marL="514350" indent="-514350">
              <a:buAutoNum type="arabicPeriod"/>
            </a:pPr>
            <a:r>
              <a:rPr lang="en-US" sz="1300" dirty="0"/>
              <a:t>Orthodox Jews rarely attend public schools- because a) Jewish holidays often fall on weekdays, making school attendance difficult and b) they prefer their children to spend more time on Torah study (as opposed to secular courses) .  As a result, municipal leaders perceive that Orthodox Jews are less likely to support generous funding for public schools.</a:t>
            </a:r>
          </a:p>
        </p:txBody>
      </p:sp>
    </p:spTree>
    <p:extLst>
      <p:ext uri="{BB962C8B-B14F-4D97-AF65-F5344CB8AC3E}">
        <p14:creationId xmlns:p14="http://schemas.microsoft.com/office/powerpoint/2010/main" val="2605980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3D rendering of a city in white">
            <a:extLst>
              <a:ext uri="{FF2B5EF4-FFF2-40B4-BE49-F238E27FC236}">
                <a16:creationId xmlns:a16="http://schemas.microsoft.com/office/drawing/2014/main" id="{82392738-1023-16E7-C40D-0F6291513608}"/>
              </a:ext>
            </a:extLst>
          </p:cNvPr>
          <p:cNvPicPr>
            <a:picLocks noChangeAspect="1"/>
          </p:cNvPicPr>
          <p:nvPr/>
        </p:nvPicPr>
        <p:blipFill rotWithShape="1">
          <a:blip r:embed="rId2"/>
          <a:srcRect l="19610" r="26452" b="-1"/>
          <a:stretch/>
        </p:blipFill>
        <p:spPr>
          <a:xfrm>
            <a:off x="6103027" y="10"/>
            <a:ext cx="6088971" cy="6857990"/>
          </a:xfrm>
          <a:prstGeom prst="rect">
            <a:avLst/>
          </a:prstGeom>
        </p:spPr>
      </p:pic>
      <p:sp useBgFill="1">
        <p:nvSpPr>
          <p:cNvPr id="11" name="Rectangle 10">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14EEBE-6296-B219-0F7A-20737A452D49}"/>
              </a:ext>
            </a:extLst>
          </p:cNvPr>
          <p:cNvSpPr>
            <a:spLocks noGrp="1"/>
          </p:cNvSpPr>
          <p:nvPr>
            <p:ph type="title"/>
          </p:nvPr>
        </p:nvSpPr>
        <p:spPr>
          <a:xfrm>
            <a:off x="761801" y="328512"/>
            <a:ext cx="4778387" cy="1628970"/>
          </a:xfrm>
        </p:spPr>
        <p:txBody>
          <a:bodyPr anchor="ctr">
            <a:normAutofit/>
          </a:bodyPr>
          <a:lstStyle/>
          <a:p>
            <a:r>
              <a:rPr lang="en-US" sz="4000"/>
              <a:t>Example of discriminatory intent</a:t>
            </a:r>
          </a:p>
        </p:txBody>
      </p:sp>
      <p:sp>
        <p:nvSpPr>
          <p:cNvPr id="3" name="Content Placeholder 2">
            <a:extLst>
              <a:ext uri="{FF2B5EF4-FFF2-40B4-BE49-F238E27FC236}">
                <a16:creationId xmlns:a16="http://schemas.microsoft.com/office/drawing/2014/main" id="{2350E3C1-FE9B-50AA-1DA4-04C9395D9ED6}"/>
              </a:ext>
            </a:extLst>
          </p:cNvPr>
          <p:cNvSpPr>
            <a:spLocks noGrp="1"/>
          </p:cNvSpPr>
          <p:nvPr>
            <p:ph idx="1"/>
          </p:nvPr>
        </p:nvSpPr>
        <p:spPr>
          <a:xfrm>
            <a:off x="761801" y="2884929"/>
            <a:ext cx="4659756" cy="3374137"/>
          </a:xfrm>
        </p:spPr>
        <p:txBody>
          <a:bodyPr anchor="ctr">
            <a:normAutofit lnSpcReduction="10000"/>
          </a:bodyPr>
          <a:lstStyle/>
          <a:p>
            <a:r>
              <a:rPr lang="en-US" sz="1400" i="1" dirty="0">
                <a:latin typeface="Lato Extended"/>
              </a:rPr>
              <a:t>Bl</a:t>
            </a:r>
            <a:r>
              <a:rPr lang="en-US" sz="1400" b="0" i="1" dirty="0">
                <a:effectLst/>
                <a:latin typeface="Lato Extended"/>
              </a:rPr>
              <a:t>oomingburg Jewish Educ. v. Vill. of Bloomingburg</a:t>
            </a:r>
            <a:r>
              <a:rPr lang="en-US" sz="1400" b="0" i="0" dirty="0">
                <a:effectLst/>
                <a:latin typeface="Lato Extended"/>
              </a:rPr>
              <a:t>, 111 F. Supp.3d 459 (2015)</a:t>
            </a:r>
          </a:p>
          <a:p>
            <a:r>
              <a:rPr lang="en-US" sz="1400" dirty="0">
                <a:latin typeface="Lato Extended"/>
              </a:rPr>
              <a:t>Facts- Hasidim expanding from nearby towns. City allegedly tried to curb Hasidic-oriented real estate development.</a:t>
            </a:r>
          </a:p>
          <a:p>
            <a:r>
              <a:rPr lang="en-US" sz="1400" dirty="0">
                <a:latin typeface="Lato Extended"/>
              </a:rPr>
              <a:t>Ruling- Courts found that town intended to exclude Hasidim, based on discriminatory statements.</a:t>
            </a:r>
          </a:p>
          <a:p>
            <a:r>
              <a:rPr lang="en-US" sz="1400" dirty="0">
                <a:latin typeface="Lato Extended"/>
              </a:rPr>
              <a:t>This violated equal protection clause (because intentional discrimination based on religion a violation) and Fair Housing Act, as well as substantive due process (because arbitrary laws violate due process). </a:t>
            </a:r>
          </a:p>
          <a:p>
            <a:r>
              <a:rPr lang="en-US" sz="1400" dirty="0">
                <a:latin typeface="Lato Extended"/>
              </a:rPr>
              <a:t>Bottom line: zoning decision motivated by desire to exclude Hasidim (or by analogy, other religious group) unconstitutional.</a:t>
            </a:r>
            <a:endParaRPr lang="en-US" sz="1400" dirty="0"/>
          </a:p>
        </p:txBody>
      </p:sp>
    </p:spTree>
    <p:extLst>
      <p:ext uri="{BB962C8B-B14F-4D97-AF65-F5344CB8AC3E}">
        <p14:creationId xmlns:p14="http://schemas.microsoft.com/office/powerpoint/2010/main" val="1143712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High angle view of a rolled paper, brown notebook, and black notepad on a wooden table">
            <a:extLst>
              <a:ext uri="{FF2B5EF4-FFF2-40B4-BE49-F238E27FC236}">
                <a16:creationId xmlns:a16="http://schemas.microsoft.com/office/drawing/2014/main" id="{119F9CE3-676B-EF63-67B3-D20157D02E59}"/>
              </a:ext>
            </a:extLst>
          </p:cNvPr>
          <p:cNvPicPr>
            <a:picLocks noChangeAspect="1"/>
          </p:cNvPicPr>
          <p:nvPr/>
        </p:nvPicPr>
        <p:blipFill rotWithShape="1">
          <a:blip r:embed="rId2"/>
          <a:srcRect r="40734" b="-1"/>
          <a:stretch/>
        </p:blipFill>
        <p:spPr>
          <a:xfrm>
            <a:off x="6103027" y="10"/>
            <a:ext cx="6088971" cy="6857990"/>
          </a:xfrm>
          <a:prstGeom prst="rect">
            <a:avLst/>
          </a:prstGeom>
        </p:spPr>
      </p:pic>
      <p:sp useBgFill="1">
        <p:nvSpPr>
          <p:cNvPr id="11" name="Rectangle 10">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A6502B-717D-4D02-8A20-BC368E59DE4C}"/>
              </a:ext>
            </a:extLst>
          </p:cNvPr>
          <p:cNvSpPr>
            <a:spLocks noGrp="1"/>
          </p:cNvSpPr>
          <p:nvPr>
            <p:ph type="title"/>
          </p:nvPr>
        </p:nvSpPr>
        <p:spPr>
          <a:xfrm>
            <a:off x="761801" y="328512"/>
            <a:ext cx="4778387" cy="1628970"/>
          </a:xfrm>
        </p:spPr>
        <p:txBody>
          <a:bodyPr anchor="ctr">
            <a:normAutofit/>
          </a:bodyPr>
          <a:lstStyle/>
          <a:p>
            <a:r>
              <a:rPr lang="en-US" sz="2800"/>
              <a:t>Part 2: the Eruv problem- or, how to violate the Constitution without clear discriminatory intent </a:t>
            </a:r>
          </a:p>
        </p:txBody>
      </p:sp>
      <p:sp>
        <p:nvSpPr>
          <p:cNvPr id="3" name="Content Placeholder 2">
            <a:extLst>
              <a:ext uri="{FF2B5EF4-FFF2-40B4-BE49-F238E27FC236}">
                <a16:creationId xmlns:a16="http://schemas.microsoft.com/office/drawing/2014/main" id="{A3757025-0329-991E-C566-BAF9A4E31F5A}"/>
              </a:ext>
            </a:extLst>
          </p:cNvPr>
          <p:cNvSpPr>
            <a:spLocks noGrp="1"/>
          </p:cNvSpPr>
          <p:nvPr>
            <p:ph idx="1"/>
          </p:nvPr>
        </p:nvSpPr>
        <p:spPr>
          <a:xfrm>
            <a:off x="761801" y="2884929"/>
            <a:ext cx="4659756" cy="3374137"/>
          </a:xfrm>
        </p:spPr>
        <p:txBody>
          <a:bodyPr anchor="ctr">
            <a:normAutofit/>
          </a:bodyPr>
          <a:lstStyle/>
          <a:p>
            <a:r>
              <a:rPr lang="en-US" sz="1100" dirty="0"/>
              <a:t>Background- </a:t>
            </a:r>
            <a:r>
              <a:rPr lang="en-US" sz="1100" b="0" i="0" dirty="0">
                <a:effectLst/>
                <a:latin typeface="Arial" panose="020B0604020202020204" pitchFamily="34" charset="0"/>
              </a:rPr>
              <a:t> A. Jewish law forbids carrying on Sabbath within a</a:t>
            </a:r>
            <a:br>
              <a:rPr lang="en-US" sz="1100" b="0" i="0" dirty="0">
                <a:effectLst/>
                <a:latin typeface="Lato" panose="020F0502020204030203" pitchFamily="34" charset="0"/>
              </a:rPr>
            </a:br>
            <a:r>
              <a:rPr lang="en-US" sz="1100" b="0" i="0" dirty="0">
                <a:effectLst/>
                <a:latin typeface="Arial" panose="020B0604020202020204" pitchFamily="34" charset="0"/>
              </a:rPr>
              <a:t>public domain</a:t>
            </a:r>
            <a:br>
              <a:rPr lang="en-US" sz="1100" b="0" i="0" dirty="0">
                <a:effectLst/>
                <a:latin typeface="Lato" panose="020F0502020204030203" pitchFamily="34" charset="0"/>
              </a:rPr>
            </a:br>
            <a:r>
              <a:rPr lang="en-US" sz="1100" b="0" i="0" dirty="0">
                <a:effectLst/>
                <a:latin typeface="Arial" panose="020B0604020202020204" pitchFamily="34" charset="0"/>
              </a:rPr>
              <a:t>• But there’s a limit to the rule: if you carry in a</a:t>
            </a:r>
            <a:br>
              <a:rPr lang="en-US" sz="1100" b="0" i="0" dirty="0">
                <a:effectLst/>
                <a:latin typeface="Lato" panose="020F0502020204030203" pitchFamily="34" charset="0"/>
              </a:rPr>
            </a:br>
            <a:r>
              <a:rPr lang="en-US" sz="1100" b="0" i="0" dirty="0">
                <a:effectLst/>
                <a:latin typeface="Arial" panose="020B0604020202020204" pitchFamily="34" charset="0"/>
              </a:rPr>
              <a:t>private domain, such as indoors, that’s OK.</a:t>
            </a:r>
            <a:br>
              <a:rPr lang="en-US" sz="1100" b="0" i="0" dirty="0">
                <a:effectLst/>
                <a:latin typeface="Lato" panose="020F0502020204030203" pitchFamily="34" charset="0"/>
              </a:rPr>
            </a:br>
            <a:r>
              <a:rPr lang="en-US" sz="1100" b="0" i="0" dirty="0">
                <a:effectLst/>
                <a:latin typeface="Arial" panose="020B0604020202020204" pitchFamily="34" charset="0"/>
              </a:rPr>
              <a:t>• As early as 5th c. or so, rabbis allowed creation of a</a:t>
            </a:r>
            <a:br>
              <a:rPr lang="en-US" sz="1100" b="0" i="0" dirty="0">
                <a:effectLst/>
                <a:latin typeface="Lato" panose="020F0502020204030203" pitchFamily="34" charset="0"/>
              </a:rPr>
            </a:br>
            <a:r>
              <a:rPr lang="en-US" sz="1100" b="0" i="0" dirty="0">
                <a:effectLst/>
                <a:latin typeface="Arial" panose="020B0604020202020204" pitchFamily="34" charset="0"/>
              </a:rPr>
              <a:t>private domain through wires or walls; this artificial “house” is</a:t>
            </a:r>
            <a:br>
              <a:rPr lang="en-US" sz="1100" b="0" i="0" dirty="0">
                <a:effectLst/>
                <a:latin typeface="Lato" panose="020F0502020204030203" pitchFamily="34" charset="0"/>
              </a:rPr>
            </a:br>
            <a:r>
              <a:rPr lang="en-US" sz="1100" b="0" i="0" dirty="0">
                <a:effectLst/>
                <a:latin typeface="Arial" panose="020B0604020202020204" pitchFamily="34" charset="0"/>
              </a:rPr>
              <a:t>called an “eruv.”- usually wires tied to utility poles. Typical American eruv just covers a neighborhood or two (though larger in</a:t>
            </a:r>
            <a:br>
              <a:rPr lang="en-US" sz="1100" b="0" i="0" dirty="0">
                <a:effectLst/>
                <a:latin typeface="Lato" panose="020F0502020204030203" pitchFamily="34" charset="0"/>
              </a:rPr>
            </a:br>
            <a:r>
              <a:rPr lang="en-US" sz="1100" b="0" i="0" dirty="0">
                <a:effectLst/>
                <a:latin typeface="Arial" panose="020B0604020202020204" pitchFamily="34" charset="0"/>
              </a:rPr>
              <a:t>Manhattan and DC).</a:t>
            </a:r>
            <a:br>
              <a:rPr lang="en-US" sz="1100" b="0" i="0" dirty="0">
                <a:effectLst/>
                <a:latin typeface="Lato" panose="020F0502020204030203" pitchFamily="34" charset="0"/>
              </a:rPr>
            </a:br>
            <a:r>
              <a:rPr lang="en-US" sz="1100" b="0" i="0" dirty="0">
                <a:effectLst/>
                <a:latin typeface="Arial" panose="020B0604020202020204" pitchFamily="34" charset="0"/>
              </a:rPr>
              <a:t>•Why litigation? Because streets are government-</a:t>
            </a:r>
            <a:br>
              <a:rPr lang="en-US" sz="1100" b="0" i="0" dirty="0">
                <a:effectLst/>
                <a:latin typeface="Lato" panose="020F0502020204030203" pitchFamily="34" charset="0"/>
              </a:rPr>
            </a:br>
            <a:r>
              <a:rPr lang="en-US" sz="1100" b="0" i="0" dirty="0">
                <a:effectLst/>
                <a:latin typeface="Arial" panose="020B0604020202020204" pitchFamily="34" charset="0"/>
              </a:rPr>
              <a:t>owned, which means govt permission required for eruv. So</a:t>
            </a:r>
            <a:br>
              <a:rPr lang="en-US" sz="1100" b="0" i="0" dirty="0">
                <a:effectLst/>
                <a:latin typeface="Lato" panose="020F0502020204030203" pitchFamily="34" charset="0"/>
              </a:rPr>
            </a:br>
            <a:r>
              <a:rPr lang="en-US" sz="1100" b="0" i="0" dirty="0">
                <a:effectLst/>
                <a:latin typeface="Arial" panose="020B0604020202020204" pitchFamily="34" charset="0"/>
              </a:rPr>
              <a:t>when govt rejects eruv, litigation sometimes results. Almost</a:t>
            </a:r>
            <a:br>
              <a:rPr lang="en-US" sz="1100" b="0" i="0" dirty="0">
                <a:effectLst/>
                <a:latin typeface="Lato" panose="020F0502020204030203" pitchFamily="34" charset="0"/>
              </a:rPr>
            </a:br>
            <a:r>
              <a:rPr lang="en-US" sz="1100" b="0" i="0" dirty="0">
                <a:effectLst/>
                <a:latin typeface="Arial" panose="020B0604020202020204" pitchFamily="34" charset="0"/>
              </a:rPr>
              <a:t>never controversial in big cities, but sometimes controversial</a:t>
            </a:r>
            <a:br>
              <a:rPr lang="en-US" sz="1100" b="0" i="0" dirty="0">
                <a:effectLst/>
                <a:latin typeface="Lato" panose="020F0502020204030203" pitchFamily="34" charset="0"/>
              </a:rPr>
            </a:br>
            <a:r>
              <a:rPr lang="en-US" sz="1100" b="0" i="0" dirty="0">
                <a:effectLst/>
                <a:latin typeface="Arial" panose="020B0604020202020204" pitchFamily="34" charset="0"/>
              </a:rPr>
              <a:t>in small suburbs.</a:t>
            </a:r>
            <a:endParaRPr lang="en-US" sz="1100" b="0" i="0" dirty="0">
              <a:effectLst/>
              <a:latin typeface="Lato" panose="020F0502020204030203" pitchFamily="34" charset="0"/>
            </a:endParaRPr>
          </a:p>
          <a:p>
            <a:br>
              <a:rPr lang="en-US" sz="1100" b="0" i="0" dirty="0">
                <a:effectLst/>
                <a:latin typeface="Lato" panose="020F0502020204030203" pitchFamily="34" charset="0"/>
              </a:rPr>
            </a:br>
            <a:endParaRPr lang="en-US" sz="1100" dirty="0"/>
          </a:p>
        </p:txBody>
      </p:sp>
    </p:spTree>
    <p:extLst>
      <p:ext uri="{BB962C8B-B14F-4D97-AF65-F5344CB8AC3E}">
        <p14:creationId xmlns:p14="http://schemas.microsoft.com/office/powerpoint/2010/main" val="2620529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Exclamation mark on a yellow background">
            <a:extLst>
              <a:ext uri="{FF2B5EF4-FFF2-40B4-BE49-F238E27FC236}">
                <a16:creationId xmlns:a16="http://schemas.microsoft.com/office/drawing/2014/main" id="{9E535E1D-201B-8B84-22C0-0B0AF7E50075}"/>
              </a:ext>
            </a:extLst>
          </p:cNvPr>
          <p:cNvPicPr>
            <a:picLocks noChangeAspect="1"/>
          </p:cNvPicPr>
          <p:nvPr/>
        </p:nvPicPr>
        <p:blipFill rotWithShape="1">
          <a:blip r:embed="rId2"/>
          <a:srcRect l="23164" r="10247"/>
          <a:stretch/>
        </p:blipFill>
        <p:spPr>
          <a:xfrm>
            <a:off x="6103027" y="10"/>
            <a:ext cx="6088971" cy="6857990"/>
          </a:xfrm>
          <a:prstGeom prst="rect">
            <a:avLst/>
          </a:prstGeom>
        </p:spPr>
      </p:pic>
      <p:sp useBgFill="1">
        <p:nvSpPr>
          <p:cNvPr id="11" name="Rectangle 10">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4ED108-3882-1BC9-494E-3B78D08CA575}"/>
              </a:ext>
            </a:extLst>
          </p:cNvPr>
          <p:cNvSpPr>
            <a:spLocks noGrp="1"/>
          </p:cNvSpPr>
          <p:nvPr>
            <p:ph type="title"/>
          </p:nvPr>
        </p:nvSpPr>
        <p:spPr>
          <a:xfrm>
            <a:off x="761801" y="328512"/>
            <a:ext cx="4778387" cy="1628970"/>
          </a:xfrm>
        </p:spPr>
        <p:txBody>
          <a:bodyPr anchor="ctr">
            <a:normAutofit/>
          </a:bodyPr>
          <a:lstStyle/>
          <a:p>
            <a:r>
              <a:rPr lang="en-US" sz="2800"/>
              <a:t>Key eruv case: </a:t>
            </a:r>
            <a:r>
              <a:rPr lang="en-US" sz="2800" b="0" i="1">
                <a:effectLst/>
                <a:latin typeface="Lato Extended"/>
              </a:rPr>
              <a:t>Tenafly Eruv Ass'n v. Borough of Tenafly</a:t>
            </a:r>
            <a:r>
              <a:rPr lang="en-US" sz="2800" b="0" i="0">
                <a:effectLst/>
                <a:latin typeface="Lato Extended"/>
              </a:rPr>
              <a:t>, 309 F.3d 144 (3d Cir. 2002),</a:t>
            </a:r>
            <a:endParaRPr lang="en-US" sz="2800"/>
          </a:p>
        </p:txBody>
      </p:sp>
      <p:sp>
        <p:nvSpPr>
          <p:cNvPr id="3" name="Content Placeholder 2">
            <a:extLst>
              <a:ext uri="{FF2B5EF4-FFF2-40B4-BE49-F238E27FC236}">
                <a16:creationId xmlns:a16="http://schemas.microsoft.com/office/drawing/2014/main" id="{0BBED55B-614A-AF4E-0C71-AB1EE04E66BA}"/>
              </a:ext>
            </a:extLst>
          </p:cNvPr>
          <p:cNvSpPr>
            <a:spLocks noGrp="1"/>
          </p:cNvSpPr>
          <p:nvPr>
            <p:ph idx="1"/>
          </p:nvPr>
        </p:nvSpPr>
        <p:spPr>
          <a:xfrm>
            <a:off x="761801" y="2884929"/>
            <a:ext cx="4659756" cy="3374137"/>
          </a:xfrm>
        </p:spPr>
        <p:txBody>
          <a:bodyPr anchor="ctr">
            <a:normAutofit/>
          </a:bodyPr>
          <a:lstStyle/>
          <a:p>
            <a:r>
              <a:rPr lang="en-US" sz="1400"/>
              <a:t>Facts: local govt refuses to allow Eruv because signs not allowed on street policies and eruv treated as sign; local Jews file suit. </a:t>
            </a:r>
          </a:p>
          <a:p>
            <a:r>
              <a:rPr lang="en-US" sz="1400"/>
              <a:t>Governing 1</a:t>
            </a:r>
            <a:r>
              <a:rPr lang="en-US" sz="1400" baseline="30000"/>
              <a:t>st</a:t>
            </a:r>
            <a:r>
              <a:rPr lang="en-US" sz="1400"/>
              <a:t> amendment principle- laws restricting signage generally OK if neutral. When law not neutrally applied, strict scrutiny applies (which means law unconstitutional absent compelling state interest).</a:t>
            </a:r>
          </a:p>
          <a:p>
            <a:r>
              <a:rPr lang="en-US" sz="1400" b="0" i="0">
                <a:effectLst/>
                <a:latin typeface="Arial" panose="020B0604020202020204" pitchFamily="34" charset="0"/>
              </a:rPr>
              <a:t>Ruling: Courts says law not neutrally applied. Court says lots of stuff gets put on utility poles and city doesn’t complain. So strict</a:t>
            </a:r>
            <a:br>
              <a:rPr lang="en-US" sz="1400" b="0" i="0">
                <a:effectLst/>
                <a:latin typeface="Lato" panose="020F0502020204030203" pitchFamily="34" charset="0"/>
              </a:rPr>
            </a:br>
            <a:r>
              <a:rPr lang="en-US" sz="1400" b="0" i="0">
                <a:effectLst/>
                <a:latin typeface="Arial" panose="020B0604020202020204" pitchFamily="34" charset="0"/>
              </a:rPr>
              <a:t>scrutiny applies, and city must allow eruv. </a:t>
            </a:r>
          </a:p>
          <a:p>
            <a:pPr marL="0" indent="0">
              <a:buNone/>
            </a:pPr>
            <a:r>
              <a:rPr lang="en-US" sz="1400">
                <a:latin typeface="Lato" panose="020F0502020204030203" pitchFamily="34" charset="0"/>
              </a:rPr>
              <a:t>By contrast, in other cases where law applied neutrally, city allowed to exclude eruv.</a:t>
            </a:r>
            <a:br>
              <a:rPr lang="en-US" sz="1400"/>
            </a:br>
            <a:endParaRPr lang="en-US" sz="1400"/>
          </a:p>
        </p:txBody>
      </p:sp>
    </p:spTree>
    <p:extLst>
      <p:ext uri="{BB962C8B-B14F-4D97-AF65-F5344CB8AC3E}">
        <p14:creationId xmlns:p14="http://schemas.microsoft.com/office/powerpoint/2010/main" val="761958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0FD5A-746A-BF0E-373D-D56B50BEFFA5}"/>
              </a:ext>
            </a:extLst>
          </p:cNvPr>
          <p:cNvSpPr>
            <a:spLocks noGrp="1"/>
          </p:cNvSpPr>
          <p:nvPr>
            <p:ph type="title"/>
          </p:nvPr>
        </p:nvSpPr>
        <p:spPr/>
        <p:txBody>
          <a:bodyPr/>
          <a:lstStyle/>
          <a:p>
            <a:r>
              <a:rPr lang="en-US" dirty="0"/>
              <a:t>A note on disparate impact</a:t>
            </a:r>
          </a:p>
        </p:txBody>
      </p:sp>
      <p:sp>
        <p:nvSpPr>
          <p:cNvPr id="3" name="Content Placeholder 2">
            <a:extLst>
              <a:ext uri="{FF2B5EF4-FFF2-40B4-BE49-F238E27FC236}">
                <a16:creationId xmlns:a16="http://schemas.microsoft.com/office/drawing/2014/main" id="{4779FCF9-C50E-B865-6194-59E23C325497}"/>
              </a:ext>
            </a:extLst>
          </p:cNvPr>
          <p:cNvSpPr>
            <a:spLocks noGrp="1"/>
          </p:cNvSpPr>
          <p:nvPr>
            <p:ph idx="1"/>
          </p:nvPr>
        </p:nvSpPr>
        <p:spPr/>
        <p:txBody>
          <a:bodyPr/>
          <a:lstStyle/>
          <a:p>
            <a:r>
              <a:rPr lang="en-US" dirty="0"/>
              <a:t>Fair Housing Act prohibits rules that have disparate impact based on race, religion or other suspect categories, unless a good reason for rule and no less discriminatory rule.</a:t>
            </a:r>
          </a:p>
          <a:p>
            <a:r>
              <a:rPr lang="en-US" dirty="0"/>
              <a:t>Disparate impact claims based on religion rarely, if ever, succeed in court.</a:t>
            </a:r>
          </a:p>
          <a:p>
            <a:r>
              <a:rPr lang="en-US" dirty="0"/>
              <a:t>BUT students should be aware of extent to which neutral laws negatively effect Orthodox Jews.</a:t>
            </a:r>
          </a:p>
          <a:p>
            <a:r>
              <a:rPr lang="en-US" dirty="0"/>
              <a:t>In particular: zoning laws that limit housing density generally disfavor walkability, and thus negatively effect Orthodox Jews by limiting the number of places where people can walk to synagogue. </a:t>
            </a:r>
          </a:p>
        </p:txBody>
      </p:sp>
    </p:spTree>
    <p:extLst>
      <p:ext uri="{BB962C8B-B14F-4D97-AF65-F5344CB8AC3E}">
        <p14:creationId xmlns:p14="http://schemas.microsoft.com/office/powerpoint/2010/main" val="2927177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railroad extending through the desert">
            <a:extLst>
              <a:ext uri="{FF2B5EF4-FFF2-40B4-BE49-F238E27FC236}">
                <a16:creationId xmlns:a16="http://schemas.microsoft.com/office/drawing/2014/main" id="{545E8E80-757D-BC45-1DD8-DB0C790D7CB1}"/>
              </a:ext>
            </a:extLst>
          </p:cNvPr>
          <p:cNvPicPr>
            <a:picLocks noChangeAspect="1"/>
          </p:cNvPicPr>
          <p:nvPr/>
        </p:nvPicPr>
        <p:blipFill rotWithShape="1">
          <a:blip r:embed="rId2"/>
          <a:srcRect r="1389"/>
          <a:stretch/>
        </p:blipFill>
        <p:spPr>
          <a:xfrm>
            <a:off x="76197" y="698498"/>
            <a:ext cx="5410198" cy="6858002"/>
          </a:xfrm>
          <a:prstGeom prst="rect">
            <a:avLst/>
          </a:prstGeom>
        </p:spPr>
      </p:pic>
      <p:sp useBgFill="1">
        <p:nvSpPr>
          <p:cNvPr id="11" name="Rectangle 10">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A3DD7E-54A4-6661-FA52-9BAABE475AE6}"/>
              </a:ext>
            </a:extLst>
          </p:cNvPr>
          <p:cNvSpPr>
            <a:spLocks noGrp="1"/>
          </p:cNvSpPr>
          <p:nvPr>
            <p:ph type="title"/>
          </p:nvPr>
        </p:nvSpPr>
        <p:spPr>
          <a:xfrm>
            <a:off x="6115317" y="405685"/>
            <a:ext cx="5464968" cy="1559301"/>
          </a:xfrm>
        </p:spPr>
        <p:txBody>
          <a:bodyPr>
            <a:normAutofit/>
          </a:bodyPr>
          <a:lstStyle/>
          <a:p>
            <a:r>
              <a:rPr lang="en-US" sz="2500"/>
              <a:t>Part 3: RLUIPA (Religious Land Use and Institutionalized Persons Act) – statutory protection for religious minorities</a:t>
            </a:r>
          </a:p>
        </p:txBody>
      </p:sp>
      <p:sp>
        <p:nvSpPr>
          <p:cNvPr id="3" name="Content Placeholder 2">
            <a:extLst>
              <a:ext uri="{FF2B5EF4-FFF2-40B4-BE49-F238E27FC236}">
                <a16:creationId xmlns:a16="http://schemas.microsoft.com/office/drawing/2014/main" id="{EFD9B185-4EED-B591-3F36-3B609F265140}"/>
              </a:ext>
            </a:extLst>
          </p:cNvPr>
          <p:cNvSpPr>
            <a:spLocks noGrp="1"/>
          </p:cNvSpPr>
          <p:nvPr>
            <p:ph idx="1"/>
          </p:nvPr>
        </p:nvSpPr>
        <p:spPr>
          <a:xfrm>
            <a:off x="6115317" y="2743200"/>
            <a:ext cx="5247340" cy="3496878"/>
          </a:xfrm>
        </p:spPr>
        <p:txBody>
          <a:bodyPr anchor="ctr">
            <a:normAutofit/>
          </a:bodyPr>
          <a:lstStyle/>
          <a:p>
            <a:r>
              <a:rPr lang="en-US" sz="1900" dirty="0"/>
              <a:t>Two key concepts:</a:t>
            </a:r>
          </a:p>
          <a:p>
            <a:r>
              <a:rPr lang="en-US" sz="1900" dirty="0"/>
              <a:t>“Substantial burden” – land use regulation violates RLUIPA if it substantially burdens religion, unless govt shows compelling state interest. </a:t>
            </a:r>
          </a:p>
          <a:p>
            <a:r>
              <a:rPr lang="en-US" sz="1900" dirty="0"/>
              <a:t>“Equal terms”- </a:t>
            </a:r>
            <a:r>
              <a:rPr lang="en-US" sz="1900" b="0" i="0" dirty="0">
                <a:effectLst/>
                <a:latin typeface="Arial" panose="020B0604020202020204" pitchFamily="34" charset="0"/>
              </a:rPr>
              <a:t>govt must</a:t>
            </a:r>
            <a:br>
              <a:rPr lang="en-US" sz="1900" b="0" i="0" dirty="0">
                <a:effectLst/>
                <a:latin typeface="Lato" panose="020F0502020204030203" pitchFamily="34" charset="0"/>
              </a:rPr>
            </a:br>
            <a:r>
              <a:rPr lang="en-US" sz="1900" b="0" i="0" dirty="0">
                <a:effectLst/>
                <a:latin typeface="Arial" panose="020B0604020202020204" pitchFamily="34" charset="0"/>
              </a:rPr>
              <a:t>treat religious institutions</a:t>
            </a:r>
            <a:br>
              <a:rPr lang="en-US" sz="1900" b="0" i="0" dirty="0">
                <a:effectLst/>
                <a:latin typeface="Lato" panose="020F0502020204030203" pitchFamily="34" charset="0"/>
              </a:rPr>
            </a:br>
            <a:r>
              <a:rPr lang="en-US" sz="1900" b="0" i="0" dirty="0">
                <a:effectLst/>
                <a:latin typeface="Arial" panose="020B0604020202020204" pitchFamily="34" charset="0"/>
              </a:rPr>
              <a:t>on equal terms with</a:t>
            </a:r>
            <a:br>
              <a:rPr lang="en-US" sz="1900" b="0" i="0" dirty="0">
                <a:effectLst/>
                <a:latin typeface="Lato" panose="020F0502020204030203" pitchFamily="34" charset="0"/>
              </a:rPr>
            </a:br>
            <a:r>
              <a:rPr lang="en-US" sz="1900" b="0" i="0" dirty="0">
                <a:effectLst/>
                <a:latin typeface="Arial" panose="020B0604020202020204" pitchFamily="34" charset="0"/>
              </a:rPr>
              <a:t>comparable secular land</a:t>
            </a:r>
            <a:br>
              <a:rPr lang="en-US" sz="1900" b="0" i="0" dirty="0">
                <a:effectLst/>
                <a:latin typeface="Lato" panose="020F0502020204030203" pitchFamily="34" charset="0"/>
              </a:rPr>
            </a:br>
            <a:r>
              <a:rPr lang="en-US" sz="1900" b="0" i="0" dirty="0">
                <a:effectLst/>
                <a:latin typeface="Arial" panose="020B0604020202020204" pitchFamily="34" charset="0"/>
              </a:rPr>
              <a:t>uses.</a:t>
            </a:r>
            <a:br>
              <a:rPr lang="en-US" sz="1900" dirty="0"/>
            </a:br>
            <a:endParaRPr lang="en-US" sz="1900" dirty="0"/>
          </a:p>
        </p:txBody>
      </p:sp>
    </p:spTree>
    <p:extLst>
      <p:ext uri="{BB962C8B-B14F-4D97-AF65-F5344CB8AC3E}">
        <p14:creationId xmlns:p14="http://schemas.microsoft.com/office/powerpoint/2010/main" val="20201596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1153</Words>
  <Application>Microsoft Office PowerPoint</Application>
  <PresentationFormat>Widescreen</PresentationFormat>
  <Paragraphs>50</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Lato</vt:lpstr>
      <vt:lpstr>Lato Extended</vt:lpstr>
      <vt:lpstr>Office Theme</vt:lpstr>
      <vt:lpstr>How I taught a mini-course about Orthodox Judaism and Land Use </vt:lpstr>
      <vt:lpstr>Background: Why the Course? </vt:lpstr>
      <vt:lpstr>How I organized the course </vt:lpstr>
      <vt:lpstr>Part 1: Intentional discrimination – why?</vt:lpstr>
      <vt:lpstr>Example of discriminatory intent</vt:lpstr>
      <vt:lpstr>Part 2: the Eruv problem- or, how to violate the Constitution without clear discriminatory intent </vt:lpstr>
      <vt:lpstr>Key eruv case: Tenafly Eruv Ass'n v. Borough of Tenafly, 309 F.3d 144 (3d Cir. 2002),</vt:lpstr>
      <vt:lpstr>A note on disparate impact</vt:lpstr>
      <vt:lpstr>Part 3: RLUIPA (Religious Land Use and Institutionalized Persons Act) – statutory protection for religious minorities</vt:lpstr>
      <vt:lpstr>Westchester v. Mamaroneck, 504 F.3d 338 (2d Cir. 2007),</vt:lpstr>
      <vt:lpstr>Chabad Lubavitch v. Litchfield Historic Dist.,  768 F.3d 183 (2014)</vt:lpstr>
      <vt:lpstr>Assessment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I taught a mini-course about Orthodox Judaism and Land Use</dc:title>
  <dc:creator>michael lewyn</dc:creator>
  <cp:lastModifiedBy>Michael E Lewyn</cp:lastModifiedBy>
  <cp:revision>5</cp:revision>
  <dcterms:created xsi:type="dcterms:W3CDTF">2024-01-21T19:21:04Z</dcterms:created>
  <dcterms:modified xsi:type="dcterms:W3CDTF">2024-02-28T18:54:36Z</dcterms:modified>
</cp:coreProperties>
</file>