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461" r:id="rId2"/>
    <p:sldId id="454" r:id="rId3"/>
    <p:sldId id="435" r:id="rId4"/>
    <p:sldId id="455" r:id="rId5"/>
    <p:sldId id="419" r:id="rId6"/>
    <p:sldId id="420" r:id="rId7"/>
    <p:sldId id="353" r:id="rId8"/>
    <p:sldId id="368" r:id="rId9"/>
    <p:sldId id="373" r:id="rId10"/>
    <p:sldId id="403" r:id="rId11"/>
    <p:sldId id="409" r:id="rId12"/>
    <p:sldId id="457" r:id="rId13"/>
    <p:sldId id="377" r:id="rId14"/>
    <p:sldId id="442" r:id="rId15"/>
    <p:sldId id="445" r:id="rId16"/>
    <p:sldId id="458" r:id="rId17"/>
    <p:sldId id="462" r:id="rId18"/>
    <p:sldId id="449" r:id="rId19"/>
    <p:sldId id="444" r:id="rId20"/>
    <p:sldId id="463" r:id="rId21"/>
    <p:sldId id="464" r:id="rId22"/>
    <p:sldId id="456" r:id="rId23"/>
    <p:sldId id="422" r:id="rId24"/>
    <p:sldId id="423" r:id="rId25"/>
    <p:sldId id="460" r:id="rId26"/>
    <p:sldId id="434" r:id="rId27"/>
    <p:sldId id="432" r:id="rId28"/>
    <p:sldId id="440" r:id="rId29"/>
    <p:sldId id="441" r:id="rId30"/>
    <p:sldId id="431" r:id="rId31"/>
    <p:sldId id="433" r:id="rId32"/>
    <p:sldId id="465" r:id="rId33"/>
    <p:sldId id="468" r:id="rId34"/>
    <p:sldId id="466" r:id="rId35"/>
    <p:sldId id="439" r:id="rId36"/>
    <p:sldId id="398" r:id="rId37"/>
    <p:sldId id="314" r:id="rId38"/>
    <p:sldId id="386" r:id="rId39"/>
    <p:sldId id="436" r:id="rId40"/>
    <p:sldId id="378" r:id="rId41"/>
    <p:sldId id="379" r:id="rId42"/>
    <p:sldId id="381" r:id="rId43"/>
    <p:sldId id="383" r:id="rId44"/>
    <p:sldId id="382" r:id="rId45"/>
    <p:sldId id="372" r:id="rId46"/>
    <p:sldId id="425" r:id="rId47"/>
    <p:sldId id="467" r:id="rId48"/>
    <p:sldId id="428" r:id="rId49"/>
    <p:sldId id="358" r:id="rId50"/>
    <p:sldId id="359" r:id="rId51"/>
    <p:sldId id="421" r:id="rId52"/>
    <p:sldId id="364" r:id="rId53"/>
    <p:sldId id="366" r:id="rId54"/>
    <p:sldId id="367" r:id="rId5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gray"/>
  <p:clrMru>
    <a:srgbClr val="86B1E7"/>
    <a:srgbClr val="516B89"/>
    <a:srgbClr val="047200"/>
    <a:srgbClr val="047001"/>
    <a:srgbClr val="D0172E"/>
    <a:srgbClr val="B23235"/>
    <a:srgbClr val="516CB7"/>
    <a:srgbClr val="666666"/>
    <a:srgbClr val="CE402E"/>
    <a:srgbClr val="FC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5607" autoAdjust="0"/>
  </p:normalViewPr>
  <p:slideViewPr>
    <p:cSldViewPr snapToGrid="0">
      <p:cViewPr varScale="1">
        <p:scale>
          <a:sx n="79" d="100"/>
          <a:sy n="79" d="100"/>
        </p:scale>
        <p:origin x="-19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notesMaster" Target="notesMasters/notesMaster1.xml"/><Relationship Id="rId57" Type="http://schemas.openxmlformats.org/officeDocument/2006/relationships/handoutMaster" Target="handoutMasters/handoutMaster1.xml"/><Relationship Id="rId58" Type="http://schemas.openxmlformats.org/officeDocument/2006/relationships/printerSettings" Target="printerSettings/printerSettings1.bin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1C30C15-5DEE-B146-9199-F0191879DB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45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A5A3062-B9DE-8F4E-A777-ABFCEFA4B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273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B62DD06-F765-4E4A-B4D8-7AE759E973D5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512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83759305-7E55-F540-8BB1-F0BC8FFD0215}" type="slidenum">
              <a:rPr lang="en-US" sz="1200"/>
              <a:pPr algn="r"/>
              <a:t>1</a:t>
            </a:fld>
            <a:endParaRPr lang="en-US" sz="120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Now that you’r</a:t>
            </a:r>
            <a:r>
              <a:rPr lang="en-US" altLang="ja-JP"/>
              <a:t>e coming to the end of the year — and getting close to summer jobs, or 2nd year intern- or externships, Prof. Mikulak and I thought this would be a good time to do 2 things: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FIRST, we thought it would be good for me to demo some free and low cost options for legal research. </a:t>
            </a:r>
          </a:p>
          <a:p>
            <a:pPr eaLnBrk="1" hangingPunct="1"/>
            <a:r>
              <a:rPr lang="en-US"/>
              <a:t>As you know, you may not always have access to Lexis or Westlaw — or they may be too expensive for some projects. </a:t>
            </a:r>
          </a:p>
          <a:p>
            <a:pPr eaLnBrk="1" hangingPunct="1"/>
            <a:r>
              <a:rPr lang="en-US"/>
              <a:t>So I’ll</a:t>
            </a:r>
            <a:r>
              <a:rPr lang="en-US" altLang="ja-JP"/>
              <a:t> introduce you to some alternatives.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SECOND, we thought you should at least SEE Bloomberg Law. It’s</a:t>
            </a:r>
            <a:r>
              <a:rPr lang="en-US" altLang="ja-JP"/>
              <a:t> not at all </a:t>
            </a:r>
            <a:r>
              <a:rPr lang="ja-JP" altLang="en-US"/>
              <a:t>“</a:t>
            </a:r>
            <a:r>
              <a:rPr lang="en-US" altLang="ja-JP"/>
              <a:t>low cost</a:t>
            </a:r>
            <a:r>
              <a:rPr lang="ja-JP" altLang="en-US"/>
              <a:t>”</a:t>
            </a:r>
            <a:r>
              <a:rPr lang="en-US" altLang="ja-JP"/>
              <a:t> but …</a:t>
            </a:r>
          </a:p>
          <a:p>
            <a:pPr eaLnBrk="1" hangingPunct="1"/>
            <a:r>
              <a:rPr lang="en-US"/>
              <a:t>— it has a very predictable pricing structure for practitioners;</a:t>
            </a:r>
          </a:p>
          <a:p>
            <a:pPr eaLnBrk="1" hangingPunct="1"/>
            <a:r>
              <a:rPr lang="en-US"/>
              <a:t>— and it’s</a:t>
            </a:r>
            <a:r>
              <a:rPr lang="en-US" altLang="ja-JP"/>
              <a:t> free to you while you’re in law school.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Overall, my GOALS for this session are fairly modest. All I really want is for you to be AWARE of the many alternative online research options out there.</a:t>
            </a:r>
          </a:p>
          <a:p>
            <a:pPr eaLnBrk="1" hangingPunct="1"/>
            <a:r>
              <a:rPr lang="en-US"/>
              <a:t>If you leave today thinking, </a:t>
            </a:r>
            <a:r>
              <a:rPr lang="ja-JP" altLang="en-US"/>
              <a:t>“</a:t>
            </a:r>
            <a:r>
              <a:rPr lang="en-US" altLang="ja-JP"/>
              <a:t>Wow, there are a lot of good free or inexpensive online research tools out there</a:t>
            </a:r>
            <a:r>
              <a:rPr lang="ja-JP" altLang="en-US"/>
              <a:t>”</a:t>
            </a:r>
            <a:r>
              <a:rPr lang="en-US" altLang="ja-JP"/>
              <a:t> — </a:t>
            </a:r>
            <a:br>
              <a:rPr lang="en-US" altLang="ja-JP"/>
            </a:br>
            <a:r>
              <a:rPr lang="en-US" altLang="ja-JP"/>
              <a:t>    and </a:t>
            </a:r>
            <a:r>
              <a:rPr lang="ja-JP" altLang="en-US"/>
              <a:t>“</a:t>
            </a:r>
            <a:r>
              <a:rPr lang="en-US" altLang="ja-JP"/>
              <a:t>I also have to take a look at this </a:t>
            </a:r>
            <a:r>
              <a:rPr lang="ja-JP" altLang="en-US"/>
              <a:t>‘</a:t>
            </a:r>
            <a:r>
              <a:rPr lang="en-US" altLang="ja-JP"/>
              <a:t>Bloomberg Law</a:t>
            </a:r>
            <a:r>
              <a:rPr lang="ja-JP" altLang="en-US"/>
              <a:t>’”</a:t>
            </a:r>
            <a:r>
              <a:rPr lang="en-US" altLang="ja-JP"/>
              <a:t> — </a:t>
            </a:r>
            <a:br>
              <a:rPr lang="en-US" altLang="ja-JP"/>
            </a:br>
            <a:r>
              <a:rPr lang="en-US" altLang="ja-JP"/>
              <a:t>    then I’ll be satisfied.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6E117D1-0571-4145-8FE0-9CA497D7AE81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3338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Google Scholar’s</a:t>
            </a:r>
            <a:r>
              <a:rPr lang="en-US" altLang="ja-JP"/>
              <a:t> familiar look-and-feel make it comfortable to use.</a:t>
            </a:r>
          </a:p>
          <a:p>
            <a:pPr eaLnBrk="1" hangingPunct="1"/>
            <a:r>
              <a:rPr lang="en-US"/>
              <a:t>Just be sure that you select the </a:t>
            </a:r>
            <a:r>
              <a:rPr lang="ja-JP" altLang="en-US"/>
              <a:t>“</a:t>
            </a:r>
            <a:r>
              <a:rPr lang="en-US" altLang="ja-JP"/>
              <a:t>Case law</a:t>
            </a:r>
            <a:r>
              <a:rPr lang="ja-JP" altLang="en-US"/>
              <a:t>”</a:t>
            </a:r>
            <a:r>
              <a:rPr lang="en-US" altLang="ja-JP"/>
              <a:t> option before you search.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In my various test searches, I’ve</a:t>
            </a:r>
            <a:r>
              <a:rPr lang="en-US" altLang="ja-JP"/>
              <a:t> been very impressed with the relevance of the results I’ve gotten from Google Scholar.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(Basically, for each case law tool I tried, I ran a search looking for cases on the California definition of </a:t>
            </a:r>
            <a:r>
              <a:rPr lang="ja-JP" altLang="en-US"/>
              <a:t>“</a:t>
            </a:r>
            <a:r>
              <a:rPr lang="en-US" altLang="ja-JP"/>
              <a:t>disability</a:t>
            </a:r>
            <a:r>
              <a:rPr lang="ja-JP" altLang="en-US"/>
              <a:t>”</a:t>
            </a:r>
            <a:r>
              <a:rPr lang="en-US" altLang="ja-JP"/>
              <a:t> as a condition that limits a </a:t>
            </a:r>
            <a:r>
              <a:rPr lang="ja-JP" altLang="en-US"/>
              <a:t>“</a:t>
            </a:r>
            <a:r>
              <a:rPr lang="en-US" altLang="ja-JP"/>
              <a:t>major life activity.</a:t>
            </a:r>
            <a:r>
              <a:rPr lang="ja-JP" altLang="en-US"/>
              <a:t>”</a:t>
            </a:r>
            <a:r>
              <a:rPr lang="en-US" altLang="ja-JP"/>
              <a:t>)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058C9A-B590-5C47-997A-1026B0E4AF74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345090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These Google Scholar results for my test search were good, in that they include a lot of the cases that other sources </a:t>
            </a:r>
            <a:br>
              <a:rPr lang="en-US"/>
            </a:br>
            <a:r>
              <a:rPr lang="en-US"/>
              <a:t>   (like practice guides and annotated codes) suggest are relevant to my issue.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FCC03CC-DB6E-9E43-B8F1-4C24F97CC0F0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2744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The second of my </a:t>
            </a:r>
            <a:r>
              <a:rPr lang="ja-JP" altLang="en-US"/>
              <a:t>“</a:t>
            </a:r>
            <a:r>
              <a:rPr lang="en-US" altLang="ja-JP"/>
              <a:t>best of the best</a:t>
            </a:r>
            <a:r>
              <a:rPr lang="ja-JP" altLang="en-US"/>
              <a:t>”</a:t>
            </a:r>
            <a:r>
              <a:rPr lang="en-US" altLang="ja-JP"/>
              <a:t> free sites is this California-specific site.</a:t>
            </a:r>
          </a:p>
          <a:p>
            <a:pPr eaLnBrk="1" hangingPunct="1"/>
            <a:r>
              <a:rPr lang="en-US"/>
              <a:t>It’s</a:t>
            </a:r>
            <a:r>
              <a:rPr lang="en-US" altLang="ja-JP"/>
              <a:t> distinctive because </a:t>
            </a:r>
          </a:p>
          <a:p>
            <a:pPr eaLnBrk="1" hangingPunct="1"/>
            <a:r>
              <a:rPr lang="en-US"/>
              <a:t>  -  it has all official PUBLISHED California cases going back as far as possible</a:t>
            </a:r>
          </a:p>
          <a:p>
            <a:pPr eaLnBrk="1" hangingPunct="1"/>
            <a:r>
              <a:rPr lang="en-US"/>
              <a:t>AND</a:t>
            </a:r>
          </a:p>
          <a:p>
            <a:pPr eaLnBrk="1" hangingPunct="1"/>
            <a:r>
              <a:rPr lang="en-US"/>
              <a:t>  -  it’s</a:t>
            </a:r>
            <a:r>
              <a:rPr lang="en-US" altLang="ja-JP"/>
              <a:t> powered by Lexis’s search engine.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The only downside is that new cases are added only 4 times a year.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I tested it using my </a:t>
            </a:r>
            <a:r>
              <a:rPr lang="ja-JP" altLang="en-US"/>
              <a:t>“</a:t>
            </a:r>
            <a:r>
              <a:rPr lang="en-US" altLang="ja-JP"/>
              <a:t>disability</a:t>
            </a:r>
            <a:r>
              <a:rPr lang="ja-JP" altLang="en-US"/>
              <a:t>”</a:t>
            </a:r>
            <a:r>
              <a:rPr lang="en-US" altLang="ja-JP"/>
              <a:t> search …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95F7D36-0C04-8B4A-B362-C411F2BAA05E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27648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/>
              <a:t>… and I got very good results.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By the way, you might</a:t>
            </a:r>
            <a:r>
              <a:rPr lang="en-US" altLang="ja-JP" dirty="0"/>
              <a:t> notice that you can see the </a:t>
            </a:r>
            <a:r>
              <a:rPr lang="en-US" altLang="ja-JP" dirty="0" smtClean="0"/>
              <a:t>Shepard’s SIGNALS next to the case citations...</a:t>
            </a:r>
          </a:p>
          <a:p>
            <a:pPr eaLnBrk="1" hangingPunct="1"/>
            <a:r>
              <a:rPr lang="en-US" dirty="0" smtClean="0"/>
              <a:t>BUT!.. You can’t</a:t>
            </a:r>
            <a:r>
              <a:rPr lang="en-US" altLang="ja-JP" dirty="0" smtClean="0"/>
              <a:t> get a full Shepard’s REPORT from this site without subscribing to (and paying for) Lexis.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As I’ve</a:t>
            </a:r>
            <a:r>
              <a:rPr lang="en-US" altLang="ja-JP" dirty="0"/>
              <a:t> said before and will say again…</a:t>
            </a:r>
          </a:p>
          <a:p>
            <a:pPr eaLnBrk="1" hangingPunct="1"/>
            <a:r>
              <a:rPr lang="en-US" dirty="0"/>
              <a:t>  There is no free substitute for Shepard’s</a:t>
            </a:r>
            <a:r>
              <a:rPr lang="en-US" altLang="ja-JP" dirty="0"/>
              <a:t> or </a:t>
            </a:r>
            <a:r>
              <a:rPr lang="en-US" altLang="ja-JP" dirty="0" err="1"/>
              <a:t>KeyCite</a:t>
            </a:r>
            <a:r>
              <a:rPr lang="en-US" altLang="ja-JP" dirty="0"/>
              <a:t>, particularly when you need to VERIFY the STATUS of a case.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69863A9-824B-3A46-A671-67F9641121E1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77F722F4-E263-9040-845A-AF9535E0C297}" type="slidenum">
              <a:rPr lang="en-US" sz="1200"/>
              <a:pPr algn="r"/>
              <a:t>14</a:t>
            </a:fld>
            <a:endParaRPr lang="en-US" sz="1200"/>
          </a:p>
        </p:txBody>
      </p:sp>
      <p:sp>
        <p:nvSpPr>
          <p:cNvPr id="429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Before I leave the free sites, I’d</a:t>
            </a:r>
            <a:r>
              <a:rPr lang="en-US" altLang="ja-JP"/>
              <a:t> like to introduce Ravel and Casetext, which have appeared in the last couple of years.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Both are very promising — and might displace my two free favorites — </a:t>
            </a:r>
            <a:br>
              <a:rPr lang="en-US"/>
            </a:br>
            <a:r>
              <a:rPr lang="en-US"/>
              <a:t>    if I weren’t afraid their venture capital might dry up &amp; they’d disappear.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838B0B-7B4B-8342-BEE7-F675DBA36544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4352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/>
              <a:t>Ravel has several plans, each with different content and features.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I</a:t>
            </a:r>
            <a:r>
              <a:rPr lang="fr-FR" dirty="0"/>
              <a:t>’</a:t>
            </a:r>
            <a:r>
              <a:rPr lang="en-US" altLang="ja-JP" dirty="0"/>
              <a:t>m kind of cheating in including it with the </a:t>
            </a:r>
            <a:r>
              <a:rPr lang="en-US" dirty="0"/>
              <a:t>“</a:t>
            </a:r>
            <a:r>
              <a:rPr lang="en-US" altLang="ja-JP" dirty="0"/>
              <a:t>Free</a:t>
            </a:r>
            <a:r>
              <a:rPr lang="en-US" dirty="0"/>
              <a:t>”</a:t>
            </a:r>
            <a:r>
              <a:rPr lang="en-US" altLang="ja-JP" dirty="0"/>
              <a:t> sites — But its </a:t>
            </a:r>
            <a:r>
              <a:rPr lang="en-US" dirty="0"/>
              <a:t>“</a:t>
            </a:r>
            <a:r>
              <a:rPr lang="en-US" altLang="ja-JP" dirty="0"/>
              <a:t>Open</a:t>
            </a:r>
            <a:r>
              <a:rPr lang="en-US" dirty="0"/>
              <a:t>”</a:t>
            </a:r>
            <a:r>
              <a:rPr lang="en-US" altLang="ja-JP" dirty="0"/>
              <a:t> plan IS free to anyone. </a:t>
            </a:r>
          </a:p>
          <a:p>
            <a:pPr eaLnBrk="1" hangingPunct="1"/>
            <a:r>
              <a:rPr lang="en-US" dirty="0"/>
              <a:t>AND its “Advanced Plan” (with more case law and more features) is available to USF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Advanced</a:t>
            </a:r>
            <a:r>
              <a:rPr lang="en-US" baseline="0" dirty="0" smtClean="0"/>
              <a:t> Plan </a:t>
            </a:r>
            <a:r>
              <a:rPr lang="en-US" dirty="0" smtClean="0"/>
              <a:t>includes</a:t>
            </a:r>
            <a:r>
              <a:rPr lang="en-US" baseline="0" dirty="0" smtClean="0"/>
              <a:t> Ravel’s distinctive </a:t>
            </a:r>
            <a:r>
              <a:rPr lang="en-US" altLang="ja-JP" dirty="0" smtClean="0"/>
              <a:t>visualization tools.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838B0B-7B4B-8342-BEE7-F675DBA36544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4352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/>
              <a:t>I ran my “disability” search in California cases using</a:t>
            </a:r>
            <a:r>
              <a:rPr lang="en-US" baseline="0" dirty="0" smtClean="0"/>
              <a:t> Ravel’s free</a:t>
            </a:r>
            <a:r>
              <a:rPr lang="en-US" altLang="ja-JP" dirty="0" smtClean="0"/>
              <a:t> </a:t>
            </a:r>
            <a:r>
              <a:rPr lang="en-US" dirty="0"/>
              <a:t>“</a:t>
            </a:r>
            <a:r>
              <a:rPr lang="en-US" altLang="ja-JP" dirty="0"/>
              <a:t>Open</a:t>
            </a:r>
            <a:r>
              <a:rPr lang="en-US" dirty="0"/>
              <a:t>”</a:t>
            </a:r>
            <a:r>
              <a:rPr lang="en-US" altLang="ja-JP" dirty="0"/>
              <a:t> </a:t>
            </a:r>
            <a:r>
              <a:rPr lang="en-US" altLang="ja-JP" dirty="0" smtClean="0"/>
              <a:t>plan</a:t>
            </a:r>
            <a:r>
              <a:rPr lang="en-US" dirty="0" smtClean="0"/>
              <a:t>…</a:t>
            </a:r>
            <a:endParaRPr lang="en-US" altLang="ja-JP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E16474E-D2B6-454C-8E7A-5E204EAB3B44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4515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The results were quite good in terms of relevance.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In the free “Open” plan</a:t>
            </a:r>
            <a:r>
              <a:rPr lang="en-US" baseline="0" dirty="0" smtClean="0"/>
              <a:t> interface, Ravel</a:t>
            </a:r>
            <a:r>
              <a:rPr lang="en-US" altLang="ja-JP" dirty="0" smtClean="0"/>
              <a:t> displays</a:t>
            </a:r>
            <a:r>
              <a:rPr lang="en-US" altLang="ja-JP" baseline="0" dirty="0" smtClean="0"/>
              <a:t> </a:t>
            </a:r>
            <a:r>
              <a:rPr lang="en-US" altLang="ja-JP" dirty="0" smtClean="0"/>
              <a:t>my results in “List View”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E16474E-D2B6-454C-8E7A-5E204EAB3B44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4515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/>
              <a:t>Then I signed</a:t>
            </a:r>
            <a:r>
              <a:rPr lang="en-US" baseline="0" dirty="0" smtClean="0"/>
              <a:t> on to my “Advanced” plan (available to us here at USF)… </a:t>
            </a:r>
          </a:p>
          <a:p>
            <a:pPr eaLnBrk="1" hangingPunct="1"/>
            <a:r>
              <a:rPr lang="en-US" baseline="0" dirty="0" smtClean="0"/>
              <a:t>     (Which is kind of cheating for this “free” section of the presentation!)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This gave me access to</a:t>
            </a:r>
            <a:r>
              <a:rPr lang="en-US" altLang="ja-JP" dirty="0" smtClean="0"/>
              <a:t> </a:t>
            </a:r>
            <a:r>
              <a:rPr lang="en-US" altLang="ja-JP" dirty="0"/>
              <a:t>the </a:t>
            </a:r>
            <a:r>
              <a:rPr lang="en-US" altLang="ja-JP" dirty="0" smtClean="0"/>
              <a:t>“Visual Search” </a:t>
            </a:r>
            <a:r>
              <a:rPr lang="en-US" altLang="ja-JP" dirty="0"/>
              <a:t>display of my </a:t>
            </a:r>
            <a:r>
              <a:rPr lang="en-US" altLang="ja-JP" dirty="0" smtClean="0"/>
              <a:t>results.</a:t>
            </a:r>
            <a:endParaRPr lang="en-US" altLang="ja-JP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Ravel uses the size of the circles to show how often cases have been cited.</a:t>
            </a:r>
          </a:p>
          <a:p>
            <a:pPr eaLnBrk="1" hangingPunct="1"/>
            <a:r>
              <a:rPr lang="en-US" dirty="0"/>
              <a:t>And it uses lines to show the citation relationships between cases — who cites to whom.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[</a:t>
            </a:r>
            <a:r>
              <a:rPr lang="en-US" dirty="0" smtClean="0"/>
              <a:t>There’s a lot </a:t>
            </a:r>
            <a:r>
              <a:rPr lang="en-US" dirty="0"/>
              <a:t>more to Ravel than this — but it can’t be shown in a screenshot; you need to see it live.]</a:t>
            </a:r>
          </a:p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28A029D-A52C-8245-A923-F755EE94D745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4331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/>
              <a:t>Here’s </a:t>
            </a:r>
            <a:r>
              <a:rPr lang="en-US" dirty="0" err="1"/>
              <a:t>Casetext</a:t>
            </a:r>
            <a:r>
              <a:rPr lang="en-US" dirty="0"/>
              <a:t>, where I also tried my </a:t>
            </a:r>
            <a:r>
              <a:rPr lang="ja-JP" altLang="en-US" dirty="0"/>
              <a:t>“</a:t>
            </a:r>
            <a:r>
              <a:rPr lang="en-US" altLang="ja-JP" dirty="0"/>
              <a:t>disability</a:t>
            </a:r>
            <a:r>
              <a:rPr lang="ja-JP" altLang="en-US" dirty="0"/>
              <a:t>”</a:t>
            </a:r>
            <a:r>
              <a:rPr lang="en-US" altLang="ja-JP" dirty="0"/>
              <a:t> search — with good results.</a:t>
            </a:r>
          </a:p>
          <a:p>
            <a:pPr eaLnBrk="1" hangingPunct="1"/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BUT, to </a:t>
            </a:r>
            <a:r>
              <a:rPr lang="en-US" altLang="ja-JP" dirty="0" smtClean="0"/>
              <a:t>highlight </a:t>
            </a:r>
            <a:r>
              <a:rPr lang="en-US" altLang="ja-JP" dirty="0" err="1" smtClean="0"/>
              <a:t>Casetext’s</a:t>
            </a:r>
            <a:r>
              <a:rPr lang="en-US" altLang="ja-JP" dirty="0" smtClean="0"/>
              <a:t> </a:t>
            </a:r>
            <a:r>
              <a:rPr lang="en-US" altLang="ja-JP" dirty="0"/>
              <a:t>unique features, I did a different search: </a:t>
            </a:r>
            <a:br>
              <a:rPr lang="en-US" altLang="ja-JP" dirty="0"/>
            </a:br>
            <a:endParaRPr lang="en-US" altLang="ja-JP" dirty="0"/>
          </a:p>
          <a:p>
            <a:pPr eaLnBrk="1" hangingPunct="1"/>
            <a:r>
              <a:rPr lang="en-US" altLang="ja-JP" dirty="0"/>
              <a:t>a broad search for </a:t>
            </a:r>
            <a:br>
              <a:rPr lang="en-US" altLang="ja-JP" dirty="0"/>
            </a:br>
            <a:r>
              <a:rPr lang="en-US" altLang="ja-JP" dirty="0"/>
              <a:t>   </a:t>
            </a:r>
            <a:r>
              <a:rPr lang="ja-JP" altLang="en-US" dirty="0"/>
              <a:t>“</a:t>
            </a:r>
            <a:r>
              <a:rPr lang="en-US" altLang="ja-JP" dirty="0"/>
              <a:t>sexual orientation</a:t>
            </a:r>
            <a:r>
              <a:rPr lang="ja-JP" altLang="en-US" dirty="0"/>
              <a:t>”</a:t>
            </a:r>
            <a:r>
              <a:rPr lang="en-US" altLang="ja-JP" dirty="0"/>
              <a:t> and </a:t>
            </a:r>
            <a:r>
              <a:rPr lang="ja-JP" altLang="en-US" dirty="0"/>
              <a:t>“</a:t>
            </a:r>
            <a:r>
              <a:rPr lang="en-US" altLang="ja-JP" dirty="0"/>
              <a:t>equal protection</a:t>
            </a:r>
            <a:r>
              <a:rPr lang="ja-JP" altLang="en-US" dirty="0"/>
              <a:t>”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B44983B-1A3E-1645-A4AF-DB05C1E4E66A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4618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I’ll</a:t>
            </a:r>
            <a:r>
              <a:rPr lang="en-US" altLang="ja-JP"/>
              <a:t> be zipping through all of this — </a:t>
            </a:r>
          </a:p>
          <a:p>
            <a:pPr eaLnBrk="1" hangingPunct="1"/>
            <a:r>
              <a:rPr lang="en-US"/>
              <a:t>   So I want you to have ways to look back at what I covered.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First, these slides plus an outline (with live links to all the sites) are on TWEN — and both are also on my </a:t>
            </a:r>
            <a:r>
              <a:rPr lang="ja-JP" altLang="en-US"/>
              <a:t>“</a:t>
            </a:r>
            <a:r>
              <a:rPr lang="en-US" altLang="ja-JP"/>
              <a:t>Selected Works</a:t>
            </a:r>
            <a:r>
              <a:rPr lang="ja-JP" altLang="en-US"/>
              <a:t>”</a:t>
            </a:r>
            <a:r>
              <a:rPr lang="en-US" altLang="ja-JP"/>
              <a:t> site, which, unlike TWEN, doesn’t need any password.</a:t>
            </a: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BFA3DE6-136B-7940-B9E1-C9FC968B04A3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445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One </a:t>
            </a:r>
            <a:r>
              <a:rPr lang="en-US" altLang="ja-JP"/>
              <a:t>distinctive Casetext feature is that it </a:t>
            </a:r>
            <a:r>
              <a:rPr lang="ja-JP" altLang="en-US"/>
              <a:t>“</a:t>
            </a:r>
            <a:r>
              <a:rPr lang="en-US" altLang="ja-JP"/>
              <a:t>crowdsources</a:t>
            </a:r>
            <a:r>
              <a:rPr lang="ja-JP" altLang="en-US"/>
              <a:t>”</a:t>
            </a:r>
            <a:r>
              <a:rPr lang="en-US" altLang="ja-JP"/>
              <a:t> by letting registered users add content in the form of posts — and even basic cite-checking information.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In my search results here, in the Supreme Court cases, you can see the link to posts users have added.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D92D32A-E7EB-A549-AEDA-AC5BA6176FD5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4495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/>
              <a:t>And in this CASE display of </a:t>
            </a:r>
            <a:r>
              <a:rPr lang="en-US" dirty="0" err="1"/>
              <a:t>Romer</a:t>
            </a:r>
            <a:r>
              <a:rPr lang="en-US" dirty="0"/>
              <a:t> v. Evans, you can see </a:t>
            </a:r>
            <a:r>
              <a:rPr lang="en-US" b="1" dirty="0"/>
              <a:t>several</a:t>
            </a:r>
            <a:r>
              <a:rPr lang="en-US" dirty="0"/>
              <a:t> of </a:t>
            </a:r>
            <a:r>
              <a:rPr lang="en-US" dirty="0" err="1"/>
              <a:t>Casetext’s</a:t>
            </a:r>
            <a:r>
              <a:rPr lang="en-US" dirty="0"/>
              <a:t> distinctive features: 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[ANIMATE at bullet points]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  -  summaries of </a:t>
            </a:r>
            <a:r>
              <a:rPr lang="en-US" dirty="0" err="1"/>
              <a:t>Romer</a:t>
            </a:r>
            <a:r>
              <a:rPr lang="en-US" dirty="0"/>
              <a:t> from later cases</a:t>
            </a:r>
          </a:p>
          <a:p>
            <a:pPr eaLnBrk="1" hangingPunct="1"/>
            <a:r>
              <a:rPr lang="en-US" dirty="0"/>
              <a:t>  -  key passages (often-cited passages) from </a:t>
            </a:r>
            <a:r>
              <a:rPr lang="en-US" dirty="0" err="1"/>
              <a:t>Romer</a:t>
            </a:r>
            <a:endParaRPr lang="en-US" dirty="0"/>
          </a:p>
          <a:p>
            <a:pPr eaLnBrk="1" hangingPunct="1"/>
            <a:r>
              <a:rPr lang="en-US" dirty="0"/>
              <a:t>  -  the user-edited posts (called “insights”</a:t>
            </a:r>
            <a:r>
              <a:rPr lang="en-US" altLang="ja-JP" dirty="0"/>
              <a:t>)</a:t>
            </a:r>
          </a:p>
          <a:p>
            <a:pPr eaLnBrk="1" hangingPunct="1"/>
            <a:r>
              <a:rPr lang="en-US" dirty="0"/>
              <a:t>  -  later cases that cite to </a:t>
            </a:r>
            <a:r>
              <a:rPr lang="en-US" dirty="0" err="1"/>
              <a:t>Romer</a:t>
            </a:r>
            <a:endParaRPr lang="en-US" dirty="0"/>
          </a:p>
          <a:p>
            <a:pPr eaLnBrk="1" hangingPunct="1"/>
            <a:r>
              <a:rPr lang="en-US" dirty="0"/>
              <a:t>AND</a:t>
            </a:r>
          </a:p>
          <a:p>
            <a:pPr eaLnBrk="1" hangingPunct="1"/>
            <a:r>
              <a:rPr lang="en-US" dirty="0"/>
              <a:t>  -  the </a:t>
            </a:r>
            <a:r>
              <a:rPr lang="ja-JP" altLang="en-US" dirty="0"/>
              <a:t>“</a:t>
            </a:r>
            <a:r>
              <a:rPr lang="en-US" altLang="ja-JP" dirty="0"/>
              <a:t>heat map</a:t>
            </a:r>
            <a:r>
              <a:rPr lang="ja-JP" altLang="en-US" dirty="0"/>
              <a:t>”</a:t>
            </a:r>
            <a:r>
              <a:rPr lang="en-US" altLang="ja-JP" dirty="0"/>
              <a:t> on the left, showing which parts of </a:t>
            </a:r>
            <a:r>
              <a:rPr lang="en-US" altLang="ja-JP" dirty="0" err="1" smtClean="0"/>
              <a:t>Romer</a:t>
            </a:r>
            <a:r>
              <a:rPr lang="en-US" altLang="ja-JP" dirty="0" smtClean="0"/>
              <a:t> </a:t>
            </a:r>
            <a:r>
              <a:rPr lang="en-US" altLang="ja-JP" dirty="0"/>
              <a:t>are most often cited by other cases</a:t>
            </a: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12419D2D-22F0-FB4A-8F98-F2BE9597A6E5}" type="slidenum">
              <a:rPr lang="en-US" sz="1200"/>
              <a:pPr algn="r"/>
              <a:t>22</a:t>
            </a:fld>
            <a:endParaRPr lang="en-US" sz="1200"/>
          </a:p>
        </p:txBody>
      </p:sp>
      <p:sp>
        <p:nvSpPr>
          <p:cNvPr id="2867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As a wrap-up on the free sites, here’s</a:t>
            </a:r>
            <a:r>
              <a:rPr lang="en-US" altLang="ja-JP"/>
              <a:t> a comparison chart of their features, </a:t>
            </a:r>
          </a:p>
          <a:p>
            <a:pPr eaLnBrk="1" hangingPunct="1"/>
            <a:r>
              <a:rPr lang="en-US"/>
              <a:t>  which you can consult at your leisure if you download the slides or the chart from TWEN.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A8FB255-172B-5441-8B7C-9B1616234E26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46188522-568B-1D49-AB4B-BDC4C28E6C18}" type="slidenum">
              <a:rPr lang="en-US" sz="1200"/>
              <a:pPr algn="r"/>
              <a:t>23</a:t>
            </a:fld>
            <a:endParaRPr lang="en-US" sz="1200"/>
          </a:p>
        </p:txBody>
      </p:sp>
      <p:sp>
        <p:nvSpPr>
          <p:cNvPr id="376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If you’re</a:t>
            </a:r>
            <a:r>
              <a:rPr lang="en-US" altLang="ja-JP"/>
              <a:t> willing and able to pay a bit, there are some very good options available.</a:t>
            </a:r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71E952-CCFD-F546-82FF-44DDAB794536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37888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/>
              <a:t>These 4 have particularly impressed me.</a:t>
            </a:r>
          </a:p>
          <a:p>
            <a:pPr eaLnBrk="1" hangingPunct="1"/>
            <a:r>
              <a:rPr lang="en-US" dirty="0"/>
              <a:t>The prices vary, but aren’t</a:t>
            </a:r>
            <a:r>
              <a:rPr lang="en-US" altLang="ja-JP" dirty="0"/>
              <a:t> shockingly high.</a:t>
            </a:r>
          </a:p>
          <a:p>
            <a:pPr eaLnBrk="1" hangingPunct="1"/>
            <a:r>
              <a:rPr lang="en-US" dirty="0"/>
              <a:t>And for the price, you generally get (as compared to free sites):</a:t>
            </a:r>
          </a:p>
          <a:p>
            <a:pPr eaLnBrk="1" hangingPunct="1"/>
            <a:r>
              <a:rPr lang="en-US" dirty="0"/>
              <a:t>  -  more search options;</a:t>
            </a:r>
          </a:p>
          <a:p>
            <a:pPr eaLnBrk="1" hangingPunct="1"/>
            <a:r>
              <a:rPr lang="en-US" dirty="0"/>
              <a:t>  -  more display options;</a:t>
            </a:r>
          </a:p>
          <a:p>
            <a:pPr eaLnBrk="1" hangingPunct="1"/>
            <a:r>
              <a:rPr lang="en-US" dirty="0"/>
              <a:t>  -  some options for organizing your work (like folders or histories);</a:t>
            </a:r>
          </a:p>
          <a:p>
            <a:pPr eaLnBrk="1" hangingPunct="1"/>
            <a:r>
              <a:rPr lang="en-US" dirty="0"/>
              <a:t>  -  some </a:t>
            </a:r>
            <a:r>
              <a:rPr lang="en-US" b="1" dirty="0"/>
              <a:t>slightly</a:t>
            </a:r>
            <a:r>
              <a:rPr lang="en-US" dirty="0"/>
              <a:t> more sophisticated </a:t>
            </a:r>
            <a:r>
              <a:rPr lang="ja-JP" altLang="en-US" dirty="0"/>
              <a:t>“</a:t>
            </a:r>
            <a:r>
              <a:rPr lang="en-US" altLang="ja-JP" dirty="0" err="1"/>
              <a:t>citators</a:t>
            </a:r>
            <a:r>
              <a:rPr lang="ja-JP" altLang="en-US" dirty="0"/>
              <a:t>”</a:t>
            </a:r>
            <a:r>
              <a:rPr lang="en-US" altLang="ja-JP" dirty="0"/>
              <a:t> (for EXPANDING your research); and</a:t>
            </a:r>
          </a:p>
          <a:p>
            <a:pPr eaLnBrk="1" hangingPunct="1"/>
            <a:r>
              <a:rPr lang="en-US" dirty="0"/>
              <a:t>  -  more content besides just cases (For example, you might get statutes, regulations, court rules, etc.…)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As law students, you now have free access to </a:t>
            </a:r>
            <a:r>
              <a:rPr lang="en-US" dirty="0" err="1"/>
              <a:t>Fastcase</a:t>
            </a:r>
            <a:r>
              <a:rPr lang="en-US" dirty="0"/>
              <a:t>, </a:t>
            </a:r>
            <a:r>
              <a:rPr lang="en-US" dirty="0" err="1"/>
              <a:t>Casemaker</a:t>
            </a:r>
            <a:r>
              <a:rPr lang="en-US" dirty="0"/>
              <a:t> and </a:t>
            </a:r>
            <a:r>
              <a:rPr lang="en-US" dirty="0" err="1"/>
              <a:t>Versuslaw</a:t>
            </a:r>
            <a:r>
              <a:rPr lang="en-US" dirty="0"/>
              <a:t>. Details are in the Outline on TWEN.)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Of these 4 really good products, </a:t>
            </a:r>
            <a:r>
              <a:rPr lang="en-US" dirty="0" err="1" smtClean="0"/>
              <a:t>Fastcase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Casemaker</a:t>
            </a:r>
            <a:r>
              <a:rPr lang="en-US" dirty="0"/>
              <a:t> </a:t>
            </a:r>
            <a:r>
              <a:rPr lang="en-US" dirty="0" smtClean="0"/>
              <a:t>are, for me, </a:t>
            </a:r>
            <a:r>
              <a:rPr lang="en-US" dirty="0"/>
              <a:t>the standouts</a:t>
            </a:r>
            <a:r>
              <a:rPr lang="en-US" dirty="0" smtClean="0"/>
              <a:t>.</a:t>
            </a:r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[If you</a:t>
            </a:r>
            <a:r>
              <a:rPr lang="ja-JP" altLang="en-US" dirty="0"/>
              <a:t>’</a:t>
            </a:r>
            <a:r>
              <a:rPr lang="en-US" altLang="ja-JP" dirty="0"/>
              <a:t>re curious about the other 2, I’ve got some extra screenshots on the slides as posted on TWEN.]</a:t>
            </a:r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ADB2D82-A93B-7048-A89E-16E0282BBC2C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401410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err="1" smtClean="0"/>
              <a:t>Fastcase</a:t>
            </a:r>
            <a:r>
              <a:rPr lang="en-US" dirty="0" smtClean="0"/>
              <a:t> is moving from one interface to a new one.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This is the old (and still</a:t>
            </a:r>
            <a:r>
              <a:rPr lang="en-US" baseline="0" dirty="0" smtClean="0"/>
              <a:t> default) interface.</a:t>
            </a:r>
          </a:p>
          <a:p>
            <a:pPr eaLnBrk="1" hangingPunct="1"/>
            <a:endParaRPr lang="en-US" baseline="0" dirty="0" smtClean="0"/>
          </a:p>
          <a:p>
            <a:pPr eaLnBrk="1" hangingPunct="1"/>
            <a:r>
              <a:rPr lang="en-US" baseline="0" dirty="0" smtClean="0"/>
              <a:t>You can use this little slider</a:t>
            </a:r>
          </a:p>
          <a:p>
            <a:pPr eaLnBrk="1" hangingPunct="1"/>
            <a:endParaRPr lang="en-US" baseline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[ANIMATE ARROW]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eaLnBrk="1" hangingPunct="1"/>
            <a:r>
              <a:rPr lang="en-US" baseline="0" dirty="0" smtClean="0"/>
              <a:t> in the top-right-hand part of the screen…</a:t>
            </a:r>
          </a:p>
          <a:p>
            <a:pPr eaLnBrk="1" hangingPunct="1"/>
            <a:endParaRPr lang="en-US" baseline="0" dirty="0" smtClean="0"/>
          </a:p>
          <a:p>
            <a:pPr eaLnBrk="1" hangingPunct="1"/>
            <a:r>
              <a:rPr lang="en-US" baseline="0" dirty="0" smtClean="0"/>
              <a:t>To switch to the new </a:t>
            </a:r>
            <a:r>
              <a:rPr lang="en-US" baseline="0" dirty="0" err="1" smtClean="0"/>
              <a:t>Fastcase</a:t>
            </a:r>
            <a:r>
              <a:rPr lang="en-US" baseline="0" dirty="0" smtClean="0"/>
              <a:t> 7 interface, which looks like this:</a:t>
            </a:r>
          </a:p>
          <a:p>
            <a:pPr eaLnBrk="1" hangingPunct="1"/>
            <a:endParaRPr lang="en-US" baseline="0" dirty="0" smtClean="0"/>
          </a:p>
          <a:p>
            <a:pPr eaLnBrk="1" hangingPunct="1"/>
            <a:r>
              <a:rPr lang="en-US" baseline="0" dirty="0" smtClean="0"/>
              <a:t>[NEXT SCREEN]</a:t>
            </a:r>
            <a:endParaRPr lang="en-US" baseline="0" dirty="0" smtClean="0"/>
          </a:p>
          <a:p>
            <a:pPr eaLnBrk="1" hangingPunct="1"/>
            <a:endParaRPr lang="en-US" baseline="0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ADB2D82-A93B-7048-A89E-16E0282BBC2C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401410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</a:t>
            </a:r>
            <a:r>
              <a:rPr lang="en-US" dirty="0"/>
              <a:t>is </a:t>
            </a:r>
            <a:r>
              <a:rPr lang="en-US" dirty="0" smtClean="0"/>
              <a:t>the </a:t>
            </a:r>
            <a:r>
              <a:rPr lang="en-US" dirty="0" err="1" smtClean="0"/>
              <a:t>Fastcase</a:t>
            </a:r>
            <a:r>
              <a:rPr lang="en-US" dirty="0" smtClean="0"/>
              <a:t> 7 </a:t>
            </a:r>
            <a:r>
              <a:rPr lang="en-US" dirty="0"/>
              <a:t>landing screen</a:t>
            </a:r>
            <a:r>
              <a:rPr lang="en-US" dirty="0" smtClean="0"/>
              <a:t>, and </a:t>
            </a:r>
            <a:r>
              <a:rPr lang="en-US" baseline="0" dirty="0" smtClean="0"/>
              <a:t>I’ll continue my demo in the new </a:t>
            </a:r>
            <a:r>
              <a:rPr lang="en-US" baseline="0" dirty="0" err="1" smtClean="0"/>
              <a:t>Fastcase</a:t>
            </a:r>
            <a:r>
              <a:rPr lang="en-US" baseline="0" dirty="0" smtClean="0"/>
              <a:t> 7 interface.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 </a:t>
            </a:r>
          </a:p>
          <a:p>
            <a:pPr eaLnBrk="1" hangingPunct="1"/>
            <a:r>
              <a:rPr lang="en-US" dirty="0"/>
              <a:t>I did try my </a:t>
            </a:r>
            <a:r>
              <a:rPr lang="ja-JP" altLang="en-US" dirty="0"/>
              <a:t>“</a:t>
            </a:r>
            <a:r>
              <a:rPr lang="en-US" altLang="ja-JP" dirty="0"/>
              <a:t>disability search</a:t>
            </a:r>
            <a:r>
              <a:rPr lang="ja-JP" altLang="en-US" dirty="0"/>
              <a:t>”</a:t>
            </a:r>
            <a:r>
              <a:rPr lang="en-US" altLang="ja-JP" dirty="0"/>
              <a:t> as a natural language </a:t>
            </a:r>
            <a:r>
              <a:rPr lang="en-US" altLang="ja-JP" dirty="0" smtClean="0"/>
              <a:t>search from</a:t>
            </a:r>
            <a:r>
              <a:rPr lang="en-US" altLang="ja-JP" baseline="0" dirty="0" smtClean="0"/>
              <a:t> the search bar here</a:t>
            </a:r>
            <a:r>
              <a:rPr lang="en-US" altLang="ja-JP" dirty="0" smtClean="0"/>
              <a:t> </a:t>
            </a:r>
            <a:r>
              <a:rPr lang="en-US" altLang="ja-JP" dirty="0"/>
              <a:t>(and it went well), but</a:t>
            </a:r>
          </a:p>
          <a:p>
            <a:pPr eaLnBrk="1" hangingPunct="1"/>
            <a:r>
              <a:rPr lang="en-US" dirty="0"/>
              <a:t>   I was also curious about </a:t>
            </a:r>
            <a:r>
              <a:rPr lang="en-US" dirty="0" smtClean="0"/>
              <a:t>what </a:t>
            </a:r>
            <a:r>
              <a:rPr lang="ja-JP" altLang="en-US" dirty="0" smtClean="0"/>
              <a:t>“</a:t>
            </a:r>
            <a:r>
              <a:rPr lang="en-US" altLang="ja-JP" dirty="0"/>
              <a:t>advanced </a:t>
            </a:r>
            <a:r>
              <a:rPr lang="en-US" altLang="ja-JP" dirty="0" smtClean="0"/>
              <a:t>search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would offer</a:t>
            </a:r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B44F11F-1ED9-A04C-9520-BE6B0B36C7DE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39731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/>
              <a:t>The advanced </a:t>
            </a:r>
            <a:r>
              <a:rPr lang="en-US" dirty="0" smtClean="0"/>
              <a:t>search </a:t>
            </a:r>
            <a:r>
              <a:rPr lang="en-US" dirty="0"/>
              <a:t>screen walks you through the options, </a:t>
            </a:r>
            <a:br>
              <a:rPr lang="en-US" dirty="0"/>
            </a:br>
            <a:r>
              <a:rPr lang="en-US" dirty="0"/>
              <a:t>   and the form </a:t>
            </a:r>
            <a:r>
              <a:rPr lang="en-US" dirty="0" smtClean="0"/>
              <a:t>lets you “show search tips” </a:t>
            </a:r>
            <a:br>
              <a:rPr lang="en-US" dirty="0" smtClean="0"/>
            </a:br>
            <a:r>
              <a:rPr lang="en-US" dirty="0" smtClean="0"/>
              <a:t>      so that you can see </a:t>
            </a:r>
            <a:r>
              <a:rPr lang="en-US" dirty="0"/>
              <a:t>what connectors you can use if you choose terms and connectors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Using</a:t>
            </a:r>
            <a:r>
              <a:rPr lang="en-US" baseline="0" dirty="0" smtClean="0"/>
              <a:t> the form…</a:t>
            </a:r>
          </a:p>
          <a:p>
            <a:pPr eaLnBrk="1" hangingPunct="1"/>
            <a:endParaRPr lang="en-US" baseline="0" dirty="0" smtClean="0"/>
          </a:p>
          <a:p>
            <a:pPr eaLnBrk="1" hangingPunct="1"/>
            <a:r>
              <a:rPr lang="en-US" baseline="0" dirty="0" smtClean="0"/>
              <a:t>[ANIMATE to advanced search with </a:t>
            </a:r>
            <a:r>
              <a:rPr lang="en-US" baseline="0" dirty="0" err="1" smtClean="0"/>
              <a:t>cal</a:t>
            </a:r>
            <a:r>
              <a:rPr lang="en-US" baseline="0" dirty="0" smtClean="0"/>
              <a:t> chosen &amp; search in place]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 selected</a:t>
            </a:r>
            <a:r>
              <a:rPr lang="en-US" baseline="0" dirty="0" smtClean="0"/>
              <a:t> California case law, and ran my search as terms and connectors.</a:t>
            </a:r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A0ED9F6-AA83-FE47-9B43-1CEF4158EA79}" type="slidenum">
              <a:rPr lang="en-US" sz="1200"/>
              <a:pPr/>
              <a:t>28</a:t>
            </a:fld>
            <a:endParaRPr lang="en-US" sz="1200"/>
          </a:p>
        </p:txBody>
      </p:sp>
      <p:sp>
        <p:nvSpPr>
          <p:cNvPr id="4136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/>
            <a:r>
              <a:rPr lang="en-US" dirty="0"/>
              <a:t>My search </a:t>
            </a:r>
            <a:r>
              <a:rPr lang="en-US" dirty="0" smtClean="0"/>
              <a:t>results were good — </a:t>
            </a:r>
            <a:r>
              <a:rPr lang="en-US" dirty="0"/>
              <a:t>for both terms &amp; connectors and natural </a:t>
            </a:r>
            <a:r>
              <a:rPr lang="en-US" dirty="0" smtClean="0"/>
              <a:t>language—.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The default results </a:t>
            </a:r>
            <a:r>
              <a:rPr lang="en-US" dirty="0" smtClean="0"/>
              <a:t>display includes several helpful</a:t>
            </a:r>
            <a:r>
              <a:rPr lang="en-US" baseline="0" dirty="0" smtClean="0"/>
              <a:t> features</a:t>
            </a:r>
            <a:r>
              <a:rPr lang="en-US" baseline="0" dirty="0" smtClean="0"/>
              <a:t>:</a:t>
            </a:r>
            <a:endParaRPr lang="en-US" baseline="0" dirty="0" smtClean="0"/>
          </a:p>
          <a:p>
            <a:pPr marL="228600" indent="-228600" eaLnBrk="1" hangingPunct="1"/>
            <a:r>
              <a:rPr lang="en-US" baseline="0" dirty="0" smtClean="0"/>
              <a:t>[ANIMATE at Bullet Points as needed]</a:t>
            </a:r>
          </a:p>
          <a:p>
            <a:pPr marL="228600" indent="-228600" eaLnBrk="1" hangingPunct="1"/>
            <a:endParaRPr lang="en-US" baseline="0" dirty="0" smtClean="0"/>
          </a:p>
          <a:p>
            <a:pPr marL="228600" indent="-228600" eaLnBrk="1" hangingPunct="1">
              <a:buFontTx/>
              <a:buChar char="-"/>
            </a:pPr>
            <a:r>
              <a:rPr lang="en-US" baseline="0" dirty="0" smtClean="0"/>
              <a:t>The “Bad Law Bot” flag (more on that in a second)</a:t>
            </a:r>
          </a:p>
          <a:p>
            <a:pPr marL="228600" indent="-228600" eaLnBrk="1" hangingPunct="1">
              <a:buFontTx/>
              <a:buChar char="-"/>
            </a:pPr>
            <a:r>
              <a:rPr lang="en-US" baseline="0" dirty="0" err="1" smtClean="0"/>
              <a:t>Forecite</a:t>
            </a:r>
            <a:r>
              <a:rPr lang="en-US" baseline="0" dirty="0" smtClean="0"/>
              <a:t>, which suggests other possibly-relevant cases that your search terms didn’t retrieve</a:t>
            </a:r>
          </a:p>
          <a:p>
            <a:pPr marL="228600" marR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Filtering and “search within results” options</a:t>
            </a:r>
          </a:p>
          <a:p>
            <a:pPr marL="228600" indent="-228600" eaLnBrk="1" hangingPunct="1">
              <a:buFontTx/>
              <a:buChar char="-"/>
            </a:pPr>
            <a:r>
              <a:rPr lang="en-US" baseline="0" dirty="0" smtClean="0"/>
              <a:t>A word cloud, AND</a:t>
            </a:r>
          </a:p>
          <a:p>
            <a:pPr marL="228600" indent="-228600" eaLnBrk="1" hangingPunct="1">
              <a:buFontTx/>
              <a:buChar char="-"/>
            </a:pPr>
            <a:r>
              <a:rPr lang="en-US" baseline="0" dirty="0" smtClean="0"/>
              <a:t>A visual “interactive timeline”</a:t>
            </a:r>
          </a:p>
          <a:p>
            <a:pPr marL="171450" indent="-171450" eaLnBrk="1" hangingPunct="1">
              <a:buFontTx/>
              <a:buChar char="-"/>
            </a:pPr>
            <a:endParaRPr lang="en-US" baseline="0" dirty="0" smtClean="0"/>
          </a:p>
          <a:p>
            <a:pPr marL="228600" indent="-228600" eaLnBrk="1" hangingPunct="1"/>
            <a:r>
              <a:rPr lang="en-US" baseline="0" dirty="0" smtClean="0"/>
              <a:t>As to “Bad Law Bot,”</a:t>
            </a:r>
          </a:p>
          <a:p>
            <a:pPr marL="228600" indent="-228600" eaLnBrk="1" hangingPunct="1"/>
            <a:r>
              <a:rPr lang="en-US" baseline="0" dirty="0" smtClean="0"/>
              <a:t>   [</a:t>
            </a:r>
            <a:r>
              <a:rPr lang="en-US" baseline="0" dirty="0" smtClean="0"/>
              <a:t>ANIMATE</a:t>
            </a:r>
            <a:r>
              <a:rPr lang="en-US" baseline="0" dirty="0" smtClean="0"/>
              <a:t>]</a:t>
            </a:r>
            <a:endParaRPr lang="en-US" baseline="0" dirty="0" smtClean="0"/>
          </a:p>
          <a:p>
            <a:pPr marL="228600" indent="-228600" eaLnBrk="1" hangingPunct="1"/>
            <a:r>
              <a:rPr lang="en-US" sz="1100" baseline="0" dirty="0" smtClean="0">
                <a:latin typeface="Arial"/>
                <a:cs typeface="Arial"/>
              </a:rPr>
              <a:t>… </a:t>
            </a:r>
            <a:r>
              <a:rPr lang="en-US" sz="1100" baseline="0" dirty="0" smtClean="0">
                <a:latin typeface="Arial"/>
                <a:cs typeface="Arial"/>
              </a:rPr>
              <a:t>it </a:t>
            </a:r>
            <a:r>
              <a:rPr lang="en-US" altLang="ja-JP" sz="1100" dirty="0" smtClean="0">
                <a:latin typeface="Arial"/>
                <a:cs typeface="Arial"/>
              </a:rPr>
              <a:t> is a computer algorithm that tries to flag POTENTIALLY bad law.</a:t>
            </a:r>
          </a:p>
          <a:p>
            <a:pPr marL="228600" indent="-228600" eaLnBrk="1" hangingPunct="1"/>
            <a:r>
              <a:rPr lang="en-US" sz="1100" dirty="0" smtClean="0">
                <a:latin typeface="Arial"/>
                <a:cs typeface="Arial"/>
              </a:rPr>
              <a:t>    No human judgment is involved (except yours, when you read </a:t>
            </a:r>
            <a:r>
              <a:rPr lang="en-US" sz="1100" dirty="0" err="1" smtClean="0">
                <a:latin typeface="Arial"/>
                <a:cs typeface="Arial"/>
              </a:rPr>
              <a:t>Pensinger</a:t>
            </a:r>
            <a:r>
              <a:rPr lang="en-US" sz="1100" dirty="0" smtClean="0">
                <a:latin typeface="Arial"/>
                <a:cs typeface="Arial"/>
              </a:rPr>
              <a:t> and its citing cases!)</a:t>
            </a:r>
          </a:p>
          <a:p>
            <a:pPr marL="228600" indent="-228600" eaLnBrk="1" hangingPunct="1"/>
            <a:r>
              <a:rPr lang="en-US" sz="1100" dirty="0" smtClean="0">
                <a:latin typeface="Arial"/>
                <a:cs typeface="Arial"/>
              </a:rPr>
              <a:t>    And even </a:t>
            </a:r>
            <a:r>
              <a:rPr lang="en-US" sz="1100" dirty="0" err="1" smtClean="0">
                <a:latin typeface="Arial"/>
                <a:cs typeface="Arial"/>
              </a:rPr>
              <a:t>Fastcase</a:t>
            </a:r>
            <a:r>
              <a:rPr lang="en-US" sz="1100" dirty="0" smtClean="0">
                <a:latin typeface="Arial"/>
                <a:cs typeface="Arial"/>
              </a:rPr>
              <a:t> says that </a:t>
            </a:r>
            <a:r>
              <a:rPr lang="ja-JP" altLang="en-US" sz="1100" dirty="0" smtClean="0">
                <a:latin typeface="Arial"/>
                <a:cs typeface="Arial"/>
              </a:rPr>
              <a:t>“</a:t>
            </a:r>
            <a:r>
              <a:rPr lang="en-US" altLang="ja-JP" sz="1100" dirty="0" smtClean="0">
                <a:latin typeface="Arial"/>
                <a:cs typeface="Arial"/>
              </a:rPr>
              <a:t>Bad Law Bot</a:t>
            </a:r>
            <a:r>
              <a:rPr lang="ja-JP" altLang="en-US" sz="1100" dirty="0" smtClean="0">
                <a:latin typeface="Arial"/>
                <a:cs typeface="Arial"/>
              </a:rPr>
              <a:t>”</a:t>
            </a:r>
            <a:r>
              <a:rPr lang="en-US" altLang="ja-JP" sz="1100" dirty="0" smtClean="0">
                <a:latin typeface="Arial"/>
                <a:cs typeface="Arial"/>
              </a:rPr>
              <a:t> is no substitute for </a:t>
            </a:r>
            <a:r>
              <a:rPr lang="en-US" altLang="ja-JP" sz="1100" dirty="0" err="1" smtClean="0">
                <a:latin typeface="Arial"/>
                <a:cs typeface="Arial"/>
              </a:rPr>
              <a:t>KeyCite</a:t>
            </a:r>
            <a:r>
              <a:rPr lang="en-US" altLang="ja-JP" sz="1100" dirty="0" smtClean="0">
                <a:latin typeface="Arial"/>
                <a:cs typeface="Arial"/>
              </a:rPr>
              <a:t> or Shepard’s.)</a:t>
            </a:r>
          </a:p>
          <a:p>
            <a:pPr marL="0" indent="0" eaLnBrk="1" hangingPunct="1">
              <a:buFontTx/>
              <a:buNone/>
            </a:pPr>
            <a:endParaRPr lang="en-US" dirty="0" smtClean="0"/>
          </a:p>
          <a:p>
            <a:pPr marL="228600" indent="-228600" eaLnBrk="1" hangingPunct="1"/>
            <a:r>
              <a:rPr lang="en-US" dirty="0" smtClean="0"/>
              <a:t>And as to the </a:t>
            </a:r>
            <a:r>
              <a:rPr lang="ja-JP" altLang="en-US" dirty="0"/>
              <a:t>“</a:t>
            </a:r>
            <a:r>
              <a:rPr lang="en-US" altLang="ja-JP" dirty="0"/>
              <a:t>Interactive Timeline</a:t>
            </a:r>
            <a:r>
              <a:rPr lang="ja-JP" altLang="en-US" dirty="0"/>
              <a:t>”</a:t>
            </a:r>
            <a:r>
              <a:rPr lang="en-US" altLang="ja-JP" dirty="0"/>
              <a:t> </a:t>
            </a:r>
            <a:r>
              <a:rPr lang="en-US" altLang="ja-JP" dirty="0" smtClean="0"/>
              <a:t>display,</a:t>
            </a:r>
            <a:r>
              <a:rPr lang="en-US" altLang="ja-JP" baseline="0" dirty="0" smtClean="0"/>
              <a:t> </a:t>
            </a:r>
          </a:p>
          <a:p>
            <a:pPr marL="228600" indent="-228600" eaLnBrk="1" hangingPunct="1"/>
            <a:r>
              <a:rPr lang="en-US" altLang="ja-JP" baseline="0" dirty="0" smtClean="0"/>
              <a:t>   [</a:t>
            </a:r>
            <a:r>
              <a:rPr lang="en-US" altLang="ja-JP" baseline="0" dirty="0" smtClean="0"/>
              <a:t>ANIMATE]</a:t>
            </a:r>
          </a:p>
          <a:p>
            <a:pPr marL="228600" indent="-228600" eaLnBrk="1" hangingPunct="1"/>
            <a:r>
              <a:rPr lang="en-US" altLang="ja-JP" baseline="0" dirty="0" smtClean="0"/>
              <a:t>… </a:t>
            </a:r>
            <a:r>
              <a:rPr lang="en-US" altLang="ja-JP" baseline="0" dirty="0" smtClean="0"/>
              <a:t>which you can maximize…</a:t>
            </a:r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98BCF71-545B-2047-959F-5EBBC6EA51FC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415746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6323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/>
              <a:t>This is the interactive timeline display for </a:t>
            </a:r>
            <a:r>
              <a:rPr lang="en-US" dirty="0" err="1" smtClean="0"/>
              <a:t>MYsearch</a:t>
            </a:r>
            <a:r>
              <a:rPr lang="en-US" dirty="0" smtClean="0"/>
              <a:t> </a:t>
            </a:r>
            <a:r>
              <a:rPr lang="en-US" dirty="0"/>
              <a:t>results.</a:t>
            </a:r>
          </a:p>
          <a:p>
            <a:pPr eaLnBrk="1" hangingPunct="1"/>
            <a:r>
              <a:rPr lang="en-US" dirty="0"/>
              <a:t>It shows the results spread over time, with the circles indicating by size how often the cases have been cited.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B100505-97B6-504F-BC66-A6A294C997CE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40345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Second, the library has a research guide (also without any password) where we gather links to the best free and low-cost sites.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60783CC-709A-614D-8214-773491DD669D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39526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err="1"/>
              <a:t>Casemaker</a:t>
            </a:r>
            <a:r>
              <a:rPr lang="en-US" dirty="0"/>
              <a:t>, my other current favorite low-cost tool, has the look of a simplified Westlaw.</a:t>
            </a:r>
          </a:p>
          <a:p>
            <a:pPr eaLnBrk="1" hangingPunct="1"/>
            <a:r>
              <a:rPr lang="en-US" dirty="0"/>
              <a:t>You can search, you can browse, and you can use some value-added features for organizing your work.</a:t>
            </a:r>
          </a:p>
          <a:p>
            <a:pPr eaLnBrk="1" hangingPunct="1"/>
            <a:r>
              <a:rPr lang="en-US" dirty="0"/>
              <a:t>  (Naturally, </a:t>
            </a:r>
            <a:r>
              <a:rPr lang="en-US" dirty="0" err="1"/>
              <a:t>Casemaker</a:t>
            </a:r>
            <a:r>
              <a:rPr lang="en-US" dirty="0"/>
              <a:t> has less content than Westlaw … </a:t>
            </a:r>
            <a:br>
              <a:rPr lang="en-US" dirty="0"/>
            </a:br>
            <a:r>
              <a:rPr lang="en-US" dirty="0"/>
              <a:t>         but then </a:t>
            </a:r>
            <a:r>
              <a:rPr lang="en-US" dirty="0" err="1"/>
              <a:t>Casemaker</a:t>
            </a:r>
            <a:r>
              <a:rPr lang="en-US" dirty="0"/>
              <a:t> is also </a:t>
            </a:r>
            <a:r>
              <a:rPr lang="en-US" dirty="0" smtClean="0"/>
              <a:t>less expensive!</a:t>
            </a:r>
            <a:r>
              <a:rPr lang="en-US" dirty="0"/>
              <a:t>)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Once again, I tested my </a:t>
            </a:r>
            <a:r>
              <a:rPr lang="ja-JP" altLang="en-US" dirty="0"/>
              <a:t>“</a:t>
            </a:r>
            <a:r>
              <a:rPr lang="en-US" altLang="ja-JP" dirty="0"/>
              <a:t>disability</a:t>
            </a:r>
            <a:r>
              <a:rPr lang="ja-JP" altLang="en-US" dirty="0"/>
              <a:t>”</a:t>
            </a:r>
            <a:r>
              <a:rPr lang="en-US" altLang="ja-JP" dirty="0"/>
              <a:t> search…</a:t>
            </a:r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DA8D0AD-A9D7-2640-90E1-E789ACC7876A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3993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/>
              <a:t>And it performed very well in terms of the relevance of my </a:t>
            </a:r>
            <a:r>
              <a:rPr lang="en-US" dirty="0" smtClean="0"/>
              <a:t>results</a:t>
            </a:r>
            <a:r>
              <a:rPr lang="en-US" baseline="0" dirty="0" smtClean="0"/>
              <a:t> </a:t>
            </a:r>
          </a:p>
          <a:p>
            <a:pPr eaLnBrk="1" hangingPunct="1"/>
            <a:r>
              <a:rPr lang="en-US" baseline="0" dirty="0" smtClean="0"/>
              <a:t>  (which you see here, filtered to California cases).</a:t>
            </a:r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(</a:t>
            </a:r>
            <a:r>
              <a:rPr lang="en-US" dirty="0" err="1"/>
              <a:t>Casemaker</a:t>
            </a:r>
            <a:r>
              <a:rPr lang="en-US" dirty="0"/>
              <a:t> also has some basic cite-checking (for EXPANDING your research) … </a:t>
            </a:r>
            <a:br>
              <a:rPr lang="en-US" dirty="0"/>
            </a:br>
            <a:r>
              <a:rPr lang="en-US" dirty="0"/>
              <a:t>     but it too is no substitute for </a:t>
            </a:r>
            <a:r>
              <a:rPr lang="en-US" dirty="0" err="1"/>
              <a:t>KeyCite</a:t>
            </a:r>
            <a:r>
              <a:rPr lang="en-US" dirty="0"/>
              <a:t> &amp; Shepard’s</a:t>
            </a:r>
            <a:r>
              <a:rPr lang="en-US" altLang="ja-JP" dirty="0"/>
              <a:t>.)</a:t>
            </a:r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5EFFF28-112A-2C42-A3E2-D14052042474}" type="slidenum">
              <a:rPr lang="en-US" sz="1200"/>
              <a:pPr/>
              <a:t>32</a:t>
            </a:fld>
            <a:endParaRPr lang="en-US" sz="1200"/>
          </a:p>
        </p:txBody>
      </p:sp>
      <p:sp>
        <p:nvSpPr>
          <p:cNvPr id="459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/>
              <a:t>What if you need more than the free or low-cost services can give you?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  One option, if you’re</a:t>
            </a:r>
            <a:r>
              <a:rPr lang="en-US" altLang="ja-JP" dirty="0"/>
              <a:t> in SF, is to come back to our </a:t>
            </a:r>
            <a:r>
              <a:rPr lang="en-US" altLang="ja-JP" dirty="0" err="1"/>
              <a:t>Zief</a:t>
            </a:r>
            <a:r>
              <a:rPr lang="en-US" altLang="ja-JP" dirty="0"/>
              <a:t> Library here at USF. </a:t>
            </a:r>
            <a:br>
              <a:rPr lang="en-US" altLang="ja-JP" dirty="0"/>
            </a:br>
            <a:r>
              <a:rPr lang="en-US" altLang="ja-JP" dirty="0"/>
              <a:t>   (As alums, you’ll have FREE access, and we even have a BASIC Westlaw subscription (with </a:t>
            </a:r>
            <a:r>
              <a:rPr lang="en-US" altLang="ja-JP" dirty="0" err="1"/>
              <a:t>KeyCite</a:t>
            </a:r>
            <a:r>
              <a:rPr lang="en-US" altLang="ja-JP" dirty="0"/>
              <a:t>) that we can let alums use when they’re in the library.</a:t>
            </a:r>
            <a:r>
              <a:rPr lang="en-US" altLang="ja-JP" dirty="0" smtClean="0"/>
              <a:t>)</a:t>
            </a:r>
            <a:endParaRPr lang="en-US" altLang="ja-JP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5EFFF28-112A-2C42-A3E2-D14052042474}" type="slidenum">
              <a:rPr lang="en-US" sz="1200"/>
              <a:pPr/>
              <a:t>33</a:t>
            </a:fld>
            <a:endParaRPr lang="en-US" sz="1200"/>
          </a:p>
        </p:txBody>
      </p:sp>
      <p:sp>
        <p:nvSpPr>
          <p:cNvPr id="459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/>
              <a:t>Another </a:t>
            </a:r>
            <a:r>
              <a:rPr lang="en-US" dirty="0"/>
              <a:t>option, especially if you’re</a:t>
            </a:r>
            <a:r>
              <a:rPr lang="en-US" altLang="ja-JP" dirty="0"/>
              <a:t> not in San Francisco, </a:t>
            </a:r>
            <a:br>
              <a:rPr lang="en-US" altLang="ja-JP" dirty="0"/>
            </a:br>
            <a:r>
              <a:rPr lang="en-US" altLang="ja-JP" dirty="0"/>
              <a:t>    is to seek out one of the state’s free, public county law libraries.</a:t>
            </a:r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7CFD551-0BDF-DF41-AB4F-2F6A13F290C7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317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Just as an example, here’s</a:t>
            </a:r>
            <a:r>
              <a:rPr lang="en-US" altLang="ja-JP"/>
              <a:t> what the San Francisco Law Library has </a:t>
            </a:r>
            <a:br>
              <a:rPr lang="en-US" altLang="ja-JP"/>
            </a:br>
            <a:r>
              <a:rPr lang="en-US" altLang="ja-JP"/>
              <a:t>   in the way of non-free online research tools — </a:t>
            </a:r>
            <a:br>
              <a:rPr lang="en-US" altLang="ja-JP"/>
            </a:br>
            <a:r>
              <a:rPr lang="en-US" altLang="ja-JP"/>
              <a:t>   tools that you can use at no cost when visiting the library IN PERSON.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And most of the larger county law libraries will have a similar line-up.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4AD17D4-6535-D64A-A96A-FBC3CDCD1DDF}" type="slidenum">
              <a:rPr lang="en-US" sz="1200"/>
              <a:pPr/>
              <a:t>35</a:t>
            </a:fld>
            <a:endParaRPr lang="en-US" sz="1200"/>
          </a:p>
        </p:txBody>
      </p:sp>
      <p:sp>
        <p:nvSpPr>
          <p:cNvPr id="6656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AF993CED-84E8-9F4F-BCB6-25264478168C}" type="slidenum">
              <a:rPr lang="en-US" sz="1200"/>
              <a:pPr algn="r"/>
              <a:t>35</a:t>
            </a:fld>
            <a:endParaRPr lang="en-US" sz="1200"/>
          </a:p>
        </p:txBody>
      </p:sp>
      <p:sp>
        <p:nvSpPr>
          <p:cNvPr id="411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And now, to shift to the other end of the cost spectrum</a:t>
            </a:r>
          </a:p>
          <a:p>
            <a:pPr eaLnBrk="1" hangingPunct="1"/>
            <a:r>
              <a:rPr lang="en-US"/>
              <a:t>   (and the fancy-feature spectrum)…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I’ll</a:t>
            </a:r>
            <a:r>
              <a:rPr lang="en-US" altLang="ja-JP"/>
              <a:t> go live to Bloomberg Law just to point out some of its particular strengths.</a:t>
            </a:r>
          </a:p>
          <a:p>
            <a:pPr eaLnBrk="1" hangingPunct="1"/>
            <a:r>
              <a:rPr lang="en-US"/>
              <a:t>I’ve</a:t>
            </a:r>
            <a:r>
              <a:rPr lang="en-US" altLang="ja-JP"/>
              <a:t> got a Highlights sheet for a takeaway, because this will be such a brief demo.)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As to pricing …</a:t>
            </a:r>
          </a:p>
          <a:p>
            <a:pPr eaLnBrk="1" hangingPunct="1"/>
            <a:r>
              <a:rPr lang="en-US"/>
              <a:t>  -  In the </a:t>
            </a:r>
            <a:r>
              <a:rPr lang="ja-JP" altLang="en-US"/>
              <a:t>“</a:t>
            </a:r>
            <a:r>
              <a:rPr lang="en-US" altLang="ja-JP"/>
              <a:t>real world,</a:t>
            </a:r>
            <a:r>
              <a:rPr lang="ja-JP" altLang="en-US"/>
              <a:t>”</a:t>
            </a:r>
            <a:r>
              <a:rPr lang="en-US" altLang="ja-JP"/>
              <a:t> Bloomberg Law costs a bit less than $500 per month per attorney.</a:t>
            </a:r>
          </a:p>
          <a:p>
            <a:pPr eaLnBrk="1" hangingPunct="1"/>
            <a:r>
              <a:rPr lang="en-US"/>
              <a:t>  -  At USF Law, it’s</a:t>
            </a:r>
            <a:r>
              <a:rPr lang="en-US" altLang="ja-JP"/>
              <a:t> entirely free right now — and there are no restrictions on how you can use it</a:t>
            </a:r>
            <a:br>
              <a:rPr lang="en-US" altLang="ja-JP"/>
            </a:br>
            <a:r>
              <a:rPr lang="en-US" altLang="ja-JP"/>
              <a:t>     (in terms of summer or term-time internships, externships, paying jobs, etc.)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All students may register — and I’d</a:t>
            </a:r>
            <a:r>
              <a:rPr lang="en-US" altLang="ja-JP"/>
              <a:t> encourage you to do so. </a:t>
            </a:r>
            <a:br>
              <a:rPr lang="en-US" altLang="ja-JP"/>
            </a:br>
            <a:r>
              <a:rPr lang="en-US" altLang="ja-JP"/>
              <a:t>   (Registration information is in the Bloomberg Law Highlights handouts — which is also on TWEN.)</a:t>
            </a:r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DC60835-9DD6-5A46-B2B8-DEFCE60B6A05}" type="slidenum">
              <a:rPr lang="en-US" sz="1200"/>
              <a:pPr/>
              <a:t>36</a:t>
            </a:fld>
            <a:endParaRPr lang="en-US" sz="1200"/>
          </a:p>
        </p:txBody>
      </p:sp>
      <p:sp>
        <p:nvSpPr>
          <p:cNvPr id="319490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611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1B055E3-0EC8-C249-A034-F21A0D0D7078}" type="slidenum">
              <a:rPr lang="en-US" sz="1200"/>
              <a:pPr/>
              <a:t>37</a:t>
            </a:fld>
            <a:endParaRPr lang="en-US" sz="1200"/>
          </a:p>
        </p:txBody>
      </p:sp>
      <p:sp>
        <p:nvSpPr>
          <p:cNvPr id="14541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F4D35B5-E164-C840-8795-25EBD284ECE6}" type="slidenum">
              <a:rPr lang="en-US" sz="1200"/>
              <a:pPr/>
              <a:t>38</a:t>
            </a:fld>
            <a:endParaRPr lang="en-US" sz="1200"/>
          </a:p>
        </p:txBody>
      </p:sp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DF160DE2-0CA2-7643-8DF4-E85F22937496}" type="slidenum">
              <a:rPr lang="en-US" sz="1200"/>
              <a:pPr algn="r"/>
              <a:t>38</a:t>
            </a:fld>
            <a:endParaRPr lang="en-US" sz="1200"/>
          </a:p>
        </p:txBody>
      </p:sp>
      <p:sp>
        <p:nvSpPr>
          <p:cNvPr id="294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B0184C-4E4E-8F44-A985-36FFC92537F4}" type="slidenum">
              <a:rPr lang="en-US" sz="1200"/>
              <a:pPr/>
              <a:t>39</a:t>
            </a:fld>
            <a:endParaRPr lang="en-US" sz="1200"/>
          </a:p>
        </p:txBody>
      </p:sp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DA67E916-4FD7-194F-9EA4-E9CCC57B602A}" type="slidenum">
              <a:rPr lang="en-US" sz="1200"/>
              <a:pPr algn="r"/>
              <a:t>39</a:t>
            </a:fld>
            <a:endParaRPr lang="en-US" sz="1200"/>
          </a:p>
        </p:txBody>
      </p:sp>
      <p:sp>
        <p:nvSpPr>
          <p:cNvPr id="405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Additional screenshots of sites &amp; products shown in class.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Some screenshots of other sites &amp; products described in the outline (which is on TWEN and bepress).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56D6CBC-588D-594A-8623-813127EC299D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1126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D90B7DC0-76EB-BC40-8AEC-0A3E06DC0F44}" type="slidenum">
              <a:rPr lang="en-US" sz="1200"/>
              <a:pPr algn="r"/>
              <a:t>4</a:t>
            </a:fld>
            <a:endParaRPr lang="en-US" sz="1200"/>
          </a:p>
        </p:txBody>
      </p:sp>
      <p:sp>
        <p:nvSpPr>
          <p:cNvPr id="380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Before I demo any free sites … a general warning.</a:t>
            </a:r>
          </a:p>
          <a:p>
            <a:pPr eaLnBrk="1" hangingPunct="1"/>
            <a:r>
              <a:rPr lang="en-US"/>
              <a:t>You give up a LOT when you pay nothing or only a small amount. </a:t>
            </a:r>
          </a:p>
          <a:p>
            <a:pPr eaLnBrk="1" hangingPunct="1"/>
            <a:r>
              <a:rPr lang="en-US"/>
              <a:t>Some of the main things you give up include the following —</a:t>
            </a:r>
          </a:p>
          <a:p>
            <a:pPr eaLnBrk="1" hangingPunct="1"/>
            <a:r>
              <a:rPr lang="en-US"/>
              <a:t>For CONTENT… </a:t>
            </a:r>
            <a:br>
              <a:rPr lang="en-US"/>
            </a:br>
            <a:r>
              <a:rPr lang="en-US"/>
              <a:t>[ANIMATE at bullets]</a:t>
            </a:r>
          </a:p>
          <a:p>
            <a:pPr eaLnBrk="1" hangingPunct="1"/>
            <a:r>
              <a:rPr lang="en-US"/>
              <a:t>   - you give up — explanations and analysis (there are no free </a:t>
            </a:r>
            <a:r>
              <a:rPr lang="ja-JP" altLang="en-US"/>
              <a:t>“</a:t>
            </a:r>
            <a:r>
              <a:rPr lang="en-US" altLang="ja-JP"/>
              <a:t>Witkins</a:t>
            </a:r>
            <a:r>
              <a:rPr lang="ja-JP" altLang="en-US"/>
              <a:t>”</a:t>
            </a:r>
            <a:r>
              <a:rPr lang="en-US" altLang="ja-JP"/>
              <a:t>); </a:t>
            </a:r>
            <a:br>
              <a:rPr lang="en-US" altLang="ja-JP"/>
            </a:br>
            <a:r>
              <a:rPr lang="en-US" altLang="ja-JP"/>
              <a:t>   - you give up — annotated statutes, meaning you don’t get the interpreting cases </a:t>
            </a:r>
            <a:br>
              <a:rPr lang="en-US" altLang="ja-JP"/>
            </a:br>
            <a:r>
              <a:rPr lang="en-US" altLang="ja-JP"/>
              <a:t>          and helpful secondary sources; and </a:t>
            </a:r>
            <a:br>
              <a:rPr lang="en-US" altLang="ja-JP"/>
            </a:br>
            <a:r>
              <a:rPr lang="en-US" altLang="ja-JP"/>
              <a:t>   - you give up — full-featured citators (like KeyCite and Shepard’s) for verifying the status of your case.</a:t>
            </a:r>
          </a:p>
          <a:p>
            <a:pPr eaLnBrk="1" hangingPunct="1"/>
            <a:r>
              <a:rPr lang="en-US" altLang="ja-JP"/>
              <a:t>And…</a:t>
            </a:r>
          </a:p>
          <a:p>
            <a:pPr eaLnBrk="1" hangingPunct="1"/>
            <a:r>
              <a:rPr lang="en-US"/>
              <a:t>For COVERAGE, you give up (often): </a:t>
            </a:r>
          </a:p>
          <a:p>
            <a:pPr eaLnBrk="1" hangingPunct="1"/>
            <a:r>
              <a:rPr lang="en-US"/>
              <a:t>  -  older state court cases;</a:t>
            </a:r>
          </a:p>
          <a:p>
            <a:pPr eaLnBrk="1" hangingPunct="1"/>
            <a:r>
              <a:rPr lang="en-US"/>
              <a:t>  -  older federal court cases.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So you DO get what you pay for.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F964540-AB23-4B42-A68A-B40CBD94D99F}" type="slidenum">
              <a:rPr lang="en-US" sz="1200"/>
              <a:pPr/>
              <a:t>40</a:t>
            </a:fld>
            <a:endParaRPr lang="en-US" sz="1200"/>
          </a:p>
        </p:txBody>
      </p:sp>
      <p:sp>
        <p:nvSpPr>
          <p:cNvPr id="27853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Search screen for California official reports searching by Terms and Connectors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6625FE0-1DF0-284A-BD65-B5785C459719}" type="slidenum">
              <a:rPr lang="en-US" sz="1200"/>
              <a:pPr/>
              <a:t>41</a:t>
            </a:fld>
            <a:endParaRPr lang="en-US" sz="1200"/>
          </a:p>
        </p:txBody>
      </p:sp>
      <p:sp>
        <p:nvSpPr>
          <p:cNvPr id="2805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Search results for a California official reports Terms and Connectors search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8E7882A-196E-E04D-AE96-74419F0804D4}" type="slidenum">
              <a:rPr lang="en-US" sz="1200"/>
              <a:pPr/>
              <a:t>42</a:t>
            </a:fld>
            <a:endParaRPr lang="en-US" sz="1200"/>
          </a:p>
        </p:txBody>
      </p:sp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9051D60D-D2DA-BD49-8A08-266804D11027}" type="slidenum">
              <a:rPr lang="en-US" sz="1200"/>
              <a:pPr algn="r"/>
              <a:t>42</a:t>
            </a:fld>
            <a:endParaRPr lang="en-US" sz="1200"/>
          </a:p>
        </p:txBody>
      </p:sp>
      <p:sp>
        <p:nvSpPr>
          <p:cNvPr id="284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Screenshots from two free case law options not covered in class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7712401-70D7-D84D-B59A-3E59B33EA3FF}" type="slidenum">
              <a:rPr lang="en-US" sz="1200"/>
              <a:pPr/>
              <a:t>43</a:t>
            </a:fld>
            <a:endParaRPr lang="en-US" sz="1200"/>
          </a:p>
        </p:txBody>
      </p:sp>
      <p:sp>
        <p:nvSpPr>
          <p:cNvPr id="288770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2947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Search page for Public Library of Law — showing date range and jurisdiction options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9E8E560-6882-054D-88FF-6BD067306AB8}" type="slidenum">
              <a:rPr lang="en-US" sz="1200"/>
              <a:pPr/>
              <a:t>44</a:t>
            </a:fld>
            <a:endParaRPr lang="en-US" sz="1200"/>
          </a:p>
        </p:txBody>
      </p:sp>
      <p:sp>
        <p:nvSpPr>
          <p:cNvPr id="2867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Sample search results from Public Library of Law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52B8E25-7789-A143-8A5F-4AE168AA723E}" type="slidenum">
              <a:rPr lang="en-US" sz="1200"/>
              <a:pPr/>
              <a:t>45</a:t>
            </a:fld>
            <a:endParaRPr lang="en-US" sz="1200"/>
          </a:p>
        </p:txBody>
      </p:sp>
      <p:sp>
        <p:nvSpPr>
          <p:cNvPr id="2662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Sample screens from </a:t>
            </a:r>
            <a:r>
              <a:rPr lang="en-US" dirty="0" err="1" smtClean="0"/>
              <a:t>Fastcase</a:t>
            </a:r>
            <a:r>
              <a:rPr lang="en-US" dirty="0" smtClean="0"/>
              <a:t> app showing search for California</a:t>
            </a:r>
            <a:r>
              <a:rPr lang="en-US" baseline="0" dirty="0" smtClean="0"/>
              <a:t> cases using terms:</a:t>
            </a:r>
          </a:p>
          <a:p>
            <a:pPr eaLnBrk="1" hangingPunct="1">
              <a:defRPr/>
            </a:pPr>
            <a:r>
              <a:rPr lang="en-US" baseline="0" dirty="0" smtClean="0"/>
              <a:t>    disability limit “major life activity”</a:t>
            </a: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marL="171450" indent="-171450" eaLnBrk="1" hangingPunct="1">
              <a:buFontTx/>
              <a:buChar char="-"/>
              <a:defRPr/>
            </a:pPr>
            <a:r>
              <a:rPr lang="en-US" dirty="0" smtClean="0"/>
              <a:t>Search screen with search</a:t>
            </a:r>
          </a:p>
          <a:p>
            <a:pPr marL="171450" indent="-171450" eaLnBrk="1" hangingPunct="1">
              <a:buFontTx/>
              <a:buChar char="-"/>
              <a:defRPr/>
            </a:pPr>
            <a:r>
              <a:rPr lang="en-US" dirty="0" smtClean="0"/>
              <a:t>Results list</a:t>
            </a:r>
          </a:p>
          <a:p>
            <a:pPr marL="171450" indent="-171450" eaLnBrk="1" hangingPunct="1">
              <a:buFontTx/>
              <a:buChar char="-"/>
              <a:defRPr/>
            </a:pPr>
            <a:r>
              <a:rPr lang="en-US" dirty="0" smtClean="0"/>
              <a:t>Case from results</a:t>
            </a:r>
            <a:endParaRPr lang="en-US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37A61FA-75B5-9142-A937-9DA287CFC33B}" type="slidenum">
              <a:rPr lang="en-US" sz="1200"/>
              <a:pPr/>
              <a:t>46</a:t>
            </a:fld>
            <a:endParaRPr lang="en-US" sz="1200"/>
          </a:p>
        </p:txBody>
      </p:sp>
      <p:sp>
        <p:nvSpPr>
          <p:cNvPr id="8909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D87903B4-EA16-1A42-BBC0-4B843E8E3BDD}" type="slidenum">
              <a:rPr lang="en-US" sz="1200"/>
              <a:pPr algn="r"/>
              <a:t>46</a:t>
            </a:fld>
            <a:endParaRPr lang="en-US" sz="1200"/>
          </a:p>
        </p:txBody>
      </p:sp>
      <p:sp>
        <p:nvSpPr>
          <p:cNvPr id="382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Screenshots from  low-cost options Versuslaw and AccessLaw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1D9FD1-A774-AE4E-99F6-7B0166B93D22}" type="slidenum">
              <a:rPr lang="en-US" sz="1200"/>
              <a:pPr/>
              <a:t>47</a:t>
            </a:fld>
            <a:endParaRPr lang="en-US" sz="1200"/>
          </a:p>
        </p:txBody>
      </p:sp>
      <p:sp>
        <p:nvSpPr>
          <p:cNvPr id="3850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Versuslaw home page for Premium plan (available to USF law students)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C1FA394-BA20-C14D-AB5E-BE9A260087BD}" type="slidenum">
              <a:rPr lang="en-US" sz="1200"/>
              <a:pPr/>
              <a:t>48</a:t>
            </a:fld>
            <a:endParaRPr lang="en-US" sz="1200"/>
          </a:p>
        </p:txBody>
      </p:sp>
      <p:sp>
        <p:nvSpPr>
          <p:cNvPr id="389122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3187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/>
              <a:t>[Slide last updated April 2016]</a:t>
            </a:r>
            <a:endParaRPr lang="en-U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CDEC1E0-41AE-E847-9C5B-5260E17F0E31}" type="slidenum">
              <a:rPr lang="en-US" sz="1200"/>
              <a:pPr/>
              <a:t>49</a:t>
            </a:fld>
            <a:endParaRPr lang="en-US" sz="1200"/>
          </a:p>
        </p:txBody>
      </p:sp>
      <p:sp>
        <p:nvSpPr>
          <p:cNvPr id="9523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22770891-45E7-514C-B121-B15685348A22}" type="slidenum">
              <a:rPr lang="en-US" sz="1200"/>
              <a:pPr algn="r"/>
              <a:t>49</a:t>
            </a:fld>
            <a:endParaRPr lang="en-US" sz="1200"/>
          </a:p>
        </p:txBody>
      </p:sp>
      <p:sp>
        <p:nvSpPr>
          <p:cNvPr id="237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1983759-E5B1-294B-AB93-0D9A675C875E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3874E9D3-B75F-4C48-98D0-9FE1243EB1FA}" type="slidenum">
              <a:rPr lang="en-US" sz="1200"/>
              <a:pPr algn="r"/>
              <a:t>5</a:t>
            </a:fld>
            <a:endParaRPr lang="en-US" sz="1200"/>
          </a:p>
        </p:txBody>
      </p:sp>
      <p:sp>
        <p:nvSpPr>
          <p:cNvPr id="370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There’s</a:t>
            </a:r>
            <a:r>
              <a:rPr lang="en-US" altLang="ja-JP"/>
              <a:t> not much to say about free statutes and regulations.</a:t>
            </a:r>
          </a:p>
          <a:p>
            <a:pPr eaLnBrk="1" hangingPunct="1"/>
            <a:r>
              <a:rPr lang="en-US"/>
              <a:t>They tend to be pretty bare-bones.</a:t>
            </a:r>
          </a:p>
          <a:p>
            <a:pPr eaLnBrk="1" hangingPunct="1"/>
            <a:r>
              <a:rPr lang="en-US"/>
              <a:t>Even if I didn’t</a:t>
            </a:r>
            <a:r>
              <a:rPr lang="en-US" altLang="ja-JP"/>
              <a:t> have Westlaw or Lexis, I’d STILL find a way to start my statutory research with a practice guide, </a:t>
            </a:r>
            <a:br>
              <a:rPr lang="en-US" altLang="ja-JP"/>
            </a:br>
            <a:r>
              <a:rPr lang="en-US" altLang="ja-JP"/>
              <a:t>     OR to hunt down an annotated code in print first.</a:t>
            </a:r>
          </a:p>
          <a:p>
            <a:pPr eaLnBrk="1" hangingPunct="1"/>
            <a:r>
              <a:rPr lang="en-US"/>
              <a:t>But there are some sites that are fine, particularly for looking up known code or regulation sections. </a:t>
            </a:r>
          </a:p>
          <a:p>
            <a:pPr eaLnBrk="1" hangingPunct="1"/>
            <a:r>
              <a:rPr lang="en-US"/>
              <a:t>These include….</a:t>
            </a: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8B3C098-7624-2F40-8B6B-C9B3BAF17E39}" type="slidenum">
              <a:rPr lang="en-US" sz="1200"/>
              <a:pPr/>
              <a:t>50</a:t>
            </a:fld>
            <a:endParaRPr lang="en-US" sz="1200"/>
          </a:p>
        </p:txBody>
      </p:sp>
      <p:sp>
        <p:nvSpPr>
          <p:cNvPr id="2396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D3D651-A9B4-1F4F-B4DC-D1AAA3A941B0}" type="slidenum">
              <a:rPr lang="en-US" sz="1200"/>
              <a:pPr/>
              <a:t>51</a:t>
            </a:fld>
            <a:endParaRPr lang="en-US" sz="1200"/>
          </a:p>
        </p:txBody>
      </p:sp>
      <p:sp>
        <p:nvSpPr>
          <p:cNvPr id="374786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9331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Cornell Legal Information home page, highlighting links to state materials and to topical materials</a:t>
            </a: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0E9AD07-0222-4C4E-B8F6-95EBB41CF9AA}" type="slidenum">
              <a:rPr lang="en-US" sz="1200"/>
              <a:pPr/>
              <a:t>52</a:t>
            </a:fld>
            <a:endParaRPr lang="en-US" sz="1200"/>
          </a:p>
        </p:txBody>
      </p:sp>
      <p:sp>
        <p:nvSpPr>
          <p:cNvPr id="24985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Cornell Legal Information page for Nevada materials</a:t>
            </a: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20894D1-3B7C-A448-861F-1129A431FE4F}" type="slidenum">
              <a:rPr lang="en-US" sz="1200"/>
              <a:pPr/>
              <a:t>53</a:t>
            </a:fld>
            <a:endParaRPr lang="en-US" sz="1200"/>
          </a:p>
        </p:txBody>
      </p:sp>
      <p:sp>
        <p:nvSpPr>
          <p:cNvPr id="10342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42CC2FD0-15E9-1A4D-A7DF-2D954B25B6B3}" type="slidenum">
              <a:rPr lang="en-US" sz="1200"/>
              <a:pPr algn="r"/>
              <a:t>53</a:t>
            </a:fld>
            <a:endParaRPr lang="en-US" sz="1200"/>
          </a:p>
        </p:txBody>
      </p:sp>
      <p:sp>
        <p:nvSpPr>
          <p:cNvPr id="253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6FBBA94-A1A4-DA40-A5A3-CC7DBAE68EE3}" type="slidenum">
              <a:rPr lang="en-US" sz="1200"/>
              <a:pPr/>
              <a:t>54</a:t>
            </a:fld>
            <a:endParaRPr lang="en-US" sz="1200"/>
          </a:p>
        </p:txBody>
      </p:sp>
      <p:sp>
        <p:nvSpPr>
          <p:cNvPr id="2560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Sample Google searches to find state materials or topical research guides.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1E7507C-DDF9-8047-A16F-E22EBCAE2228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727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… my favorites — and there’s</a:t>
            </a:r>
            <a:r>
              <a:rPr lang="en-US" altLang="ja-JP"/>
              <a:t> …. </a:t>
            </a:r>
          </a:p>
          <a:p>
            <a:pPr eaLnBrk="1" hangingPunct="1"/>
            <a:r>
              <a:rPr lang="en-US"/>
              <a:t>One site each for federal statutes and regulations — and </a:t>
            </a:r>
          </a:p>
          <a:p>
            <a:pPr eaLnBrk="1" hangingPunct="1"/>
            <a:r>
              <a:rPr lang="en-US"/>
              <a:t>One site each for California statutes and regulations. </a:t>
            </a:r>
            <a:br>
              <a:rPr lang="en-US"/>
            </a:br>
            <a:endParaRPr lang="en-US"/>
          </a:p>
          <a:p>
            <a:pPr eaLnBrk="1" hangingPunct="1"/>
            <a:r>
              <a:rPr lang="en-US"/>
              <a:t>   (As an aside, the Cal Code of Regs site is particularly powerful because it’s</a:t>
            </a:r>
            <a:r>
              <a:rPr lang="en-US" altLang="ja-JP"/>
              <a:t> got some Westlaw searching features.)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9119817-8230-F542-B325-53A0D3CA646F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CC9C3B4F-1663-3749-A604-6DF387CFEF3E}" type="slidenum">
              <a:rPr lang="en-US" sz="1200"/>
              <a:pPr algn="r"/>
              <a:t>7</a:t>
            </a:fld>
            <a:endParaRPr lang="en-US" sz="1200"/>
          </a:p>
        </p:txBody>
      </p:sp>
      <p:sp>
        <p:nvSpPr>
          <p:cNvPr id="227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For case law, there are some pretty impressive free options. These include…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2583A89-59E0-CB48-960A-D32C1150D1D1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25805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…. These 4, which I consider to be among the best established sites.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Note that there’s</a:t>
            </a:r>
            <a:r>
              <a:rPr lang="en-US" altLang="ja-JP"/>
              <a:t> a phone or tablet APP on the list. </a:t>
            </a:r>
            <a:br>
              <a:rPr lang="en-US" altLang="ja-JP"/>
            </a:br>
            <a:r>
              <a:rPr lang="en-US" altLang="ja-JP"/>
              <a:t>   And it’s not just the app DOWNLOAD that’s free. The app gives free access to basic Fastcase CONTENT.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F09A4E0-870D-B84F-96BB-0CA4AE45A52E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5FBD1E09-EB8D-0C40-91AB-6B980A2D7E29}" type="slidenum">
              <a:rPr lang="en-US" sz="1200"/>
              <a:pPr algn="r"/>
              <a:t>9</a:t>
            </a:fld>
            <a:endParaRPr lang="en-US" sz="1200"/>
          </a:p>
        </p:txBody>
      </p:sp>
      <p:sp>
        <p:nvSpPr>
          <p:cNvPr id="268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/>
              <a:t>Of those 4 options, I think these 2 are the most noteworthy, so I’ll</a:t>
            </a:r>
            <a:r>
              <a:rPr lang="en-US" altLang="ja-JP"/>
              <a:t> show a little more detail for both.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Google Scholar has super (although not 100%) coverage —</a:t>
            </a:r>
            <a:br>
              <a:rPr lang="en-US"/>
            </a:br>
            <a:r>
              <a:rPr lang="en-US"/>
              <a:t>   it’s</a:t>
            </a:r>
            <a:r>
              <a:rPr lang="en-US" altLang="ja-JP"/>
              <a:t> good for cases from any state, or for federal cases.</a:t>
            </a:r>
          </a:p>
          <a:p>
            <a:pPr eaLnBrk="1" hangingPunct="1"/>
            <a:endParaRPr lang="en-US" altLang="ja-JP"/>
          </a:p>
          <a:p>
            <a:pPr eaLnBrk="1" hangingPunct="1"/>
            <a:r>
              <a:rPr lang="en-US"/>
              <a:t>The California Official Reports free service is noteworthy for its inclusion of ALL published California cases, regardless of age,</a:t>
            </a:r>
            <a:br>
              <a:rPr lang="en-US"/>
            </a:br>
            <a:r>
              <a:rPr lang="en-US"/>
              <a:t>    AND for its powerful search options.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3875" y="1465263"/>
            <a:ext cx="8077200" cy="1728787"/>
          </a:xfrm>
        </p:spPr>
        <p:txBody>
          <a:bodyPr/>
          <a:lstStyle>
            <a:lvl1pPr>
              <a:defRPr sz="72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6175" y="3614738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40748200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145802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9850" y="152400"/>
            <a:ext cx="20383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59626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33634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2670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264753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81508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0455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75167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6603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9167316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5775236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" TargetMode="External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xisnexis.com/clients/CACourts/" TargetMode="External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hyperlink" Target="https://www.ravellaw.com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vellaw.com/" TargetMode="External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asetext.com/" TargetMode="External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hyperlink" Target="http://works.bepress.com/lee_ryan/8/" TargetMode="External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tcase.com/" TargetMode="External"/><Relationship Id="rId4" Type="http://schemas.openxmlformats.org/officeDocument/2006/relationships/hyperlink" Target="http://www.casemakerlegal.com/" TargetMode="External"/><Relationship Id="rId5" Type="http://schemas.openxmlformats.org/officeDocument/2006/relationships/hyperlink" Target="http://www.versuslaw.com" TargetMode="External"/><Relationship Id="rId6" Type="http://schemas.openxmlformats.org/officeDocument/2006/relationships/hyperlink" Target="http://www.accesslaw.com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hyperlink" Target="http://www.fastcase.com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hyperlink" Target="http://www.fastcase.com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3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orks.bepress.com/lee_ryan/8/" TargetMode="Externa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hyperlink" Target="http://www.casemakerx.com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6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liclawlibrary.org/" TargetMode="External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liclawlibrary.org/" TargetMode="External"/><Relationship Id="rId4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lawlibrary.org/index.aspx?page=25" TargetMode="External"/><Relationship Id="rId4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0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2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3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ol.org/" TargetMode="External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rsuslaw.com/" TargetMode="External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cesslaw.com/" TargetMode="External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1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4" Type="http://schemas.openxmlformats.org/officeDocument/2006/relationships/hyperlink" Target="http://www.law.cornell.edu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3.jp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.cornell.edu/uscode/text/" TargetMode="External"/><Relationship Id="rId4" Type="http://schemas.openxmlformats.org/officeDocument/2006/relationships/hyperlink" Target="http://www.law.cornell.edu/cfr/text/" TargetMode="External"/><Relationship Id="rId5" Type="http://schemas.openxmlformats.org/officeDocument/2006/relationships/hyperlink" Target="http://leginfo.legislature.ca.gov/faces/codes.xhtml" TargetMode="External"/><Relationship Id="rId6" Type="http://schemas.openxmlformats.org/officeDocument/2006/relationships/hyperlink" Target="http://ccr.oal.ca.gov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advanced_scholar_search" TargetMode="External"/><Relationship Id="rId4" Type="http://schemas.openxmlformats.org/officeDocument/2006/relationships/hyperlink" Target="http://www.lexisnexis.com/clients/CACourts" TargetMode="External"/><Relationship Id="rId5" Type="http://schemas.openxmlformats.org/officeDocument/2006/relationships/hyperlink" Target="https://www.ravellaw.com/" TargetMode="External"/><Relationship Id="rId6" Type="http://schemas.openxmlformats.org/officeDocument/2006/relationships/hyperlink" Target="http://www.fastcase.com/ipad/" TargetMode="External"/><Relationship Id="rId7" Type="http://schemas.openxmlformats.org/officeDocument/2006/relationships/hyperlink" Target="http://www.fastcase.com/iphone/" TargetMode="External"/><Relationship Id="rId8" Type="http://schemas.openxmlformats.org/officeDocument/2006/relationships/hyperlink" Target="http://www.fastcase.com/android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rotWithShape="1">
            <a:blip r:embed="rId3">
              <a:alphaModFix amt="20000"/>
            </a:blip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8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315913" y="1917700"/>
            <a:ext cx="8726487" cy="2216150"/>
          </a:xfrm>
        </p:spPr>
        <p:txBody>
          <a:bodyPr/>
          <a:lstStyle/>
          <a:p>
            <a:pPr eaLnBrk="1" hangingPunct="1"/>
            <a:r>
              <a:rPr lang="en-US" sz="5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Free &amp; Low-Cost </a:t>
            </a:r>
            <a:br>
              <a:rPr lang="en-US" sz="5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5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Legal Research Options</a:t>
            </a:r>
            <a:endParaRPr lang="en-US" sz="118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315913" y="5235575"/>
            <a:ext cx="8497887" cy="1203325"/>
          </a:xfrm>
          <a:solidFill>
            <a:schemeClr val="bg1"/>
          </a:solidFill>
          <a:ln w="19050">
            <a:solidFill>
              <a:srgbClr val="00543C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1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Lee Ryan, J.D., M.L.I.S. </a:t>
            </a:r>
            <a:br>
              <a:rPr lang="en-US" sz="1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Research Librarian, USF School of Law, </a:t>
            </a:r>
            <a:r>
              <a:rPr lang="en-US" sz="1800" dirty="0" err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Dorraine</a:t>
            </a:r>
            <a:r>
              <a:rPr lang="en-US" sz="1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Zief</a:t>
            </a:r>
            <a:r>
              <a:rPr lang="en-US" sz="1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Law Library</a:t>
            </a:r>
          </a:p>
          <a:p>
            <a:pPr marL="0" indent="0" eaLnBrk="1" hangingPunct="1">
              <a:spcBef>
                <a:spcPct val="40000"/>
              </a:spcBef>
              <a:buFontTx/>
              <a:buNone/>
              <a:defRPr/>
            </a:pPr>
            <a:r>
              <a:rPr lang="en-US" sz="1000" dirty="0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rPr>
              <a:t>[Slides and outline available on TWEN and at: </a:t>
            </a:r>
            <a:r>
              <a:rPr lang="en-US" sz="10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http://works.bepress.com/</a:t>
            </a:r>
            <a:r>
              <a:rPr lang="en-US" sz="1000" dirty="0" err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lee_ryan</a:t>
            </a:r>
            <a:r>
              <a:rPr lang="en-US" sz="10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/</a:t>
            </a:r>
            <a:r>
              <a:rPr lang="en-US" sz="1000" dirty="0" smtClean="0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rPr>
              <a:t>. </a:t>
            </a:r>
            <a:r>
              <a:rPr lang="en-US" sz="1000" dirty="0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rPr>
              <a:t>Last updated on </a:t>
            </a:r>
            <a:r>
              <a:rPr lang="en-US" sz="1000" dirty="0" smtClean="0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rPr>
              <a:t>April 5, 2017]</a:t>
            </a:r>
            <a:endParaRPr lang="en-US" sz="1000" dirty="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sz="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[Based on the National Business Institute Seminar </a:t>
            </a:r>
            <a:r>
              <a:rPr lang="ja-JP" altLang="en-US" sz="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Find it Fast and Free on the Net: Strategies for Legal Research on the Web,</a:t>
            </a:r>
            <a:r>
              <a:rPr lang="ja-JP" altLang="en-US" sz="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Oakland, California, June 5, 2012.]</a:t>
            </a:r>
            <a:endParaRPr lang="en-US" sz="900" dirty="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8165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2">
            <a:hlinkClick r:id="rId3"/>
          </p:cNvPr>
          <p:cNvSpPr txBox="1">
            <a:spLocks noChangeArrowheads="1"/>
          </p:cNvSpPr>
          <p:nvPr/>
        </p:nvSpPr>
        <p:spPr bwMode="auto">
          <a:xfrm>
            <a:off x="0" y="5892800"/>
            <a:ext cx="9144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Google Scholar — Case Law</a:t>
            </a:r>
          </a:p>
          <a:p>
            <a:pPr algn="ctr">
              <a:lnSpc>
                <a:spcPct val="60000"/>
              </a:lnSpc>
              <a:spcBef>
                <a:spcPct val="10000"/>
              </a:spcBef>
            </a:pPr>
            <a:r>
              <a:rPr lang="en-US" sz="2800" b="1"/>
              <a:t> </a:t>
            </a:r>
            <a:r>
              <a:rPr lang="en-US" sz="1600"/>
              <a:t>http://scholar.google.com/</a:t>
            </a:r>
          </a:p>
        </p:txBody>
      </p:sp>
      <p:grpSp>
        <p:nvGrpSpPr>
          <p:cNvPr id="22530" name="Group 6"/>
          <p:cNvGrpSpPr>
            <a:grpSpLocks/>
          </p:cNvGrpSpPr>
          <p:nvPr/>
        </p:nvGrpSpPr>
        <p:grpSpPr bwMode="auto">
          <a:xfrm>
            <a:off x="163513" y="244475"/>
            <a:ext cx="8796337" cy="5503863"/>
            <a:chOff x="163130" y="244228"/>
            <a:chExt cx="8797348" cy="5503728"/>
          </a:xfrm>
        </p:grpSpPr>
        <p:pic>
          <p:nvPicPr>
            <p:cNvPr id="22531" name="Picture 5" descr="GoogleScholarHomeWithSearch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130" y="244228"/>
              <a:ext cx="8797348" cy="55037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1992140" y="3931901"/>
              <a:ext cx="4474089" cy="400040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rgbClr val="516CB7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800" dirty="0" smtClean="0"/>
                <a:t> </a:t>
              </a:r>
              <a:r>
                <a:rPr lang="en-US" sz="2000" dirty="0" smtClean="0"/>
                <a:t>Select </a:t>
              </a:r>
              <a:r>
                <a:rPr lang="ja-JP" altLang="en-US" sz="2000" dirty="0" smtClean="0"/>
                <a:t>“</a:t>
              </a:r>
              <a:r>
                <a:rPr lang="en-US" altLang="ja-JP" sz="2000" dirty="0" smtClean="0"/>
                <a:t>Case Law” before searching.</a:t>
              </a:r>
              <a:endParaRPr lang="en-US" dirty="0" smtClean="0"/>
            </a:p>
          </p:txBody>
        </p:sp>
        <p:sp>
          <p:nvSpPr>
            <p:cNvPr id="16" name="Line 9"/>
            <p:cNvSpPr>
              <a:spLocks noChangeShapeType="1"/>
            </p:cNvSpPr>
            <p:nvPr/>
          </p:nvSpPr>
          <p:spPr bwMode="auto">
            <a:xfrm flipV="1">
              <a:off x="4218070" y="2761940"/>
              <a:ext cx="1246330" cy="1152496"/>
            </a:xfrm>
            <a:prstGeom prst="line">
              <a:avLst/>
            </a:prstGeom>
            <a:noFill/>
            <a:ln w="19050" cmpd="sng">
              <a:solidFill>
                <a:srgbClr val="516CB7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999211" y="2458733"/>
              <a:ext cx="1036756" cy="279393"/>
            </a:xfrm>
            <a:prstGeom prst="roundRect">
              <a:avLst>
                <a:gd name="adj" fmla="val 16667"/>
              </a:avLst>
            </a:prstGeom>
            <a:noFill/>
            <a:ln w="19050" cmpd="sng">
              <a:solidFill>
                <a:srgbClr val="516CB7"/>
              </a:solidFill>
              <a:round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ogleScholarCalResultsLis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44" y="353171"/>
            <a:ext cx="8539355" cy="5652337"/>
          </a:xfrm>
          <a:prstGeom prst="rect">
            <a:avLst/>
          </a:prstGeom>
          <a:ln w="19050" cmpd="sng">
            <a:solidFill>
              <a:srgbClr val="000000"/>
            </a:solidFill>
          </a:ln>
        </p:spPr>
      </p:pic>
      <p:sp>
        <p:nvSpPr>
          <p:cNvPr id="24577" name="Text Box 1026"/>
          <p:cNvSpPr txBox="1">
            <a:spLocks noChangeArrowheads="1"/>
          </p:cNvSpPr>
          <p:nvPr/>
        </p:nvSpPr>
        <p:spPr bwMode="auto">
          <a:xfrm>
            <a:off x="0" y="6100763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/>
              <a:t>Google Scholar – results  (Cal. Courts filter)</a:t>
            </a:r>
            <a:endParaRPr lang="en-US"/>
          </a:p>
        </p:txBody>
      </p:sp>
      <p:grpSp>
        <p:nvGrpSpPr>
          <p:cNvPr id="24579" name="Group 2"/>
          <p:cNvGrpSpPr>
            <a:grpSpLocks/>
          </p:cNvGrpSpPr>
          <p:nvPr/>
        </p:nvGrpSpPr>
        <p:grpSpPr bwMode="auto">
          <a:xfrm>
            <a:off x="314994" y="695293"/>
            <a:ext cx="6965950" cy="3557587"/>
            <a:chOff x="409233" y="723104"/>
            <a:chExt cx="6966928" cy="3556309"/>
          </a:xfrm>
        </p:grpSpPr>
        <p:sp>
          <p:nvSpPr>
            <p:cNvPr id="10" name="AutoShape 1032"/>
            <p:cNvSpPr>
              <a:spLocks noChangeArrowheads="1"/>
            </p:cNvSpPr>
            <p:nvPr/>
          </p:nvSpPr>
          <p:spPr bwMode="auto">
            <a:xfrm>
              <a:off x="409233" y="1073815"/>
              <a:ext cx="1009792" cy="320559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516CB7"/>
              </a:solidFill>
              <a:round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Text Box 1033"/>
            <p:cNvSpPr txBox="1">
              <a:spLocks noChangeArrowheads="1"/>
            </p:cNvSpPr>
            <p:nvPr/>
          </p:nvSpPr>
          <p:spPr bwMode="auto">
            <a:xfrm>
              <a:off x="3462425" y="723104"/>
              <a:ext cx="3913736" cy="46179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516CB7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dirty="0" smtClean="0"/>
                <a:t>Filters — for court and date</a:t>
              </a:r>
            </a:p>
          </p:txBody>
        </p:sp>
        <p:sp>
          <p:nvSpPr>
            <p:cNvPr id="15" name="Line 1034"/>
            <p:cNvSpPr>
              <a:spLocks noChangeShapeType="1"/>
            </p:cNvSpPr>
            <p:nvPr/>
          </p:nvSpPr>
          <p:spPr bwMode="auto">
            <a:xfrm flipH="1">
              <a:off x="1419025" y="1208704"/>
              <a:ext cx="3986773" cy="1501236"/>
            </a:xfrm>
            <a:prstGeom prst="line">
              <a:avLst/>
            </a:prstGeom>
            <a:noFill/>
            <a:ln w="38100">
              <a:solidFill>
                <a:srgbClr val="516CB7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Group 10"/>
          <p:cNvGrpSpPr>
            <a:grpSpLocks/>
          </p:cNvGrpSpPr>
          <p:nvPr/>
        </p:nvGrpSpPr>
        <p:grpSpPr bwMode="auto">
          <a:xfrm>
            <a:off x="0" y="554038"/>
            <a:ext cx="9144000" cy="6086475"/>
            <a:chOff x="0" y="349"/>
            <a:chExt cx="5760" cy="3834"/>
          </a:xfrm>
        </p:grpSpPr>
        <p:sp>
          <p:nvSpPr>
            <p:cNvPr id="26626" name="Text Box 2">
              <a:hlinkClick r:id="rId3"/>
            </p:cNvPr>
            <p:cNvSpPr txBox="1">
              <a:spLocks noChangeArrowheads="1"/>
            </p:cNvSpPr>
            <p:nvPr/>
          </p:nvSpPr>
          <p:spPr bwMode="auto">
            <a:xfrm>
              <a:off x="0" y="3668"/>
              <a:ext cx="5760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10000"/>
                </a:spcBef>
              </a:pPr>
              <a:r>
                <a:rPr lang="en-US" sz="2800" b="1"/>
                <a:t>Calif. Official Reports — public access site</a:t>
              </a:r>
            </a:p>
            <a:p>
              <a:pPr algn="ctr">
                <a:lnSpc>
                  <a:spcPct val="60000"/>
                </a:lnSpc>
                <a:spcBef>
                  <a:spcPct val="10000"/>
                </a:spcBef>
              </a:pPr>
              <a:r>
                <a:rPr lang="en-US" sz="2800" b="1"/>
                <a:t> </a:t>
              </a:r>
              <a:r>
                <a:rPr lang="en-US" sz="1600"/>
                <a:t>http://www.lexisnexis.com/clients/CACourts/</a:t>
              </a:r>
              <a:endParaRPr lang="en-US" i="1">
                <a:latin typeface="Times New Roman" charset="0"/>
              </a:endParaRPr>
            </a:p>
          </p:txBody>
        </p:sp>
        <p:pic>
          <p:nvPicPr>
            <p:cNvPr id="26627" name="Picture 10" descr="CalCourtsOfficialOpsHomeWithSearch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" y="349"/>
              <a:ext cx="5494" cy="308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00" name="Text Box 14"/>
            <p:cNvSpPr txBox="1">
              <a:spLocks noChangeArrowheads="1"/>
            </p:cNvSpPr>
            <p:nvPr/>
          </p:nvSpPr>
          <p:spPr bwMode="auto">
            <a:xfrm>
              <a:off x="2914" y="875"/>
              <a:ext cx="1288" cy="42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BB282A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smtClean="0"/>
                <a:t>Default search —</a:t>
              </a:r>
              <a:br>
                <a:rPr lang="en-US" sz="1800" smtClean="0"/>
              </a:br>
              <a:r>
                <a:rPr lang="en-US" sz="1800" smtClean="0"/>
                <a:t>natural language</a:t>
              </a:r>
              <a:endParaRPr lang="en-US" smtClean="0"/>
            </a:p>
          </p:txBody>
        </p:sp>
        <p:sp>
          <p:nvSpPr>
            <p:cNvPr id="29701" name="Text Box 16"/>
            <p:cNvSpPr txBox="1">
              <a:spLocks noChangeArrowheads="1"/>
            </p:cNvSpPr>
            <p:nvPr/>
          </p:nvSpPr>
          <p:spPr bwMode="auto">
            <a:xfrm>
              <a:off x="635" y="2614"/>
              <a:ext cx="2402" cy="42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BB282A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smtClean="0"/>
                <a:t>Other search options — including</a:t>
              </a:r>
              <a:br>
                <a:rPr lang="en-US" sz="1800" smtClean="0"/>
              </a:br>
              <a:r>
                <a:rPr lang="en-US" sz="1800" smtClean="0"/>
                <a:t>full LexisNexis terms &amp; connectors </a:t>
              </a:r>
              <a:endParaRPr lang="en-US" smtClean="0"/>
            </a:p>
          </p:txBody>
        </p:sp>
        <p:sp>
          <p:nvSpPr>
            <p:cNvPr id="29702" name="AutoShape 17"/>
            <p:cNvSpPr>
              <a:spLocks noChangeArrowheads="1"/>
            </p:cNvSpPr>
            <p:nvPr/>
          </p:nvSpPr>
          <p:spPr bwMode="auto">
            <a:xfrm>
              <a:off x="1198" y="1675"/>
              <a:ext cx="2038" cy="33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B282A"/>
              </a:solidFill>
              <a:round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03" name="AutoShape 18"/>
            <p:cNvSpPr>
              <a:spLocks noChangeArrowheads="1"/>
            </p:cNvSpPr>
            <p:nvPr/>
          </p:nvSpPr>
          <p:spPr bwMode="auto">
            <a:xfrm>
              <a:off x="91" y="1135"/>
              <a:ext cx="642" cy="591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B282A"/>
              </a:solidFill>
              <a:round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04" name="Line 19"/>
            <p:cNvSpPr>
              <a:spLocks noChangeShapeType="1"/>
            </p:cNvSpPr>
            <p:nvPr/>
          </p:nvSpPr>
          <p:spPr bwMode="auto">
            <a:xfrm flipH="1" flipV="1">
              <a:off x="408" y="1727"/>
              <a:ext cx="1422" cy="890"/>
            </a:xfrm>
            <a:prstGeom prst="line">
              <a:avLst/>
            </a:prstGeom>
            <a:noFill/>
            <a:ln w="28575">
              <a:solidFill>
                <a:srgbClr val="BB282A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05" name="Line 20"/>
            <p:cNvSpPr>
              <a:spLocks noChangeShapeType="1"/>
            </p:cNvSpPr>
            <p:nvPr/>
          </p:nvSpPr>
          <p:spPr bwMode="auto">
            <a:xfrm flipH="1">
              <a:off x="2146" y="1302"/>
              <a:ext cx="1432" cy="332"/>
            </a:xfrm>
            <a:prstGeom prst="line">
              <a:avLst/>
            </a:prstGeom>
            <a:noFill/>
            <a:ln w="28575">
              <a:solidFill>
                <a:srgbClr val="BB282A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"/>
          <p:cNvSpPr txBox="1">
            <a:spLocks noChangeArrowheads="1"/>
          </p:cNvSpPr>
          <p:nvPr/>
        </p:nvSpPr>
        <p:spPr bwMode="auto">
          <a:xfrm>
            <a:off x="0" y="6100763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/>
              <a:t>Calif. Official Reports — results (nat. lang.)</a:t>
            </a:r>
          </a:p>
        </p:txBody>
      </p:sp>
      <p:pic>
        <p:nvPicPr>
          <p:cNvPr id="28674" name="Picture 1" descr="LexisCalCourtsResult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146050"/>
            <a:ext cx="8531225" cy="56800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675" name="Group 9"/>
          <p:cNvGrpSpPr>
            <a:grpSpLocks/>
          </p:cNvGrpSpPr>
          <p:nvPr/>
        </p:nvGrpSpPr>
        <p:grpSpPr bwMode="auto">
          <a:xfrm>
            <a:off x="4867275" y="1077913"/>
            <a:ext cx="2727325" cy="1209675"/>
            <a:chOff x="5038726" y="1878013"/>
            <a:chExt cx="2727325" cy="1209676"/>
          </a:xfrm>
        </p:grpSpPr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>
              <a:off x="5038726" y="1878013"/>
              <a:ext cx="995363" cy="377825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B282A"/>
              </a:solidFill>
              <a:round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445126" y="2540001"/>
              <a:ext cx="2320925" cy="5476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BB282A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600" b="1" smtClean="0"/>
                <a:t>Up to 100 results</a:t>
              </a:r>
              <a:br>
                <a:rPr lang="en-US" sz="1600" b="1" smtClean="0"/>
              </a:br>
              <a:r>
                <a:rPr lang="en-US" sz="1200" b="1" smtClean="0"/>
                <a:t>(for natural language search)</a:t>
              </a:r>
              <a:endParaRPr lang="en-US" smtClean="0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H="1" flipV="1">
              <a:off x="5537201" y="2249488"/>
              <a:ext cx="1058863" cy="284162"/>
            </a:xfrm>
            <a:prstGeom prst="line">
              <a:avLst/>
            </a:prstGeom>
            <a:noFill/>
            <a:ln w="28575">
              <a:solidFill>
                <a:srgbClr val="BB282A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ChangeArrowheads="1"/>
          </p:cNvSpPr>
          <p:nvPr/>
        </p:nvSpPr>
        <p:spPr bwMode="auto">
          <a:xfrm>
            <a:off x="4057650" y="25876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1574800"/>
            <a:ext cx="9144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 anchor="b"/>
          <a:lstStyle/>
          <a:p>
            <a:pPr algn="ctr" defTabSz="642938" eaLnBrk="1" hangingPunct="1"/>
            <a:r>
              <a:rPr lang="en-US" sz="6000" b="1">
                <a:solidFill>
                  <a:srgbClr val="333399"/>
                </a:solidFill>
                <a:sym typeface="Arial" charset="0"/>
              </a:rPr>
              <a:t>Intriguing Newcomers</a:t>
            </a:r>
            <a:r>
              <a:rPr lang="en-US" sz="6000" b="1">
                <a:solidFill>
                  <a:srgbClr val="6D6D6D"/>
                </a:solidFill>
                <a:sym typeface="Arial" charset="0"/>
              </a:rPr>
              <a:t/>
            </a:r>
            <a:br>
              <a:rPr lang="en-US" sz="6000" b="1">
                <a:solidFill>
                  <a:srgbClr val="6D6D6D"/>
                </a:solidFill>
                <a:sym typeface="Arial" charset="0"/>
              </a:rPr>
            </a:br>
            <a:endParaRPr lang="en-US" b="1">
              <a:solidFill>
                <a:srgbClr val="6D6D6D"/>
              </a:solidFill>
              <a:sym typeface="Arial" charset="0"/>
            </a:endParaRPr>
          </a:p>
          <a:p>
            <a:pPr algn="ctr" defTabSz="642938" eaLnBrk="1" hangingPunct="1"/>
            <a:r>
              <a:rPr lang="en-US" sz="4000" b="1">
                <a:solidFill>
                  <a:srgbClr val="6D6D6D"/>
                </a:solidFill>
                <a:sym typeface="Arial" charset="0"/>
              </a:rPr>
              <a:t>Ravel</a:t>
            </a:r>
            <a:r>
              <a:rPr lang="en-US" sz="3300" b="1">
                <a:sym typeface="Arial" charset="0"/>
              </a:rPr>
              <a:t> </a:t>
            </a:r>
            <a:r>
              <a:rPr lang="en-US" sz="4000" b="1">
                <a:solidFill>
                  <a:srgbClr val="6D6D6D"/>
                </a:solidFill>
                <a:sym typeface="Arial" charset="0"/>
              </a:rPr>
              <a:t>&amp; Casetext</a:t>
            </a:r>
            <a:endParaRPr lang="en-US" sz="3300" b="1"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avelHom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91" y="98101"/>
            <a:ext cx="8417750" cy="5627484"/>
          </a:xfrm>
          <a:prstGeom prst="rect">
            <a:avLst/>
          </a:prstGeom>
          <a:ln w="19050" cmpd="sng">
            <a:solidFill>
              <a:srgbClr val="000000"/>
            </a:solidFill>
          </a:ln>
        </p:spPr>
      </p:pic>
      <p:sp>
        <p:nvSpPr>
          <p:cNvPr id="32769" name="Text Box 2">
            <a:hlinkClick r:id="rId4"/>
          </p:cNvPr>
          <p:cNvSpPr txBox="1">
            <a:spLocks noChangeArrowheads="1"/>
          </p:cNvSpPr>
          <p:nvPr/>
        </p:nvSpPr>
        <p:spPr bwMode="auto">
          <a:xfrm>
            <a:off x="0" y="5918200"/>
            <a:ext cx="914400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/>
              <a:t>Ravel </a:t>
            </a:r>
            <a:r>
              <a:rPr lang="en-US" sz="2000"/>
              <a:t>(</a:t>
            </a:r>
            <a:r>
              <a:rPr lang="ja-JP" altLang="en-US" sz="2000"/>
              <a:t>“</a:t>
            </a:r>
            <a:r>
              <a:rPr lang="en-US" altLang="ja-JP" sz="2000"/>
              <a:t>data driven research</a:t>
            </a:r>
            <a:r>
              <a:rPr lang="ja-JP" altLang="en-US" sz="2000"/>
              <a:t>”</a:t>
            </a:r>
            <a:r>
              <a:rPr lang="en-US" altLang="ja-JP" sz="2000"/>
              <a:t>)</a:t>
            </a:r>
            <a:br>
              <a:rPr lang="en-US" altLang="ja-JP" sz="2000"/>
            </a:br>
            <a:r>
              <a:rPr lang="en-US" altLang="ja-JP" sz="1600">
                <a:solidFill>
                  <a:srgbClr val="000000"/>
                </a:solidFill>
              </a:rPr>
              <a:t>http://www.ravellaw.com/</a:t>
            </a: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302180" y="4750578"/>
            <a:ext cx="2544763" cy="1077913"/>
          </a:xfrm>
          <a:prstGeom prst="rect">
            <a:avLst/>
          </a:prstGeom>
          <a:solidFill>
            <a:srgbClr val="E6E6E6"/>
          </a:solidFill>
          <a:ln w="28575" cmpd="sng">
            <a:solidFill>
              <a:srgbClr val="FF0000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dirty="0" smtClean="0"/>
              <a:t>(“Advanced” plans are free for users with </a:t>
            </a:r>
            <a:r>
              <a:rPr lang="ja-JP" altLang="en-US" sz="1600" dirty="0" smtClean="0"/>
              <a:t>“</a:t>
            </a:r>
            <a:r>
              <a:rPr lang="en-US" sz="1600" dirty="0" smtClean="0"/>
              <a:t>.</a:t>
            </a:r>
            <a:r>
              <a:rPr lang="en-US" sz="1600" dirty="0" err="1" smtClean="0"/>
              <a:t>edu</a:t>
            </a:r>
            <a:r>
              <a:rPr lang="ja-JP" altLang="en-US" sz="1600" dirty="0" smtClean="0"/>
              <a:t>”</a:t>
            </a:r>
            <a:r>
              <a:rPr lang="en-US" sz="1600" dirty="0" smtClean="0"/>
              <a:t> email addresses</a:t>
            </a:r>
            <a:r>
              <a:rPr lang="en-US" sz="1600" dirty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… at least for now.)</a:t>
            </a:r>
            <a:endParaRPr lang="en-US" sz="18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>
            <a:hlinkClick r:id="rId3"/>
          </p:cNvPr>
          <p:cNvSpPr txBox="1">
            <a:spLocks noChangeArrowheads="1"/>
          </p:cNvSpPr>
          <p:nvPr/>
        </p:nvSpPr>
        <p:spPr bwMode="auto">
          <a:xfrm>
            <a:off x="0" y="5918200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 dirty="0" smtClean="0"/>
              <a:t>Ravel — Searching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2" name="Picture 1" descr="RavelSearchBoxWithSearc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32" y="189428"/>
            <a:ext cx="8568395" cy="5619859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545462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0" y="608330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 dirty="0"/>
              <a:t>Ravel — results in </a:t>
            </a:r>
            <a:r>
              <a:rPr lang="en-US" sz="2800" b="1" dirty="0" smtClean="0"/>
              <a:t>free “list view”</a:t>
            </a:r>
            <a:endParaRPr lang="en-US" sz="2800" b="1" dirty="0"/>
          </a:p>
        </p:txBody>
      </p:sp>
      <p:pic>
        <p:nvPicPr>
          <p:cNvPr id="2" name="Picture 1" descr="RavelResultsListVie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08" y="139440"/>
            <a:ext cx="8593401" cy="5775242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32555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0" y="608330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 dirty="0"/>
              <a:t>Ravel — results in </a:t>
            </a:r>
            <a:r>
              <a:rPr lang="en-US" sz="2800" b="1" dirty="0" smtClean="0"/>
              <a:t>“visual search” (not free)</a:t>
            </a:r>
            <a:endParaRPr lang="en-US" sz="2800" b="1" dirty="0"/>
          </a:p>
        </p:txBody>
      </p:sp>
      <p:pic>
        <p:nvPicPr>
          <p:cNvPr id="2" name="Picture 1" descr="RavelResultsVisualSearc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96" y="175371"/>
            <a:ext cx="8194118" cy="5741998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2">
            <a:hlinkClick r:id="rId3"/>
          </p:cNvPr>
          <p:cNvSpPr txBox="1">
            <a:spLocks noChangeArrowheads="1"/>
          </p:cNvSpPr>
          <p:nvPr/>
        </p:nvSpPr>
        <p:spPr bwMode="auto">
          <a:xfrm>
            <a:off x="0" y="5951538"/>
            <a:ext cx="914400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 dirty="0" err="1" smtClean="0"/>
              <a:t>Casetext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en-US" altLang="ja-JP" sz="1600" dirty="0" smtClean="0"/>
              <a:t>http</a:t>
            </a:r>
            <a:r>
              <a:rPr lang="en-US" altLang="ja-JP" sz="1600" dirty="0"/>
              <a:t>://</a:t>
            </a:r>
            <a:r>
              <a:rPr lang="en-US" altLang="ja-JP" sz="1600" dirty="0" err="1"/>
              <a:t>www.casetext.com</a:t>
            </a:r>
            <a:r>
              <a:rPr lang="en-US" altLang="ja-JP" sz="1600" dirty="0"/>
              <a:t>/</a:t>
            </a:r>
            <a:endParaRPr lang="en-US" dirty="0"/>
          </a:p>
        </p:txBody>
      </p:sp>
      <p:pic>
        <p:nvPicPr>
          <p:cNvPr id="2" name="Picture 1" descr="CasetextHomeWithSearchEqualPr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28" y="248070"/>
            <a:ext cx="8811344" cy="5520688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Group 4"/>
          <p:cNvGrpSpPr>
            <a:grpSpLocks/>
          </p:cNvGrpSpPr>
          <p:nvPr/>
        </p:nvGrpSpPr>
        <p:grpSpPr bwMode="auto">
          <a:xfrm>
            <a:off x="295275" y="747713"/>
            <a:ext cx="5553075" cy="4217987"/>
            <a:chOff x="286379" y="757874"/>
            <a:chExt cx="5551852" cy="4217151"/>
          </a:xfrm>
        </p:grpSpPr>
        <p:pic>
          <p:nvPicPr>
            <p:cNvPr id="6153" name="Picture 1" descr="SlidesBePress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79" y="757874"/>
              <a:ext cx="5551852" cy="421715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76" name="Text Box 8"/>
            <p:cNvSpPr txBox="1">
              <a:spLocks noChangeArrowheads="1"/>
            </p:cNvSpPr>
            <p:nvPr/>
          </p:nvSpPr>
          <p:spPr bwMode="auto">
            <a:xfrm>
              <a:off x="545085" y="4546485"/>
              <a:ext cx="3769482" cy="36505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543C"/>
              </a:solidFill>
              <a:miter lim="800000"/>
              <a:headEnd/>
              <a:tailEnd/>
            </a:ln>
            <a:effectLst>
              <a:outerShdw blurRad="50800" dist="38100" dir="2700000" sx="101000" sy="101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/>
                <a:t>http://works.bepress.com/lee_ryan/</a:t>
              </a:r>
            </a:p>
          </p:txBody>
        </p:sp>
      </p:grpSp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0" y="5657850"/>
            <a:ext cx="9144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10000"/>
              </a:spcBef>
            </a:pPr>
            <a:r>
              <a:rPr lang="en-US" sz="2800" b="1"/>
              <a:t>Details!   Live Links!</a:t>
            </a:r>
            <a:br>
              <a:rPr lang="en-US" sz="2800" b="1"/>
            </a:br>
            <a:r>
              <a:rPr lang="en-US" sz="2000"/>
              <a:t>Slides and outline via TWEN and bepress </a:t>
            </a:r>
            <a:r>
              <a:rPr lang="ja-JP" altLang="en-US" sz="2000"/>
              <a:t>“</a:t>
            </a:r>
            <a:r>
              <a:rPr lang="en-US" altLang="ja-JP" sz="2000"/>
              <a:t>Selected Works.</a:t>
            </a:r>
            <a:r>
              <a:rPr lang="ja-JP" altLang="en-US" sz="2000"/>
              <a:t>”</a:t>
            </a:r>
            <a:r>
              <a:rPr lang="en-US" altLang="ja-JP" sz="2000"/>
              <a:t> </a:t>
            </a:r>
            <a:endParaRPr lang="en-US" sz="2000"/>
          </a:p>
        </p:txBody>
      </p:sp>
      <p:sp>
        <p:nvSpPr>
          <p:cNvPr id="6147" name="Rectangle 4">
            <a:hlinkClick r:id="rId4"/>
          </p:cNvPr>
          <p:cNvSpPr>
            <a:spLocks noChangeArrowheads="1"/>
          </p:cNvSpPr>
          <p:nvPr/>
        </p:nvSpPr>
        <p:spPr bwMode="auto">
          <a:xfrm>
            <a:off x="5249863" y="865188"/>
            <a:ext cx="2378075" cy="130175"/>
          </a:xfrm>
          <a:prstGeom prst="rect">
            <a:avLst/>
          </a:prstGeom>
          <a:noFill/>
          <a:ln w="3175">
            <a:solidFill>
              <a:schemeClr val="tx1">
                <a:alpha val="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48" name="Group 3"/>
          <p:cNvGrpSpPr>
            <a:grpSpLocks/>
          </p:cNvGrpSpPr>
          <p:nvPr/>
        </p:nvGrpSpPr>
        <p:grpSpPr bwMode="auto">
          <a:xfrm>
            <a:off x="4735513" y="423863"/>
            <a:ext cx="4046537" cy="4932362"/>
            <a:chOff x="4735783" y="423319"/>
            <a:chExt cx="4046069" cy="4932147"/>
          </a:xfrm>
        </p:grpSpPr>
        <p:pic>
          <p:nvPicPr>
            <p:cNvPr id="6149" name="Picture 2" descr="OutlinePageOne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5783" y="423319"/>
              <a:ext cx="4046069" cy="493214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150" name="Group 12"/>
            <p:cNvGrpSpPr>
              <a:grpSpLocks/>
            </p:cNvGrpSpPr>
            <p:nvPr/>
          </p:nvGrpSpPr>
          <p:grpSpPr bwMode="auto">
            <a:xfrm>
              <a:off x="5347034" y="1591561"/>
              <a:ext cx="3292475" cy="1716087"/>
              <a:chOff x="5287963" y="1906588"/>
              <a:chExt cx="3292475" cy="1716087"/>
            </a:xfrm>
          </p:grpSpPr>
          <p:sp>
            <p:nvSpPr>
              <p:cNvPr id="6151" name="WordArt 7"/>
              <p:cNvSpPr>
                <a:spLocks noChangeArrowheads="1" noChangeShapeType="1" noTextEdit="1"/>
              </p:cNvSpPr>
              <p:nvPr/>
            </p:nvSpPr>
            <p:spPr bwMode="auto">
              <a:xfrm>
                <a:off x="5775325" y="1906588"/>
                <a:ext cx="1911350" cy="1179512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55556"/>
                  </a:avLst>
                </a:prstTxWarp>
              </a:bodyPr>
              <a:lstStyle/>
              <a:p>
                <a:pPr algn="ctr"/>
                <a:r>
                  <a:rPr lang="en-US" sz="3200" kern="10">
                    <a:ln w="9525">
                      <a:solidFill>
                        <a:srgbClr val="0000FF">
                          <a:alpha val="65881"/>
                        </a:srgbClr>
                      </a:solidFill>
                      <a:round/>
                      <a:headEnd/>
                      <a:tailEnd/>
                    </a:ln>
                    <a:solidFill>
                      <a:srgbClr val="0000FF">
                        <a:alpha val="65881"/>
                      </a:srgbClr>
                    </a:solidFill>
                    <a:latin typeface="Arial Black"/>
                    <a:ea typeface="Arial Black"/>
                    <a:cs typeface="Arial Black"/>
                  </a:rPr>
                  <a:t>On TWEN</a:t>
                </a:r>
              </a:p>
            </p:txBody>
          </p:sp>
          <p:sp>
            <p:nvSpPr>
              <p:cNvPr id="6152" name="WordArt 8"/>
              <p:cNvSpPr>
                <a:spLocks noChangeArrowheads="1" noChangeShapeType="1" noTextEdit="1"/>
              </p:cNvSpPr>
              <p:nvPr/>
            </p:nvSpPr>
            <p:spPr bwMode="auto">
              <a:xfrm rot="-551260">
                <a:off x="5287963" y="2617788"/>
                <a:ext cx="3292475" cy="1004887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55556"/>
                  </a:avLst>
                </a:prstTxWarp>
              </a:bodyPr>
              <a:lstStyle/>
              <a:p>
                <a:pPr algn="ctr"/>
                <a:r>
                  <a:rPr lang="en-US" sz="1400" kern="10">
                    <a:ln w="9525">
                      <a:solidFill>
                        <a:srgbClr val="0000FF">
                          <a:alpha val="65881"/>
                        </a:srgbClr>
                      </a:solidFill>
                      <a:round/>
                      <a:headEnd/>
                      <a:tailEnd/>
                    </a:ln>
                    <a:solidFill>
                      <a:srgbClr val="0000FF">
                        <a:alpha val="65881"/>
                      </a:srgbClr>
                    </a:solidFill>
                    <a:latin typeface="Arial Black"/>
                    <a:ea typeface="Arial Black"/>
                    <a:cs typeface="Arial Black"/>
                  </a:rPr>
                  <a:t>(Download Word version for live links.)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setextResultsListFeder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43" y="237251"/>
            <a:ext cx="8201563" cy="5597487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38913" name="Text Box 2"/>
          <p:cNvSpPr txBox="1">
            <a:spLocks noChangeArrowheads="1"/>
          </p:cNvSpPr>
          <p:nvPr/>
        </p:nvSpPr>
        <p:spPr bwMode="auto">
          <a:xfrm>
            <a:off x="0" y="608330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 dirty="0" err="1"/>
              <a:t>Casetext</a:t>
            </a:r>
            <a:r>
              <a:rPr lang="en-US" sz="2800" b="1" dirty="0"/>
              <a:t> — results list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filtered to Federal cases)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58943" y="613650"/>
            <a:ext cx="4040843" cy="2165220"/>
            <a:chOff x="4458943" y="613650"/>
            <a:chExt cx="4040843" cy="2165220"/>
          </a:xfrm>
        </p:grpSpPr>
        <p:sp>
          <p:nvSpPr>
            <p:cNvPr id="12" name="AutoShape 5"/>
            <p:cNvSpPr>
              <a:spLocks noChangeArrowheads="1"/>
            </p:cNvSpPr>
            <p:nvPr/>
          </p:nvSpPr>
          <p:spPr bwMode="auto">
            <a:xfrm>
              <a:off x="4458943" y="613650"/>
              <a:ext cx="1146175" cy="327025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800080"/>
              </a:solidFill>
              <a:round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4786624" y="2378820"/>
              <a:ext cx="3713162" cy="400050"/>
            </a:xfrm>
            <a:prstGeom prst="rect">
              <a:avLst/>
            </a:prstGeom>
            <a:solidFill>
              <a:srgbClr val="E6E6E6"/>
            </a:solidFill>
            <a:ln w="28575">
              <a:solidFill>
                <a:srgbClr val="800080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2000" dirty="0" smtClean="0"/>
                <a:t>Topical </a:t>
              </a:r>
              <a:r>
                <a:rPr lang="en-US" altLang="ja-JP" sz="2000" dirty="0" smtClean="0"/>
                <a:t>posts added by users</a:t>
              </a:r>
              <a:endParaRPr lang="en-US" dirty="0" smtClean="0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H="1" flipV="1">
              <a:off x="5039840" y="959208"/>
              <a:ext cx="1580862" cy="1418547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4391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setextCaseDispla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14" y="184021"/>
            <a:ext cx="8444773" cy="5781472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40961" name="Text Box 2"/>
          <p:cNvSpPr txBox="1">
            <a:spLocks noChangeArrowheads="1"/>
          </p:cNvSpPr>
          <p:nvPr/>
        </p:nvSpPr>
        <p:spPr bwMode="auto">
          <a:xfrm>
            <a:off x="0" y="608330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/>
              <a:t>Casetext — case display</a:t>
            </a:r>
          </a:p>
        </p:txBody>
      </p: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3186113" y="1995488"/>
            <a:ext cx="3198812" cy="1349375"/>
            <a:chOff x="3549306" y="1984538"/>
            <a:chExt cx="3197778" cy="1349183"/>
          </a:xfrm>
        </p:grpSpPr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4257102" y="2687700"/>
              <a:ext cx="2489982" cy="646021"/>
            </a:xfrm>
            <a:prstGeom prst="rect">
              <a:avLst/>
            </a:prstGeom>
            <a:solidFill>
              <a:srgbClr val="E6E6E6"/>
            </a:solidFill>
            <a:ln w="28575">
              <a:solidFill>
                <a:srgbClr val="800080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800" dirty="0" smtClean="0"/>
                <a:t>Summaries of </a:t>
              </a:r>
              <a:r>
                <a:rPr lang="en-US" sz="1800" i="1" dirty="0" err="1" smtClean="0"/>
                <a:t>Romer</a:t>
              </a:r>
              <a:r>
                <a:rPr lang="en-US" sz="1800" dirty="0" smtClean="0"/>
                <a:t> from later cases</a:t>
              </a:r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H="1" flipV="1">
              <a:off x="3549306" y="1984538"/>
              <a:ext cx="1936124" cy="685702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3795713" y="1033463"/>
            <a:ext cx="2341562" cy="3076575"/>
            <a:chOff x="3875088" y="1192213"/>
            <a:chExt cx="2341562" cy="3076575"/>
          </a:xfrm>
        </p:grpSpPr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3875088" y="3621088"/>
              <a:ext cx="2206625" cy="647700"/>
            </a:xfrm>
            <a:prstGeom prst="rect">
              <a:avLst/>
            </a:prstGeom>
            <a:solidFill>
              <a:srgbClr val="E6E6E6"/>
            </a:solidFill>
            <a:ln w="28575">
              <a:solidFill>
                <a:srgbClr val="800080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800" dirty="0" smtClean="0"/>
                <a:t>Posts (“insights”)</a:t>
              </a:r>
              <a:br>
                <a:rPr lang="en-US" sz="1800" dirty="0" smtClean="0"/>
              </a:br>
              <a:r>
                <a:rPr lang="en-US" sz="1800" dirty="0" smtClean="0"/>
                <a:t>written by users</a:t>
              </a:r>
              <a:endParaRPr lang="en-US" dirty="0" smtClean="0"/>
            </a:p>
          </p:txBody>
        </p:sp>
        <p:sp>
          <p:nvSpPr>
            <p:cNvPr id="32" name="Line 27"/>
            <p:cNvSpPr>
              <a:spLocks noChangeShapeType="1"/>
            </p:cNvSpPr>
            <p:nvPr/>
          </p:nvSpPr>
          <p:spPr bwMode="auto">
            <a:xfrm flipV="1">
              <a:off x="5010150" y="1192213"/>
              <a:ext cx="1206500" cy="2420937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4164013" y="3311525"/>
            <a:ext cx="2206625" cy="2457450"/>
            <a:chOff x="3426487" y="3220622"/>
            <a:chExt cx="2206625" cy="2457962"/>
          </a:xfrm>
        </p:grpSpPr>
        <p:sp>
          <p:nvSpPr>
            <p:cNvPr id="34" name="Text Box 21"/>
            <p:cNvSpPr txBox="1">
              <a:spLocks noChangeArrowheads="1"/>
            </p:cNvSpPr>
            <p:nvPr/>
          </p:nvSpPr>
          <p:spPr bwMode="auto">
            <a:xfrm>
              <a:off x="3426487" y="5032337"/>
              <a:ext cx="2206625" cy="646247"/>
            </a:xfrm>
            <a:prstGeom prst="rect">
              <a:avLst/>
            </a:prstGeom>
            <a:solidFill>
              <a:srgbClr val="E6E6E6"/>
            </a:solidFill>
            <a:ln w="28575">
              <a:solidFill>
                <a:srgbClr val="800080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800" dirty="0" smtClean="0"/>
                <a:t>Later cases that cite to </a:t>
              </a:r>
              <a:r>
                <a:rPr lang="en-US" sz="1800" i="1" dirty="0" err="1" smtClean="0"/>
                <a:t>Romer</a:t>
              </a:r>
              <a:endParaRPr lang="en-US" i="1" dirty="0" smtClean="0"/>
            </a:p>
          </p:txBody>
        </p:sp>
        <p:sp>
          <p:nvSpPr>
            <p:cNvPr id="35" name="Line 27"/>
            <p:cNvSpPr>
              <a:spLocks noChangeShapeType="1"/>
            </p:cNvSpPr>
            <p:nvPr/>
          </p:nvSpPr>
          <p:spPr bwMode="auto">
            <a:xfrm flipV="1">
              <a:off x="4504399" y="3220622"/>
              <a:ext cx="915988" cy="1814891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690456" y="2038156"/>
            <a:ext cx="2670175" cy="2198688"/>
            <a:chOff x="771306" y="2200002"/>
            <a:chExt cx="2670175" cy="2198344"/>
          </a:xfrm>
        </p:grpSpPr>
        <p:sp>
          <p:nvSpPr>
            <p:cNvPr id="37" name="Text Box 26"/>
            <p:cNvSpPr txBox="1">
              <a:spLocks noChangeArrowheads="1"/>
            </p:cNvSpPr>
            <p:nvPr/>
          </p:nvSpPr>
          <p:spPr bwMode="auto">
            <a:xfrm>
              <a:off x="771306" y="3544405"/>
              <a:ext cx="2670175" cy="853941"/>
            </a:xfrm>
            <a:prstGeom prst="rect">
              <a:avLst/>
            </a:prstGeom>
            <a:solidFill>
              <a:srgbClr val="E6E6E6"/>
            </a:solidFill>
            <a:ln w="28575">
              <a:solidFill>
                <a:srgbClr val="800080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ja-JP" altLang="en-US" sz="1600" dirty="0" smtClean="0"/>
                <a:t>“</a:t>
              </a:r>
              <a:r>
                <a:rPr lang="en-US" altLang="ja-JP" sz="1600" dirty="0" smtClean="0"/>
                <a:t>Heat Map</a:t>
              </a:r>
              <a:r>
                <a:rPr lang="ja-JP" altLang="en-US" sz="1600" dirty="0" smtClean="0"/>
                <a:t>”</a:t>
              </a:r>
              <a:r>
                <a:rPr lang="en-US" altLang="ja-JP" sz="1600" dirty="0" smtClean="0"/>
                <a:t> at margin </a:t>
              </a:r>
            </a:p>
            <a:p>
              <a:pPr algn="ctr">
                <a:defRPr/>
              </a:pPr>
              <a:r>
                <a:rPr lang="en-US" sz="1600" dirty="0" smtClean="0"/>
                <a:t>showing</a:t>
              </a:r>
            </a:p>
            <a:p>
              <a:pPr algn="ctr">
                <a:defRPr/>
              </a:pPr>
              <a:r>
                <a:rPr lang="en-US" sz="1600" dirty="0" smtClean="0"/>
                <a:t>most-cited parts of case</a:t>
              </a:r>
              <a:endParaRPr lang="en-US" dirty="0" smtClean="0"/>
            </a:p>
          </p:txBody>
        </p:sp>
        <p:sp>
          <p:nvSpPr>
            <p:cNvPr id="38" name="Line 27"/>
            <p:cNvSpPr>
              <a:spLocks noChangeShapeType="1"/>
            </p:cNvSpPr>
            <p:nvPr/>
          </p:nvSpPr>
          <p:spPr bwMode="auto">
            <a:xfrm flipH="1" flipV="1">
              <a:off x="1066581" y="2200002"/>
              <a:ext cx="1022350" cy="1350752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2771775" y="3463925"/>
            <a:ext cx="3498850" cy="1349375"/>
            <a:chOff x="3549306" y="1984538"/>
            <a:chExt cx="3498963" cy="1349183"/>
          </a:xfrm>
        </p:grpSpPr>
        <p:sp>
          <p:nvSpPr>
            <p:cNvPr id="40" name="Text Box 26"/>
            <p:cNvSpPr txBox="1">
              <a:spLocks noChangeArrowheads="1"/>
            </p:cNvSpPr>
            <p:nvPr/>
          </p:nvSpPr>
          <p:spPr bwMode="auto">
            <a:xfrm>
              <a:off x="4257354" y="2687701"/>
              <a:ext cx="2790915" cy="646020"/>
            </a:xfrm>
            <a:prstGeom prst="rect">
              <a:avLst/>
            </a:prstGeom>
            <a:solidFill>
              <a:srgbClr val="E6E6E6"/>
            </a:solidFill>
            <a:ln w="28575">
              <a:solidFill>
                <a:srgbClr val="800080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800" dirty="0" smtClean="0"/>
                <a:t>Key passages (often-cited passages) of </a:t>
              </a:r>
              <a:r>
                <a:rPr lang="en-US" sz="1800" i="1" dirty="0" err="1" smtClean="0"/>
                <a:t>Romer</a:t>
              </a:r>
              <a:endParaRPr lang="en-US" sz="1800" dirty="0" smtClean="0"/>
            </a:p>
          </p:txBody>
        </p:sp>
        <p:sp>
          <p:nvSpPr>
            <p:cNvPr id="41" name="Line 27"/>
            <p:cNvSpPr>
              <a:spLocks noChangeShapeType="1"/>
            </p:cNvSpPr>
            <p:nvPr/>
          </p:nvSpPr>
          <p:spPr bwMode="auto">
            <a:xfrm flipH="1" flipV="1">
              <a:off x="3549306" y="1984538"/>
              <a:ext cx="1935225" cy="685702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20982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2"/>
          <p:cNvSpPr txBox="1">
            <a:spLocks noChangeArrowheads="1"/>
          </p:cNvSpPr>
          <p:nvPr/>
        </p:nvSpPr>
        <p:spPr bwMode="auto">
          <a:xfrm>
            <a:off x="0" y="615315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/>
              <a:t>Free sites — summary of features</a:t>
            </a:r>
            <a:endParaRPr lang="en-US"/>
          </a:p>
        </p:txBody>
      </p:sp>
      <p:pic>
        <p:nvPicPr>
          <p:cNvPr id="2" name="Picture 1" descr="FreeCaseSitesComparisonCha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97" y="83970"/>
            <a:ext cx="7611630" cy="5846422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ChangeArrowheads="1"/>
          </p:cNvSpPr>
          <p:nvPr/>
        </p:nvSpPr>
        <p:spPr bwMode="auto">
          <a:xfrm>
            <a:off x="0" y="2249488"/>
            <a:ext cx="9144000" cy="14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 anchor="b"/>
          <a:lstStyle/>
          <a:p>
            <a:pPr algn="ctr" defTabSz="642938" eaLnBrk="1" hangingPunct="1"/>
            <a:r>
              <a:rPr lang="en-US" sz="6600" b="1">
                <a:solidFill>
                  <a:srgbClr val="333399"/>
                </a:solidFill>
                <a:sym typeface="Arial" charset="0"/>
              </a:rPr>
              <a:t>Low-Cost Options</a:t>
            </a:r>
            <a:endParaRPr lang="en-US" sz="3300" b="1">
              <a:solidFill>
                <a:srgbClr val="333399"/>
              </a:solidFill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2"/>
          <p:cNvSpPr txBox="1">
            <a:spLocks noChangeArrowheads="1"/>
          </p:cNvSpPr>
          <p:nvPr/>
        </p:nvSpPr>
        <p:spPr bwMode="auto">
          <a:xfrm>
            <a:off x="1092200" y="938213"/>
            <a:ext cx="7515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344488" y="639763"/>
            <a:ext cx="8461375" cy="52260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80000"/>
              </a:spcBef>
            </a:pPr>
            <a:r>
              <a:rPr lang="en-US" sz="1400" b="1"/>
              <a:t> </a:t>
            </a:r>
            <a:br>
              <a:rPr lang="en-US" sz="1400" b="1"/>
            </a:br>
            <a:r>
              <a:rPr lang="en-US" sz="1400" b="1"/>
              <a:t>    </a:t>
            </a:r>
            <a:r>
              <a:rPr lang="en-US" sz="4400" b="1">
                <a:solidFill>
                  <a:srgbClr val="333399"/>
                </a:solidFill>
              </a:rPr>
              <a:t>Best Low-Cost Options</a:t>
            </a:r>
            <a:endParaRPr lang="en-US" sz="4800">
              <a:solidFill>
                <a:srgbClr val="333399"/>
              </a:solidFill>
            </a:endParaRP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/>
              <a:t>       Fastcase </a:t>
            </a:r>
            <a:r>
              <a:rPr lang="ja-JP" altLang="en-US"/>
              <a:t>“</a:t>
            </a:r>
            <a:r>
              <a:rPr lang="en-US" altLang="ja-JP"/>
              <a:t>premium</a:t>
            </a:r>
            <a:r>
              <a:rPr lang="ja-JP" altLang="en-US"/>
              <a:t>”</a:t>
            </a:r>
            <a:r>
              <a:rPr lang="en-US" altLang="ja-JP"/>
              <a:t> — $65 to $95 per month</a:t>
            </a:r>
            <a:endParaRPr lang="en-US" altLang="ja-JP" sz="3600"/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/>
              <a:t>            </a:t>
            </a:r>
            <a:r>
              <a:rPr lang="en-US" sz="1600">
                <a:solidFill>
                  <a:schemeClr val="hlink"/>
                </a:solidFill>
              </a:rPr>
              <a:t>(</a:t>
            </a:r>
            <a:r>
              <a:rPr lang="en-US" sz="1600">
                <a:solidFill>
                  <a:schemeClr val="hlink"/>
                </a:solidFill>
                <a:hlinkClick r:id="rId3"/>
              </a:rPr>
              <a:t>http://www.fastcase.com/</a:t>
            </a:r>
            <a:r>
              <a:rPr lang="en-US" sz="1600">
                <a:solidFill>
                  <a:schemeClr val="hlink"/>
                </a:solidFill>
              </a:rPr>
              <a:t>) </a:t>
            </a:r>
            <a:r>
              <a:rPr lang="en-US" sz="1600"/>
              <a:t>(free to USF law students) </a:t>
            </a:r>
          </a:p>
          <a:p>
            <a:pPr>
              <a:spcBef>
                <a:spcPts val="1800"/>
              </a:spcBef>
            </a:pPr>
            <a:r>
              <a:rPr lang="en-US"/>
              <a:t>       Casemaker — $60 to $90 per month</a:t>
            </a:r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/>
              <a:t>           </a:t>
            </a:r>
            <a:r>
              <a:rPr lang="en-US" sz="1600">
                <a:solidFill>
                  <a:schemeClr val="hlink"/>
                </a:solidFill>
              </a:rPr>
              <a:t>(</a:t>
            </a:r>
            <a:r>
              <a:rPr lang="en-US" sz="1600">
                <a:solidFill>
                  <a:schemeClr val="hlink"/>
                </a:solidFill>
                <a:hlinkClick r:id="rId4"/>
              </a:rPr>
              <a:t>http://www.casemakerlegal.com/</a:t>
            </a:r>
            <a:r>
              <a:rPr lang="en-US" sz="1600">
                <a:solidFill>
                  <a:schemeClr val="hlink"/>
                </a:solidFill>
              </a:rPr>
              <a:t>)</a:t>
            </a:r>
            <a:r>
              <a:rPr lang="en-US" sz="1600"/>
              <a:t> (Casemaker X is free to USF law students)</a:t>
            </a:r>
            <a:endParaRPr lang="en-US"/>
          </a:p>
          <a:p>
            <a:pPr>
              <a:spcBef>
                <a:spcPts val="1800"/>
              </a:spcBef>
            </a:pPr>
            <a:r>
              <a:rPr lang="en-US"/>
              <a:t>       Versuslaw — $14 to $40 per month</a:t>
            </a:r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/>
              <a:t>          </a:t>
            </a:r>
            <a:r>
              <a:rPr lang="en-US" sz="1600">
                <a:solidFill>
                  <a:schemeClr val="hlink"/>
                </a:solidFill>
              </a:rPr>
              <a:t>(</a:t>
            </a:r>
            <a:r>
              <a:rPr lang="en-US" sz="1600">
                <a:solidFill>
                  <a:schemeClr val="hlink"/>
                </a:solidFill>
                <a:hlinkClick r:id="rId5"/>
              </a:rPr>
              <a:t>http://www.versuslaw.com</a:t>
            </a:r>
            <a:r>
              <a:rPr lang="en-US" sz="1600">
                <a:solidFill>
                  <a:schemeClr val="hlink"/>
                </a:solidFill>
              </a:rPr>
              <a:t>)</a:t>
            </a:r>
            <a:r>
              <a:rPr lang="en-US" sz="1600"/>
              <a:t> (free to USF law students — </a:t>
            </a:r>
            <a:r>
              <a:rPr lang="ja-JP" altLang="en-US" sz="1600"/>
              <a:t>“</a:t>
            </a:r>
            <a:r>
              <a:rPr lang="en-US" altLang="ja-JP" sz="1600"/>
              <a:t>Premium</a:t>
            </a:r>
            <a:r>
              <a:rPr lang="ja-JP" altLang="en-US" sz="1600"/>
              <a:t>”</a:t>
            </a:r>
            <a:r>
              <a:rPr lang="en-US" altLang="ja-JP" sz="1600"/>
              <a:t> Plan)</a:t>
            </a:r>
            <a:endParaRPr lang="en-US" altLang="ja-JP"/>
          </a:p>
          <a:p>
            <a:pPr>
              <a:spcBef>
                <a:spcPts val="1800"/>
              </a:spcBef>
            </a:pPr>
            <a:r>
              <a:rPr lang="en-US"/>
              <a:t>       AccessLaw — Calif. law only — $46 per month</a:t>
            </a:r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 sz="1600"/>
              <a:t>           </a:t>
            </a:r>
            <a:r>
              <a:rPr lang="en-US"/>
              <a:t> </a:t>
            </a:r>
            <a:r>
              <a:rPr lang="en-US" sz="1600">
                <a:solidFill>
                  <a:schemeClr val="hlink"/>
                </a:solidFill>
              </a:rPr>
              <a:t>(</a:t>
            </a:r>
            <a:r>
              <a:rPr lang="en-US" sz="1600">
                <a:solidFill>
                  <a:schemeClr val="hlink"/>
                </a:solidFill>
                <a:hlinkClick r:id="rId6"/>
              </a:rPr>
              <a:t>http://www.accesslaw.com/</a:t>
            </a:r>
            <a:r>
              <a:rPr lang="en-US" sz="1600">
                <a:solidFill>
                  <a:schemeClr val="hlink"/>
                </a:solidFill>
              </a:rPr>
              <a:t>)</a:t>
            </a:r>
            <a:endParaRPr lang="en-US"/>
          </a:p>
          <a:p>
            <a:pPr>
              <a:lnSpc>
                <a:spcPct val="50000"/>
              </a:lnSpc>
              <a:spcBef>
                <a:spcPct val="20000"/>
              </a:spcBef>
            </a:pPr>
            <a:r>
              <a:rPr lang="en-US"/>
              <a:t>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astcaseHomeOldInterfa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37" y="172677"/>
            <a:ext cx="8484427" cy="5712935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49153" name="Text Box 2">
            <a:hlinkClick r:id="rId4"/>
          </p:cNvPr>
          <p:cNvSpPr txBox="1">
            <a:spLocks noChangeArrowheads="1"/>
          </p:cNvSpPr>
          <p:nvPr/>
        </p:nvSpPr>
        <p:spPr bwMode="auto">
          <a:xfrm>
            <a:off x="0" y="5927725"/>
            <a:ext cx="9144000" cy="773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 dirty="0" err="1" smtClean="0"/>
              <a:t>Fastcase</a:t>
            </a:r>
            <a:r>
              <a:rPr lang="en-US" sz="2800" b="1" dirty="0" smtClean="0"/>
              <a:t> — v. 6 interface</a:t>
            </a:r>
            <a:endParaRPr lang="en-US" sz="2800" b="1" dirty="0"/>
          </a:p>
          <a:p>
            <a:pPr algn="ctr">
              <a:lnSpc>
                <a:spcPct val="90000"/>
              </a:lnSpc>
              <a:spcBef>
                <a:spcPct val="10000"/>
              </a:spcBef>
            </a:pPr>
            <a:r>
              <a:rPr lang="en-US" sz="1600" dirty="0"/>
              <a:t>http://</a:t>
            </a:r>
            <a:r>
              <a:rPr lang="en-US" sz="1600" dirty="0" err="1"/>
              <a:t>www.fastcase.com</a:t>
            </a:r>
            <a:r>
              <a:rPr lang="en-US" sz="1600" dirty="0"/>
              <a:t>/</a:t>
            </a:r>
            <a:endParaRPr lang="en-US" i="1" dirty="0">
              <a:latin typeface="Times New Roman" charset="0"/>
            </a:endParaRPr>
          </a:p>
        </p:txBody>
      </p:sp>
      <p:sp>
        <p:nvSpPr>
          <p:cNvPr id="3" name="Right Arrow 2"/>
          <p:cNvSpPr/>
          <p:nvPr/>
        </p:nvSpPr>
        <p:spPr bwMode="auto">
          <a:xfrm rot="19996350">
            <a:off x="5359168" y="598182"/>
            <a:ext cx="1165613" cy="536647"/>
          </a:xfrm>
          <a:prstGeom prst="rightArrow">
            <a:avLst/>
          </a:prstGeom>
          <a:solidFill>
            <a:srgbClr val="0472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sx="102000" sy="102000" algn="tl" rotWithShape="0">
              <a:prstClr val="black">
                <a:alpha val="6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5756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6399" y="159583"/>
            <a:ext cx="8707012" cy="5745826"/>
            <a:chOff x="196398" y="159583"/>
            <a:chExt cx="8680827" cy="5849686"/>
          </a:xfrm>
        </p:grpSpPr>
        <p:pic>
          <p:nvPicPr>
            <p:cNvPr id="2" name="Picture 1" descr="FastcaseHomeNewInterfac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398" y="159583"/>
              <a:ext cx="8680827" cy="5849686"/>
            </a:xfrm>
            <a:prstGeom prst="rect">
              <a:avLst/>
            </a:prstGeom>
            <a:ln w="19050" cmpd="sng">
              <a:solidFill>
                <a:schemeClr val="tx1"/>
              </a:solidFill>
            </a:ln>
          </p:spPr>
        </p:pic>
        <p:sp>
          <p:nvSpPr>
            <p:cNvPr id="3" name="Rectangle 2"/>
            <p:cNvSpPr/>
            <p:nvPr/>
          </p:nvSpPr>
          <p:spPr bwMode="auto">
            <a:xfrm>
              <a:off x="1191486" y="3640141"/>
              <a:ext cx="1806869" cy="170223"/>
            </a:xfrm>
            <a:prstGeom prst="rect">
              <a:avLst/>
            </a:prstGeom>
            <a:solidFill>
              <a:srgbClr val="86B1E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49153" name="Text Box 2">
            <a:hlinkClick r:id="rId4"/>
          </p:cNvPr>
          <p:cNvSpPr txBox="1">
            <a:spLocks noChangeArrowheads="1"/>
          </p:cNvSpPr>
          <p:nvPr/>
        </p:nvSpPr>
        <p:spPr bwMode="auto">
          <a:xfrm>
            <a:off x="0" y="5967007"/>
            <a:ext cx="9144000" cy="773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 dirty="0" err="1" smtClean="0"/>
              <a:t>Fastcase</a:t>
            </a:r>
            <a:r>
              <a:rPr lang="en-US" sz="2800" b="1" dirty="0" smtClean="0"/>
              <a:t> 7</a:t>
            </a:r>
            <a:endParaRPr lang="en-US" sz="2800" b="1" dirty="0"/>
          </a:p>
          <a:p>
            <a:pPr algn="ctr">
              <a:lnSpc>
                <a:spcPct val="90000"/>
              </a:lnSpc>
              <a:spcBef>
                <a:spcPct val="10000"/>
              </a:spcBef>
            </a:pPr>
            <a:r>
              <a:rPr lang="en-US" sz="1600" dirty="0"/>
              <a:t>http://</a:t>
            </a:r>
            <a:r>
              <a:rPr lang="en-US" sz="1600" dirty="0" err="1"/>
              <a:t>www.fastcase.com</a:t>
            </a:r>
            <a:r>
              <a:rPr lang="en-US" sz="1600" dirty="0"/>
              <a:t>/</a:t>
            </a:r>
            <a:endParaRPr lang="en-US" i="1" dirty="0">
              <a:latin typeface="Times New Roman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259814" y="929676"/>
            <a:ext cx="3467788" cy="2010238"/>
            <a:chOff x="4259814" y="929676"/>
            <a:chExt cx="3467788" cy="2010238"/>
          </a:xfrm>
        </p:grpSpPr>
        <p:sp>
          <p:nvSpPr>
            <p:cNvPr id="13" name="AutoShape 5"/>
            <p:cNvSpPr>
              <a:spLocks noChangeArrowheads="1"/>
            </p:cNvSpPr>
            <p:nvPr/>
          </p:nvSpPr>
          <p:spPr bwMode="auto">
            <a:xfrm>
              <a:off x="6415694" y="929676"/>
              <a:ext cx="1311908" cy="432103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017301"/>
              </a:solidFill>
              <a:round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 flipV="1">
              <a:off x="5551539" y="1361779"/>
              <a:ext cx="1492631" cy="1178463"/>
            </a:xfrm>
            <a:prstGeom prst="line">
              <a:avLst/>
            </a:prstGeom>
            <a:noFill/>
            <a:ln w="38100">
              <a:solidFill>
                <a:srgbClr val="017301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4259814" y="2535102"/>
              <a:ext cx="2646362" cy="40481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7301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smtClean="0"/>
                <a:t>Multiple search options</a:t>
              </a:r>
              <a:endParaRPr lang="en-US" smtClean="0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astcaseAdvancedSearchUnfill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98" y="186954"/>
            <a:ext cx="8314215" cy="5663775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51201" name="Text Box 2"/>
          <p:cNvSpPr txBox="1">
            <a:spLocks noChangeArrowheads="1"/>
          </p:cNvSpPr>
          <p:nvPr/>
        </p:nvSpPr>
        <p:spPr bwMode="auto">
          <a:xfrm>
            <a:off x="0" y="6113463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Fastcase — advanced search screen</a:t>
            </a:r>
            <a:endParaRPr lang="en-US" i="1">
              <a:latin typeface="Times New Roman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957029" y="1250848"/>
            <a:ext cx="2519363" cy="619125"/>
          </a:xfrm>
          <a:prstGeom prst="rect">
            <a:avLst/>
          </a:prstGeom>
          <a:solidFill>
            <a:schemeClr val="bg1"/>
          </a:solidFill>
          <a:ln w="38100">
            <a:solidFill>
              <a:srgbClr val="017301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600" dirty="0" smtClean="0"/>
              <a:t>Terms &amp; Connectors </a:t>
            </a:r>
            <a:br>
              <a:rPr lang="en-US" sz="1600" dirty="0" smtClean="0"/>
            </a:br>
            <a:r>
              <a:rPr lang="en-US" sz="1600" dirty="0" smtClean="0"/>
              <a:t>or Natural Language</a:t>
            </a:r>
            <a:endParaRPr lang="en-US" dirty="0" smtClean="0"/>
          </a:p>
        </p:txBody>
      </p:sp>
      <p:pic>
        <p:nvPicPr>
          <p:cNvPr id="8" name="Picture 7" descr="FastcaseAdvancedSearchFormWithSearc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64" y="121482"/>
            <a:ext cx="8628453" cy="5893421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astcaseResultsIniti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2" y="135466"/>
            <a:ext cx="8608229" cy="5863771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53249" name="Text Box 2"/>
          <p:cNvSpPr txBox="1">
            <a:spLocks noChangeArrowheads="1"/>
          </p:cNvSpPr>
          <p:nvPr/>
        </p:nvSpPr>
        <p:spPr bwMode="auto">
          <a:xfrm>
            <a:off x="0" y="6170613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Fastcase — results</a:t>
            </a:r>
            <a:r>
              <a:rPr lang="en-US" sz="2800"/>
              <a:t> (default view)</a:t>
            </a:r>
            <a:endParaRPr lang="en-US" i="1">
              <a:latin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14762" y="665238"/>
            <a:ext cx="3253619" cy="373367"/>
            <a:chOff x="4414762" y="665238"/>
            <a:chExt cx="3253619" cy="373367"/>
          </a:xfrm>
        </p:grpSpPr>
        <p:sp>
          <p:nvSpPr>
            <p:cNvPr id="21" name="Text Box 5"/>
            <p:cNvSpPr txBox="1">
              <a:spLocks noChangeArrowheads="1"/>
            </p:cNvSpPr>
            <p:nvPr/>
          </p:nvSpPr>
          <p:spPr bwMode="auto">
            <a:xfrm>
              <a:off x="4414762" y="700467"/>
              <a:ext cx="1889578" cy="33813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7301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600" dirty="0" err="1" smtClean="0"/>
                <a:t>Forecite</a:t>
              </a:r>
              <a:endParaRPr lang="en-US" sz="1600" dirty="0" smtClean="0"/>
            </a:p>
          </p:txBody>
        </p:sp>
        <p:sp>
          <p:nvSpPr>
            <p:cNvPr id="22" name="Line 6"/>
            <p:cNvSpPr>
              <a:spLocks noChangeShapeType="1"/>
            </p:cNvSpPr>
            <p:nvPr/>
          </p:nvSpPr>
          <p:spPr bwMode="auto">
            <a:xfrm flipV="1">
              <a:off x="6289145" y="665238"/>
              <a:ext cx="1379236" cy="192618"/>
            </a:xfrm>
            <a:prstGeom prst="line">
              <a:avLst/>
            </a:prstGeom>
            <a:noFill/>
            <a:ln w="38100">
              <a:solidFill>
                <a:srgbClr val="017301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1812925" y="2455258"/>
            <a:ext cx="4164013" cy="1450975"/>
            <a:chOff x="643" y="1569"/>
            <a:chExt cx="2623" cy="914"/>
          </a:xfrm>
        </p:grpSpPr>
        <p:sp>
          <p:nvSpPr>
            <p:cNvPr id="24" name="Oval 6"/>
            <p:cNvSpPr>
              <a:spLocks noChangeArrowheads="1"/>
            </p:cNvSpPr>
            <p:nvPr/>
          </p:nvSpPr>
          <p:spPr bwMode="auto">
            <a:xfrm>
              <a:off x="643" y="1569"/>
              <a:ext cx="281" cy="281"/>
            </a:xfrm>
            <a:prstGeom prst="ellipse">
              <a:avLst/>
            </a:prstGeom>
            <a:noFill/>
            <a:ln w="38100">
              <a:solidFill>
                <a:srgbClr val="017301"/>
              </a:solidFill>
              <a:round/>
              <a:headEnd/>
              <a:tailEnd/>
            </a:ln>
            <a:effectLst>
              <a:outerShdw blurRad="63500" dist="35921" dir="2700000" algn="ctr" rotWithShape="0">
                <a:schemeClr val="bg2">
                  <a:alpha val="7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1424" y="2132"/>
              <a:ext cx="1842" cy="35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7301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600" smtClean="0"/>
                <a:t>“</a:t>
              </a:r>
              <a:r>
                <a:rPr lang="en-US" sz="1600" smtClean="0"/>
                <a:t>Bad Law Bot</a:t>
              </a:r>
              <a:r>
                <a:rPr lang="ja-JP" altLang="en-US" sz="1600" smtClean="0"/>
                <a:t>”</a:t>
              </a:r>
              <a:r>
                <a:rPr lang="en-US" sz="1600" smtClean="0"/>
                <a:t/>
              </a:r>
              <a:br>
                <a:rPr lang="en-US" sz="1600" smtClean="0"/>
              </a:br>
              <a:r>
                <a:rPr lang="en-US" sz="1200" smtClean="0"/>
                <a:t>(flags </a:t>
              </a:r>
              <a:r>
                <a:rPr lang="en-US" sz="1200" i="1" smtClean="0"/>
                <a:t>potentially</a:t>
              </a:r>
              <a:r>
                <a:rPr lang="en-US" sz="1200" smtClean="0"/>
                <a:t> problematic precedent)</a:t>
              </a:r>
              <a:endParaRPr lang="en-US" smtClean="0"/>
            </a:p>
          </p:txBody>
        </p:sp>
        <p:sp>
          <p:nvSpPr>
            <p:cNvPr id="26" name="Line 6"/>
            <p:cNvSpPr>
              <a:spLocks noChangeShapeType="1"/>
            </p:cNvSpPr>
            <p:nvPr/>
          </p:nvSpPr>
          <p:spPr bwMode="auto">
            <a:xfrm flipH="1" flipV="1">
              <a:off x="868" y="1829"/>
              <a:ext cx="538" cy="480"/>
            </a:xfrm>
            <a:prstGeom prst="line">
              <a:avLst/>
            </a:prstGeom>
            <a:noFill/>
            <a:ln w="38100">
              <a:solidFill>
                <a:srgbClr val="017301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318307" y="4191152"/>
            <a:ext cx="3664931" cy="338138"/>
            <a:chOff x="1318306" y="4191152"/>
            <a:chExt cx="4207101" cy="338138"/>
          </a:xfrm>
        </p:grpSpPr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2601232" y="4191152"/>
              <a:ext cx="2924175" cy="33813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7301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600" dirty="0"/>
                <a:t>W</a:t>
              </a:r>
              <a:r>
                <a:rPr lang="en-US" sz="1600" dirty="0" smtClean="0"/>
                <a:t>ord cloud</a:t>
              </a:r>
              <a:endParaRPr lang="en-US" dirty="0" smtClean="0"/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 flipH="1">
              <a:off x="1318306" y="4384827"/>
              <a:ext cx="1270075" cy="0"/>
            </a:xfrm>
            <a:prstGeom prst="line">
              <a:avLst/>
            </a:prstGeom>
            <a:noFill/>
            <a:ln w="38100">
              <a:solidFill>
                <a:srgbClr val="017301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28094" y="1235075"/>
            <a:ext cx="4076626" cy="338138"/>
            <a:chOff x="1886856" y="1186694"/>
            <a:chExt cx="4076626" cy="338138"/>
          </a:xfrm>
        </p:grpSpPr>
        <p:sp>
          <p:nvSpPr>
            <p:cNvPr id="19" name="Text Box 5"/>
            <p:cNvSpPr txBox="1">
              <a:spLocks noChangeArrowheads="1"/>
            </p:cNvSpPr>
            <p:nvPr/>
          </p:nvSpPr>
          <p:spPr bwMode="auto">
            <a:xfrm>
              <a:off x="3463982" y="1186694"/>
              <a:ext cx="2499500" cy="33813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7301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600" dirty="0"/>
                <a:t>F</a:t>
              </a:r>
              <a:r>
                <a:rPr lang="en-US" sz="1600" dirty="0" smtClean="0"/>
                <a:t>ilters &amp; “Search Within”</a:t>
              </a:r>
              <a:endParaRPr lang="en-US" dirty="0" smtClean="0"/>
            </a:p>
          </p:txBody>
        </p:sp>
        <p:sp>
          <p:nvSpPr>
            <p:cNvPr id="27" name="Line 6"/>
            <p:cNvSpPr>
              <a:spLocks noChangeShapeType="1"/>
            </p:cNvSpPr>
            <p:nvPr/>
          </p:nvSpPr>
          <p:spPr bwMode="auto">
            <a:xfrm flipH="1">
              <a:off x="1886856" y="1380369"/>
              <a:ext cx="1548185" cy="0"/>
            </a:xfrm>
            <a:prstGeom prst="line">
              <a:avLst/>
            </a:prstGeom>
            <a:noFill/>
            <a:ln w="38100">
              <a:solidFill>
                <a:srgbClr val="017301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390571" y="2355094"/>
            <a:ext cx="3749826" cy="2349954"/>
            <a:chOff x="4390571" y="2355094"/>
            <a:chExt cx="3749826" cy="2349954"/>
          </a:xfrm>
        </p:grpSpPr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5216222" y="2355094"/>
              <a:ext cx="2924175" cy="3746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7301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600" dirty="0" smtClean="0"/>
                <a:t>Interactive Timeline option</a:t>
              </a:r>
              <a:endParaRPr lang="en-US" dirty="0" smtClean="0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 flipH="1">
              <a:off x="4390571" y="2745619"/>
              <a:ext cx="2286000" cy="1959429"/>
            </a:xfrm>
            <a:prstGeom prst="line">
              <a:avLst/>
            </a:prstGeom>
            <a:noFill/>
            <a:ln w="38100">
              <a:solidFill>
                <a:srgbClr val="017301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2346809" y="2830899"/>
            <a:ext cx="2924175" cy="557213"/>
          </a:xfrm>
          <a:prstGeom prst="rect">
            <a:avLst/>
          </a:prstGeom>
          <a:solidFill>
            <a:schemeClr val="bg1"/>
          </a:solidFill>
          <a:ln w="38100">
            <a:solidFill>
              <a:srgbClr val="017301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600" smtClean="0"/>
              <a:t>“</a:t>
            </a:r>
            <a:r>
              <a:rPr lang="en-US" sz="1600" smtClean="0"/>
              <a:t>Bad Law Bot</a:t>
            </a:r>
            <a:r>
              <a:rPr lang="ja-JP" altLang="en-US" sz="1600" smtClean="0"/>
              <a:t>”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en-US" sz="1200" smtClean="0"/>
              <a:t>(flags </a:t>
            </a:r>
            <a:r>
              <a:rPr lang="en-US" sz="1200" i="1" smtClean="0"/>
              <a:t>potentially</a:t>
            </a:r>
            <a:r>
              <a:rPr lang="en-US" sz="1200" smtClean="0"/>
              <a:t> problematic precedent)</a:t>
            </a:r>
            <a:endParaRPr lang="en-US" smtClean="0"/>
          </a:p>
        </p:txBody>
      </p:sp>
      <p:grpSp>
        <p:nvGrpSpPr>
          <p:cNvPr id="32" name="Group 31"/>
          <p:cNvGrpSpPr/>
          <p:nvPr/>
        </p:nvGrpSpPr>
        <p:grpSpPr>
          <a:xfrm>
            <a:off x="4412039" y="2350366"/>
            <a:ext cx="3749826" cy="2349954"/>
            <a:chOff x="4390571" y="2355094"/>
            <a:chExt cx="3749826" cy="2349954"/>
          </a:xfrm>
        </p:grpSpPr>
        <p:sp>
          <p:nvSpPr>
            <p:cNvPr id="33" name="Text Box 5"/>
            <p:cNvSpPr txBox="1">
              <a:spLocks noChangeArrowheads="1"/>
            </p:cNvSpPr>
            <p:nvPr/>
          </p:nvSpPr>
          <p:spPr bwMode="auto">
            <a:xfrm>
              <a:off x="5216222" y="2355094"/>
              <a:ext cx="2924175" cy="3746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7301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600" dirty="0" smtClean="0"/>
                <a:t>Interactive Timeline option</a:t>
              </a:r>
              <a:endParaRPr lang="en-US" dirty="0" smtClean="0"/>
            </a:p>
          </p:txBody>
        </p:sp>
        <p:sp>
          <p:nvSpPr>
            <p:cNvPr id="34" name="Line 6"/>
            <p:cNvSpPr>
              <a:spLocks noChangeShapeType="1"/>
            </p:cNvSpPr>
            <p:nvPr/>
          </p:nvSpPr>
          <p:spPr bwMode="auto">
            <a:xfrm flipH="1">
              <a:off x="4390571" y="2745619"/>
              <a:ext cx="2286000" cy="1959429"/>
            </a:xfrm>
            <a:prstGeom prst="line">
              <a:avLst/>
            </a:prstGeom>
            <a:noFill/>
            <a:ln w="38100">
              <a:solidFill>
                <a:srgbClr val="017301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2"/>
          <p:cNvSpPr txBox="1">
            <a:spLocks noChangeArrowheads="1"/>
          </p:cNvSpPr>
          <p:nvPr/>
        </p:nvSpPr>
        <p:spPr bwMode="auto">
          <a:xfrm>
            <a:off x="0" y="6097588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Fastcase results — Interactive Timeline</a:t>
            </a:r>
            <a:endParaRPr lang="en-US" i="1">
              <a:latin typeface="Times New Roman" charset="0"/>
            </a:endParaRPr>
          </a:p>
        </p:txBody>
      </p:sp>
      <p:pic>
        <p:nvPicPr>
          <p:cNvPr id="2" name="Picture 1" descr="FastcaseTimelineWithOneCasePickedOu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71" y="147114"/>
            <a:ext cx="8534142" cy="5795525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2"/>
          <p:cNvSpPr txBox="1">
            <a:spLocks noChangeArrowheads="1"/>
          </p:cNvSpPr>
          <p:nvPr/>
        </p:nvSpPr>
        <p:spPr bwMode="auto">
          <a:xfrm>
            <a:off x="0" y="5802313"/>
            <a:ext cx="9144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10000"/>
              </a:spcBef>
            </a:pPr>
            <a:r>
              <a:rPr lang="en-US" sz="2800" b="1" dirty="0" err="1"/>
              <a:t>Zief</a:t>
            </a:r>
            <a:r>
              <a:rPr lang="en-US" sz="2800" b="1" dirty="0"/>
              <a:t> Research Guide</a:t>
            </a:r>
            <a:br>
              <a:rPr lang="en-US" sz="2800" b="1" dirty="0"/>
            </a:br>
            <a:r>
              <a:rPr lang="en-US" sz="1600" dirty="0"/>
              <a:t>http://</a:t>
            </a:r>
            <a:r>
              <a:rPr lang="en-US" sz="1600" dirty="0" err="1"/>
              <a:t>legalresearch.usfca.edu</a:t>
            </a:r>
            <a:r>
              <a:rPr lang="en-US" sz="1600" dirty="0"/>
              <a:t>/</a:t>
            </a:r>
            <a:r>
              <a:rPr lang="en-US" sz="1600" dirty="0" err="1"/>
              <a:t>FreeLegalResearchSites</a:t>
            </a:r>
            <a:r>
              <a:rPr lang="en-US" sz="2000" dirty="0"/>
              <a:t> </a:t>
            </a:r>
          </a:p>
        </p:txBody>
      </p:sp>
      <p:sp>
        <p:nvSpPr>
          <p:cNvPr id="8194" name="Rectangle 9">
            <a:hlinkClick r:id="rId3"/>
          </p:cNvPr>
          <p:cNvSpPr>
            <a:spLocks noChangeArrowheads="1"/>
          </p:cNvSpPr>
          <p:nvPr/>
        </p:nvSpPr>
        <p:spPr bwMode="auto">
          <a:xfrm>
            <a:off x="5249863" y="865188"/>
            <a:ext cx="2378075" cy="130175"/>
          </a:xfrm>
          <a:prstGeom prst="rect">
            <a:avLst/>
          </a:prstGeom>
          <a:noFill/>
          <a:ln w="3175">
            <a:solidFill>
              <a:schemeClr val="tx1">
                <a:alpha val="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" name="Picture 1" descr="LibGuideScreenShotForFirst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26" y="164841"/>
            <a:ext cx="8350191" cy="5561260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semakerHomeAllContentWithSearc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23" y="131626"/>
            <a:ext cx="8425723" cy="5732898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57345" name="Text Box 2">
            <a:hlinkClick r:id="rId4"/>
          </p:cNvPr>
          <p:cNvSpPr txBox="1">
            <a:spLocks noChangeArrowheads="1"/>
          </p:cNvSpPr>
          <p:nvPr/>
        </p:nvSpPr>
        <p:spPr bwMode="auto">
          <a:xfrm>
            <a:off x="0" y="5910263"/>
            <a:ext cx="9144000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Casemaker</a:t>
            </a:r>
          </a:p>
          <a:p>
            <a:pPr algn="ctr">
              <a:lnSpc>
                <a:spcPct val="90000"/>
              </a:lnSpc>
              <a:spcBef>
                <a:spcPct val="10000"/>
              </a:spcBef>
            </a:pPr>
            <a:r>
              <a:rPr lang="en-US" sz="1600"/>
              <a:t>Link for USF law students:   </a:t>
            </a:r>
            <a:r>
              <a:rPr lang="en-US" sz="1600">
                <a:hlinkClick r:id="rId4"/>
              </a:rPr>
              <a:t>http://www.casemakerx.com/</a:t>
            </a:r>
            <a:r>
              <a:rPr lang="en-US" sz="1600"/>
              <a:t> 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773738" y="2974975"/>
            <a:ext cx="2727325" cy="1693863"/>
          </a:xfrm>
          <a:prstGeom prst="rect">
            <a:avLst/>
          </a:prstGeom>
          <a:solidFill>
            <a:schemeClr val="bg1"/>
          </a:solidFill>
          <a:ln w="57150">
            <a:solidFill>
              <a:srgbClr val="FD6710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1000" dirty="0" smtClean="0"/>
              <a:t> </a:t>
            </a:r>
          </a:p>
          <a:p>
            <a:pPr>
              <a:spcBef>
                <a:spcPct val="20000"/>
              </a:spcBef>
              <a:defRPr/>
            </a:pPr>
            <a:r>
              <a:rPr lang="en-US" sz="2000" dirty="0" smtClean="0"/>
              <a:t>  •  Single search-box</a:t>
            </a:r>
          </a:p>
          <a:p>
            <a:pPr>
              <a:spcBef>
                <a:spcPct val="50000"/>
              </a:spcBef>
              <a:defRPr/>
            </a:pPr>
            <a:r>
              <a:rPr lang="en-US" sz="2000" dirty="0" smtClean="0"/>
              <a:t>  •  Folders</a:t>
            </a:r>
          </a:p>
          <a:p>
            <a:pPr>
              <a:spcBef>
                <a:spcPct val="20000"/>
              </a:spcBef>
              <a:defRPr/>
            </a:pPr>
            <a:r>
              <a:rPr lang="en-US" sz="2000" dirty="0" smtClean="0"/>
              <a:t>  … more ...</a:t>
            </a:r>
            <a:endParaRPr lang="en-US" dirty="0" smtClean="0"/>
          </a:p>
          <a:p>
            <a:pPr>
              <a:spcBef>
                <a:spcPct val="50000"/>
              </a:spcBef>
              <a:defRPr/>
            </a:pPr>
            <a:endParaRPr lang="en-US" sz="9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semakerResultsListCalCas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71" y="154896"/>
            <a:ext cx="8472188" cy="5784916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59393" name="Text Box 2"/>
          <p:cNvSpPr txBox="1">
            <a:spLocks noChangeArrowheads="1"/>
          </p:cNvSpPr>
          <p:nvPr/>
        </p:nvSpPr>
        <p:spPr bwMode="auto">
          <a:xfrm>
            <a:off x="0" y="6049963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Casemaker — search results</a:t>
            </a:r>
            <a:endParaRPr lang="en-US" i="1">
              <a:latin typeface="Times New Roman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161004" y="2432959"/>
            <a:ext cx="3124200" cy="1695450"/>
          </a:xfrm>
          <a:prstGeom prst="rect">
            <a:avLst/>
          </a:prstGeom>
          <a:solidFill>
            <a:schemeClr val="bg1"/>
          </a:solidFill>
          <a:ln w="38100">
            <a:solidFill>
              <a:srgbClr val="FD6710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800" smtClean="0"/>
              <a:t> </a:t>
            </a:r>
          </a:p>
          <a:p>
            <a:pPr>
              <a:spcBef>
                <a:spcPct val="20000"/>
              </a:spcBef>
              <a:defRPr/>
            </a:pPr>
            <a:r>
              <a:rPr lang="en-US" sz="2000" smtClean="0"/>
              <a:t>  •  Basic cite-checking</a:t>
            </a:r>
          </a:p>
          <a:p>
            <a:pPr>
              <a:spcBef>
                <a:spcPct val="50000"/>
              </a:spcBef>
              <a:defRPr/>
            </a:pPr>
            <a:r>
              <a:rPr lang="en-US" sz="2000" smtClean="0"/>
              <a:t>  •  Post-search filters</a:t>
            </a:r>
          </a:p>
          <a:p>
            <a:pPr>
              <a:spcBef>
                <a:spcPct val="50000"/>
              </a:spcBef>
              <a:defRPr/>
            </a:pPr>
            <a:r>
              <a:rPr lang="en-US" sz="2000" smtClean="0"/>
              <a:t>  •  Note-taking…</a:t>
            </a:r>
          </a:p>
          <a:p>
            <a:pPr>
              <a:spcBef>
                <a:spcPct val="20000"/>
              </a:spcBef>
              <a:defRPr/>
            </a:pPr>
            <a:endParaRPr lang="en-US" sz="90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3">
            <a:hlinkClick r:id="rId3"/>
          </p:cNvPr>
          <p:cNvSpPr txBox="1">
            <a:spLocks noChangeArrowheads="1"/>
          </p:cNvSpPr>
          <p:nvPr/>
        </p:nvSpPr>
        <p:spPr bwMode="auto">
          <a:xfrm>
            <a:off x="0" y="6172225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 dirty="0" err="1" smtClean="0"/>
              <a:t>Zief</a:t>
            </a:r>
            <a:r>
              <a:rPr lang="en-US" sz="2800" b="1" dirty="0" smtClean="0"/>
              <a:t> Library — </a:t>
            </a:r>
            <a:r>
              <a:rPr lang="en-US" sz="2800" b="1" dirty="0"/>
              <a:t>f</a:t>
            </a:r>
            <a:r>
              <a:rPr lang="en-US" sz="2800" b="1" dirty="0" smtClean="0"/>
              <a:t>or alumni too!</a:t>
            </a:r>
            <a:endParaRPr lang="en-US" altLang="ja-JP" sz="2800" b="1" dirty="0"/>
          </a:p>
        </p:txBody>
      </p:sp>
      <p:pic>
        <p:nvPicPr>
          <p:cNvPr id="6" name="Picture 5" descr="ZiefHom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2" y="125331"/>
            <a:ext cx="8537080" cy="5835557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087998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3">
            <a:hlinkClick r:id="rId3"/>
          </p:cNvPr>
          <p:cNvSpPr txBox="1">
            <a:spLocks noChangeArrowheads="1"/>
          </p:cNvSpPr>
          <p:nvPr/>
        </p:nvSpPr>
        <p:spPr bwMode="auto">
          <a:xfrm>
            <a:off x="0" y="5915025"/>
            <a:ext cx="9144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 dirty="0"/>
              <a:t>California’</a:t>
            </a:r>
            <a:r>
              <a:rPr lang="en-US" altLang="ja-JP" sz="2800" b="1" dirty="0"/>
              <a:t>s Public Law Libraries</a:t>
            </a:r>
          </a:p>
          <a:p>
            <a:pPr algn="ctr">
              <a:lnSpc>
                <a:spcPct val="60000"/>
              </a:lnSpc>
              <a:spcBef>
                <a:spcPct val="10000"/>
              </a:spcBef>
            </a:pPr>
            <a:r>
              <a:rPr lang="en-US" sz="2800" b="1" dirty="0"/>
              <a:t> </a:t>
            </a:r>
            <a:r>
              <a:rPr lang="en-US" sz="1600" dirty="0"/>
              <a:t>http://</a:t>
            </a:r>
            <a:r>
              <a:rPr lang="en-US" sz="1600" dirty="0" err="1"/>
              <a:t>www.publiclawlibrary.org</a:t>
            </a:r>
            <a:r>
              <a:rPr lang="en-US" sz="1600" dirty="0"/>
              <a:t>/</a:t>
            </a:r>
            <a:endParaRPr lang="en-US" i="1" dirty="0">
              <a:latin typeface="Times New Roman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22250" y="120545"/>
            <a:ext cx="8433186" cy="5717648"/>
            <a:chOff x="222250" y="120545"/>
            <a:chExt cx="8433186" cy="5717648"/>
          </a:xfrm>
        </p:grpSpPr>
        <p:pic>
          <p:nvPicPr>
            <p:cNvPr id="2" name="Picture 1" descr="PublicLawLibrariesHom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26" y="120545"/>
              <a:ext cx="8213810" cy="5717648"/>
            </a:xfrm>
            <a:prstGeom prst="rect">
              <a:avLst/>
            </a:prstGeom>
            <a:ln w="19050" cmpd="sng">
              <a:solidFill>
                <a:schemeClr val="tx1"/>
              </a:solidFill>
            </a:ln>
          </p:spPr>
        </p:pic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222250" y="3919538"/>
              <a:ext cx="3692525" cy="1443037"/>
            </a:xfrm>
            <a:prstGeom prst="rect">
              <a:avLst/>
            </a:prstGeom>
            <a:solidFill>
              <a:srgbClr val="E6E6E6"/>
            </a:solidFill>
            <a:ln w="28575">
              <a:solidFill>
                <a:srgbClr val="D0172E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500" dirty="0" smtClean="0">
                  <a:solidFill>
                    <a:srgbClr val="0000FF"/>
                  </a:solidFill>
                  <a:sym typeface="Arial" charset="0"/>
                </a:rPr>
                <a:t> </a:t>
              </a:r>
              <a:endParaRPr lang="en-US" sz="800" dirty="0" smtClean="0">
                <a:solidFill>
                  <a:srgbClr val="0000FF"/>
                </a:solidFill>
                <a:sym typeface="Arial" charset="0"/>
              </a:endParaRPr>
            </a:p>
            <a:p>
              <a:pPr eaLnBrk="1" hangingPunct="1">
                <a:defRPr/>
              </a:pPr>
              <a:r>
                <a:rPr lang="en-US" sz="2000" dirty="0" smtClean="0">
                  <a:solidFill>
                    <a:srgbClr val="0000FF"/>
                  </a:solidFill>
                  <a:sym typeface="Arial" charset="0"/>
                </a:rPr>
                <a:t> </a:t>
              </a:r>
              <a:r>
                <a:rPr lang="en-US" sz="2000" dirty="0" smtClean="0">
                  <a:solidFill>
                    <a:srgbClr val="B23235"/>
                  </a:solidFill>
                  <a:sym typeface="Arial" charset="0"/>
                </a:rPr>
                <a:t>When you need…</a:t>
              </a:r>
              <a:endParaRPr lang="en-US" dirty="0" smtClean="0">
                <a:solidFill>
                  <a:srgbClr val="B23235"/>
                </a:solidFill>
                <a:sym typeface="Arial" charset="0"/>
              </a:endParaRPr>
            </a:p>
            <a:p>
              <a:pPr eaLnBrk="1" hangingPunct="1">
                <a:spcBef>
                  <a:spcPct val="10000"/>
                </a:spcBef>
                <a:defRPr/>
              </a:pPr>
              <a:r>
                <a:rPr lang="en-US" dirty="0" smtClean="0">
                  <a:solidFill>
                    <a:srgbClr val="B23235"/>
                  </a:solidFill>
                  <a:sym typeface="Arial" charset="0"/>
                </a:rPr>
                <a:t> </a:t>
              </a:r>
              <a:r>
                <a:rPr lang="en-US" sz="2000" dirty="0" smtClean="0">
                  <a:solidFill>
                    <a:srgbClr val="B23235"/>
                  </a:solidFill>
                  <a:sym typeface="Arial" charset="0"/>
                </a:rPr>
                <a:t>…Shepard</a:t>
              </a:r>
              <a:r>
                <a:rPr lang="ja-JP" altLang="en-US" sz="2000" dirty="0" smtClean="0">
                  <a:solidFill>
                    <a:srgbClr val="B23235"/>
                  </a:solidFill>
                  <a:sym typeface="Arial" charset="0"/>
                </a:rPr>
                <a:t>’</a:t>
              </a:r>
              <a:r>
                <a:rPr lang="en-US" altLang="ja-JP" sz="2000" dirty="0" smtClean="0">
                  <a:solidFill>
                    <a:srgbClr val="B23235"/>
                  </a:solidFill>
                  <a:sym typeface="Arial" charset="0"/>
                </a:rPr>
                <a:t>s or </a:t>
              </a:r>
              <a:r>
                <a:rPr lang="en-US" altLang="ja-JP" sz="2000" dirty="0" err="1" smtClean="0">
                  <a:solidFill>
                    <a:srgbClr val="B23235"/>
                  </a:solidFill>
                  <a:sym typeface="Arial" charset="0"/>
                </a:rPr>
                <a:t>KeyCite</a:t>
              </a:r>
              <a:endParaRPr lang="en-US" altLang="ja-JP" dirty="0" smtClean="0">
                <a:solidFill>
                  <a:srgbClr val="B23235"/>
                </a:solidFill>
                <a:sym typeface="Arial" charset="0"/>
              </a:endParaRPr>
            </a:p>
            <a:p>
              <a:pPr eaLnBrk="1" hangingPunct="1">
                <a:spcBef>
                  <a:spcPct val="10000"/>
                </a:spcBef>
                <a:defRPr/>
              </a:pPr>
              <a:r>
                <a:rPr lang="en-US" dirty="0" smtClean="0">
                  <a:solidFill>
                    <a:srgbClr val="B23235"/>
                  </a:solidFill>
                  <a:sym typeface="Arial" charset="0"/>
                </a:rPr>
                <a:t> </a:t>
              </a:r>
              <a:r>
                <a:rPr lang="en-US" sz="2000" dirty="0" smtClean="0">
                  <a:solidFill>
                    <a:srgbClr val="B23235"/>
                  </a:solidFill>
                  <a:sym typeface="Arial" charset="0"/>
                </a:rPr>
                <a:t>…Or other non-free resources</a:t>
              </a:r>
              <a:r>
                <a:rPr lang="en-US" sz="1400" dirty="0" smtClean="0">
                  <a:solidFill>
                    <a:srgbClr val="0000FF"/>
                  </a:solidFill>
                  <a:sym typeface="Arial" charset="0"/>
                </a:rPr>
                <a:t>  </a:t>
              </a:r>
              <a:endParaRPr lang="en-US" dirty="0" smtClean="0">
                <a:solidFill>
                  <a:srgbClr val="0000FF"/>
                </a:solidFill>
                <a:sym typeface="Arial" charset="0"/>
              </a:endParaRPr>
            </a:p>
            <a:p>
              <a:pPr eaLnBrk="1" hangingPunct="1">
                <a:defRPr/>
              </a:pPr>
              <a:endParaRPr lang="en-US" sz="600" b="1" dirty="0" smtClean="0">
                <a:solidFill>
                  <a:srgbClr val="0000FF"/>
                </a:solidFill>
                <a:sym typeface="Arial" charset="0"/>
              </a:endParaRPr>
            </a:p>
          </p:txBody>
        </p:sp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5445125" y="427038"/>
              <a:ext cx="2562225" cy="7302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D0172E"/>
              </a:solidFill>
              <a:miter lim="800000"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2000" dirty="0" smtClean="0">
                  <a:solidFill>
                    <a:srgbClr val="B23235"/>
                  </a:solidFill>
                </a:rPr>
                <a:t>Find the public law library closest to you</a:t>
              </a:r>
              <a:endParaRPr lang="en-US" dirty="0" smtClean="0">
                <a:solidFill>
                  <a:srgbClr val="B23235"/>
                </a:solidFill>
              </a:endParaRP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H="1">
              <a:off x="2549525" y="796925"/>
              <a:ext cx="2889250" cy="728663"/>
            </a:xfrm>
            <a:prstGeom prst="line">
              <a:avLst/>
            </a:prstGeom>
            <a:noFill/>
            <a:ln w="38100">
              <a:solidFill>
                <a:srgbClr val="D0172E"/>
              </a:solidFill>
              <a:round/>
              <a:headEnd/>
              <a:tailEnd type="triangle" w="med" len="med"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91499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2">
            <a:hlinkClick r:id="rId3"/>
          </p:cNvPr>
          <p:cNvSpPr txBox="1">
            <a:spLocks noChangeArrowheads="1"/>
          </p:cNvSpPr>
          <p:nvPr/>
        </p:nvSpPr>
        <p:spPr bwMode="auto">
          <a:xfrm>
            <a:off x="0" y="5822683"/>
            <a:ext cx="914400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 dirty="0"/>
              <a:t>San Francisco Law Library</a:t>
            </a:r>
          </a:p>
          <a:p>
            <a:pPr algn="ctr">
              <a:spcBef>
                <a:spcPct val="20000"/>
              </a:spcBef>
            </a:pPr>
            <a:r>
              <a:rPr lang="en-US" sz="2000" b="1" dirty="0"/>
              <a:t>Databases for researchers in the library (including Shepard’</a:t>
            </a:r>
            <a:r>
              <a:rPr lang="en-US" altLang="ja-JP" sz="2000" b="1" dirty="0"/>
              <a:t>s, </a:t>
            </a:r>
            <a:r>
              <a:rPr lang="en-US" altLang="ja-JP" sz="2000" b="1" dirty="0" err="1"/>
              <a:t>KeyCite</a:t>
            </a:r>
            <a:r>
              <a:rPr lang="en-US" altLang="ja-JP" sz="2000" b="1" dirty="0"/>
              <a:t>)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43868" y="95207"/>
            <a:ext cx="8273216" cy="5651105"/>
            <a:chOff x="443868" y="95207"/>
            <a:chExt cx="8273216" cy="5651105"/>
          </a:xfrm>
        </p:grpSpPr>
        <p:pic>
          <p:nvPicPr>
            <p:cNvPr id="2" name="Picture 1" descr="SanFranciscoLawLibraryDatabases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868" y="95207"/>
              <a:ext cx="8273216" cy="5651105"/>
            </a:xfrm>
            <a:prstGeom prst="rect">
              <a:avLst/>
            </a:prstGeom>
            <a:ln w="19050" cmpd="sng">
              <a:solidFill>
                <a:schemeClr val="tx1"/>
              </a:solidFill>
            </a:ln>
          </p:spPr>
        </p:pic>
        <p:sp>
          <p:nvSpPr>
            <p:cNvPr id="13" name="AutoShape 5"/>
            <p:cNvSpPr>
              <a:spLocks noChangeArrowheads="1"/>
            </p:cNvSpPr>
            <p:nvPr/>
          </p:nvSpPr>
          <p:spPr bwMode="auto">
            <a:xfrm>
              <a:off x="1421183" y="2539772"/>
              <a:ext cx="1969479" cy="1220570"/>
            </a:xfrm>
            <a:prstGeom prst="roundRect">
              <a:avLst>
                <a:gd name="adj" fmla="val 16667"/>
              </a:avLst>
            </a:prstGeom>
            <a:noFill/>
            <a:ln w="38100" cmpd="sng">
              <a:solidFill>
                <a:srgbClr val="FF6600"/>
              </a:solidFill>
              <a:round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solidFill>
                  <a:srgbClr val="B23235"/>
                </a:solidFill>
              </a:endParaRPr>
            </a:p>
          </p:txBody>
        </p:sp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918466" y="4652446"/>
              <a:ext cx="638175" cy="282575"/>
            </a:xfrm>
            <a:prstGeom prst="roundRect">
              <a:avLst>
                <a:gd name="adj" fmla="val 16667"/>
              </a:avLst>
            </a:prstGeom>
            <a:noFill/>
            <a:ln w="38100" cmpd="sng">
              <a:solidFill>
                <a:srgbClr val="FF6600"/>
              </a:solidFill>
              <a:round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solidFill>
                  <a:srgbClr val="B23235"/>
                </a:solidFill>
              </a:endParaRPr>
            </a:p>
          </p:txBody>
        </p:sp>
        <p:sp>
          <p:nvSpPr>
            <p:cNvPr id="15" name="AutoShape 8"/>
            <p:cNvSpPr>
              <a:spLocks noChangeArrowheads="1"/>
            </p:cNvSpPr>
            <p:nvPr/>
          </p:nvSpPr>
          <p:spPr bwMode="auto">
            <a:xfrm>
              <a:off x="3718876" y="4186359"/>
              <a:ext cx="481012" cy="313722"/>
            </a:xfrm>
            <a:prstGeom prst="roundRect">
              <a:avLst>
                <a:gd name="adj" fmla="val 16667"/>
              </a:avLst>
            </a:prstGeom>
            <a:noFill/>
            <a:ln w="38100" cmpd="sng">
              <a:solidFill>
                <a:srgbClr val="FF6600"/>
              </a:solidFill>
              <a:round/>
              <a:headEnd/>
              <a:tailEnd/>
            </a:ln>
            <a:effectLst>
              <a:outerShdw blurRad="63500" dist="35921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solidFill>
                  <a:srgbClr val="B2323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03729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rotWithShape="1">
            <a:blip r:embed="rId3">
              <a:alphaModFix amt="40000"/>
            </a:blip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538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430213" y="1928813"/>
            <a:ext cx="8301037" cy="2216150"/>
          </a:xfrm>
        </p:spPr>
        <p:txBody>
          <a:bodyPr/>
          <a:lstStyle/>
          <a:p>
            <a:pPr eaLnBrk="1" hangingPunct="1"/>
            <a:r>
              <a:rPr lang="en-US" sz="6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Bloomberg Law</a:t>
            </a:r>
            <a:r>
              <a:rPr lang="en-US" sz="5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br>
              <a:rPr lang="en-US" sz="5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4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Highlights — Live</a:t>
            </a:r>
            <a:endParaRPr lang="en-US" sz="1180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5" name="Group 6"/>
          <p:cNvGrpSpPr>
            <a:grpSpLocks/>
          </p:cNvGrpSpPr>
          <p:nvPr/>
        </p:nvGrpSpPr>
        <p:grpSpPr bwMode="auto">
          <a:xfrm>
            <a:off x="560388" y="688975"/>
            <a:ext cx="8110537" cy="5719763"/>
            <a:chOff x="353" y="546"/>
            <a:chExt cx="5109" cy="3603"/>
          </a:xfrm>
        </p:grpSpPr>
        <p:sp>
          <p:nvSpPr>
            <p:cNvPr id="67586" name="Text Box 4"/>
            <p:cNvSpPr txBox="1">
              <a:spLocks noChangeArrowheads="1"/>
            </p:cNvSpPr>
            <p:nvPr/>
          </p:nvSpPr>
          <p:spPr bwMode="auto">
            <a:xfrm>
              <a:off x="353" y="3964"/>
              <a:ext cx="5109" cy="18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/>
                <a:t>Image courtesy of V</a:t>
              </a:r>
              <a:r>
                <a:rPr lang="en-US" altLang="ja-JP" sz="1200"/>
                <a:t>éronique Debord-Lazaro</a:t>
              </a:r>
              <a:r>
                <a:rPr lang="en-US" sz="1200"/>
                <a:t>, http://www.flickr.com/photos/debord/4932655275/</a:t>
              </a:r>
              <a:endParaRPr lang="en-US"/>
            </a:p>
          </p:txBody>
        </p:sp>
        <p:pic>
          <p:nvPicPr>
            <p:cNvPr id="67587" name="Picture 5" descr="QuestionMarksFlick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" y="546"/>
              <a:ext cx="5100" cy="340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ChangeArrowheads="1"/>
          </p:cNvSpPr>
          <p:nvPr/>
        </p:nvSpPr>
        <p:spPr bwMode="auto">
          <a:xfrm>
            <a:off x="0" y="1781175"/>
            <a:ext cx="914400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 anchor="b"/>
          <a:lstStyle/>
          <a:p>
            <a:pPr algn="ctr" defTabSz="642938" eaLnBrk="1" hangingPunct="1"/>
            <a:r>
              <a:rPr lang="en-US" sz="6600" b="1">
                <a:solidFill>
                  <a:srgbClr val="333399"/>
                </a:solidFill>
                <a:sym typeface="Arial" charset="0"/>
              </a:rPr>
              <a:t>Supplemental Slides</a:t>
            </a:r>
            <a:endParaRPr lang="en-US" altLang="ja-JP" sz="5400" b="1">
              <a:solidFill>
                <a:srgbClr val="333399"/>
              </a:solidFill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ChangeArrowheads="1"/>
          </p:cNvSpPr>
          <p:nvPr/>
        </p:nvSpPr>
        <p:spPr bwMode="auto">
          <a:xfrm>
            <a:off x="0" y="1887538"/>
            <a:ext cx="91440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 anchor="b"/>
          <a:lstStyle/>
          <a:p>
            <a:pPr algn="ctr" defTabSz="642938" eaLnBrk="1" hangingPunct="1"/>
            <a:r>
              <a:rPr lang="en-US" sz="5400" b="1">
                <a:solidFill>
                  <a:srgbClr val="333399"/>
                </a:solidFill>
                <a:sym typeface="Arial" charset="0"/>
              </a:rPr>
              <a:t>Cal. Official Reports</a:t>
            </a:r>
          </a:p>
          <a:p>
            <a:pPr algn="ctr" defTabSz="642938" eaLnBrk="1" hangingPunct="1"/>
            <a:r>
              <a:rPr lang="ja-JP" altLang="en-US" sz="4000" b="1">
                <a:solidFill>
                  <a:srgbClr val="6D6D6D"/>
                </a:solidFill>
                <a:sym typeface="Arial" charset="0"/>
              </a:rPr>
              <a:t>“</a:t>
            </a:r>
            <a:r>
              <a:rPr lang="en-US" altLang="ja-JP" sz="4000" b="1">
                <a:solidFill>
                  <a:srgbClr val="6D6D6D"/>
                </a:solidFill>
                <a:sym typeface="Arial" charset="0"/>
              </a:rPr>
              <a:t>advanced</a:t>
            </a:r>
            <a:r>
              <a:rPr lang="ja-JP" altLang="en-US" sz="4000" b="1">
                <a:solidFill>
                  <a:srgbClr val="6D6D6D"/>
                </a:solidFill>
                <a:sym typeface="Arial" charset="0"/>
              </a:rPr>
              <a:t>”</a:t>
            </a:r>
            <a:r>
              <a:rPr lang="en-US" altLang="ja-JP" sz="4000" b="1">
                <a:solidFill>
                  <a:srgbClr val="6D6D6D"/>
                </a:solidFill>
                <a:sym typeface="Arial" charset="0"/>
              </a:rPr>
              <a:t> searching </a:t>
            </a:r>
            <a:br>
              <a:rPr lang="en-US" altLang="ja-JP" sz="4000" b="1">
                <a:solidFill>
                  <a:srgbClr val="6D6D6D"/>
                </a:solidFill>
                <a:sym typeface="Arial" charset="0"/>
              </a:rPr>
            </a:br>
            <a:r>
              <a:rPr lang="en-US" altLang="ja-JP" sz="4000" b="1">
                <a:solidFill>
                  <a:srgbClr val="6D6D6D"/>
                </a:solidFill>
                <a:sym typeface="Arial" charset="0"/>
              </a:rPr>
              <a:t>(terms &amp; connectors searching)</a:t>
            </a:r>
            <a:endParaRPr lang="en-US" sz="4400" b="1">
              <a:solidFill>
                <a:srgbClr val="6D6D6D"/>
              </a:solidFill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2"/>
          <p:cNvSpPr txBox="1">
            <a:spLocks noChangeArrowheads="1"/>
          </p:cNvSpPr>
          <p:nvPr/>
        </p:nvSpPr>
        <p:spPr bwMode="auto">
          <a:xfrm>
            <a:off x="0" y="6086475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Caveats — Content &amp; Coverage</a:t>
            </a:r>
          </a:p>
        </p:txBody>
      </p:sp>
      <p:grpSp>
        <p:nvGrpSpPr>
          <p:cNvPr id="13314" name="Group 22"/>
          <p:cNvGrpSpPr>
            <a:grpSpLocks/>
          </p:cNvGrpSpPr>
          <p:nvPr/>
        </p:nvGrpSpPr>
        <p:grpSpPr bwMode="auto">
          <a:xfrm>
            <a:off x="325438" y="427038"/>
            <a:ext cx="4057650" cy="4059237"/>
            <a:chOff x="325257" y="511156"/>
            <a:chExt cx="4057977" cy="4057977"/>
          </a:xfrm>
        </p:grpSpPr>
        <p:sp>
          <p:nvSpPr>
            <p:cNvPr id="10251" name="Oval 2"/>
            <p:cNvSpPr>
              <a:spLocks noChangeArrowheads="1"/>
            </p:cNvSpPr>
            <p:nvPr/>
          </p:nvSpPr>
          <p:spPr bwMode="auto">
            <a:xfrm>
              <a:off x="325257" y="511156"/>
              <a:ext cx="4057977" cy="4057977"/>
            </a:xfrm>
            <a:prstGeom prst="ellips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152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00">
                <a:solidFill>
                  <a:srgbClr val="000000"/>
                </a:solidFill>
              </a:endParaRPr>
            </a:p>
          </p:txBody>
        </p:sp>
        <p:cxnSp>
          <p:nvCxnSpPr>
            <p:cNvPr id="5" name="Straight Connector 4"/>
            <p:cNvCxnSpPr>
              <a:stCxn id="10251" idx="3"/>
              <a:endCxn id="10251" idx="7"/>
            </p:cNvCxnSpPr>
            <p:nvPr/>
          </p:nvCxnSpPr>
          <p:spPr bwMode="auto">
            <a:xfrm flipV="1">
              <a:off x="919030" y="1104697"/>
              <a:ext cx="2870431" cy="2870896"/>
            </a:xfrm>
            <a:prstGeom prst="line">
              <a:avLst/>
            </a:prstGeom>
            <a:solidFill>
              <a:schemeClr val="accent1"/>
            </a:solidFill>
            <a:ln w="2286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1053978" y="3593124"/>
              <a:ext cx="2740246" cy="4856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 cmpd="sng">
              <a:solidFill>
                <a:schemeClr val="tx2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/>
                <a:t>No secondary!</a:t>
              </a:r>
            </a:p>
          </p:txBody>
        </p:sp>
      </p:grpSp>
      <p:grpSp>
        <p:nvGrpSpPr>
          <p:cNvPr id="13315" name="Group 27"/>
          <p:cNvGrpSpPr>
            <a:grpSpLocks/>
          </p:cNvGrpSpPr>
          <p:nvPr/>
        </p:nvGrpSpPr>
        <p:grpSpPr bwMode="auto">
          <a:xfrm>
            <a:off x="4767263" y="322263"/>
            <a:ext cx="4059237" cy="4059237"/>
            <a:chOff x="4767960" y="477680"/>
            <a:chExt cx="4057977" cy="4057977"/>
          </a:xfrm>
        </p:grpSpPr>
        <p:sp>
          <p:nvSpPr>
            <p:cNvPr id="10248" name="Oval 11"/>
            <p:cNvSpPr>
              <a:spLocks noChangeArrowheads="1"/>
            </p:cNvSpPr>
            <p:nvPr/>
          </p:nvSpPr>
          <p:spPr bwMode="auto">
            <a:xfrm>
              <a:off x="4767960" y="477680"/>
              <a:ext cx="4057977" cy="4057977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152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00">
                <a:solidFill>
                  <a:srgbClr val="00000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 flipV="1">
              <a:off x="5331347" y="1087091"/>
              <a:ext cx="2869309" cy="2869309"/>
            </a:xfrm>
            <a:prstGeom prst="line">
              <a:avLst/>
            </a:prstGeom>
            <a:solidFill>
              <a:schemeClr val="accent1"/>
            </a:solidFill>
            <a:ln w="2286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5501157" y="3591388"/>
              <a:ext cx="2499536" cy="4856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 cmpd="sng">
              <a:solidFill>
                <a:schemeClr val="tx2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/>
                <a:t>No anno. Codes!</a:t>
              </a:r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2540000" y="1835150"/>
            <a:ext cx="4057650" cy="4057650"/>
            <a:chOff x="2540000" y="1792288"/>
            <a:chExt cx="4057650" cy="4057650"/>
          </a:xfrm>
        </p:grpSpPr>
        <p:sp>
          <p:nvSpPr>
            <p:cNvPr id="10245" name="Oval 25"/>
            <p:cNvSpPr>
              <a:spLocks noChangeArrowheads="1"/>
            </p:cNvSpPr>
            <p:nvPr/>
          </p:nvSpPr>
          <p:spPr bwMode="auto">
            <a:xfrm>
              <a:off x="2540000" y="1792288"/>
              <a:ext cx="4057650" cy="4057650"/>
            </a:xfrm>
            <a:prstGeom prst="ellipse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152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00">
                <a:solidFill>
                  <a:srgbClr val="000000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 flipV="1">
              <a:off x="3103563" y="2401888"/>
              <a:ext cx="2868612" cy="2868613"/>
            </a:xfrm>
            <a:prstGeom prst="line">
              <a:avLst/>
            </a:prstGeom>
            <a:solidFill>
              <a:schemeClr val="accent1"/>
            </a:solidFill>
            <a:ln w="2286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1" name="TextBox 30"/>
            <p:cNvSpPr txBox="1"/>
            <p:nvPr/>
          </p:nvSpPr>
          <p:spPr bwMode="auto">
            <a:xfrm>
              <a:off x="2819400" y="4414838"/>
              <a:ext cx="3465513" cy="4857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 cmpd="sng">
              <a:solidFill>
                <a:schemeClr val="tx2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/>
                <a:t>No Shepard’s / </a:t>
              </a:r>
              <a:r>
                <a:rPr lang="en-US" dirty="0" err="1"/>
                <a:t>KeyCite</a:t>
              </a:r>
              <a:r>
                <a:rPr lang="en-US" dirty="0"/>
                <a:t>!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2"/>
          <p:cNvSpPr txBox="1">
            <a:spLocks noChangeArrowheads="1"/>
          </p:cNvSpPr>
          <p:nvPr/>
        </p:nvSpPr>
        <p:spPr bwMode="auto">
          <a:xfrm>
            <a:off x="0" y="6100763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/>
              <a:t>Calif. Official Reports — advanced search form</a:t>
            </a:r>
          </a:p>
        </p:txBody>
      </p:sp>
      <p:sp>
        <p:nvSpPr>
          <p:cNvPr id="75778" name="Text Box 10"/>
          <p:cNvSpPr txBox="1">
            <a:spLocks noChangeArrowheads="1"/>
          </p:cNvSpPr>
          <p:nvPr/>
        </p:nvSpPr>
        <p:spPr bwMode="auto">
          <a:xfrm>
            <a:off x="4081463" y="1600200"/>
            <a:ext cx="1590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/>
          </a:p>
        </p:txBody>
      </p:sp>
      <p:grpSp>
        <p:nvGrpSpPr>
          <p:cNvPr id="75779" name="Group 15"/>
          <p:cNvGrpSpPr>
            <a:grpSpLocks/>
          </p:cNvGrpSpPr>
          <p:nvPr/>
        </p:nvGrpSpPr>
        <p:grpSpPr bwMode="auto">
          <a:xfrm>
            <a:off x="168275" y="676275"/>
            <a:ext cx="8799513" cy="4927600"/>
            <a:chOff x="106" y="426"/>
            <a:chExt cx="5543" cy="3104"/>
          </a:xfrm>
        </p:grpSpPr>
        <p:pic>
          <p:nvPicPr>
            <p:cNvPr id="75780" name="Picture 9" descr="CalCourtsOfficialOpsHomeWithSearchAdv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" y="426"/>
              <a:ext cx="5543" cy="310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5781" name="Text Box 11"/>
            <p:cNvSpPr txBox="1">
              <a:spLocks noChangeArrowheads="1"/>
            </p:cNvSpPr>
            <p:nvPr/>
          </p:nvSpPr>
          <p:spPr bwMode="auto">
            <a:xfrm>
              <a:off x="3316" y="846"/>
              <a:ext cx="1993" cy="42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BB282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/>
                <a:t>Full LexisNexis </a:t>
              </a:r>
            </a:p>
            <a:p>
              <a:pPr algn="ctr"/>
              <a:r>
                <a:rPr lang="ja-JP" altLang="en-US" sz="1800"/>
                <a:t>“</a:t>
              </a:r>
              <a:r>
                <a:rPr lang="en-US" altLang="ja-JP" sz="1800"/>
                <a:t>terms &amp; connectors</a:t>
              </a:r>
              <a:r>
                <a:rPr lang="ja-JP" altLang="en-US" sz="1800"/>
                <a:t>”</a:t>
              </a:r>
              <a:r>
                <a:rPr lang="en-US" altLang="ja-JP" sz="1800"/>
                <a:t> options</a:t>
              </a:r>
              <a:endParaRPr lang="en-US"/>
            </a:p>
          </p:txBody>
        </p:sp>
        <p:sp>
          <p:nvSpPr>
            <p:cNvPr id="75782" name="AutoShape 12"/>
            <p:cNvSpPr>
              <a:spLocks noChangeArrowheads="1"/>
            </p:cNvSpPr>
            <p:nvPr/>
          </p:nvSpPr>
          <p:spPr bwMode="auto">
            <a:xfrm>
              <a:off x="1187" y="1773"/>
              <a:ext cx="2053" cy="316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B282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783" name="Line 14"/>
            <p:cNvSpPr>
              <a:spLocks noChangeShapeType="1"/>
            </p:cNvSpPr>
            <p:nvPr/>
          </p:nvSpPr>
          <p:spPr bwMode="auto">
            <a:xfrm flipH="1">
              <a:off x="2217" y="1264"/>
              <a:ext cx="2094" cy="509"/>
            </a:xfrm>
            <a:prstGeom prst="line">
              <a:avLst/>
            </a:prstGeom>
            <a:noFill/>
            <a:ln w="28575">
              <a:solidFill>
                <a:srgbClr val="BB282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ext Box 2"/>
          <p:cNvSpPr txBox="1">
            <a:spLocks noChangeArrowheads="1"/>
          </p:cNvSpPr>
          <p:nvPr/>
        </p:nvSpPr>
        <p:spPr bwMode="auto">
          <a:xfrm>
            <a:off x="0" y="6100763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/>
              <a:t>Calif. Official Reports — results (advanced)</a:t>
            </a:r>
          </a:p>
        </p:txBody>
      </p:sp>
      <p:sp>
        <p:nvSpPr>
          <p:cNvPr id="77826" name="Text Box 4"/>
          <p:cNvSpPr txBox="1">
            <a:spLocks noChangeArrowheads="1"/>
          </p:cNvSpPr>
          <p:nvPr/>
        </p:nvSpPr>
        <p:spPr bwMode="auto">
          <a:xfrm>
            <a:off x="4081463" y="1600200"/>
            <a:ext cx="1590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/>
          </a:p>
        </p:txBody>
      </p:sp>
      <p:grpSp>
        <p:nvGrpSpPr>
          <p:cNvPr id="77827" name="Group 19"/>
          <p:cNvGrpSpPr>
            <a:grpSpLocks/>
          </p:cNvGrpSpPr>
          <p:nvPr/>
        </p:nvGrpSpPr>
        <p:grpSpPr bwMode="auto">
          <a:xfrm>
            <a:off x="203200" y="206375"/>
            <a:ext cx="8739188" cy="5559425"/>
            <a:chOff x="128" y="130"/>
            <a:chExt cx="5505" cy="3502"/>
          </a:xfrm>
        </p:grpSpPr>
        <p:pic>
          <p:nvPicPr>
            <p:cNvPr id="77828" name="Picture 16" descr="OfficialCalCourtsOpsLexisT&amp;CResult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130"/>
              <a:ext cx="5505" cy="350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7829" name="Group 18"/>
            <p:cNvGrpSpPr>
              <a:grpSpLocks/>
            </p:cNvGrpSpPr>
            <p:nvPr/>
          </p:nvGrpSpPr>
          <p:grpSpPr bwMode="auto">
            <a:xfrm>
              <a:off x="3154" y="873"/>
              <a:ext cx="2461" cy="808"/>
              <a:chOff x="3344" y="3581"/>
              <a:chExt cx="2461" cy="808"/>
            </a:xfrm>
          </p:grpSpPr>
          <p:sp>
            <p:nvSpPr>
              <p:cNvPr id="77830" name="Text Box 11"/>
              <p:cNvSpPr txBox="1">
                <a:spLocks noChangeArrowheads="1"/>
              </p:cNvSpPr>
              <p:nvPr/>
            </p:nvSpPr>
            <p:spPr bwMode="auto">
              <a:xfrm>
                <a:off x="3878" y="3982"/>
                <a:ext cx="1927" cy="40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BB282A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 smtClean="0"/>
                  <a:t>Can override </a:t>
                </a:r>
                <a:r>
                  <a:rPr lang="en-US" sz="1800" dirty="0"/>
                  <a:t>25-case limit..</a:t>
                </a:r>
                <a:r>
                  <a:rPr lang="en-US" sz="1800" dirty="0" smtClean="0"/>
                  <a:t>.</a:t>
                </a:r>
                <a:br>
                  <a:rPr lang="en-US" sz="1800" dirty="0" smtClean="0"/>
                </a:br>
                <a:r>
                  <a:rPr lang="en-US" sz="1800" dirty="0" smtClean="0"/>
                  <a:t>See Word outline for details.</a:t>
                </a:r>
                <a:endParaRPr lang="en-US" dirty="0"/>
              </a:p>
            </p:txBody>
          </p:sp>
          <p:sp>
            <p:nvSpPr>
              <p:cNvPr id="77831" name="AutoShape 12"/>
              <p:cNvSpPr>
                <a:spLocks noChangeArrowheads="1"/>
              </p:cNvSpPr>
              <p:nvPr/>
            </p:nvSpPr>
            <p:spPr bwMode="auto">
              <a:xfrm>
                <a:off x="3344" y="3581"/>
                <a:ext cx="642" cy="158"/>
              </a:xfrm>
              <a:prstGeom prst="roundRect">
                <a:avLst>
                  <a:gd name="adj" fmla="val 16667"/>
                </a:avLst>
              </a:prstGeom>
              <a:noFill/>
              <a:ln w="28575">
                <a:solidFill>
                  <a:srgbClr val="BB282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832" name="Line 13"/>
              <p:cNvSpPr>
                <a:spLocks noChangeShapeType="1"/>
              </p:cNvSpPr>
              <p:nvPr/>
            </p:nvSpPr>
            <p:spPr bwMode="auto">
              <a:xfrm flipH="1" flipV="1">
                <a:off x="3670" y="3745"/>
                <a:ext cx="1177" cy="234"/>
              </a:xfrm>
              <a:prstGeom prst="line">
                <a:avLst/>
              </a:prstGeom>
              <a:noFill/>
              <a:ln w="28575">
                <a:solidFill>
                  <a:srgbClr val="BB282A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ChangeArrowheads="1"/>
          </p:cNvSpPr>
          <p:nvPr/>
        </p:nvSpPr>
        <p:spPr bwMode="auto">
          <a:xfrm>
            <a:off x="4057650" y="25876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481013"/>
            <a:ext cx="9144000" cy="497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 anchor="b"/>
          <a:lstStyle/>
          <a:p>
            <a:pPr algn="ctr" defTabSz="642938" eaLnBrk="1" hangingPunct="1"/>
            <a:r>
              <a:rPr lang="en-US" sz="6000" b="1">
                <a:solidFill>
                  <a:srgbClr val="333399"/>
                </a:solidFill>
                <a:sym typeface="Arial" charset="0"/>
              </a:rPr>
              <a:t>Other </a:t>
            </a:r>
            <a:br>
              <a:rPr lang="en-US" sz="6000" b="1">
                <a:solidFill>
                  <a:srgbClr val="333399"/>
                </a:solidFill>
                <a:sym typeface="Arial" charset="0"/>
              </a:rPr>
            </a:br>
            <a:r>
              <a:rPr lang="en-US" sz="6000" b="1">
                <a:solidFill>
                  <a:srgbClr val="333399"/>
                </a:solidFill>
                <a:sym typeface="Arial" charset="0"/>
              </a:rPr>
              <a:t>Free Case Law Options</a:t>
            </a:r>
            <a:br>
              <a:rPr lang="en-US" sz="6000" b="1">
                <a:solidFill>
                  <a:srgbClr val="333399"/>
                </a:solidFill>
                <a:sym typeface="Arial" charset="0"/>
              </a:rPr>
            </a:br>
            <a:endParaRPr lang="en-US" b="1">
              <a:solidFill>
                <a:srgbClr val="333399"/>
              </a:solidFill>
              <a:sym typeface="Arial" charset="0"/>
            </a:endParaRPr>
          </a:p>
          <a:p>
            <a:pPr algn="ctr" defTabSz="642938" eaLnBrk="1" hangingPunct="1"/>
            <a:r>
              <a:rPr lang="en-US" sz="4000" b="1">
                <a:solidFill>
                  <a:srgbClr val="6D6D6D"/>
                </a:solidFill>
                <a:sym typeface="Arial" charset="0"/>
              </a:rPr>
              <a:t>Public Library of Law</a:t>
            </a:r>
            <a:br>
              <a:rPr lang="en-US" sz="4000" b="1">
                <a:solidFill>
                  <a:srgbClr val="6D6D6D"/>
                </a:solidFill>
                <a:sym typeface="Arial" charset="0"/>
              </a:rPr>
            </a:br>
            <a:r>
              <a:rPr lang="en-US" sz="4000" b="1">
                <a:solidFill>
                  <a:srgbClr val="6D6D6D"/>
                </a:solidFill>
                <a:sym typeface="Arial" charset="0"/>
              </a:rPr>
              <a:t>+</a:t>
            </a:r>
          </a:p>
          <a:p>
            <a:pPr algn="ctr" defTabSz="642938" eaLnBrk="1" hangingPunct="1"/>
            <a:r>
              <a:rPr lang="en-US" sz="4000" b="1">
                <a:solidFill>
                  <a:srgbClr val="6D6D6D"/>
                </a:solidFill>
                <a:sym typeface="Arial" charset="0"/>
              </a:rPr>
              <a:t>fastcase app</a:t>
            </a:r>
            <a:endParaRPr lang="en-US" sz="3300" b="1"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 Box 2">
            <a:hlinkClick r:id="rId3"/>
          </p:cNvPr>
          <p:cNvSpPr txBox="1">
            <a:spLocks noChangeArrowheads="1"/>
          </p:cNvSpPr>
          <p:nvPr/>
        </p:nvSpPr>
        <p:spPr bwMode="auto">
          <a:xfrm>
            <a:off x="0" y="6007100"/>
            <a:ext cx="91440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Public Library of Law</a:t>
            </a:r>
          </a:p>
          <a:p>
            <a:pPr algn="ctr">
              <a:spcBef>
                <a:spcPct val="10000"/>
              </a:spcBef>
            </a:pPr>
            <a:r>
              <a:rPr lang="en-US" sz="1600" b="1"/>
              <a:t> </a:t>
            </a:r>
            <a:r>
              <a:rPr lang="en-US" sz="1600"/>
              <a:t>http://www.plol.org/</a:t>
            </a:r>
            <a:endParaRPr lang="en-US" i="1">
              <a:latin typeface="Times New Roman" charset="0"/>
            </a:endParaRPr>
          </a:p>
        </p:txBody>
      </p:sp>
      <p:pic>
        <p:nvPicPr>
          <p:cNvPr id="81922" name="Picture 1" descr="PLOLHom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138113"/>
            <a:ext cx="8482013" cy="561181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5242366" y="2263820"/>
            <a:ext cx="2790825" cy="954088"/>
            <a:chOff x="3587" y="1328"/>
            <a:chExt cx="1758" cy="601"/>
          </a:xfr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4004" y="1328"/>
              <a:ext cx="1341" cy="60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730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800" smtClean="0"/>
                <a:t>Can limit by jurisdiction/court </a:t>
              </a:r>
              <a:br>
                <a:rPr lang="en-US" sz="1800" smtClean="0"/>
              </a:br>
              <a:r>
                <a:rPr lang="en-US" sz="1800" smtClean="0"/>
                <a:t>or date</a:t>
              </a:r>
              <a:endParaRPr lang="en-US" smtClean="0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flipH="1">
              <a:off x="3587" y="1631"/>
              <a:ext cx="413" cy="0"/>
            </a:xfrm>
            <a:prstGeom prst="line">
              <a:avLst/>
            </a:prstGeom>
            <a:noFill/>
            <a:ln w="38100">
              <a:solidFill>
                <a:srgbClr val="0173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2"/>
          <p:cNvSpPr txBox="1">
            <a:spLocks noChangeArrowheads="1"/>
          </p:cNvSpPr>
          <p:nvPr/>
        </p:nvSpPr>
        <p:spPr bwMode="auto">
          <a:xfrm>
            <a:off x="0" y="6100763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/>
              <a:t>Public Library of Law — results</a:t>
            </a:r>
            <a:endParaRPr lang="en-US"/>
          </a:p>
        </p:txBody>
      </p:sp>
      <p:pic>
        <p:nvPicPr>
          <p:cNvPr id="83970" name="Picture 1" descr="PLOLResultsListCali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130175"/>
            <a:ext cx="8551863" cy="57467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ext Box 2"/>
          <p:cNvSpPr txBox="1">
            <a:spLocks noChangeArrowheads="1"/>
          </p:cNvSpPr>
          <p:nvPr/>
        </p:nvSpPr>
        <p:spPr bwMode="auto">
          <a:xfrm>
            <a:off x="0" y="5984875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Fastcase iPad / iPhone / Android App</a:t>
            </a:r>
            <a:endParaRPr lang="en-US" sz="2000"/>
          </a:p>
        </p:txBody>
      </p:sp>
      <p:grpSp>
        <p:nvGrpSpPr>
          <p:cNvPr id="86018" name="Group 5"/>
          <p:cNvGrpSpPr>
            <a:grpSpLocks/>
          </p:cNvGrpSpPr>
          <p:nvPr/>
        </p:nvGrpSpPr>
        <p:grpSpPr bwMode="auto">
          <a:xfrm>
            <a:off x="334963" y="153988"/>
            <a:ext cx="8482012" cy="5735637"/>
            <a:chOff x="324373" y="143382"/>
            <a:chExt cx="8481624" cy="5735269"/>
          </a:xfrm>
        </p:grpSpPr>
        <p:pic>
          <p:nvPicPr>
            <p:cNvPr id="2" name="Picture 1" descr="FastcaseAppHomeWithSearch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373" y="143382"/>
              <a:ext cx="3679657" cy="4906647"/>
            </a:xfrm>
            <a:prstGeom prst="rect">
              <a:avLst/>
            </a:prstGeom>
            <a:ln w="19050" cmpd="sng">
              <a:solidFill>
                <a:schemeClr val="tx1"/>
              </a:solidFill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Picture 2" descr="FastcaseAppSearchResultList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2347" y="583091"/>
              <a:ext cx="3641558" cy="4855851"/>
            </a:xfrm>
            <a:prstGeom prst="rect">
              <a:avLst/>
            </a:prstGeom>
            <a:ln w="19050" cmpd="sng">
              <a:solidFill>
                <a:schemeClr val="tx1"/>
              </a:solidFill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" name="Picture 4" descr="FastcaseAppCaseDisplay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2054" y="952955"/>
              <a:ext cx="3693943" cy="4925696"/>
            </a:xfrm>
            <a:prstGeom prst="rect">
              <a:avLst/>
            </a:prstGeom>
            <a:ln w="19050" cmpd="sng">
              <a:solidFill>
                <a:schemeClr val="tx1"/>
              </a:solidFill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ChangeArrowheads="1"/>
          </p:cNvSpPr>
          <p:nvPr/>
        </p:nvSpPr>
        <p:spPr bwMode="auto">
          <a:xfrm>
            <a:off x="4057650" y="25876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0" y="247650"/>
            <a:ext cx="9144000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 anchor="b"/>
          <a:lstStyle/>
          <a:p>
            <a:pPr algn="ctr" defTabSz="642938" eaLnBrk="1" hangingPunct="1"/>
            <a:r>
              <a:rPr lang="en-US" sz="6000" b="1">
                <a:solidFill>
                  <a:srgbClr val="333399"/>
                </a:solidFill>
                <a:sym typeface="Arial" charset="0"/>
              </a:rPr>
              <a:t>2 More</a:t>
            </a:r>
            <a:br>
              <a:rPr lang="en-US" sz="6000" b="1">
                <a:solidFill>
                  <a:srgbClr val="333399"/>
                </a:solidFill>
                <a:sym typeface="Arial" charset="0"/>
              </a:rPr>
            </a:br>
            <a:r>
              <a:rPr lang="en-US" sz="6000" b="1">
                <a:solidFill>
                  <a:srgbClr val="333399"/>
                </a:solidFill>
                <a:sym typeface="Arial" charset="0"/>
              </a:rPr>
              <a:t>Low-Cost Options</a:t>
            </a:r>
            <a:r>
              <a:rPr lang="en-US" sz="6000" b="1">
                <a:solidFill>
                  <a:srgbClr val="6D6D6D"/>
                </a:solidFill>
                <a:sym typeface="Arial" charset="0"/>
              </a:rPr>
              <a:t/>
            </a:r>
            <a:br>
              <a:rPr lang="en-US" sz="6000" b="1">
                <a:solidFill>
                  <a:srgbClr val="6D6D6D"/>
                </a:solidFill>
                <a:sym typeface="Arial" charset="0"/>
              </a:rPr>
            </a:br>
            <a:endParaRPr lang="en-US" b="1">
              <a:solidFill>
                <a:srgbClr val="6D6D6D"/>
              </a:solidFill>
              <a:sym typeface="Arial" charset="0"/>
            </a:endParaRPr>
          </a:p>
          <a:p>
            <a:pPr algn="ctr" defTabSz="642938" eaLnBrk="1" hangingPunct="1"/>
            <a:r>
              <a:rPr lang="en-US" sz="4000" b="1">
                <a:solidFill>
                  <a:srgbClr val="6D6D6D"/>
                </a:solidFill>
                <a:sym typeface="Arial" charset="0"/>
              </a:rPr>
              <a:t>Versuslaw,</a:t>
            </a:r>
          </a:p>
          <a:p>
            <a:pPr algn="ctr" defTabSz="642938" eaLnBrk="1" hangingPunct="1"/>
            <a:r>
              <a:rPr lang="en-US" sz="4000" b="1">
                <a:solidFill>
                  <a:srgbClr val="6D6D6D"/>
                </a:solidFill>
                <a:sym typeface="Arial" charset="0"/>
              </a:rPr>
              <a:t>AccessLaw</a:t>
            </a:r>
            <a:endParaRPr lang="en-US" sz="3300" b="1"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ext Box 2">
            <a:hlinkClick r:id="rId3"/>
          </p:cNvPr>
          <p:cNvSpPr txBox="1">
            <a:spLocks noChangeArrowheads="1"/>
          </p:cNvSpPr>
          <p:nvPr/>
        </p:nvSpPr>
        <p:spPr bwMode="auto">
          <a:xfrm>
            <a:off x="0" y="5830888"/>
            <a:ext cx="914400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VersusLaw</a:t>
            </a:r>
            <a:r>
              <a:rPr lang="en-US" sz="2000"/>
              <a:t> (USF Law subscription to Premium Plan)</a:t>
            </a:r>
          </a:p>
          <a:p>
            <a:pPr algn="ctr">
              <a:lnSpc>
                <a:spcPct val="90000"/>
              </a:lnSpc>
              <a:spcBef>
                <a:spcPct val="10000"/>
              </a:spcBef>
            </a:pPr>
            <a:r>
              <a:rPr lang="en-US" sz="1600"/>
              <a:t>Link for USF law students:   http://www.versuslaw.com/</a:t>
            </a:r>
            <a:endParaRPr lang="en-US"/>
          </a:p>
        </p:txBody>
      </p:sp>
      <p:pic>
        <p:nvPicPr>
          <p:cNvPr id="90114" name="Picture 1" descr="VersusLawHom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146050"/>
            <a:ext cx="8450262" cy="5632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6817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ext Box 2">
            <a:hlinkClick r:id="rId3"/>
          </p:cNvPr>
          <p:cNvSpPr txBox="1">
            <a:spLocks noChangeArrowheads="1"/>
          </p:cNvSpPr>
          <p:nvPr/>
        </p:nvSpPr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AccessLaw</a:t>
            </a:r>
          </a:p>
          <a:p>
            <a:pPr algn="ctr">
              <a:lnSpc>
                <a:spcPct val="90000"/>
              </a:lnSpc>
              <a:spcBef>
                <a:spcPct val="10000"/>
              </a:spcBef>
            </a:pPr>
            <a:r>
              <a:rPr lang="en-US" sz="1600"/>
              <a:t>http://www.accesslaw.com/</a:t>
            </a:r>
            <a:endParaRPr lang="en-US"/>
          </a:p>
        </p:txBody>
      </p:sp>
      <p:pic>
        <p:nvPicPr>
          <p:cNvPr id="92162" name="Picture 1" descr="AccessLawHom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138113"/>
            <a:ext cx="8350250" cy="571023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ChangeArrowheads="1"/>
          </p:cNvSpPr>
          <p:nvPr/>
        </p:nvSpPr>
        <p:spPr bwMode="auto">
          <a:xfrm>
            <a:off x="0" y="1887538"/>
            <a:ext cx="914400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 anchor="b"/>
          <a:lstStyle/>
          <a:p>
            <a:pPr algn="ctr" defTabSz="642938" eaLnBrk="1" hangingPunct="1"/>
            <a:r>
              <a:rPr lang="en-US" sz="6600" b="1">
                <a:solidFill>
                  <a:srgbClr val="333399"/>
                </a:solidFill>
                <a:sym typeface="Arial" charset="0"/>
              </a:rPr>
              <a:t>Portals</a:t>
            </a:r>
            <a:endParaRPr lang="en-US" sz="3300" b="1">
              <a:solidFill>
                <a:srgbClr val="333399"/>
              </a:solidFill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ChangeArrowheads="1"/>
          </p:cNvSpPr>
          <p:nvPr/>
        </p:nvSpPr>
        <p:spPr bwMode="auto">
          <a:xfrm>
            <a:off x="0" y="2024063"/>
            <a:ext cx="9144000" cy="198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 anchor="b"/>
          <a:lstStyle/>
          <a:p>
            <a:pPr algn="ctr" defTabSz="642938" eaLnBrk="1" hangingPunct="1"/>
            <a:r>
              <a:rPr lang="en-US" sz="6600" b="1">
                <a:solidFill>
                  <a:schemeClr val="accent2"/>
                </a:solidFill>
                <a:sym typeface="Arial" charset="0"/>
              </a:rPr>
              <a:t>Free Statutes &amp; Regulations</a:t>
            </a:r>
            <a:endParaRPr lang="en-US" sz="3300" b="1">
              <a:solidFill>
                <a:schemeClr val="accent2"/>
              </a:solidFill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257" name="Group 6"/>
          <p:cNvGrpSpPr>
            <a:grpSpLocks/>
          </p:cNvGrpSpPr>
          <p:nvPr/>
        </p:nvGrpSpPr>
        <p:grpSpPr bwMode="auto">
          <a:xfrm>
            <a:off x="476250" y="268288"/>
            <a:ext cx="8215313" cy="5753100"/>
            <a:chOff x="322" y="347"/>
            <a:chExt cx="5175" cy="3624"/>
          </a:xfrm>
        </p:grpSpPr>
        <p:sp>
          <p:nvSpPr>
            <p:cNvPr id="96259" name="Text Box 3"/>
            <p:cNvSpPr txBox="1">
              <a:spLocks noChangeArrowheads="1"/>
            </p:cNvSpPr>
            <p:nvPr/>
          </p:nvSpPr>
          <p:spPr bwMode="auto">
            <a:xfrm>
              <a:off x="322" y="3786"/>
              <a:ext cx="5175" cy="18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/>
                <a:t>Image courtesy of Tulane Univ. Public Relations, http://www.flickr.com/photos/tulanesally/3638658173/</a:t>
              </a:r>
              <a:endParaRPr lang="en-US"/>
            </a:p>
          </p:txBody>
        </p:sp>
        <p:pic>
          <p:nvPicPr>
            <p:cNvPr id="96260" name="Picture 5" descr="ObsoleteCardCatalogTulan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" y="347"/>
              <a:ext cx="5167" cy="343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6258" name="Text Box 7"/>
          <p:cNvSpPr txBox="1">
            <a:spLocks noChangeArrowheads="1"/>
          </p:cNvSpPr>
          <p:nvPr/>
        </p:nvSpPr>
        <p:spPr bwMode="auto">
          <a:xfrm>
            <a:off x="0" y="6154738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/>
              <a:t>Are Portals Pass</a:t>
            </a:r>
            <a:r>
              <a:rPr lang="en-US" altLang="ja-JP" sz="2800" b="1"/>
              <a:t>é?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IHom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62" y="146006"/>
            <a:ext cx="8482821" cy="5681579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98305" name="Text Box 2">
            <a:hlinkClick r:id="rId4"/>
          </p:cNvPr>
          <p:cNvSpPr txBox="1">
            <a:spLocks noChangeArrowheads="1"/>
          </p:cNvSpPr>
          <p:nvPr/>
        </p:nvSpPr>
        <p:spPr bwMode="auto">
          <a:xfrm>
            <a:off x="0" y="5894388"/>
            <a:ext cx="9144000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sz="2800" b="1"/>
              <a:t>Cornell Legal Information Institute</a:t>
            </a:r>
          </a:p>
          <a:p>
            <a:pPr algn="ctr">
              <a:lnSpc>
                <a:spcPct val="60000"/>
              </a:lnSpc>
              <a:spcBef>
                <a:spcPct val="10000"/>
              </a:spcBef>
            </a:pPr>
            <a:r>
              <a:rPr lang="en-US" sz="2800" b="1"/>
              <a:t> </a:t>
            </a:r>
            <a:r>
              <a:rPr lang="en-US" sz="1600"/>
              <a:t>http://www.law.cornell.edu/</a:t>
            </a:r>
            <a:endParaRPr lang="en-US" sz="2000"/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auto">
          <a:xfrm>
            <a:off x="865917" y="5270050"/>
            <a:ext cx="1289050" cy="239713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68645B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17500" y="832221"/>
            <a:ext cx="3173413" cy="4407598"/>
            <a:chOff x="317500" y="832221"/>
            <a:chExt cx="3173413" cy="4407598"/>
          </a:xfrm>
        </p:grpSpPr>
        <p:sp>
          <p:nvSpPr>
            <p:cNvPr id="35" name="Line 9"/>
            <p:cNvSpPr>
              <a:spLocks noChangeShapeType="1"/>
            </p:cNvSpPr>
            <p:nvPr/>
          </p:nvSpPr>
          <p:spPr bwMode="auto">
            <a:xfrm flipH="1">
              <a:off x="1504221" y="3268662"/>
              <a:ext cx="348392" cy="1971157"/>
            </a:xfrm>
            <a:prstGeom prst="line">
              <a:avLst/>
            </a:prstGeom>
            <a:noFill/>
            <a:ln w="28575">
              <a:solidFill>
                <a:srgbClr val="68645B"/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AutoShape 6"/>
            <p:cNvSpPr>
              <a:spLocks noChangeArrowheads="1"/>
            </p:cNvSpPr>
            <p:nvPr/>
          </p:nvSpPr>
          <p:spPr bwMode="auto">
            <a:xfrm>
              <a:off x="1178032" y="832221"/>
              <a:ext cx="760412" cy="26035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68645B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317500" y="2663825"/>
              <a:ext cx="3173413" cy="609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8645B"/>
              </a:solidFill>
              <a:miter lim="800000"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600" b="1" dirty="0" smtClean="0"/>
                <a:t>State Materials</a:t>
              </a:r>
              <a:r>
                <a:rPr lang="en-US" sz="1600" dirty="0" smtClean="0"/>
                <a:t/>
              </a:r>
              <a:br>
                <a:rPr lang="en-US" sz="1600" dirty="0" smtClean="0"/>
              </a:br>
              <a:r>
                <a:rPr lang="en-US" sz="1600" dirty="0" smtClean="0"/>
                <a:t>(links to cases, codes, </a:t>
              </a:r>
              <a:r>
                <a:rPr lang="en-US" sz="1600" dirty="0" err="1" smtClean="0"/>
                <a:t>regs</a:t>
              </a:r>
              <a:r>
                <a:rPr lang="en-US" sz="1600" dirty="0" smtClean="0"/>
                <a:t>, etc.)</a:t>
              </a:r>
              <a:endParaRPr lang="en-US" dirty="0" smtClean="0"/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 flipH="1" flipV="1">
              <a:off x="1528879" y="1158924"/>
              <a:ext cx="355483" cy="1493788"/>
            </a:xfrm>
            <a:prstGeom prst="line">
              <a:avLst/>
            </a:prstGeom>
            <a:noFill/>
            <a:ln w="28575">
              <a:solidFill>
                <a:srgbClr val="68645B"/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178920" y="835396"/>
            <a:ext cx="4202955" cy="2447554"/>
            <a:chOff x="3178920" y="835396"/>
            <a:chExt cx="4202955" cy="2447554"/>
          </a:xfrm>
        </p:grpSpPr>
        <p:sp>
          <p:nvSpPr>
            <p:cNvPr id="29" name="AutoShape 10"/>
            <p:cNvSpPr>
              <a:spLocks noChangeArrowheads="1"/>
            </p:cNvSpPr>
            <p:nvPr/>
          </p:nvSpPr>
          <p:spPr bwMode="auto">
            <a:xfrm>
              <a:off x="3178920" y="835396"/>
              <a:ext cx="1247436" cy="261884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68645B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Text Box 12"/>
            <p:cNvSpPr txBox="1">
              <a:spLocks noChangeArrowheads="1"/>
            </p:cNvSpPr>
            <p:nvPr/>
          </p:nvSpPr>
          <p:spPr bwMode="auto">
            <a:xfrm>
              <a:off x="4764088" y="2673350"/>
              <a:ext cx="2617787" cy="609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8645B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600" b="1" dirty="0" smtClean="0"/>
                <a:t>Topical Materials</a:t>
              </a:r>
              <a:r>
                <a:rPr lang="en-US" sz="1600" dirty="0" smtClean="0"/>
                <a:t/>
              </a:r>
              <a:br>
                <a:rPr lang="en-US" sz="1600" dirty="0" smtClean="0"/>
              </a:br>
              <a:r>
                <a:rPr lang="en-US" sz="1600" dirty="0" smtClean="0"/>
                <a:t>(</a:t>
              </a:r>
              <a:r>
                <a:rPr lang="ja-JP" altLang="en-US" sz="1600" dirty="0" smtClean="0"/>
                <a:t>“</a:t>
              </a:r>
              <a:r>
                <a:rPr lang="en-US" altLang="ja-JP" sz="1600" dirty="0" err="1" smtClean="0"/>
                <a:t>Wex</a:t>
              </a:r>
              <a:r>
                <a:rPr lang="ja-JP" altLang="en-US" sz="1600" dirty="0" smtClean="0"/>
                <a:t>”</a:t>
              </a:r>
              <a:r>
                <a:rPr lang="en-US" altLang="ja-JP" sz="1600" dirty="0" smtClean="0"/>
                <a:t> legal encyclopedia)</a:t>
              </a:r>
              <a:endParaRPr lang="en-US" dirty="0" smtClean="0"/>
            </a:p>
          </p:txBody>
        </p:sp>
        <p:sp>
          <p:nvSpPr>
            <p:cNvPr id="32" name="Line 13"/>
            <p:cNvSpPr>
              <a:spLocks noChangeShapeType="1"/>
            </p:cNvSpPr>
            <p:nvPr/>
          </p:nvSpPr>
          <p:spPr bwMode="auto">
            <a:xfrm flipH="1" flipV="1">
              <a:off x="3797541" y="1121938"/>
              <a:ext cx="2252420" cy="1570462"/>
            </a:xfrm>
            <a:prstGeom prst="line">
              <a:avLst/>
            </a:prstGeom>
            <a:noFill/>
            <a:ln w="28575">
              <a:solidFill>
                <a:srgbClr val="68645B"/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ext Box 2"/>
          <p:cNvSpPr txBox="1">
            <a:spLocks noChangeArrowheads="1"/>
          </p:cNvSpPr>
          <p:nvPr/>
        </p:nvSpPr>
        <p:spPr bwMode="auto">
          <a:xfrm>
            <a:off x="0" y="608330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b="1"/>
              <a:t>Cornell LII — typical state listing (Nevada)</a:t>
            </a:r>
            <a:endParaRPr lang="en-US"/>
          </a:p>
        </p:txBody>
      </p:sp>
      <p:pic>
        <p:nvPicPr>
          <p:cNvPr id="2" name="Picture 1" descr="LIINevadaP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01" y="170294"/>
            <a:ext cx="8470491" cy="5695335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ChangeArrowheads="1"/>
          </p:cNvSpPr>
          <p:nvPr/>
        </p:nvSpPr>
        <p:spPr bwMode="auto">
          <a:xfrm>
            <a:off x="0" y="2046288"/>
            <a:ext cx="9144000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 anchor="b"/>
          <a:lstStyle/>
          <a:p>
            <a:pPr algn="ctr" defTabSz="642938" eaLnBrk="1" hangingPunct="1"/>
            <a:r>
              <a:rPr lang="en-US" sz="5400" b="1">
                <a:solidFill>
                  <a:srgbClr val="333399"/>
                </a:solidFill>
                <a:sym typeface="Arial" charset="0"/>
              </a:rPr>
              <a:t>Search Engines</a:t>
            </a:r>
            <a:br>
              <a:rPr lang="en-US" sz="5400" b="1">
                <a:solidFill>
                  <a:srgbClr val="333399"/>
                </a:solidFill>
                <a:sym typeface="Arial" charset="0"/>
              </a:rPr>
            </a:br>
            <a:r>
              <a:rPr lang="en-US" sz="4400" b="1">
                <a:solidFill>
                  <a:srgbClr val="6D6D6D"/>
                </a:solidFill>
                <a:sym typeface="Arial" charset="0"/>
              </a:rPr>
              <a:t>to find state law </a:t>
            </a:r>
            <a:br>
              <a:rPr lang="en-US" sz="4400" b="1">
                <a:solidFill>
                  <a:srgbClr val="6D6D6D"/>
                </a:solidFill>
                <a:sym typeface="Arial" charset="0"/>
              </a:rPr>
            </a:br>
            <a:r>
              <a:rPr lang="en-US" sz="4400" b="1">
                <a:solidFill>
                  <a:srgbClr val="6D6D6D"/>
                </a:solidFill>
                <a:sym typeface="Arial" charset="0"/>
              </a:rPr>
              <a:t>or topical law sites</a:t>
            </a:r>
            <a:endParaRPr lang="en-US" sz="3300" b="1"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ext Box 2"/>
          <p:cNvSpPr txBox="1">
            <a:spLocks noChangeArrowheads="1"/>
          </p:cNvSpPr>
          <p:nvPr/>
        </p:nvSpPr>
        <p:spPr bwMode="auto">
          <a:xfrm>
            <a:off x="193675" y="279400"/>
            <a:ext cx="8747125" cy="5949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/>
              <a:t> </a:t>
            </a:r>
          </a:p>
          <a:p>
            <a:r>
              <a:rPr lang="en-US" sz="3200" b="1"/>
              <a:t>  </a:t>
            </a:r>
            <a:r>
              <a:rPr lang="en-US" sz="3200" b="1">
                <a:solidFill>
                  <a:srgbClr val="333399"/>
                </a:solidFill>
              </a:rPr>
              <a:t>Searching for primary law &amp; legal topics — </a:t>
            </a:r>
            <a:r>
              <a:rPr lang="en-US" sz="3200" b="1"/>
              <a:t/>
            </a:r>
            <a:br>
              <a:rPr lang="en-US" sz="3200" b="1"/>
            </a:br>
            <a:endParaRPr lang="en-US"/>
          </a:p>
          <a:p>
            <a:pPr>
              <a:lnSpc>
                <a:spcPct val="150000"/>
              </a:lnSpc>
            </a:pPr>
            <a:r>
              <a:rPr lang="en-US" sz="2800"/>
              <a:t>  nevada statutes</a:t>
            </a:r>
            <a:endParaRPr lang="en-US"/>
          </a:p>
          <a:p>
            <a:pPr>
              <a:lnSpc>
                <a:spcPct val="150000"/>
              </a:lnSpc>
            </a:pPr>
            <a:r>
              <a:rPr lang="en-US" sz="2800"/>
              <a:t>  nevada case law</a:t>
            </a:r>
            <a:endParaRPr lang="en-US"/>
          </a:p>
          <a:p>
            <a:pPr>
              <a:lnSpc>
                <a:spcPct val="150000"/>
              </a:lnSpc>
            </a:pPr>
            <a:r>
              <a:rPr lang="en-US" sz="2800"/>
              <a:t>  nevada "legal research"</a:t>
            </a:r>
            <a:endParaRPr lang="en-US"/>
          </a:p>
          <a:p>
            <a:pPr>
              <a:lnSpc>
                <a:spcPct val="150000"/>
              </a:lnSpc>
              <a:spcBef>
                <a:spcPct val="110000"/>
              </a:spcBef>
            </a:pPr>
            <a:r>
              <a:rPr lang="en-US" sz="2800"/>
              <a:t>  illinois "legal research"</a:t>
            </a:r>
            <a:r>
              <a:rPr lang="en-US" sz="2800">
                <a:solidFill>
                  <a:schemeClr val="accent2"/>
                </a:solidFill>
              </a:rPr>
              <a:t> site:.edu</a:t>
            </a:r>
            <a:r>
              <a:rPr lang="en-US" sz="2800"/>
              <a:t> </a:t>
            </a:r>
          </a:p>
          <a:p>
            <a:pPr>
              <a:lnSpc>
                <a:spcPct val="150000"/>
              </a:lnSpc>
            </a:pPr>
            <a:r>
              <a:rPr lang="en-US"/>
              <a:t>  </a:t>
            </a:r>
            <a:r>
              <a:rPr lang="en-US" sz="2800"/>
              <a:t>health law research</a:t>
            </a:r>
            <a:r>
              <a:rPr lang="en-US" sz="2800">
                <a:solidFill>
                  <a:schemeClr val="accent2"/>
                </a:solidFill>
              </a:rPr>
              <a:t> site:.edu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sz="2000"/>
              <a:t>      </a:t>
            </a:r>
            <a:r>
              <a:rPr lang="en-US" sz="1800">
                <a:solidFill>
                  <a:schemeClr val="accent2"/>
                </a:solidFill>
              </a:rPr>
              <a:t>[</a:t>
            </a:r>
            <a:r>
              <a:rPr lang="en-US" sz="1200">
                <a:solidFill>
                  <a:schemeClr val="accent2"/>
                </a:solidFill>
              </a:rPr>
              <a:t> </a:t>
            </a:r>
            <a:r>
              <a:rPr lang="en-US" sz="1800">
                <a:solidFill>
                  <a:schemeClr val="accent2"/>
                </a:solidFill>
              </a:rPr>
              <a:t>The last 2 searches target university sites to find the sorts of </a:t>
            </a:r>
            <a:br>
              <a:rPr lang="en-US" sz="1800">
                <a:solidFill>
                  <a:schemeClr val="accent2"/>
                </a:solidFill>
              </a:rPr>
            </a:br>
            <a:r>
              <a:rPr lang="en-US" sz="1800">
                <a:solidFill>
                  <a:schemeClr val="accent2"/>
                </a:solidFill>
              </a:rPr>
              <a:t>         helpful guides typically produced by law school research librarians.</a:t>
            </a:r>
            <a:r>
              <a:rPr lang="en-US" sz="900">
                <a:solidFill>
                  <a:schemeClr val="accent2"/>
                </a:solidFill>
              </a:rPr>
              <a:t> </a:t>
            </a:r>
            <a:r>
              <a:rPr lang="en-US" sz="1800">
                <a:solidFill>
                  <a:schemeClr val="accent2"/>
                </a:solidFill>
              </a:rPr>
              <a:t>]</a:t>
            </a:r>
            <a:endParaRPr lang="en-US" sz="2000"/>
          </a:p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026"/>
          <p:cNvSpPr txBox="1">
            <a:spLocks noChangeArrowheads="1"/>
          </p:cNvSpPr>
          <p:nvPr/>
        </p:nvSpPr>
        <p:spPr bwMode="auto">
          <a:xfrm>
            <a:off x="1092200" y="938213"/>
            <a:ext cx="7515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38" name="Text Box 1027"/>
          <p:cNvSpPr txBox="1">
            <a:spLocks noChangeArrowheads="1"/>
          </p:cNvSpPr>
          <p:nvPr/>
        </p:nvSpPr>
        <p:spPr bwMode="auto">
          <a:xfrm>
            <a:off x="298450" y="317500"/>
            <a:ext cx="8461375" cy="60420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80000"/>
              </a:spcBef>
            </a:pPr>
            <a:r>
              <a:rPr lang="en-US" sz="1400" b="1"/>
              <a:t> </a:t>
            </a:r>
            <a:br>
              <a:rPr lang="en-US" sz="1400" b="1"/>
            </a:br>
            <a:r>
              <a:rPr lang="en-US" sz="1400" b="1"/>
              <a:t>    </a:t>
            </a:r>
            <a:r>
              <a:rPr lang="en-US" sz="4000" b="1">
                <a:solidFill>
                  <a:srgbClr val="333399"/>
                </a:solidFill>
              </a:rPr>
              <a:t>Best Free Statute </a:t>
            </a:r>
            <a:r>
              <a:rPr lang="en-US" sz="4000">
                <a:solidFill>
                  <a:srgbClr val="333399"/>
                </a:solidFill>
              </a:rPr>
              <a:t>/</a:t>
            </a:r>
            <a:r>
              <a:rPr lang="en-US" sz="4000" b="1">
                <a:solidFill>
                  <a:srgbClr val="333399"/>
                </a:solidFill>
              </a:rPr>
              <a:t> Reg. Option</a:t>
            </a:r>
            <a:r>
              <a:rPr lang="en-US" sz="4400" b="1">
                <a:solidFill>
                  <a:srgbClr val="333399"/>
                </a:solidFill>
              </a:rPr>
              <a:t>s</a:t>
            </a:r>
            <a:endParaRPr lang="en-US" sz="4800">
              <a:solidFill>
                <a:srgbClr val="333399"/>
              </a:solidFill>
            </a:endParaRPr>
          </a:p>
          <a:p>
            <a:pPr>
              <a:lnSpc>
                <a:spcPct val="120000"/>
              </a:lnSpc>
              <a:spcBef>
                <a:spcPct val="60000"/>
              </a:spcBef>
            </a:pPr>
            <a:r>
              <a:rPr lang="en-US"/>
              <a:t>       U.S. Code — Cornell Legal Info. Institute</a:t>
            </a:r>
            <a:endParaRPr lang="en-US" sz="3600"/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/>
              <a:t>         </a:t>
            </a:r>
            <a:r>
              <a:rPr lang="en-US">
                <a:solidFill>
                  <a:srgbClr val="666666"/>
                </a:solidFill>
              </a:rPr>
              <a:t>   </a:t>
            </a:r>
            <a:r>
              <a:rPr lang="en-US" sz="1600">
                <a:solidFill>
                  <a:srgbClr val="666666"/>
                </a:solidFill>
              </a:rPr>
              <a:t>(</a:t>
            </a:r>
            <a:r>
              <a:rPr lang="en-US" sz="1600">
                <a:solidFill>
                  <a:srgbClr val="666666"/>
                </a:solidFill>
                <a:hlinkClick r:id="rId3"/>
              </a:rPr>
              <a:t>http://www.law.cornell.edu/uscode/text/</a:t>
            </a:r>
            <a:r>
              <a:rPr lang="en-US" sz="1600">
                <a:solidFill>
                  <a:srgbClr val="666666"/>
                </a:solidFill>
              </a:rPr>
              <a:t>)</a:t>
            </a:r>
            <a:endParaRPr lang="en-US"/>
          </a:p>
          <a:p>
            <a:pPr>
              <a:spcBef>
                <a:spcPct val="100000"/>
              </a:spcBef>
            </a:pPr>
            <a:r>
              <a:rPr lang="en-US"/>
              <a:t>       Code of Federal Regulations (C.F.R.) — Cornell LII</a:t>
            </a:r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/>
              <a:t>           </a:t>
            </a:r>
            <a:r>
              <a:rPr lang="en-US" sz="1600">
                <a:solidFill>
                  <a:schemeClr val="hlink"/>
                </a:solidFill>
              </a:rPr>
              <a:t>(</a:t>
            </a:r>
            <a:r>
              <a:rPr lang="en-US" sz="1600">
                <a:solidFill>
                  <a:schemeClr val="hlink"/>
                </a:solidFill>
                <a:hlinkClick r:id="rId4"/>
              </a:rPr>
              <a:t>http://www.law.cornell.edu/cfr/text/</a:t>
            </a:r>
            <a:r>
              <a:rPr lang="en-US" sz="1600">
                <a:solidFill>
                  <a:schemeClr val="hlink"/>
                </a:solidFill>
              </a:rPr>
              <a:t>)</a:t>
            </a:r>
            <a:endParaRPr lang="en-US">
              <a:solidFill>
                <a:schemeClr val="hlink"/>
              </a:solidFill>
            </a:endParaRPr>
          </a:p>
          <a:p>
            <a:pPr>
              <a:spcBef>
                <a:spcPct val="100000"/>
              </a:spcBef>
            </a:pPr>
            <a:r>
              <a:rPr lang="en-US"/>
              <a:t>       California Codes — Cal. Legislative Info. Service</a:t>
            </a:r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/>
              <a:t>          </a:t>
            </a:r>
            <a:r>
              <a:rPr lang="en-US" sz="1600">
                <a:solidFill>
                  <a:schemeClr val="hlink"/>
                </a:solidFill>
              </a:rPr>
              <a:t>(</a:t>
            </a:r>
            <a:r>
              <a:rPr lang="en-US" sz="1600">
                <a:solidFill>
                  <a:schemeClr val="hlink"/>
                </a:solidFill>
                <a:hlinkClick r:id="rId5"/>
              </a:rPr>
              <a:t>http://leginfo.legislature.ca.gov/faces/codes.xhtml</a:t>
            </a:r>
            <a:r>
              <a:rPr lang="en-US" sz="1600">
                <a:solidFill>
                  <a:schemeClr val="hlink"/>
                </a:solidFill>
              </a:rPr>
              <a:t>)</a:t>
            </a:r>
            <a:endParaRPr lang="en-US"/>
          </a:p>
          <a:p>
            <a:pPr>
              <a:spcBef>
                <a:spcPct val="100000"/>
              </a:spcBef>
            </a:pPr>
            <a:r>
              <a:rPr lang="en-US"/>
              <a:t>       California Code of Regs. — Cal. Office of Admin. Law</a:t>
            </a:r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/>
              <a:t>        </a:t>
            </a:r>
            <a:r>
              <a:rPr lang="en-US">
                <a:solidFill>
                  <a:schemeClr val="hlink"/>
                </a:solidFill>
              </a:rPr>
              <a:t>  </a:t>
            </a:r>
            <a:r>
              <a:rPr lang="en-US" sz="1600">
                <a:solidFill>
                  <a:schemeClr val="hlink"/>
                </a:solidFill>
              </a:rPr>
              <a:t>(</a:t>
            </a:r>
            <a:r>
              <a:rPr lang="en-US" sz="1600">
                <a:solidFill>
                  <a:schemeClr val="hlink"/>
                </a:solidFill>
                <a:hlinkClick r:id="rId6"/>
              </a:rPr>
              <a:t>http://ccr.oal.ca.gov/</a:t>
            </a:r>
            <a:r>
              <a:rPr lang="en-US" sz="1600">
                <a:solidFill>
                  <a:schemeClr val="hlink"/>
                </a:solidFill>
              </a:rPr>
              <a:t>)</a:t>
            </a:r>
            <a:r>
              <a:rPr lang="en-US" sz="1600"/>
              <a:t> — powered by Westlaw!</a:t>
            </a:r>
            <a:endParaRPr lang="en-US"/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/>
              <a:t>       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ChangeArrowheads="1"/>
          </p:cNvSpPr>
          <p:nvPr/>
        </p:nvSpPr>
        <p:spPr bwMode="auto">
          <a:xfrm>
            <a:off x="287338" y="1927225"/>
            <a:ext cx="8659812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 anchor="b"/>
          <a:lstStyle/>
          <a:p>
            <a:pPr algn="ctr" defTabSz="642938" eaLnBrk="1" hangingPunct="1"/>
            <a:r>
              <a:rPr lang="en-US" sz="6600" b="1">
                <a:solidFill>
                  <a:srgbClr val="333399"/>
                </a:solidFill>
                <a:sym typeface="Arial" charset="0"/>
              </a:rPr>
              <a:t>Free Case Law</a:t>
            </a:r>
            <a:endParaRPr lang="en-US" sz="3300" b="1">
              <a:solidFill>
                <a:srgbClr val="333399"/>
              </a:solidFill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1092200" y="938213"/>
            <a:ext cx="7515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298450" y="425450"/>
            <a:ext cx="8426450" cy="58531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80000"/>
              </a:spcBef>
            </a:pPr>
            <a:r>
              <a:rPr lang="en-US" sz="1400" b="1" dirty="0"/>
              <a:t> </a:t>
            </a:r>
            <a:br>
              <a:rPr lang="en-US" sz="1400" b="1" dirty="0"/>
            </a:br>
            <a:r>
              <a:rPr lang="en-US" sz="1400" b="1" dirty="0"/>
              <a:t>    </a:t>
            </a:r>
            <a:r>
              <a:rPr lang="en-US" sz="4400" b="1" dirty="0">
                <a:solidFill>
                  <a:srgbClr val="333399"/>
                </a:solidFill>
              </a:rPr>
              <a:t>Best Free Case Law Options</a:t>
            </a:r>
            <a:endParaRPr lang="en-US" sz="4800" dirty="0">
              <a:solidFill>
                <a:srgbClr val="333399"/>
              </a:solidFill>
            </a:endParaRPr>
          </a:p>
          <a:p>
            <a:pPr>
              <a:lnSpc>
                <a:spcPct val="120000"/>
              </a:lnSpc>
              <a:spcBef>
                <a:spcPct val="60000"/>
              </a:spcBef>
            </a:pPr>
            <a:r>
              <a:rPr lang="en-US" dirty="0"/>
              <a:t>       Google Scholar - Legal Documents</a:t>
            </a:r>
            <a:endParaRPr lang="en-US" sz="3600" dirty="0"/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 dirty="0"/>
              <a:t>            </a:t>
            </a:r>
            <a:r>
              <a:rPr lang="en-US" sz="1600" dirty="0">
                <a:solidFill>
                  <a:schemeClr val="hlink"/>
                </a:solidFill>
              </a:rPr>
              <a:t>(</a:t>
            </a:r>
            <a:r>
              <a:rPr lang="en-US" sz="1600" dirty="0">
                <a:solidFill>
                  <a:schemeClr val="hlink"/>
                </a:solidFill>
                <a:hlinkClick r:id="rId3"/>
              </a:rPr>
              <a:t>http://scholar.google.com/</a:t>
            </a:r>
            <a:r>
              <a:rPr lang="en-US" sz="1600" dirty="0">
                <a:solidFill>
                  <a:schemeClr val="hlink"/>
                </a:solidFill>
              </a:rPr>
              <a:t>)</a:t>
            </a:r>
            <a:r>
              <a:rPr lang="en-US" sz="1600" dirty="0"/>
              <a:t> — Select </a:t>
            </a:r>
            <a:r>
              <a:rPr lang="ja-JP" altLang="en-US" sz="1600" dirty="0"/>
              <a:t>“</a:t>
            </a:r>
            <a:r>
              <a:rPr lang="en-US" altLang="ja-JP" sz="1600" dirty="0"/>
              <a:t>Legal Documents</a:t>
            </a:r>
            <a:r>
              <a:rPr lang="ja-JP" altLang="en-US" sz="1600" dirty="0"/>
              <a:t>”</a:t>
            </a:r>
            <a:r>
              <a:rPr lang="en-US" altLang="ja-JP" sz="1600" dirty="0"/>
              <a:t> before searching</a:t>
            </a:r>
            <a:endParaRPr lang="en-US" altLang="ja-JP" dirty="0"/>
          </a:p>
          <a:p>
            <a:pPr>
              <a:spcBef>
                <a:spcPct val="50000"/>
              </a:spcBef>
            </a:pPr>
            <a:r>
              <a:rPr lang="en-US" dirty="0"/>
              <a:t>       California Official Reports — public access web site</a:t>
            </a:r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 dirty="0"/>
              <a:t>           </a:t>
            </a:r>
            <a:r>
              <a:rPr lang="en-US" sz="1600" dirty="0">
                <a:solidFill>
                  <a:schemeClr val="hlink"/>
                </a:solidFill>
              </a:rPr>
              <a:t>(</a:t>
            </a:r>
            <a:r>
              <a:rPr lang="en-US" sz="1600" dirty="0">
                <a:solidFill>
                  <a:schemeClr val="hlink"/>
                </a:solidFill>
                <a:hlinkClick r:id="rId4"/>
              </a:rPr>
              <a:t>http://www.lexisnexis.com/clients/CACourts</a:t>
            </a:r>
            <a:r>
              <a:rPr lang="en-US" sz="1600" dirty="0">
                <a:solidFill>
                  <a:schemeClr val="hlink"/>
                </a:solidFill>
              </a:rPr>
              <a:t>)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       </a:t>
            </a:r>
            <a:r>
              <a:rPr lang="en-US" dirty="0" smtClean="0"/>
              <a:t>Ravel (free “Open” accounts)</a:t>
            </a:r>
            <a:endParaRPr lang="en-US" dirty="0"/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 dirty="0"/>
              <a:t>          </a:t>
            </a:r>
            <a:r>
              <a:rPr lang="en-US" sz="1600" dirty="0" smtClean="0">
                <a:solidFill>
                  <a:schemeClr val="hlink"/>
                </a:solidFill>
              </a:rPr>
              <a:t>(</a:t>
            </a:r>
            <a:r>
              <a:rPr lang="en-US" sz="1600" dirty="0" smtClean="0">
                <a:solidFill>
                  <a:schemeClr val="hlink"/>
                </a:solidFill>
                <a:hlinkClick r:id="rId5"/>
              </a:rPr>
              <a:t>https://www.ravellaw.com/</a:t>
            </a:r>
            <a:r>
              <a:rPr lang="en-US" sz="1600" dirty="0" smtClean="0">
                <a:solidFill>
                  <a:schemeClr val="hlink"/>
                </a:solidFill>
              </a:rPr>
              <a:t>)</a:t>
            </a:r>
            <a:endParaRPr lang="en-US" dirty="0"/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dirty="0"/>
              <a:t>       </a:t>
            </a:r>
            <a:r>
              <a:rPr lang="en-US" dirty="0" err="1"/>
              <a:t>Fastcase</a:t>
            </a:r>
            <a:r>
              <a:rPr lang="en-US" dirty="0"/>
              <a:t> </a:t>
            </a:r>
            <a:r>
              <a:rPr lang="en-US" dirty="0" err="1"/>
              <a:t>iPad</a:t>
            </a:r>
            <a:r>
              <a:rPr lang="en-US" dirty="0"/>
              <a:t> / iPhone / Android </a:t>
            </a:r>
            <a:r>
              <a:rPr lang="en-US" b="1" dirty="0">
                <a:solidFill>
                  <a:schemeClr val="accent2"/>
                </a:solidFill>
              </a:rPr>
              <a:t>App</a:t>
            </a:r>
            <a:endParaRPr lang="en-US" dirty="0"/>
          </a:p>
          <a:p>
            <a:pPr>
              <a:spcBef>
                <a:spcPct val="20000"/>
              </a:spcBef>
            </a:pPr>
            <a:r>
              <a:rPr lang="en-US" sz="1600" dirty="0"/>
              <a:t>              </a:t>
            </a:r>
            <a:r>
              <a:rPr lang="en-US" sz="1600" dirty="0">
                <a:hlinkClick r:id="rId6"/>
              </a:rPr>
              <a:t>http://www.fastcase.com/ipad/</a:t>
            </a:r>
            <a:r>
              <a:rPr lang="en-US" sz="1600" dirty="0"/>
              <a:t> — </a:t>
            </a:r>
            <a:r>
              <a:rPr lang="en-US" sz="1600" dirty="0" err="1"/>
              <a:t>iPad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           </a:t>
            </a:r>
            <a:r>
              <a:rPr lang="en-US" sz="1600" dirty="0">
                <a:hlinkClick r:id="rId7"/>
              </a:rPr>
              <a:t>http://www.fastcase.com/iphone/</a:t>
            </a:r>
            <a:r>
              <a:rPr lang="en-US" sz="1600" dirty="0"/>
              <a:t> — iPhone</a:t>
            </a:r>
          </a:p>
          <a:p>
            <a:pPr>
              <a:spcBef>
                <a:spcPct val="20000"/>
              </a:spcBef>
            </a:pPr>
            <a:r>
              <a:rPr lang="en-US" sz="1600" dirty="0"/>
              <a:t>              </a:t>
            </a:r>
            <a:r>
              <a:rPr lang="en-US" sz="1600" dirty="0">
                <a:hlinkClick r:id="rId8"/>
              </a:rPr>
              <a:t>http://www.fastcase.com/android/</a:t>
            </a:r>
            <a:r>
              <a:rPr lang="en-US" sz="1600" dirty="0"/>
              <a:t> — Android</a:t>
            </a:r>
            <a:endParaRPr lang="en-US" dirty="0"/>
          </a:p>
          <a:p>
            <a:pPr>
              <a:lnSpc>
                <a:spcPct val="50000"/>
              </a:lnSpc>
              <a:spcBef>
                <a:spcPct val="20000"/>
              </a:spcBef>
            </a:pPr>
            <a:r>
              <a:rPr lang="en-US" dirty="0"/>
              <a:t>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4057650" y="25876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922463"/>
            <a:ext cx="91440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 anchor="b"/>
          <a:lstStyle/>
          <a:p>
            <a:pPr algn="ctr" defTabSz="642938" eaLnBrk="1" hangingPunct="1"/>
            <a:r>
              <a:rPr lang="en-US" sz="6000" b="1">
                <a:solidFill>
                  <a:srgbClr val="333399"/>
                </a:solidFill>
                <a:sym typeface="Arial" charset="0"/>
              </a:rPr>
              <a:t>Best of the Best</a:t>
            </a:r>
            <a:r>
              <a:rPr lang="en-US" sz="6000" b="1">
                <a:solidFill>
                  <a:srgbClr val="6D6D6D"/>
                </a:solidFill>
                <a:sym typeface="Arial" charset="0"/>
              </a:rPr>
              <a:t/>
            </a:r>
            <a:br>
              <a:rPr lang="en-US" sz="6000" b="1">
                <a:solidFill>
                  <a:srgbClr val="6D6D6D"/>
                </a:solidFill>
                <a:sym typeface="Arial" charset="0"/>
              </a:rPr>
            </a:br>
            <a:endParaRPr lang="en-US" b="1">
              <a:solidFill>
                <a:srgbClr val="6D6D6D"/>
              </a:solidFill>
              <a:sym typeface="Arial" charset="0"/>
            </a:endParaRPr>
          </a:p>
          <a:p>
            <a:pPr algn="ctr" defTabSz="642938" eaLnBrk="1" hangingPunct="1"/>
            <a:r>
              <a:rPr lang="en-US" sz="4000" b="1">
                <a:solidFill>
                  <a:srgbClr val="6D6D6D"/>
                </a:solidFill>
                <a:sym typeface="Arial" charset="0"/>
              </a:rPr>
              <a:t>Google Scholar &amp; </a:t>
            </a:r>
            <a:br>
              <a:rPr lang="en-US" sz="4000" b="1">
                <a:solidFill>
                  <a:srgbClr val="6D6D6D"/>
                </a:solidFill>
                <a:sym typeface="Arial" charset="0"/>
              </a:rPr>
            </a:br>
            <a:r>
              <a:rPr lang="en-US" sz="4000" b="1">
                <a:solidFill>
                  <a:srgbClr val="6D6D6D"/>
                </a:solidFill>
                <a:sym typeface="Arial" charset="0"/>
              </a:rPr>
              <a:t>California Official Reports</a:t>
            </a:r>
            <a:endParaRPr lang="en-US" sz="3300" b="1"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7F7F7F"/>
      </a:hlink>
      <a:folHlink>
        <a:srgbClr val="191919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8371</TotalTime>
  <Words>2672</Words>
  <Application>Microsoft Macintosh PowerPoint</Application>
  <PresentationFormat>On-screen Show (4:3)</PresentationFormat>
  <Paragraphs>441</Paragraphs>
  <Slides>54</Slides>
  <Notes>54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Blank Presentation</vt:lpstr>
      <vt:lpstr>Free &amp; Low-Cost  Legal Research Options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Bloomberg Law  Highlights — Live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Lee Ryan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Lee Ryan</dc:creator>
  <cp:lastModifiedBy>Lee Ryan</cp:lastModifiedBy>
  <cp:revision>798</cp:revision>
  <cp:lastPrinted>2017-04-17T22:44:51Z</cp:lastPrinted>
  <dcterms:created xsi:type="dcterms:W3CDTF">2009-02-15T21:39:01Z</dcterms:created>
  <dcterms:modified xsi:type="dcterms:W3CDTF">2017-04-17T22:51:39Z</dcterms:modified>
</cp:coreProperties>
</file>