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6"/>
  </p:notesMasterIdLst>
  <p:handoutMasterIdLst>
    <p:handoutMasterId r:id="rId127"/>
  </p:handoutMasterIdLst>
  <p:sldIdLst>
    <p:sldId id="264" r:id="rId2"/>
    <p:sldId id="266" r:id="rId3"/>
    <p:sldId id="270" r:id="rId4"/>
    <p:sldId id="276" r:id="rId5"/>
    <p:sldId id="282" r:id="rId6"/>
    <p:sldId id="297" r:id="rId7"/>
    <p:sldId id="283" r:id="rId8"/>
    <p:sldId id="285" r:id="rId9"/>
    <p:sldId id="286" r:id="rId10"/>
    <p:sldId id="288" r:id="rId11"/>
    <p:sldId id="289" r:id="rId12"/>
    <p:sldId id="290" r:id="rId13"/>
    <p:sldId id="291" r:id="rId14"/>
    <p:sldId id="293" r:id="rId15"/>
    <p:sldId id="292" r:id="rId16"/>
    <p:sldId id="294" r:id="rId17"/>
    <p:sldId id="310" r:id="rId18"/>
    <p:sldId id="295" r:id="rId19"/>
    <p:sldId id="296" r:id="rId20"/>
    <p:sldId id="284" r:id="rId21"/>
    <p:sldId id="298" r:id="rId22"/>
    <p:sldId id="299" r:id="rId23"/>
    <p:sldId id="432" r:id="rId24"/>
    <p:sldId id="301" r:id="rId25"/>
    <p:sldId id="302" r:id="rId26"/>
    <p:sldId id="303" r:id="rId27"/>
    <p:sldId id="304" r:id="rId28"/>
    <p:sldId id="305" r:id="rId29"/>
    <p:sldId id="306" r:id="rId30"/>
    <p:sldId id="431" r:id="rId31"/>
    <p:sldId id="425" r:id="rId32"/>
    <p:sldId id="309" r:id="rId33"/>
    <p:sldId id="311" r:id="rId34"/>
    <p:sldId id="312" r:id="rId35"/>
    <p:sldId id="313" r:id="rId36"/>
    <p:sldId id="314" r:id="rId37"/>
    <p:sldId id="315" r:id="rId38"/>
    <p:sldId id="326" r:id="rId39"/>
    <p:sldId id="316" r:id="rId40"/>
    <p:sldId id="318" r:id="rId41"/>
    <p:sldId id="319" r:id="rId42"/>
    <p:sldId id="321" r:id="rId43"/>
    <p:sldId id="322" r:id="rId44"/>
    <p:sldId id="433" r:id="rId45"/>
    <p:sldId id="426" r:id="rId46"/>
    <p:sldId id="325" r:id="rId47"/>
    <p:sldId id="327" r:id="rId48"/>
    <p:sldId id="328" r:id="rId49"/>
    <p:sldId id="329" r:id="rId50"/>
    <p:sldId id="330" r:id="rId51"/>
    <p:sldId id="331" r:id="rId52"/>
    <p:sldId id="341" r:id="rId53"/>
    <p:sldId id="332" r:id="rId54"/>
    <p:sldId id="342" r:id="rId55"/>
    <p:sldId id="334" r:id="rId56"/>
    <p:sldId id="343" r:id="rId57"/>
    <p:sldId id="344" r:id="rId58"/>
    <p:sldId id="336" r:id="rId59"/>
    <p:sldId id="337" r:id="rId60"/>
    <p:sldId id="434" r:id="rId61"/>
    <p:sldId id="427" r:id="rId62"/>
    <p:sldId id="340" r:id="rId63"/>
    <p:sldId id="345" r:id="rId64"/>
    <p:sldId id="346" r:id="rId65"/>
    <p:sldId id="347" r:id="rId66"/>
    <p:sldId id="436" r:id="rId67"/>
    <p:sldId id="361" r:id="rId68"/>
    <p:sldId id="362" r:id="rId69"/>
    <p:sldId id="364" r:id="rId70"/>
    <p:sldId id="365" r:id="rId71"/>
    <p:sldId id="366" r:id="rId72"/>
    <p:sldId id="367" r:id="rId73"/>
    <p:sldId id="368" r:id="rId74"/>
    <p:sldId id="369" r:id="rId75"/>
    <p:sldId id="353" r:id="rId76"/>
    <p:sldId id="354" r:id="rId77"/>
    <p:sldId id="370" r:id="rId78"/>
    <p:sldId id="356" r:id="rId79"/>
    <p:sldId id="357" r:id="rId80"/>
    <p:sldId id="435" r:id="rId81"/>
    <p:sldId id="428" r:id="rId82"/>
    <p:sldId id="360" r:id="rId83"/>
    <p:sldId id="371" r:id="rId84"/>
    <p:sldId id="372" r:id="rId85"/>
    <p:sldId id="377" r:id="rId86"/>
    <p:sldId id="391" r:id="rId87"/>
    <p:sldId id="392" r:id="rId88"/>
    <p:sldId id="445" r:id="rId89"/>
    <p:sldId id="394" r:id="rId90"/>
    <p:sldId id="441" r:id="rId91"/>
    <p:sldId id="442" r:id="rId92"/>
    <p:sldId id="397" r:id="rId93"/>
    <p:sldId id="398" r:id="rId94"/>
    <p:sldId id="399" r:id="rId95"/>
    <p:sldId id="400" r:id="rId96"/>
    <p:sldId id="401" r:id="rId97"/>
    <p:sldId id="402" r:id="rId98"/>
    <p:sldId id="403" r:id="rId99"/>
    <p:sldId id="404" r:id="rId100"/>
    <p:sldId id="386" r:id="rId101"/>
    <p:sldId id="387" r:id="rId102"/>
    <p:sldId id="437" r:id="rId103"/>
    <p:sldId id="429" r:id="rId104"/>
    <p:sldId id="390" r:id="rId105"/>
    <p:sldId id="405" r:id="rId106"/>
    <p:sldId id="406" r:id="rId107"/>
    <p:sldId id="407" r:id="rId108"/>
    <p:sldId id="408" r:id="rId109"/>
    <p:sldId id="409" r:id="rId110"/>
    <p:sldId id="410" r:id="rId111"/>
    <p:sldId id="411" r:id="rId112"/>
    <p:sldId id="412" r:id="rId113"/>
    <p:sldId id="413" r:id="rId114"/>
    <p:sldId id="414" r:id="rId115"/>
    <p:sldId id="415" r:id="rId116"/>
    <p:sldId id="416" r:id="rId117"/>
    <p:sldId id="417" r:id="rId118"/>
    <p:sldId id="418" r:id="rId119"/>
    <p:sldId id="438" r:id="rId120"/>
    <p:sldId id="430" r:id="rId121"/>
    <p:sldId id="422" r:id="rId122"/>
    <p:sldId id="423" r:id="rId123"/>
    <p:sldId id="424" r:id="rId124"/>
    <p:sldId id="420" r:id="rId125"/>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9" pos="3839" userDrawn="1">
          <p15:clr>
            <a:srgbClr val="A4A3A4"/>
          </p15:clr>
        </p15:guide>
        <p15:guide id="10"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EB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123" autoAdjust="0"/>
    <p:restoredTop sz="66268" autoAdjust="0"/>
  </p:normalViewPr>
  <p:slideViewPr>
    <p:cSldViewPr snapToGrid="0" showGuides="1">
      <p:cViewPr varScale="1">
        <p:scale>
          <a:sx n="85" d="100"/>
          <a:sy n="85" d="100"/>
        </p:scale>
        <p:origin x="848" y="160"/>
      </p:cViewPr>
      <p:guideLst>
        <p:guide pos="3839"/>
        <p:guide orient="horz" pos="2160"/>
      </p:guideLst>
    </p:cSldViewPr>
  </p:slideViewPr>
  <p:notesTextViewPr>
    <p:cViewPr>
      <p:scale>
        <a:sx n="3" d="2"/>
        <a:sy n="3" d="2"/>
      </p:scale>
      <p:origin x="0" y="0"/>
    </p:cViewPr>
  </p:notesTextViewPr>
  <p:sorterViewPr>
    <p:cViewPr>
      <p:scale>
        <a:sx n="66" d="100"/>
        <a:sy n="66" d="100"/>
      </p:scale>
      <p:origin x="0" y="0"/>
    </p:cViewPr>
  </p:sorterViewPr>
  <p:notesViewPr>
    <p:cSldViewPr snapToGrid="0">
      <p:cViewPr varScale="1">
        <p:scale>
          <a:sx n="63" d="100"/>
          <a:sy n="63" d="100"/>
        </p:scale>
        <p:origin x="1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theme" Target="theme/theme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solidFill>
                <a:schemeClr val="tx2"/>
              </a:solidFil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973C59C-4E16-4A64-A766-34DB213E11B3}" type="datetimeFigureOut">
              <a:rPr lang="en-US">
                <a:solidFill>
                  <a:schemeClr val="tx2"/>
                </a:solidFill>
              </a:rPr>
              <a:t>7/19/19</a:t>
            </a:fld>
            <a:endParaRPr>
              <a:solidFill>
                <a:schemeClr val="tx2"/>
              </a:solidFil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solidFill>
                <a:schemeClr val="tx2"/>
              </a:solidFil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D77566-CD65-4859-9FA1-43956DC85B8C}" type="slidenum">
              <a:rPr>
                <a:solidFill>
                  <a:schemeClr val="tx2"/>
                </a:solidFill>
              </a:rPr>
              <a:t>‹#›</a:t>
            </a:fld>
            <a:endParaRPr>
              <a:solidFill>
                <a:schemeClr val="tx2"/>
              </a:solidFill>
            </a:endParaRPr>
          </a:p>
        </p:txBody>
      </p:sp>
    </p:spTree>
    <p:extLst>
      <p:ext uri="{BB962C8B-B14F-4D97-AF65-F5344CB8AC3E}">
        <p14:creationId xmlns:p14="http://schemas.microsoft.com/office/powerpoint/2010/main" val="2708798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2"/>
                </a:solidFill>
              </a:defRPr>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2"/>
                </a:solidFill>
              </a:defRPr>
            </a:lvl1pPr>
          </a:lstStyle>
          <a:p>
            <a:fld id="{F95CF31C-F757-429C-A789-86504F04C3BE}" type="datetimeFigureOut">
              <a:rPr lang="en-US"/>
              <a:pPr/>
              <a:t>7/19/19</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2"/>
                </a:solidFill>
              </a:defRPr>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2"/>
                </a:solidFill>
              </a:defRPr>
            </a:lvl1pPr>
          </a:lstStyle>
          <a:p>
            <a:fld id="{B8796F01-7154-41E0-B48B-A6921757531A}" type="slidenum">
              <a:rPr/>
              <a:pPr/>
              <a:t>‹#›</a:t>
            </a:fld>
            <a:endParaRPr/>
          </a:p>
        </p:txBody>
      </p:sp>
    </p:spTree>
    <p:extLst>
      <p:ext uri="{BB962C8B-B14F-4D97-AF65-F5344CB8AC3E}">
        <p14:creationId xmlns:p14="http://schemas.microsoft.com/office/powerpoint/2010/main" val="44077566"/>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 to this series of brief videos on the major ways to find cases relevant to a client’s issue.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a:t>
            </a:fld>
            <a:endParaRPr lang="en-US"/>
          </a:p>
        </p:txBody>
      </p:sp>
    </p:spTree>
    <p:extLst>
      <p:ext uri="{BB962C8B-B14F-4D97-AF65-F5344CB8AC3E}">
        <p14:creationId xmlns:p14="http://schemas.microsoft.com/office/powerpoint/2010/main" val="35479609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As case-finding tools, secondary sources have both advantages and disadvantages.</a:t>
            </a:r>
          </a:p>
          <a:p>
            <a:pPr eaLnBrk="1" hangingPunct="1">
              <a:defRPr/>
            </a:pPr>
            <a:endParaRPr lang="en-US" dirty="0"/>
          </a:p>
          <a:p>
            <a:pPr eaLnBrk="1" hangingPunct="1">
              <a:defRPr/>
            </a:pPr>
            <a:endParaRPr lang="en-US" dirty="0"/>
          </a:p>
          <a:p>
            <a:pPr eaLnBrk="1" hangingPunct="1">
              <a:defRPr/>
            </a:pPr>
            <a:r>
              <a:rPr lang="en-US" dirty="0"/>
              <a:t>[NEXT SLIDE]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10</a:t>
            </a:fld>
            <a:endParaRPr lang="en-US"/>
          </a:p>
        </p:txBody>
      </p:sp>
    </p:spTree>
    <p:extLst>
      <p:ext uri="{BB962C8B-B14F-4D97-AF65-F5344CB8AC3E}">
        <p14:creationId xmlns:p14="http://schemas.microsoft.com/office/powerpoint/2010/main" val="811040044"/>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 to the final video in this series on </a:t>
            </a:r>
            <a:br>
              <a:rPr lang="en-US" dirty="0"/>
            </a:br>
            <a:r>
              <a:rPr lang="en-US" dirty="0"/>
              <a:t>   ways to find cases relevant to issues you’re researching.</a:t>
            </a:r>
          </a:p>
          <a:p>
            <a:endParaRPr lang="en-US" dirty="0"/>
          </a:p>
          <a:p>
            <a:endParaRPr lang="en-US" dirty="0"/>
          </a:p>
          <a:p>
            <a:endParaRPr lang="en-US" dirty="0"/>
          </a:p>
          <a:p>
            <a:r>
              <a:rPr lang="en-US" dirty="0"/>
              <a:t>[NEXT SLIDE]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105</a:t>
            </a:fld>
            <a:endParaRPr lang="en-US"/>
          </a:p>
        </p:txBody>
      </p:sp>
    </p:spTree>
    <p:extLst>
      <p:ext uri="{BB962C8B-B14F-4D97-AF65-F5344CB8AC3E}">
        <p14:creationId xmlns:p14="http://schemas.microsoft.com/office/powerpoint/2010/main" val="208463629"/>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video will focus on </a:t>
            </a:r>
          </a:p>
          <a:p>
            <a:r>
              <a:rPr lang="en-US" baseline="0" dirty="0"/>
              <a:t>[ANIMATE ARROW]</a:t>
            </a:r>
            <a:endParaRPr lang="en-US" dirty="0"/>
          </a:p>
          <a:p>
            <a:r>
              <a:rPr lang="en-US" dirty="0"/>
              <a:t>   running full-text keyword searches for case law ...  in legal research platforms such as Lexis, Westlaw, Bloomberg Law, </a:t>
            </a:r>
            <a:r>
              <a:rPr lang="en-US" dirty="0" err="1"/>
              <a:t>fastcase</a:t>
            </a:r>
            <a:r>
              <a:rPr lang="en-US" dirty="0"/>
              <a:t>, </a:t>
            </a:r>
            <a:r>
              <a:rPr lang="en-US" dirty="0" err="1"/>
              <a:t>Casetext</a:t>
            </a:r>
            <a:r>
              <a:rPr lang="en-US" dirty="0"/>
              <a:t>, and so forth.</a:t>
            </a:r>
          </a:p>
          <a:p>
            <a:endParaRPr lang="en-US" dirty="0"/>
          </a:p>
          <a:p>
            <a:endParaRPr lang="en-US" dirty="0"/>
          </a:p>
          <a:p>
            <a:r>
              <a:rPr lang="en-US" dirty="0"/>
              <a:t>[NEXT SLIDE]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106</a:t>
            </a:fld>
            <a:endParaRPr lang="en-US"/>
          </a:p>
        </p:txBody>
      </p:sp>
    </p:spTree>
    <p:extLst>
      <p:ext uri="{BB962C8B-B14F-4D97-AF65-F5344CB8AC3E}">
        <p14:creationId xmlns:p14="http://schemas.microsoft.com/office/powerpoint/2010/main" val="2708831102"/>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Like every method for finding cases, there’s a place for keyword searching of full-text case law databases. </a:t>
            </a:r>
          </a:p>
          <a:p>
            <a:pPr eaLnBrk="1" hangingPunct="1">
              <a:defRPr/>
            </a:pPr>
            <a:endParaRPr lang="en-US" dirty="0"/>
          </a:p>
          <a:p>
            <a:pPr eaLnBrk="1" hangingPunct="1">
              <a:defRPr/>
            </a:pPr>
            <a:r>
              <a:rPr lang="en-US" dirty="0"/>
              <a:t>Keyword searches of case law are particularly useful when </a:t>
            </a:r>
            <a:br>
              <a:rPr lang="en-US" dirty="0"/>
            </a:br>
            <a:r>
              <a:rPr lang="en-US" dirty="0"/>
              <a:t>         you’re looking for cases with facts similar to your case, or when</a:t>
            </a:r>
          </a:p>
          <a:p>
            <a:pPr eaLnBrk="1" hangingPunct="1">
              <a:defRPr/>
            </a:pPr>
            <a:r>
              <a:rPr lang="en-US" dirty="0"/>
              <a:t>                your search terms are fairly distinctive (that is, not too common, or vague, or ambiguous).</a:t>
            </a:r>
          </a:p>
          <a:p>
            <a:pPr eaLnBrk="1" hangingPunct="1">
              <a:defRPr/>
            </a:pPr>
            <a:endParaRPr lang="en-US" dirty="0"/>
          </a:p>
          <a:p>
            <a:pPr eaLnBrk="1" hangingPunct="1">
              <a:defRPr/>
            </a:pPr>
            <a:endParaRPr lang="en-US" dirty="0"/>
          </a:p>
          <a:p>
            <a:pPr eaLnBrk="1" hangingPunct="1">
              <a:defRPr/>
            </a:pPr>
            <a:endParaRPr lang="en-US" dirty="0"/>
          </a:p>
          <a:p>
            <a:pPr eaLnBrk="1" hangingPunct="1">
              <a:defRPr/>
            </a:pPr>
            <a:endParaRPr lang="en-US" dirty="0"/>
          </a:p>
          <a:p>
            <a:pPr eaLnBrk="1" hangingPunct="1">
              <a:defRPr/>
            </a:pPr>
            <a:r>
              <a:rPr lang="en-US" dirty="0"/>
              <a:t>[NEXT SLIDE]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107</a:t>
            </a:fld>
            <a:endParaRPr lang="en-US"/>
          </a:p>
        </p:txBody>
      </p:sp>
    </p:spTree>
    <p:extLst>
      <p:ext uri="{BB962C8B-B14F-4D97-AF65-F5344CB8AC3E}">
        <p14:creationId xmlns:p14="http://schemas.microsoft.com/office/powerpoint/2010/main" val="1393895000"/>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And, like every method for finding cases, full-text KEYWORD searching for cases has its pros and cons.</a:t>
            </a:r>
          </a:p>
          <a:p>
            <a:pPr eaLnBrk="1" hangingPunct="1">
              <a:defRPr/>
            </a:pPr>
            <a:endParaRPr lang="en-US" dirty="0"/>
          </a:p>
          <a:p>
            <a:pPr eaLnBrk="1" hangingPunct="1">
              <a:defRPr/>
            </a:pPr>
            <a:endParaRPr lang="en-US" dirty="0"/>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108</a:t>
            </a:fld>
            <a:endParaRPr lang="en-US"/>
          </a:p>
        </p:txBody>
      </p:sp>
    </p:spTree>
    <p:extLst>
      <p:ext uri="{BB962C8B-B14F-4D97-AF65-F5344CB8AC3E}">
        <p14:creationId xmlns:p14="http://schemas.microsoft.com/office/powerpoint/2010/main" val="2827338833"/>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Advantages include —</a:t>
            </a:r>
          </a:p>
          <a:p>
            <a:r>
              <a:rPr lang="en-US" dirty="0"/>
              <a:t>[ANIMATE at BULLETS]</a:t>
            </a:r>
          </a:p>
          <a:p>
            <a:endParaRPr lang="en-US" dirty="0"/>
          </a:p>
          <a:p>
            <a:r>
              <a:rPr lang="en-US" dirty="0"/>
              <a:t>  •  Comprehensiveness. Most major legal research platforms have ALL published </a:t>
            </a:r>
            <a:br>
              <a:rPr lang="en-US" dirty="0"/>
            </a:br>
            <a:r>
              <a:rPr lang="en-US" dirty="0"/>
              <a:t>     case law from the state and federal courts (plus a substantial </a:t>
            </a:r>
            <a:br>
              <a:rPr lang="en-US" dirty="0"/>
            </a:br>
            <a:r>
              <a:rPr lang="en-US" dirty="0"/>
              <a:t>              amount of unpublished case law, particularly for California and federal courts).</a:t>
            </a:r>
          </a:p>
          <a:p>
            <a:endParaRPr lang="en-US" dirty="0"/>
          </a:p>
          <a:p>
            <a:r>
              <a:rPr lang="en-US" dirty="0"/>
              <a:t>Another plus is: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 •  Freedom from structures, categorizations or analyses imposed by other authors or editors. </a:t>
            </a:r>
            <a:br>
              <a:rPr lang="en-US" dirty="0"/>
            </a:br>
            <a:r>
              <a:rPr lang="en-US" dirty="0"/>
              <a:t>         Because you pick your search terms, you can create searches for </a:t>
            </a:r>
            <a:br>
              <a:rPr lang="en-US" dirty="0"/>
            </a:br>
            <a:r>
              <a:rPr lang="en-US" dirty="0"/>
              <a:t>            concepts or fact-patterns not covered in secondary sources,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            the Key Number System, or other ways of organizing and describing case law.</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 third advantage is: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 •  A choice of search methods. </a:t>
            </a:r>
            <a:br>
              <a:rPr lang="en-US" dirty="0"/>
            </a:br>
            <a:r>
              <a:rPr lang="en-US" dirty="0"/>
              <a:t>         Almost all legal research platforms let you pick either “terms and connectors” </a:t>
            </a:r>
            <a:br>
              <a:rPr lang="en-US" dirty="0"/>
            </a:br>
            <a:r>
              <a:rPr lang="en-US" dirty="0"/>
              <a:t>               or natural language searching.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And, fourth, you have</a:t>
            </a:r>
          </a:p>
          <a:p>
            <a:r>
              <a:rPr lang="en-US" dirty="0"/>
              <a:t> •  The ability to search for rare or unusual words or terms. </a:t>
            </a:r>
          </a:p>
          <a:p>
            <a:r>
              <a:rPr lang="en-US" dirty="0"/>
              <a:t>          This is useful for finding cases dealing with specific facts, and for </a:t>
            </a:r>
            <a:br>
              <a:rPr lang="en-US" dirty="0"/>
            </a:br>
            <a:r>
              <a:rPr lang="en-US" dirty="0"/>
              <a:t>         finding cases dealing with emerging areas of law (provided that </a:t>
            </a:r>
            <a:br>
              <a:rPr lang="en-US" dirty="0"/>
            </a:br>
            <a:r>
              <a:rPr lang="en-US" dirty="0"/>
              <a:t>            the terms of art in those emerging areas aren’t too common or ambiguous).</a:t>
            </a:r>
          </a:p>
          <a:p>
            <a:endParaRPr lang="en-US" dirty="0"/>
          </a:p>
          <a:p>
            <a:endParaRPr lang="en-US" dirty="0"/>
          </a:p>
          <a:p>
            <a:endParaRPr lang="en-US" dirty="0"/>
          </a:p>
          <a:p>
            <a:r>
              <a:rPr lang="en-US" dirty="0"/>
              <a:t>[NEXT SLIDE</a:t>
            </a:r>
          </a:p>
          <a:p>
            <a:endParaRPr lang="en-US" dirty="0"/>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109</a:t>
            </a:fld>
            <a:endParaRPr lang="en-US"/>
          </a:p>
        </p:txBody>
      </p:sp>
    </p:spTree>
    <p:extLst>
      <p:ext uri="{BB962C8B-B14F-4D97-AF65-F5344CB8AC3E}">
        <p14:creationId xmlns:p14="http://schemas.microsoft.com/office/powerpoint/2010/main" val="1194995470"/>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Downsides of full-text keyword searching for case-law include — </a:t>
            </a:r>
          </a:p>
          <a:p>
            <a:r>
              <a:rPr lang="en-US" dirty="0"/>
              <a:t>[ANIMATE at BULLETS]</a:t>
            </a:r>
          </a:p>
          <a:p>
            <a:endParaRPr lang="en-US" dirty="0"/>
          </a:p>
          <a:p>
            <a:r>
              <a:rPr lang="en-US" dirty="0"/>
              <a:t>  •  Comprehensiveness(!) </a:t>
            </a:r>
            <a:br>
              <a:rPr lang="en-US" dirty="0"/>
            </a:br>
            <a:r>
              <a:rPr lang="en-US" dirty="0"/>
              <a:t>          Because of the sheer volume of case law available for most U.S. jurisdictions, </a:t>
            </a:r>
          </a:p>
          <a:p>
            <a:r>
              <a:rPr lang="en-US" dirty="0"/>
              <a:t>                 even well-crafted searches may return too many [relevant] cases to review.</a:t>
            </a:r>
          </a:p>
          <a:p>
            <a:endParaRPr lang="en-US" dirty="0"/>
          </a:p>
          <a:p>
            <a:r>
              <a:rPr lang="en-US" dirty="0"/>
              <a:t>A second downside is —</a:t>
            </a:r>
          </a:p>
          <a:p>
            <a:r>
              <a:rPr lang="en-US" dirty="0"/>
              <a:t>  •  A lack of analysis of or context for the cases in your results. </a:t>
            </a:r>
          </a:p>
          <a:p>
            <a:r>
              <a:rPr lang="en-US" dirty="0"/>
              <a:t>       (BUT once you DO find relevant cases, Shepard’s or </a:t>
            </a:r>
            <a:r>
              <a:rPr lang="en-US" dirty="0" err="1"/>
              <a:t>KeyCite</a:t>
            </a:r>
            <a:r>
              <a:rPr lang="en-US" dirty="0"/>
              <a:t> may link to </a:t>
            </a:r>
            <a:br>
              <a:rPr lang="en-US" dirty="0"/>
            </a:br>
            <a:r>
              <a:rPr lang="en-US" dirty="0"/>
              <a:t>               practice guides, law review articles, or other secondary sources that </a:t>
            </a:r>
            <a:br>
              <a:rPr lang="en-US" dirty="0"/>
            </a:br>
            <a:r>
              <a:rPr lang="en-US" dirty="0"/>
              <a:t>              discuss or analyze those cases.)</a:t>
            </a:r>
          </a:p>
          <a:p>
            <a:endParaRPr lang="en-US" dirty="0"/>
          </a:p>
          <a:p>
            <a:r>
              <a:rPr lang="en-US" dirty="0"/>
              <a:t>The next three disadvantage are all related. </a:t>
            </a:r>
          </a:p>
          <a:p>
            <a:endParaRPr lang="en-US" dirty="0"/>
          </a:p>
          <a:p>
            <a:r>
              <a:rPr lang="en-US" dirty="0"/>
              <a:t>There’s —</a:t>
            </a:r>
          </a:p>
          <a:p>
            <a:endParaRPr lang="en-US" dirty="0"/>
          </a:p>
          <a:p>
            <a:r>
              <a:rPr lang="en-US" dirty="0"/>
              <a:t>  •  The difficulty the search engines have with common terms, </a:t>
            </a:r>
            <a:br>
              <a:rPr lang="en-US" dirty="0"/>
            </a:br>
            <a:r>
              <a:rPr lang="en-US" dirty="0"/>
              <a:t>           such as </a:t>
            </a:r>
          </a:p>
          <a:p>
            <a:r>
              <a:rPr lang="en-US" dirty="0"/>
              <a:t>           [ANIMATE]</a:t>
            </a:r>
          </a:p>
          <a:p>
            <a:r>
              <a:rPr lang="en-US" dirty="0"/>
              <a:t>               “summary judgment” or “standard of review.”  </a:t>
            </a:r>
          </a:p>
          <a:p>
            <a:endParaRPr lang="en-US" dirty="0"/>
          </a:p>
          <a:p>
            <a:r>
              <a:rPr lang="en-US" dirty="0"/>
              <a:t>Then there’s —</a:t>
            </a:r>
          </a:p>
          <a:p>
            <a:endParaRPr lang="en-US" dirty="0"/>
          </a:p>
          <a:p>
            <a:r>
              <a:rPr lang="en-US" dirty="0"/>
              <a:t>  •   The difficulty the search engines have with ambiguous terms, </a:t>
            </a:r>
            <a:br>
              <a:rPr lang="en-US" dirty="0"/>
            </a:br>
            <a:r>
              <a:rPr lang="en-US" dirty="0"/>
              <a:t>            such as </a:t>
            </a:r>
          </a:p>
          <a:p>
            <a:r>
              <a:rPr lang="en-US" dirty="0"/>
              <a:t>           [ANIMATE]</a:t>
            </a:r>
          </a:p>
          <a:p>
            <a:r>
              <a:rPr lang="en-US" dirty="0"/>
              <a:t>                   “release” (the verb) and “release” (the document).</a:t>
            </a:r>
          </a:p>
          <a:p>
            <a:endParaRPr lang="en-US" dirty="0"/>
          </a:p>
          <a:p>
            <a:r>
              <a:rPr lang="en-US" dirty="0"/>
              <a:t>And, there’s —</a:t>
            </a:r>
          </a:p>
          <a:p>
            <a:endParaRPr lang="en-US" dirty="0"/>
          </a:p>
          <a:p>
            <a:r>
              <a:rPr lang="en-US" dirty="0"/>
              <a:t>   •    The difficulty the search engines have isolating cases with a certain OUTCOME, </a:t>
            </a:r>
            <a:br>
              <a:rPr lang="en-US" dirty="0"/>
            </a:br>
            <a:r>
              <a:rPr lang="en-US" dirty="0"/>
              <a:t>                  such as evidence being admitted (versus excluded), or </a:t>
            </a:r>
            <a:br>
              <a:rPr lang="en-US" dirty="0"/>
            </a:br>
            <a:r>
              <a:rPr lang="en-US" dirty="0"/>
              <a:t>                         a motion being granted (versus denied).</a:t>
            </a:r>
          </a:p>
          <a:p>
            <a:endParaRPr lang="en-US" dirty="0"/>
          </a:p>
          <a:p>
            <a:r>
              <a:rPr lang="en-US" dirty="0"/>
              <a:t>However, as aspects artificial intelligence become more a part of online search engines, </a:t>
            </a:r>
            <a:br>
              <a:rPr lang="en-US" dirty="0"/>
            </a:br>
            <a:r>
              <a:rPr lang="en-US" dirty="0"/>
              <a:t>        the major legal research platforms will be better able to cope with </a:t>
            </a:r>
            <a:br>
              <a:rPr lang="en-US" dirty="0"/>
            </a:br>
            <a:r>
              <a:rPr lang="en-US" dirty="0"/>
              <a:t>        these last three disadvantages.</a:t>
            </a:r>
          </a:p>
          <a:p>
            <a:endParaRPr lang="en-US" dirty="0"/>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110</a:t>
            </a:fld>
            <a:endParaRPr lang="en-US"/>
          </a:p>
        </p:txBody>
      </p:sp>
    </p:spTree>
    <p:extLst>
      <p:ext uri="{BB962C8B-B14F-4D97-AF65-F5344CB8AC3E}">
        <p14:creationId xmlns:p14="http://schemas.microsoft.com/office/powerpoint/2010/main" val="46008029"/>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Here are four tips for getting the most out of full-text keyword searches for case law.</a:t>
            </a:r>
          </a:p>
          <a:p>
            <a:pPr eaLnBrk="1" hangingPunct="1">
              <a:defRPr/>
            </a:pPr>
            <a:endParaRPr lang="en-US" dirty="0"/>
          </a:p>
          <a:p>
            <a:pPr eaLnBrk="1" hangingPunct="1">
              <a:defRPr/>
            </a:pPr>
            <a:endParaRPr lang="en-US" dirty="0"/>
          </a:p>
          <a:p>
            <a:pPr eaLnBrk="1" hangingPunct="1">
              <a:defRPr/>
            </a:pPr>
            <a:endParaRPr lang="en-US" dirty="0"/>
          </a:p>
          <a:p>
            <a:pPr eaLnBrk="1" hangingPunct="1">
              <a:defRPr/>
            </a:pPr>
            <a:r>
              <a:rPr lang="en-US" dirty="0"/>
              <a:t>[NEXT SLIDE]</a:t>
            </a:r>
          </a:p>
          <a:p>
            <a:pPr eaLnBrk="1" hangingPunct="1">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[ABOUT 3:15 minutes to the beginning of this slide]</a:t>
            </a:r>
          </a:p>
          <a:p>
            <a:pPr eaLnBrk="1" hangingPunct="1">
              <a:defRPr/>
            </a:pPr>
            <a:endParaRPr lang="en-US" dirty="0"/>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111</a:t>
            </a:fld>
            <a:endParaRPr lang="en-US"/>
          </a:p>
        </p:txBody>
      </p:sp>
    </p:spTree>
    <p:extLst>
      <p:ext uri="{BB962C8B-B14F-4D97-AF65-F5344CB8AC3E}">
        <p14:creationId xmlns:p14="http://schemas.microsoft.com/office/powerpoint/2010/main" val="301901835"/>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8A6BD3-B27D-644E-8331-AE6941611C71}" type="slidenum">
              <a:rPr lang="en-US"/>
              <a:pPr/>
              <a:t>112</a:t>
            </a:fld>
            <a:endParaRPr lang="en-US"/>
          </a:p>
        </p:txBody>
      </p:sp>
      <p:sp>
        <p:nvSpPr>
          <p:cNvPr id="331778" name="Rectangle 2"/>
          <p:cNvSpPr>
            <a:spLocks noGrp="1" noRot="1" noChangeAspect="1" noChangeArrowheads="1"/>
          </p:cNvSpPr>
          <p:nvPr>
            <p:ph type="sldImg"/>
          </p:nvPr>
        </p:nvSpPr>
        <p:spPr bwMode="auto">
          <a:xfrm>
            <a:off x="382588" y="685800"/>
            <a:ext cx="6092825"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3317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dirty="0"/>
              <a:t>The first tip is —</a:t>
            </a:r>
          </a:p>
          <a:p>
            <a:endParaRPr lang="en-US" dirty="0"/>
          </a:p>
          <a:p>
            <a:r>
              <a:rPr lang="en-US" dirty="0"/>
              <a:t>Take a moment to pick the best source to search — so you don’t get cases from jurisdictions or courts you’re not interested in.</a:t>
            </a:r>
          </a:p>
          <a:p>
            <a:endParaRPr lang="en-US" dirty="0"/>
          </a:p>
          <a:p>
            <a:r>
              <a:rPr lang="en-US" dirty="0"/>
              <a:t>For example, if you’re on Lexis...</a:t>
            </a:r>
            <a:br>
              <a:rPr lang="en-US" dirty="0"/>
            </a:br>
            <a:r>
              <a:rPr lang="en-US" dirty="0"/>
              <a:t>      and your goal is to find California state cases — and ONLY state court cases from California — then ...</a:t>
            </a:r>
          </a:p>
          <a:p>
            <a:r>
              <a:rPr lang="en-US" dirty="0"/>
              <a:t>[ANIMATE]</a:t>
            </a:r>
          </a:p>
          <a:p>
            <a:r>
              <a:rPr lang="en-US" dirty="0"/>
              <a:t>  pick the narrowest possible source, which is ...</a:t>
            </a:r>
          </a:p>
          <a:p>
            <a:r>
              <a:rPr lang="en-US" dirty="0"/>
              <a:t>[ANIMATE]</a:t>
            </a:r>
          </a:p>
          <a:p>
            <a:r>
              <a:rPr lang="en-US" dirty="0"/>
              <a:t>  “California State Cases, Combined.”</a:t>
            </a:r>
          </a:p>
          <a:p>
            <a:endParaRPr lang="en-US" dirty="0"/>
          </a:p>
          <a:p>
            <a:endParaRPr lang="en-US" dirty="0"/>
          </a:p>
          <a:p>
            <a:r>
              <a:rPr lang="en-US" dirty="0"/>
              <a:t>[NEXT SLIDE]</a:t>
            </a:r>
          </a:p>
        </p:txBody>
      </p:sp>
    </p:spTree>
    <p:extLst>
      <p:ext uri="{BB962C8B-B14F-4D97-AF65-F5344CB8AC3E}">
        <p14:creationId xmlns:p14="http://schemas.microsoft.com/office/powerpoint/2010/main" val="1668822754"/>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8A6BD3-B27D-644E-8331-AE6941611C71}" type="slidenum">
              <a:rPr lang="en-US"/>
              <a:pPr/>
              <a:t>113</a:t>
            </a:fld>
            <a:endParaRPr lang="en-US"/>
          </a:p>
        </p:txBody>
      </p:sp>
      <p:sp>
        <p:nvSpPr>
          <p:cNvPr id="331778" name="Rectangle 2"/>
          <p:cNvSpPr>
            <a:spLocks noGrp="1" noRot="1" noChangeAspect="1" noChangeArrowheads="1"/>
          </p:cNvSpPr>
          <p:nvPr>
            <p:ph type="sldImg"/>
          </p:nvPr>
        </p:nvSpPr>
        <p:spPr bwMode="auto">
          <a:xfrm>
            <a:off x="382588" y="685800"/>
            <a:ext cx="6092825"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3317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sz="1200" kern="1200" dirty="0">
                <a:solidFill>
                  <a:schemeClr val="tx1"/>
                </a:solidFill>
                <a:effectLst/>
                <a:latin typeface="Arial" charset="0"/>
                <a:ea typeface="ＭＳ Ｐゴシック" charset="0"/>
                <a:cs typeface="ＭＳ Ｐゴシック" charset="0"/>
              </a:rPr>
              <a:t>The second tip is —</a:t>
            </a:r>
          </a:p>
          <a:p>
            <a:endParaRPr lang="en-US" sz="1200" kern="1200" dirty="0">
              <a:solidFill>
                <a:schemeClr val="tx1"/>
              </a:solidFill>
              <a:effectLst/>
              <a:latin typeface="Arial" charset="0"/>
              <a:ea typeface="ＭＳ Ｐゴシック" charset="0"/>
              <a:cs typeface="ＭＳ Ｐゴシック" charset="0"/>
            </a:endParaRPr>
          </a:p>
          <a:p>
            <a:r>
              <a:rPr lang="en-US" sz="1200" kern="1200" dirty="0">
                <a:solidFill>
                  <a:schemeClr val="tx1"/>
                </a:solidFill>
                <a:effectLst/>
                <a:latin typeface="Arial" charset="0"/>
                <a:ea typeface="ＭＳ Ｐゴシック" charset="0"/>
                <a:cs typeface="ＭＳ Ｐゴシック" charset="0"/>
              </a:rPr>
              <a:t>Use both Natural Language and Terms &amp; Connectors searches, switching between them as needed.</a:t>
            </a:r>
            <a:r>
              <a:rPr lang="en-US" dirty="0">
                <a:effectLst/>
              </a:rPr>
              <a:t> </a:t>
            </a:r>
          </a:p>
          <a:p>
            <a:endParaRPr lang="en-US" dirty="0">
              <a:effectLst/>
            </a:endParaRPr>
          </a:p>
          <a:p>
            <a:endParaRPr lang="en-US" dirty="0">
              <a:effectLst/>
            </a:endParaRPr>
          </a:p>
          <a:p>
            <a:endParaRPr lang="en-US" dirty="0">
              <a:effectLst/>
            </a:endParaRPr>
          </a:p>
          <a:p>
            <a:r>
              <a:rPr lang="en-US" dirty="0">
                <a:effectLst/>
              </a:rPr>
              <a:t>[NEXT SLIDE]</a:t>
            </a:r>
          </a:p>
          <a:p>
            <a:endParaRPr lang="en-US" sz="1200" kern="1200" dirty="0">
              <a:solidFill>
                <a:schemeClr val="tx1"/>
              </a:solidFill>
              <a:effectLst/>
              <a:latin typeface="Arial" charset="0"/>
              <a:ea typeface="ＭＳ Ｐゴシック" charset="0"/>
              <a:cs typeface="ＭＳ Ｐゴシック" charset="0"/>
            </a:endParaRPr>
          </a:p>
          <a:p>
            <a:r>
              <a:rPr lang="en-US" sz="1200" kern="1200" dirty="0">
                <a:solidFill>
                  <a:schemeClr val="tx1"/>
                </a:solidFill>
                <a:effectLst/>
                <a:latin typeface="Arial" charset="0"/>
                <a:ea typeface="ＭＳ Ｐゴシック" charset="0"/>
                <a:cs typeface="ＭＳ Ｐゴシック" charset="0"/>
              </a:rPr>
              <a:t>[FIND BETTER IMAGES?]</a:t>
            </a:r>
          </a:p>
          <a:p>
            <a:endParaRPr lang="en-US" dirty="0"/>
          </a:p>
        </p:txBody>
      </p:sp>
    </p:spTree>
    <p:extLst>
      <p:ext uri="{BB962C8B-B14F-4D97-AF65-F5344CB8AC3E}">
        <p14:creationId xmlns:p14="http://schemas.microsoft.com/office/powerpoint/2010/main" val="1864367156"/>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kern="1200" dirty="0">
                <a:solidFill>
                  <a:schemeClr val="tx1"/>
                </a:solidFill>
                <a:effectLst/>
                <a:latin typeface="Arial" charset="0"/>
                <a:ea typeface="ＭＳ Ｐゴシック" charset="0"/>
                <a:cs typeface="ＭＳ Ｐゴシック" charset="0"/>
              </a:rPr>
              <a:t>Natural language is useful when —</a:t>
            </a:r>
          </a:p>
          <a:p>
            <a:r>
              <a:rPr lang="en-US" sz="1600" kern="1200" dirty="0">
                <a:solidFill>
                  <a:schemeClr val="tx1"/>
                </a:solidFill>
                <a:effectLst/>
                <a:latin typeface="Arial" charset="0"/>
                <a:ea typeface="ＭＳ Ｐゴシック" charset="0"/>
                <a:cs typeface="ＭＳ Ｐゴシック" charset="0"/>
              </a:rPr>
              <a:t>[ANIMATE AT BULLETS]</a:t>
            </a:r>
          </a:p>
          <a:p>
            <a:endParaRPr lang="en-US" sz="1600" kern="1200" dirty="0">
              <a:solidFill>
                <a:schemeClr val="tx1"/>
              </a:solidFill>
              <a:effectLst/>
              <a:latin typeface="Arial" charset="0"/>
              <a:ea typeface="ＭＳ Ｐゴシック" charset="0"/>
              <a:cs typeface="ＭＳ Ｐゴシック" charset="0"/>
            </a:endParaRPr>
          </a:p>
          <a:p>
            <a:r>
              <a:rPr lang="en-US" sz="1600" kern="1200" dirty="0">
                <a:solidFill>
                  <a:schemeClr val="tx1"/>
                </a:solidFill>
                <a:effectLst/>
                <a:latin typeface="Arial" charset="0"/>
                <a:ea typeface="ＭＳ Ｐゴシック" charset="0"/>
                <a:cs typeface="ＭＳ Ｐゴシック" charset="0"/>
              </a:rPr>
              <a:t> -  you’re not yet familiar with the precise language used in the area of law you’re researching; or</a:t>
            </a:r>
          </a:p>
          <a:p>
            <a:endParaRPr lang="en-US" sz="1600" kern="1200" dirty="0">
              <a:solidFill>
                <a:schemeClr val="tx1"/>
              </a:solidFill>
              <a:effectLst/>
              <a:latin typeface="Arial" charset="0"/>
              <a:ea typeface="ＭＳ Ｐゴシック" charset="0"/>
              <a:cs typeface="ＭＳ Ｐゴシック" charset="0"/>
            </a:endParaRPr>
          </a:p>
          <a:p>
            <a:r>
              <a:rPr lang="en-US" sz="1600" kern="1200" dirty="0">
                <a:solidFill>
                  <a:schemeClr val="tx1"/>
                </a:solidFill>
                <a:effectLst/>
                <a:latin typeface="Arial" charset="0"/>
                <a:ea typeface="ＭＳ Ｐゴシック" charset="0"/>
                <a:cs typeface="ＭＳ Ｐゴシック" charset="0"/>
              </a:rPr>
              <a:t> -</a:t>
            </a:r>
            <a:r>
              <a:rPr lang="en-US" sz="1600" kern="1200" baseline="0" dirty="0">
                <a:solidFill>
                  <a:schemeClr val="tx1"/>
                </a:solidFill>
                <a:effectLst/>
                <a:latin typeface="Arial" charset="0"/>
                <a:ea typeface="ＭＳ Ｐゴシック" charset="0"/>
                <a:cs typeface="ＭＳ Ｐゴシック" charset="0"/>
              </a:rPr>
              <a:t> </a:t>
            </a:r>
            <a:r>
              <a:rPr lang="en-US" sz="1600" kern="1200" dirty="0">
                <a:solidFill>
                  <a:schemeClr val="tx1"/>
                </a:solidFill>
                <a:effectLst/>
                <a:latin typeface="Arial" charset="0"/>
                <a:ea typeface="ＭＳ Ｐゴシック" charset="0"/>
                <a:cs typeface="ＭＳ Ｐゴシック" charset="0"/>
              </a:rPr>
              <a:t> there are multiple ways to state your issue; or</a:t>
            </a:r>
          </a:p>
          <a:p>
            <a:endParaRPr lang="en-US" sz="1600" kern="1200" dirty="0">
              <a:solidFill>
                <a:schemeClr val="tx1"/>
              </a:solidFill>
              <a:effectLst/>
              <a:latin typeface="Arial" charset="0"/>
              <a:ea typeface="ＭＳ Ｐゴシック" charset="0"/>
              <a:cs typeface="ＭＳ Ｐゴシック" charset="0"/>
            </a:endParaRPr>
          </a:p>
          <a:p>
            <a:r>
              <a:rPr lang="en-US" sz="1600" kern="1200" dirty="0">
                <a:solidFill>
                  <a:schemeClr val="tx1"/>
                </a:solidFill>
                <a:effectLst/>
                <a:latin typeface="Arial" charset="0"/>
                <a:ea typeface="ＭＳ Ｐゴシック" charset="0"/>
                <a:cs typeface="ＭＳ Ｐゴシック" charset="0"/>
              </a:rPr>
              <a:t> -  you’re searching for broad concepts or topics, rather than specific facts or documents; or</a:t>
            </a:r>
          </a:p>
          <a:p>
            <a:endParaRPr lang="en-US" sz="1600" kern="1200" dirty="0">
              <a:solidFill>
                <a:schemeClr val="tx1"/>
              </a:solidFill>
              <a:effectLst/>
              <a:latin typeface="Arial" charset="0"/>
              <a:ea typeface="ＭＳ Ｐゴシック" charset="0"/>
              <a:cs typeface="ＭＳ Ｐゴシック" charset="0"/>
            </a:endParaRPr>
          </a:p>
          <a:p>
            <a:r>
              <a:rPr lang="en-US" sz="1600" kern="1200" baseline="0" dirty="0">
                <a:solidFill>
                  <a:schemeClr val="tx1"/>
                </a:solidFill>
                <a:effectLst/>
                <a:latin typeface="Arial" charset="0"/>
                <a:ea typeface="ＭＳ Ｐゴシック" charset="0"/>
                <a:cs typeface="ＭＳ Ｐゴシック" charset="0"/>
              </a:rPr>
              <a:t> -  you only need a few relevant documents to get a start on a project.</a:t>
            </a:r>
            <a:endParaRPr lang="en-US" dirty="0"/>
          </a:p>
          <a:p>
            <a:pPr eaLnBrk="1" hangingPunct="1"/>
            <a:endParaRPr lang="en-US" dirty="0">
              <a:ea typeface="ＭＳ Ｐゴシック" charset="0"/>
            </a:endParaRPr>
          </a:p>
          <a:p>
            <a:pPr eaLnBrk="1" hangingPunct="1"/>
            <a:endParaRPr lang="en-US" dirty="0">
              <a:ea typeface="ＭＳ Ｐゴシック" charset="0"/>
            </a:endParaRPr>
          </a:p>
          <a:p>
            <a:pPr eaLnBrk="1" hangingPunct="1"/>
            <a:r>
              <a:rPr lang="en-US" dirty="0">
                <a:ea typeface="ＭＳ Ｐゴシック" charset="0"/>
              </a:rPr>
              <a:t>[NEXT SLIDE]</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114</a:t>
            </a:fld>
            <a:endParaRPr lang="en-US"/>
          </a:p>
        </p:txBody>
      </p:sp>
    </p:spTree>
    <p:extLst>
      <p:ext uri="{BB962C8B-B14F-4D97-AF65-F5344CB8AC3E}">
        <p14:creationId xmlns:p14="http://schemas.microsoft.com/office/powerpoint/2010/main" val="13529537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plus side, secondary sources offer....</a:t>
            </a:r>
          </a:p>
          <a:p>
            <a:r>
              <a:rPr lang="en-US" dirty="0"/>
              <a:t>[ANIMATE]</a:t>
            </a:r>
          </a:p>
          <a:p>
            <a:r>
              <a:rPr lang="en-US" dirty="0"/>
              <a:t>   •   Identification of “leading” cases. </a:t>
            </a:r>
            <a:br>
              <a:rPr lang="en-US" dirty="0"/>
            </a:br>
            <a:r>
              <a:rPr lang="en-US" dirty="0"/>
              <a:t>          Secondary sources usually do a good job stating the general “black letter” rules that </a:t>
            </a:r>
            <a:br>
              <a:rPr lang="en-US" dirty="0"/>
            </a:br>
            <a:r>
              <a:rPr lang="en-US" dirty="0"/>
              <a:t>                apply in your client’s situation, and in citing major cases that state those rules.</a:t>
            </a:r>
          </a:p>
          <a:p>
            <a:endParaRPr lang="en-US" dirty="0"/>
          </a:p>
          <a:p>
            <a:r>
              <a:rPr lang="en-US" dirty="0"/>
              <a:t>Another advantage is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[ANIMATE]</a:t>
            </a:r>
          </a:p>
          <a:p>
            <a:r>
              <a:rPr lang="en-US" dirty="0"/>
              <a:t>   •   Presentation of case citations in a larger context </a:t>
            </a:r>
            <a:br>
              <a:rPr lang="en-US" dirty="0"/>
            </a:br>
            <a:r>
              <a:rPr lang="en-US" dirty="0"/>
              <a:t>                to help you understand the legal framework in which your issue falls.</a:t>
            </a:r>
          </a:p>
          <a:p>
            <a:endParaRPr lang="en-US" dirty="0"/>
          </a:p>
          <a:p>
            <a:r>
              <a:rPr lang="en-US" dirty="0"/>
              <a:t>And a third benefit of secondary sources is...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[ANIMATE]</a:t>
            </a:r>
          </a:p>
          <a:p>
            <a:r>
              <a:rPr lang="en-US" dirty="0"/>
              <a:t>  •  Discussion and analysis of the cases cited by the secondary source — </a:t>
            </a:r>
            <a:br>
              <a:rPr lang="en-US" dirty="0"/>
            </a:br>
            <a:r>
              <a:rPr lang="en-US" dirty="0"/>
              <a:t>               what they’ve held, and how they might relate to one another.</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11</a:t>
            </a:fld>
            <a:endParaRPr lang="en-US"/>
          </a:p>
        </p:txBody>
      </p:sp>
    </p:spTree>
    <p:extLst>
      <p:ext uri="{BB962C8B-B14F-4D97-AF65-F5344CB8AC3E}">
        <p14:creationId xmlns:p14="http://schemas.microsoft.com/office/powerpoint/2010/main" val="2308612931"/>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kern="1200" dirty="0">
                <a:solidFill>
                  <a:schemeClr val="tx1"/>
                </a:solidFill>
                <a:effectLst/>
                <a:latin typeface="Arial" charset="0"/>
                <a:ea typeface="ＭＳ Ｐゴシック" charset="0"/>
                <a:cs typeface="ＭＳ Ｐゴシック" charset="0"/>
              </a:rPr>
              <a:t>Terms &amp; Connectors is useful when —</a:t>
            </a:r>
          </a:p>
          <a:p>
            <a:r>
              <a:rPr lang="en-US" sz="1600" kern="1200" dirty="0">
                <a:solidFill>
                  <a:schemeClr val="tx1"/>
                </a:solidFill>
                <a:effectLst/>
                <a:latin typeface="Arial" charset="0"/>
                <a:ea typeface="ＭＳ Ｐゴシック" charset="0"/>
                <a:cs typeface="ＭＳ Ｐゴシック" charset="0"/>
              </a:rPr>
              <a:t>[ANIMATE AT BULLETS]</a:t>
            </a:r>
          </a:p>
          <a:p>
            <a:endParaRPr lang="en-US" sz="1600" kern="1200" dirty="0">
              <a:solidFill>
                <a:schemeClr val="tx1"/>
              </a:solidFill>
              <a:effectLst/>
              <a:latin typeface="Arial" charset="0"/>
              <a:ea typeface="ＭＳ Ｐゴシック" charset="0"/>
              <a:cs typeface="ＭＳ Ｐゴシック" charset="0"/>
            </a:endParaRPr>
          </a:p>
          <a:p>
            <a:r>
              <a:rPr lang="en-US" sz="1600" kern="1200" dirty="0">
                <a:solidFill>
                  <a:schemeClr val="tx1"/>
                </a:solidFill>
                <a:effectLst/>
                <a:latin typeface="Arial" charset="0"/>
                <a:ea typeface="ＭＳ Ｐゴシック" charset="0"/>
                <a:cs typeface="ＭＳ Ｐゴシック" charset="0"/>
              </a:rPr>
              <a:t> -  there</a:t>
            </a:r>
            <a:r>
              <a:rPr lang="en-US" sz="1600" kern="1200" baseline="0" dirty="0">
                <a:solidFill>
                  <a:schemeClr val="tx1"/>
                </a:solidFill>
                <a:effectLst/>
                <a:latin typeface="Arial" charset="0"/>
                <a:ea typeface="ＭＳ Ｐゴシック" charset="0"/>
                <a:cs typeface="ＭＳ Ｐゴシック" charset="0"/>
              </a:rPr>
              <a:t>’s specialized terminology related to your facts or legal issue; or</a:t>
            </a:r>
          </a:p>
          <a:p>
            <a:endParaRPr lang="en-US" sz="1600" kern="1200" dirty="0">
              <a:solidFill>
                <a:schemeClr val="tx1"/>
              </a:solidFill>
              <a:effectLst/>
              <a:latin typeface="Arial" charset="0"/>
              <a:ea typeface="ＭＳ Ｐゴシック" charset="0"/>
              <a:cs typeface="ＭＳ Ｐゴシック" charset="0"/>
            </a:endParaRPr>
          </a:p>
          <a:p>
            <a:r>
              <a:rPr lang="en-US" sz="1600" kern="1200" dirty="0">
                <a:solidFill>
                  <a:schemeClr val="tx1"/>
                </a:solidFill>
                <a:effectLst/>
                <a:latin typeface="Arial" charset="0"/>
                <a:ea typeface="ＭＳ Ｐゴシック" charset="0"/>
                <a:cs typeface="ＭＳ Ｐゴシック" charset="0"/>
              </a:rPr>
              <a:t> -</a:t>
            </a:r>
            <a:r>
              <a:rPr lang="en-US" sz="1600" kern="1200" baseline="0" dirty="0">
                <a:solidFill>
                  <a:schemeClr val="tx1"/>
                </a:solidFill>
                <a:effectLst/>
                <a:latin typeface="Arial" charset="0"/>
                <a:ea typeface="ＭＳ Ｐゴシック" charset="0"/>
                <a:cs typeface="ＭＳ Ｐゴシック" charset="0"/>
              </a:rPr>
              <a:t> </a:t>
            </a:r>
            <a:r>
              <a:rPr lang="en-US" sz="1600" kern="1200" dirty="0">
                <a:solidFill>
                  <a:schemeClr val="tx1"/>
                </a:solidFill>
                <a:effectLst/>
                <a:latin typeface="Arial" charset="0"/>
                <a:ea typeface="ＭＳ Ｐゴシック" charset="0"/>
                <a:cs typeface="ＭＳ Ｐゴシック" charset="0"/>
              </a:rPr>
              <a:t> you’re looking for very</a:t>
            </a:r>
            <a:r>
              <a:rPr lang="en-US" sz="1600" kern="1200" baseline="0" dirty="0">
                <a:solidFill>
                  <a:schemeClr val="tx1"/>
                </a:solidFill>
                <a:effectLst/>
                <a:latin typeface="Arial" charset="0"/>
                <a:ea typeface="ＭＳ Ｐゴシック" charset="0"/>
                <a:cs typeface="ＭＳ Ｐゴシック" charset="0"/>
              </a:rPr>
              <a:t> specific facts</a:t>
            </a:r>
            <a:r>
              <a:rPr lang="en-US" sz="1600" kern="1200" dirty="0">
                <a:solidFill>
                  <a:schemeClr val="tx1"/>
                </a:solidFill>
                <a:effectLst/>
                <a:latin typeface="Arial" charset="0"/>
                <a:ea typeface="ＭＳ Ｐゴシック" charset="0"/>
                <a:cs typeface="ＭＳ Ｐゴシック" charset="0"/>
              </a:rPr>
              <a:t>;</a:t>
            </a:r>
            <a:r>
              <a:rPr lang="en-US" sz="1600" kern="1200" baseline="0" dirty="0">
                <a:solidFill>
                  <a:schemeClr val="tx1"/>
                </a:solidFill>
                <a:effectLst/>
                <a:latin typeface="Arial" charset="0"/>
                <a:ea typeface="ＭＳ Ｐゴシック" charset="0"/>
                <a:cs typeface="ＭＳ Ｐゴシック" charset="0"/>
              </a:rPr>
              <a:t> or</a:t>
            </a:r>
          </a:p>
          <a:p>
            <a:endParaRPr lang="en-US" sz="1600" kern="1200" dirty="0">
              <a:solidFill>
                <a:schemeClr val="tx1"/>
              </a:solidFill>
              <a:effectLst/>
              <a:latin typeface="Arial" charset="0"/>
              <a:ea typeface="ＭＳ Ｐゴシック" charset="0"/>
              <a:cs typeface="ＭＳ Ｐゴシック" charset="0"/>
            </a:endParaRPr>
          </a:p>
          <a:p>
            <a:r>
              <a:rPr lang="en-US" sz="1600" kern="1200" dirty="0">
                <a:solidFill>
                  <a:schemeClr val="tx1"/>
                </a:solidFill>
                <a:effectLst/>
                <a:latin typeface="Arial" charset="0"/>
                <a:ea typeface="ＭＳ Ｐゴシック" charset="0"/>
                <a:cs typeface="ＭＳ Ｐゴシック" charset="0"/>
              </a:rPr>
              <a:t> -  you’re searching for a particular document</a:t>
            </a:r>
            <a:r>
              <a:rPr lang="en-US" sz="1600" kern="1200" baseline="0" dirty="0">
                <a:solidFill>
                  <a:schemeClr val="tx1"/>
                </a:solidFill>
                <a:effectLst/>
                <a:latin typeface="Arial" charset="0"/>
                <a:ea typeface="ＭＳ Ｐゴシック" charset="0"/>
                <a:cs typeface="ＭＳ Ｐゴシック" charset="0"/>
              </a:rPr>
              <a:t>; or</a:t>
            </a:r>
            <a:endParaRPr lang="en-US" sz="1600" kern="1200" dirty="0">
              <a:solidFill>
                <a:schemeClr val="tx1"/>
              </a:solidFill>
              <a:effectLst/>
              <a:latin typeface="Arial" charset="0"/>
              <a:ea typeface="ＭＳ Ｐゴシック" charset="0"/>
              <a:cs typeface="ＭＳ Ｐゴシック" charset="0"/>
            </a:endParaRPr>
          </a:p>
          <a:p>
            <a:endParaRPr lang="en-US" sz="1600" kern="1200" dirty="0">
              <a:solidFill>
                <a:schemeClr val="tx1"/>
              </a:solidFill>
              <a:effectLst/>
              <a:latin typeface="Arial" charset="0"/>
              <a:ea typeface="ＭＳ Ｐゴシック" charset="0"/>
              <a:cs typeface="ＭＳ Ｐゴシック" charset="0"/>
            </a:endParaRPr>
          </a:p>
          <a:p>
            <a:r>
              <a:rPr lang="en-US" sz="1600" kern="1200" dirty="0">
                <a:solidFill>
                  <a:schemeClr val="tx1"/>
                </a:solidFill>
                <a:effectLst/>
                <a:latin typeface="Arial" charset="0"/>
                <a:ea typeface="ＭＳ Ｐゴシック" charset="0"/>
                <a:cs typeface="ＭＳ Ｐゴシック" charset="0"/>
              </a:rPr>
              <a:t> -</a:t>
            </a:r>
            <a:r>
              <a:rPr lang="en-US" sz="1600" kern="1200" baseline="0" dirty="0">
                <a:solidFill>
                  <a:schemeClr val="tx1"/>
                </a:solidFill>
                <a:effectLst/>
                <a:latin typeface="Arial" charset="0"/>
                <a:ea typeface="ＭＳ Ｐゴシック" charset="0"/>
                <a:cs typeface="ＭＳ Ｐゴシック" charset="0"/>
              </a:rPr>
              <a:t> b</a:t>
            </a:r>
            <a:r>
              <a:rPr lang="en-US" sz="1600" kern="1200" dirty="0">
                <a:solidFill>
                  <a:schemeClr val="tx1"/>
                </a:solidFill>
                <a:effectLst/>
                <a:latin typeface="Arial" charset="0"/>
                <a:ea typeface="ＭＳ Ｐゴシック" charset="0"/>
                <a:cs typeface="ＭＳ Ｐゴシック" charset="0"/>
              </a:rPr>
              <a:t>asically, ANY time you want to have maximal control</a:t>
            </a:r>
            <a:r>
              <a:rPr lang="en-US" sz="1600" kern="1200" baseline="0" dirty="0">
                <a:solidFill>
                  <a:schemeClr val="tx1"/>
                </a:solidFill>
                <a:effectLst/>
                <a:latin typeface="Arial" charset="0"/>
                <a:ea typeface="ＭＳ Ｐゴシック" charset="0"/>
                <a:cs typeface="ＭＳ Ｐゴシック" charset="0"/>
              </a:rPr>
              <a:t> over the search process.</a:t>
            </a:r>
          </a:p>
          <a:p>
            <a:endParaRPr lang="en-US" sz="1600" kern="1200" baseline="0" dirty="0">
              <a:solidFill>
                <a:schemeClr val="tx1"/>
              </a:solidFill>
              <a:effectLst/>
              <a:latin typeface="Arial" charset="0"/>
              <a:ea typeface="ＭＳ Ｐゴシック" charset="0"/>
              <a:cs typeface="ＭＳ Ｐゴシック" charset="0"/>
            </a:endParaRPr>
          </a:p>
          <a:p>
            <a:pPr eaLnBrk="1" hangingPunct="1"/>
            <a:endParaRPr lang="en-US" dirty="0">
              <a:ea typeface="ＭＳ Ｐゴシック" charset="0"/>
            </a:endParaRPr>
          </a:p>
          <a:p>
            <a:pPr eaLnBrk="1" hangingPunct="1"/>
            <a:endParaRPr lang="en-US" dirty="0">
              <a:ea typeface="ＭＳ Ｐゴシック" charset="0"/>
            </a:endParaRPr>
          </a:p>
          <a:p>
            <a:pPr eaLnBrk="1" hangingPunct="1"/>
            <a:r>
              <a:rPr lang="en-US" dirty="0">
                <a:ea typeface="ＭＳ Ｐゴシック" charset="0"/>
              </a:rPr>
              <a:t>[NEXT SLIDE]</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115</a:t>
            </a:fld>
            <a:endParaRPr lang="en-US"/>
          </a:p>
        </p:txBody>
      </p:sp>
    </p:spTree>
    <p:extLst>
      <p:ext uri="{BB962C8B-B14F-4D97-AF65-F5344CB8AC3E}">
        <p14:creationId xmlns:p14="http://schemas.microsoft.com/office/powerpoint/2010/main" val="791953812"/>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8A6BD3-B27D-644E-8331-AE6941611C71}" type="slidenum">
              <a:rPr lang="en-US"/>
              <a:pPr/>
              <a:t>116</a:t>
            </a:fld>
            <a:endParaRPr lang="en-US"/>
          </a:p>
        </p:txBody>
      </p:sp>
      <p:sp>
        <p:nvSpPr>
          <p:cNvPr id="331778" name="Rectangle 2"/>
          <p:cNvSpPr>
            <a:spLocks noGrp="1" noRot="1" noChangeAspect="1" noChangeArrowheads="1"/>
          </p:cNvSpPr>
          <p:nvPr>
            <p:ph type="sldImg"/>
          </p:nvPr>
        </p:nvSpPr>
        <p:spPr bwMode="auto">
          <a:xfrm>
            <a:off x="382588" y="685800"/>
            <a:ext cx="6092825"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3317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dirty="0"/>
              <a:t>This third tip will help when your search gets a lot of results.</a:t>
            </a:r>
          </a:p>
          <a:p>
            <a:endParaRPr lang="en-US" dirty="0"/>
          </a:p>
          <a:p>
            <a:r>
              <a:rPr lang="en-US" dirty="0"/>
              <a:t>In that case, use</a:t>
            </a:r>
          </a:p>
          <a:p>
            <a:r>
              <a:rPr lang="en-US" dirty="0"/>
              <a:t>[ANIMATE CALLOUT]</a:t>
            </a:r>
          </a:p>
          <a:p>
            <a:endParaRPr lang="en-US" dirty="0"/>
          </a:p>
          <a:p>
            <a:r>
              <a:rPr lang="en-US" dirty="0"/>
              <a:t> “Search within Results” to</a:t>
            </a:r>
            <a:br>
              <a:rPr lang="en-US" dirty="0"/>
            </a:br>
            <a:r>
              <a:rPr lang="en-US" dirty="0"/>
              <a:t>    look for cases WITHIN THOSE RESULTS dealing with specific facts, terms, or legal concepts....</a:t>
            </a:r>
          </a:p>
          <a:p>
            <a:endParaRPr lang="en-US" dirty="0"/>
          </a:p>
          <a:p>
            <a:r>
              <a:rPr lang="en-US" dirty="0"/>
              <a:t>...such as here, </a:t>
            </a:r>
          </a:p>
          <a:p>
            <a:r>
              <a:rPr lang="en-US" dirty="0"/>
              <a:t>[ANIMATE]</a:t>
            </a:r>
          </a:p>
          <a:p>
            <a:r>
              <a:rPr lang="en-US" dirty="0"/>
              <a:t>     where the “Search Within Results” is looking WITHIN </a:t>
            </a:r>
            <a:br>
              <a:rPr lang="en-US" dirty="0"/>
            </a:br>
            <a:r>
              <a:rPr lang="en-US" dirty="0"/>
              <a:t>              class action certification cases FOR Section 17200 cases.</a:t>
            </a:r>
          </a:p>
          <a:p>
            <a:endParaRPr lang="en-US" dirty="0"/>
          </a:p>
          <a:p>
            <a:r>
              <a:rPr lang="en-US" dirty="0"/>
              <a:t>(This is a Westlaw example, but Lexis and other platforms also have this feature.)</a:t>
            </a:r>
          </a:p>
          <a:p>
            <a:endParaRPr lang="en-US" dirty="0"/>
          </a:p>
          <a:p>
            <a:endParaRPr lang="en-US" dirty="0"/>
          </a:p>
          <a:p>
            <a:endParaRPr lang="en-US" dirty="0"/>
          </a:p>
          <a:p>
            <a:r>
              <a:rPr lang="en-US" dirty="0"/>
              <a:t>[NEXT SLIDE]</a:t>
            </a:r>
          </a:p>
          <a:p>
            <a:endParaRPr lang="en-US" dirty="0"/>
          </a:p>
          <a:p>
            <a:endParaRPr lang="en-US" dirty="0"/>
          </a:p>
          <a:p>
            <a:r>
              <a:rPr lang="en-US" dirty="0"/>
              <a:t>COMMUNITY OF INTEREST / 17200 SEARCH EXAMPLES — SOURCE &amp; SEARCH</a:t>
            </a:r>
          </a:p>
          <a:p>
            <a:endParaRPr lang="en-US" dirty="0"/>
          </a:p>
          <a:p>
            <a:r>
              <a:rPr lang="en-US" dirty="0"/>
              <a:t>In “California State Cases, Combined” [Lexis] or “California State Cases” [Westlaw]</a:t>
            </a:r>
          </a:p>
          <a:p>
            <a:endParaRPr lang="en-US" dirty="0"/>
          </a:p>
          <a:p>
            <a:r>
              <a:rPr lang="en-US" dirty="0"/>
              <a:t>Search — </a:t>
            </a:r>
          </a:p>
          <a:p>
            <a:endParaRPr lang="en-US" dirty="0"/>
          </a:p>
          <a:p>
            <a:r>
              <a:rPr lang="en-US" dirty="0"/>
              <a:t>"community of interest" /p certification /p "class action"</a:t>
            </a:r>
          </a:p>
          <a:p>
            <a:endParaRPr lang="en-US" dirty="0"/>
          </a:p>
          <a:p>
            <a:r>
              <a:rPr lang="en-US" dirty="0"/>
              <a:t>“Search within results” search: — </a:t>
            </a:r>
          </a:p>
          <a:p>
            <a:endParaRPr lang="en-US" dirty="0"/>
          </a:p>
          <a:p>
            <a:r>
              <a:rPr lang="en-US" dirty="0"/>
              <a:t>"unfair competition" or 17200</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718024114"/>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8A6BD3-B27D-644E-8331-AE6941611C71}" type="slidenum">
              <a:rPr lang="en-US"/>
              <a:pPr/>
              <a:t>117</a:t>
            </a:fld>
            <a:endParaRPr lang="en-US"/>
          </a:p>
        </p:txBody>
      </p:sp>
      <p:sp>
        <p:nvSpPr>
          <p:cNvPr id="331778" name="Rectangle 2"/>
          <p:cNvSpPr>
            <a:spLocks noGrp="1" noRot="1" noChangeAspect="1" noChangeArrowheads="1"/>
          </p:cNvSpPr>
          <p:nvPr>
            <p:ph type="sldImg"/>
          </p:nvPr>
        </p:nvSpPr>
        <p:spPr bwMode="auto">
          <a:xfrm>
            <a:off x="382588" y="685800"/>
            <a:ext cx="6092825"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3317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dirty="0"/>
              <a:t>The fourth and final tip is — </a:t>
            </a:r>
          </a:p>
          <a:p>
            <a:endParaRPr lang="en-US" dirty="0"/>
          </a:p>
          <a:p>
            <a:r>
              <a:rPr lang="en-US" dirty="0"/>
              <a:t>To use Field searching (on Westlaw) or Segment searching (on Lexis) to find </a:t>
            </a:r>
            <a:br>
              <a:rPr lang="en-US" dirty="0"/>
            </a:br>
            <a:r>
              <a:rPr lang="en-US" dirty="0"/>
              <a:t>        documents where your search terms appear only in certain portions of the document. </a:t>
            </a:r>
          </a:p>
          <a:p>
            <a:endParaRPr lang="en-US" dirty="0"/>
          </a:p>
          <a:p>
            <a:r>
              <a:rPr lang="en-US" dirty="0"/>
              <a:t>These searches can give you better, more precise results.</a:t>
            </a:r>
          </a:p>
          <a:p>
            <a:endParaRPr lang="en-US" dirty="0"/>
          </a:p>
          <a:p>
            <a:r>
              <a:rPr lang="en-US" dirty="0"/>
              <a:t>For example, this search for California death penalty opinions by former Chief Justice George, uses </a:t>
            </a:r>
            <a:br>
              <a:rPr lang="en-US" dirty="0"/>
            </a:br>
            <a:r>
              <a:rPr lang="en-US" dirty="0"/>
              <a:t>       Lexis’s “</a:t>
            </a:r>
            <a:r>
              <a:rPr lang="en-US" dirty="0" err="1"/>
              <a:t>writtenby</a:t>
            </a:r>
            <a:r>
              <a:rPr lang="en-US" dirty="0"/>
              <a:t>” field to specify opinions BY Chief Justice George, and the </a:t>
            </a:r>
            <a:br>
              <a:rPr lang="en-US" dirty="0"/>
            </a:br>
            <a:r>
              <a:rPr lang="en-US" dirty="0"/>
              <a:t>             Lexis “summary” field to target cases that are actually ABOUT the death penalty.</a:t>
            </a:r>
          </a:p>
          <a:p>
            <a:endParaRPr lang="en-US" dirty="0"/>
          </a:p>
          <a:p>
            <a:endParaRPr lang="en-US" dirty="0"/>
          </a:p>
          <a:p>
            <a:endParaRPr lang="en-US" dirty="0"/>
          </a:p>
          <a:p>
            <a:r>
              <a:rPr lang="en-US" dirty="0"/>
              <a:t>[NEXT SLIDE]</a:t>
            </a:r>
          </a:p>
          <a:p>
            <a:endParaRPr lang="en-US" dirty="0"/>
          </a:p>
          <a:p>
            <a:r>
              <a:rPr lang="en-US" dirty="0"/>
              <a:t>[SAMPLE SEARCHES/SOURCES]</a:t>
            </a:r>
          </a:p>
          <a:p>
            <a:endParaRPr lang="en-US" dirty="0"/>
          </a:p>
          <a:p>
            <a:r>
              <a:rPr lang="en-US" dirty="0"/>
              <a:t>In “California State Cases, Combined” [Lexis] or “California State Cases” [Westlaw] — Search:</a:t>
            </a:r>
          </a:p>
          <a:p>
            <a:endParaRPr lang="en-US" dirty="0"/>
          </a:p>
          <a:p>
            <a:r>
              <a:rPr lang="en-US" dirty="0" err="1"/>
              <a:t>writtenby</a:t>
            </a:r>
            <a:r>
              <a:rPr lang="en-US" dirty="0"/>
              <a:t>(</a:t>
            </a:r>
            <a:r>
              <a:rPr lang="en-US" dirty="0" err="1"/>
              <a:t>george</a:t>
            </a:r>
            <a:r>
              <a:rPr lang="en-US" dirty="0"/>
              <a:t>) and ln-summary("death penalty" or "capital punishment" or (</a:t>
            </a:r>
            <a:r>
              <a:rPr lang="en-US" dirty="0" err="1"/>
              <a:t>sentenc</a:t>
            </a:r>
            <a:r>
              <a:rPr lang="en-US" dirty="0"/>
              <a:t>! /2 death) or "capital murder")     [Lexis]</a:t>
            </a:r>
          </a:p>
          <a:p>
            <a:endParaRPr lang="en-US" dirty="0"/>
          </a:p>
          <a:p>
            <a:r>
              <a:rPr lang="en-US" dirty="0"/>
              <a:t>judge(</a:t>
            </a:r>
            <a:r>
              <a:rPr lang="en-US" dirty="0" err="1"/>
              <a:t>george</a:t>
            </a:r>
            <a:r>
              <a:rPr lang="en-US" dirty="0"/>
              <a:t>) and synopsis("death penalty" or "capital punishment" or (</a:t>
            </a:r>
            <a:r>
              <a:rPr lang="en-US" dirty="0" err="1"/>
              <a:t>sentenc</a:t>
            </a:r>
            <a:r>
              <a:rPr lang="en-US" dirty="0"/>
              <a:t>! /2 death) or "capital murder")     [Westlaw]</a:t>
            </a:r>
          </a:p>
          <a:p>
            <a:endParaRPr lang="en-US" dirty="0"/>
          </a:p>
          <a:p>
            <a:endParaRPr lang="en-US" dirty="0"/>
          </a:p>
        </p:txBody>
      </p:sp>
    </p:spTree>
    <p:extLst>
      <p:ext uri="{BB962C8B-B14F-4D97-AF65-F5344CB8AC3E}">
        <p14:creationId xmlns:p14="http://schemas.microsoft.com/office/powerpoint/2010/main" val="2336789694"/>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were just a few ways to get the most out of full-text keyword searching for case law. </a:t>
            </a:r>
          </a:p>
          <a:p>
            <a:br>
              <a:rPr lang="en-US" dirty="0"/>
            </a:br>
            <a:r>
              <a:rPr lang="en-US" dirty="0"/>
              <a:t>     For advice for your project, ask one of the </a:t>
            </a:r>
            <a:r>
              <a:rPr lang="en-US" dirty="0" err="1"/>
              <a:t>Zief</a:t>
            </a:r>
            <a:r>
              <a:rPr lang="en-US" dirty="0"/>
              <a:t> research librarians</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118</a:t>
            </a:fld>
            <a:endParaRPr lang="en-US"/>
          </a:p>
        </p:txBody>
      </p:sp>
    </p:spTree>
    <p:extLst>
      <p:ext uri="{BB962C8B-B14F-4D97-AF65-F5344CB8AC3E}">
        <p14:creationId xmlns:p14="http://schemas.microsoft.com/office/powerpoint/2010/main" val="784078619"/>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119</a:t>
            </a:fld>
            <a:endParaRPr lang="en-US"/>
          </a:p>
        </p:txBody>
      </p:sp>
    </p:spTree>
    <p:extLst>
      <p:ext uri="{BB962C8B-B14F-4D97-AF65-F5344CB8AC3E}">
        <p14:creationId xmlns:p14="http://schemas.microsoft.com/office/powerpoint/2010/main" val="2827946827"/>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END of  DECK</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60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Fade to black here!</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60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[TIME: 5:55 or so ]</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120</a:t>
            </a:fld>
            <a:endParaRPr lang="en-US"/>
          </a:p>
        </p:txBody>
      </p:sp>
    </p:spTree>
    <p:extLst>
      <p:ext uri="{BB962C8B-B14F-4D97-AF65-F5344CB8AC3E}">
        <p14:creationId xmlns:p14="http://schemas.microsoft.com/office/powerpoint/2010/main" val="347621315"/>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62681F92-E277-384D-8689-ED20A80FA298}" type="slidenum">
              <a:rPr lang="en-US"/>
              <a:pPr/>
              <a:t>122</a:t>
            </a:fld>
            <a:endParaRPr lang="en-US"/>
          </a:p>
        </p:txBody>
      </p:sp>
      <p:sp>
        <p:nvSpPr>
          <p:cNvPr id="237570"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54069061-E80D-FA4E-AD97-12049C90DC7F}" type="slidenum">
              <a:rPr lang="en-US" sz="1200"/>
              <a:pPr algn="r"/>
              <a:t>122</a:t>
            </a:fld>
            <a:endParaRPr lang="en-US" sz="1200"/>
          </a:p>
        </p:txBody>
      </p:sp>
      <p:sp>
        <p:nvSpPr>
          <p:cNvPr id="237571"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237572"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baseline="0" dirty="0"/>
              <a:t>[OMIT THIS?]</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baseline="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aseline="0" dirty="0"/>
              <a:t>[NO NARRATION NEEDED?]</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baseline="0" dirty="0"/>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baseline="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aseline="0" dirty="0"/>
              <a:t>[NEXT SLIDE]</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baseline="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aseline="0" dirty="0"/>
              <a:t>You’ve now completed the</a:t>
            </a:r>
            <a:r>
              <a:rPr lang="en-US" altLang="en-US" dirty="0">
                <a:ea typeface="ＭＳ Ｐゴシック" charset="-128"/>
              </a:rPr>
              <a:t> videos on TOPIC</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altLang="en-US" dirty="0">
              <a:ea typeface="ＭＳ Ｐゴシック" charset="-128"/>
            </a:endParaRPr>
          </a:p>
          <a:p>
            <a:endParaRPr lang="en-US" sz="1200" baseline="0" dirty="0"/>
          </a:p>
          <a:p>
            <a:r>
              <a:rPr lang="en-US" sz="1200" baseline="0" dirty="0"/>
              <a:t>[TIME]</a:t>
            </a:r>
          </a:p>
        </p:txBody>
      </p:sp>
    </p:spTree>
    <p:extLst>
      <p:ext uri="{BB962C8B-B14F-4D97-AF65-F5344CB8AC3E}">
        <p14:creationId xmlns:p14="http://schemas.microsoft.com/office/powerpoint/2010/main" val="3322307968"/>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124</a:t>
            </a:fld>
            <a:endParaRPr lang="en-US"/>
          </a:p>
        </p:txBody>
      </p:sp>
    </p:spTree>
    <p:extLst>
      <p:ext uri="{BB962C8B-B14F-4D97-AF65-F5344CB8AC3E}">
        <p14:creationId xmlns:p14="http://schemas.microsoft.com/office/powerpoint/2010/main" val="15847044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 there ARE disadvantages as well.</a:t>
            </a:r>
          </a:p>
          <a:p>
            <a:endParaRPr lang="en-US" dirty="0"/>
          </a:p>
          <a:p>
            <a:r>
              <a:rPr lang="en-US" dirty="0"/>
              <a:t>These include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[ANIMATE]</a:t>
            </a:r>
          </a:p>
          <a:p>
            <a:r>
              <a:rPr lang="en-US" dirty="0"/>
              <a:t>  •  Selectivity. </a:t>
            </a:r>
            <a:br>
              <a:rPr lang="en-US" dirty="0"/>
            </a:br>
            <a:r>
              <a:rPr lang="en-US" dirty="0"/>
              <a:t>       Usually at least some relevant cases will be left out. </a:t>
            </a:r>
            <a:br>
              <a:rPr lang="en-US" dirty="0"/>
            </a:br>
            <a:endParaRPr lang="en-US" dirty="0"/>
          </a:p>
          <a:p>
            <a:r>
              <a:rPr lang="en-US" dirty="0"/>
              <a:t>Another downside can be...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[ANIMATE]</a:t>
            </a:r>
          </a:p>
          <a:p>
            <a:r>
              <a:rPr lang="en-US" dirty="0"/>
              <a:t>  •   A focus on general rules (the “big picture”) </a:t>
            </a:r>
            <a:br>
              <a:rPr lang="en-US" dirty="0"/>
            </a:br>
            <a:r>
              <a:rPr lang="en-US" dirty="0"/>
              <a:t>            — a focus that [, while often useful,] can leave you looking for </a:t>
            </a:r>
            <a:br>
              <a:rPr lang="en-US" dirty="0"/>
            </a:br>
            <a:r>
              <a:rPr lang="en-US" dirty="0"/>
              <a:t>                 OTHER ways to find cases that are factually similar to your client’s issue. </a:t>
            </a:r>
          </a:p>
          <a:p>
            <a:endParaRPr lang="en-US" dirty="0"/>
          </a:p>
          <a:p>
            <a:r>
              <a:rPr lang="en-US" dirty="0"/>
              <a:t>And a third disadvantage is...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[ANIMATE]</a:t>
            </a:r>
          </a:p>
          <a:p>
            <a:r>
              <a:rPr lang="en-US" dirty="0"/>
              <a:t>  •    The possibility that for SOME issues or even whole areas of law, there may be no useful secondary source.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12</a:t>
            </a:fld>
            <a:endParaRPr lang="en-US"/>
          </a:p>
        </p:txBody>
      </p:sp>
    </p:spTree>
    <p:extLst>
      <p:ext uri="{BB962C8B-B14F-4D97-AF65-F5344CB8AC3E}">
        <p14:creationId xmlns:p14="http://schemas.microsoft.com/office/powerpoint/2010/main" val="33479153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dirty="0" err="1"/>
              <a:t>Zief</a:t>
            </a:r>
            <a:r>
              <a:rPr lang="en-US" dirty="0"/>
              <a:t> research librarians recommend using secondary sources for just about every legal research project.</a:t>
            </a:r>
          </a:p>
          <a:p>
            <a:endParaRPr lang="en-US" dirty="0"/>
          </a:p>
          <a:p>
            <a:r>
              <a:rPr lang="en-US" dirty="0"/>
              <a:t>If you have  questions about using secondary sources to find cases, or would like advice on your research,</a:t>
            </a:r>
            <a:br>
              <a:rPr lang="en-US" dirty="0"/>
            </a:br>
            <a:r>
              <a:rPr lang="en-US" dirty="0"/>
              <a:t>        just ask one of the </a:t>
            </a:r>
            <a:r>
              <a:rPr lang="en-US" dirty="0" err="1"/>
              <a:t>Zief</a:t>
            </a:r>
            <a:r>
              <a:rPr lang="en-US" dirty="0"/>
              <a:t> research librarians.</a:t>
            </a:r>
          </a:p>
          <a:p>
            <a:endParaRPr lang="en-US" dirty="0"/>
          </a:p>
          <a:p>
            <a:r>
              <a:rPr lang="en-US" dirty="0"/>
              <a:t>[NEXT SLIDE]</a:t>
            </a:r>
          </a:p>
          <a:p>
            <a:endParaRPr lang="en-US" dirty="0"/>
          </a:p>
          <a:p>
            <a:r>
              <a:rPr lang="en-US" dirty="0" err="1"/>
              <a:t>Zief</a:t>
            </a:r>
            <a:r>
              <a:rPr lang="en-US" dirty="0"/>
              <a:t> research help link: https://</a:t>
            </a:r>
            <a:r>
              <a:rPr lang="en-US" dirty="0" err="1"/>
              <a:t>legalresearch.usfca.edu</a:t>
            </a:r>
            <a:r>
              <a:rPr lang="en-US" dirty="0"/>
              <a:t>/</a:t>
            </a:r>
            <a:r>
              <a:rPr lang="en-US" dirty="0" err="1"/>
              <a:t>ZiefResearchHelp</a:t>
            </a:r>
            <a:endParaRPr lang="en-US" dirty="0"/>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13</a:t>
            </a:fld>
            <a:endParaRPr lang="en-US"/>
          </a:p>
        </p:txBody>
      </p:sp>
    </p:spTree>
    <p:extLst>
      <p:ext uri="{BB962C8B-B14F-4D97-AF65-F5344CB8AC3E}">
        <p14:creationId xmlns:p14="http://schemas.microsoft.com/office/powerpoint/2010/main" val="15149539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The next video</a:t>
            </a:r>
            <a:r>
              <a:rPr lang="en-US" baseline="0" dirty="0"/>
              <a:t> in this series will cover</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baseline="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[ANIMATE]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baseline="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     annotated codes.</a:t>
            </a:r>
            <a:endParaRPr lang="en-US" dirty="0"/>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14</a:t>
            </a:fld>
            <a:endParaRPr lang="en-US"/>
          </a:p>
        </p:txBody>
      </p:sp>
    </p:spTree>
    <p:extLst>
      <p:ext uri="{BB962C8B-B14F-4D97-AF65-F5344CB8AC3E}">
        <p14:creationId xmlns:p14="http://schemas.microsoft.com/office/powerpoint/2010/main" val="25147989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15</a:t>
            </a:fld>
            <a:endParaRPr lang="en-US"/>
          </a:p>
        </p:txBody>
      </p:sp>
    </p:spTree>
    <p:extLst>
      <p:ext uri="{BB962C8B-B14F-4D97-AF65-F5344CB8AC3E}">
        <p14:creationId xmlns:p14="http://schemas.microsoft.com/office/powerpoint/2010/main" val="10366494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END of DECK</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60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Fade to black here!</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60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[TIME:  4:10 or so]</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16</a:t>
            </a:fld>
            <a:endParaRPr lang="en-US"/>
          </a:p>
        </p:txBody>
      </p:sp>
    </p:spTree>
    <p:extLst>
      <p:ext uri="{BB962C8B-B14F-4D97-AF65-F5344CB8AC3E}">
        <p14:creationId xmlns:p14="http://schemas.microsoft.com/office/powerpoint/2010/main" val="4930328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17</a:t>
            </a:fld>
            <a:endParaRPr lang="en-US"/>
          </a:p>
        </p:txBody>
      </p:sp>
    </p:spTree>
    <p:extLst>
      <p:ext uri="{BB962C8B-B14F-4D97-AF65-F5344CB8AC3E}">
        <p14:creationId xmlns:p14="http://schemas.microsoft.com/office/powerpoint/2010/main" val="41828927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a:t>Welcome to the SECOND of the SEVEN videos on ways to find cases relevant to your client’s issue.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18</a:t>
            </a:fld>
            <a:endParaRPr lang="en-US"/>
          </a:p>
        </p:txBody>
      </p:sp>
    </p:spTree>
    <p:extLst>
      <p:ext uri="{BB962C8B-B14F-4D97-AF65-F5344CB8AC3E}">
        <p14:creationId xmlns:p14="http://schemas.microsoft.com/office/powerpoint/2010/main" val="15505265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video will focus on </a:t>
            </a:r>
          </a:p>
          <a:p>
            <a:r>
              <a:rPr lang="en-US" baseline="0" dirty="0"/>
              <a:t>[ANIMATE ARROW]</a:t>
            </a:r>
            <a:endParaRPr lang="en-US" dirty="0"/>
          </a:p>
          <a:p>
            <a:r>
              <a:rPr lang="en-US" dirty="0"/>
              <a:t>  using annotated codes.</a:t>
            </a:r>
          </a:p>
          <a:p>
            <a:endParaRPr lang="en-US" dirty="0"/>
          </a:p>
          <a:p>
            <a:endParaRPr lang="en-US" dirty="0"/>
          </a:p>
          <a:p>
            <a:r>
              <a:rPr lang="en-US" dirty="0"/>
              <a:t>[NEXT SLIDE]</a:t>
            </a:r>
          </a:p>
        </p:txBody>
      </p:sp>
      <p:sp>
        <p:nvSpPr>
          <p:cNvPr id="4" name="Slide Number Placeholder 3"/>
          <p:cNvSpPr>
            <a:spLocks noGrp="1"/>
          </p:cNvSpPr>
          <p:nvPr>
            <p:ph type="sldNum" sz="quarter" idx="10"/>
          </p:nvPr>
        </p:nvSpPr>
        <p:spPr/>
        <p:txBody>
          <a:bodyPr/>
          <a:lstStyle/>
          <a:p>
            <a:fld id="{B8796F01-7154-41E0-B48B-A6921757531A}" type="slidenum">
              <a:rPr lang="en-US" smtClean="0"/>
              <a:pPr/>
              <a:t>19</a:t>
            </a:fld>
            <a:endParaRPr lang="en-US"/>
          </a:p>
        </p:txBody>
      </p:sp>
    </p:spTree>
    <p:extLst>
      <p:ext uri="{BB962C8B-B14F-4D97-AF65-F5344CB8AC3E}">
        <p14:creationId xmlns:p14="http://schemas.microsoft.com/office/powerpoint/2010/main" val="140260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en-US" dirty="0"/>
              <a:t>These days, the most common case-finding tactic is to run keyword searches in case law sources... </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2</a:t>
            </a:fld>
            <a:endParaRPr lang="en-US"/>
          </a:p>
        </p:txBody>
      </p:sp>
    </p:spTree>
    <p:extLst>
      <p:ext uri="{BB962C8B-B14F-4D97-AF65-F5344CB8AC3E}">
        <p14:creationId xmlns:p14="http://schemas.microsoft.com/office/powerpoint/2010/main" val="26466622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Annotated codes give you citations to cases that interpret specific statutes or code sections.</a:t>
            </a:r>
          </a:p>
          <a:p>
            <a:endParaRPr lang="en-US" dirty="0"/>
          </a:p>
          <a:p>
            <a:endParaRPr lang="en-US" dirty="0"/>
          </a:p>
          <a:p>
            <a:endParaRPr lang="en-US" dirty="0"/>
          </a:p>
          <a:p>
            <a:r>
              <a:rPr lang="en-US" dirty="0"/>
              <a:t>[NEXT</a:t>
            </a:r>
            <a:r>
              <a:rPr lang="en-US" baseline="0" dirty="0"/>
              <a:t> SLIDE]</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20</a:t>
            </a:fld>
            <a:endParaRPr lang="en-US"/>
          </a:p>
        </p:txBody>
      </p:sp>
    </p:spTree>
    <p:extLst>
      <p:ext uri="{BB962C8B-B14F-4D97-AF65-F5344CB8AC3E}">
        <p14:creationId xmlns:p14="http://schemas.microsoft.com/office/powerpoint/2010/main" val="14623983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Annotated codes ...</a:t>
            </a:r>
          </a:p>
          <a:p>
            <a:pPr eaLnBrk="1" hangingPunct="1">
              <a:defRPr/>
            </a:pPr>
            <a:r>
              <a:rPr lang="en-US" dirty="0"/>
              <a:t>[ANIMATE]</a:t>
            </a:r>
          </a:p>
          <a:p>
            <a:pPr eaLnBrk="1" hangingPunct="1">
              <a:defRPr/>
            </a:pPr>
            <a:r>
              <a:rPr lang="en-US" dirty="0"/>
              <a:t>    are useful WHENEVER you need to know how the courts have interpreted </a:t>
            </a:r>
            <a:br>
              <a:rPr lang="en-US" dirty="0"/>
            </a:br>
            <a:r>
              <a:rPr lang="en-US" dirty="0"/>
              <a:t>        the statutes or code sections at issue in your client’s situation. </a:t>
            </a:r>
          </a:p>
          <a:p>
            <a:pPr eaLnBrk="1" hangingPunct="1">
              <a:defRPr/>
            </a:pPr>
            <a:endParaRPr lang="en-US" dirty="0"/>
          </a:p>
          <a:p>
            <a:pPr eaLnBrk="1" hangingPunct="1">
              <a:defRPr/>
            </a:pPr>
            <a:r>
              <a:rPr lang="en-US" dirty="0"/>
              <a:t>If your client’s problem involves a statute, ALWAYS use an annotated code to find cases. </a:t>
            </a:r>
          </a:p>
          <a:p>
            <a:pPr eaLnBrk="1" hangingPunct="1">
              <a:defRPr/>
            </a:pPr>
            <a:endParaRPr lang="en-US" dirty="0"/>
          </a:p>
          <a:p>
            <a:pPr eaLnBrk="1" hangingPunct="1">
              <a:defRPr/>
            </a:pPr>
            <a:r>
              <a:rPr lang="en-US" dirty="0"/>
              <a:t>(And, because annotated codes don’t COMPREHENSIVELY cite to cases that interpret a statute, </a:t>
            </a:r>
            <a:br>
              <a:rPr lang="en-US" dirty="0"/>
            </a:br>
            <a:r>
              <a:rPr lang="en-US" dirty="0"/>
              <a:t>          be sure to use Shepard’s or </a:t>
            </a:r>
            <a:r>
              <a:rPr lang="en-US" dirty="0" err="1"/>
              <a:t>KeyCite</a:t>
            </a:r>
            <a:r>
              <a:rPr lang="en-US" dirty="0"/>
              <a:t> with your statute as well.)</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21</a:t>
            </a:fld>
            <a:endParaRPr lang="en-US"/>
          </a:p>
        </p:txBody>
      </p:sp>
    </p:spTree>
    <p:extLst>
      <p:ext uri="{BB962C8B-B14F-4D97-AF65-F5344CB8AC3E}">
        <p14:creationId xmlns:p14="http://schemas.microsoft.com/office/powerpoint/2010/main" val="42148773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annotated STATE codes and statutes on LEXIS, select ...</a:t>
            </a:r>
          </a:p>
          <a:p>
            <a:r>
              <a:rPr lang="en-US" dirty="0"/>
              <a:t>[ANIMATE]</a:t>
            </a:r>
          </a:p>
          <a:p>
            <a:r>
              <a:rPr lang="en-US" dirty="0"/>
              <a:t>    “Notes to Decisions” from the “Go to” menu to see citations to cases.</a:t>
            </a:r>
          </a:p>
          <a:p>
            <a:endParaRPr lang="en-US" dirty="0"/>
          </a:p>
          <a:p>
            <a:r>
              <a:rPr lang="en-US" dirty="0"/>
              <a:t>This scrolls you down to ...</a:t>
            </a:r>
          </a:p>
          <a:p>
            <a:r>
              <a:rPr lang="en-US" dirty="0"/>
              <a:t>[ANIMATE]</a:t>
            </a:r>
          </a:p>
          <a:p>
            <a:r>
              <a:rPr lang="en-US" dirty="0"/>
              <a:t>... the beginning of the “Notes to Decisions” section, which includes...</a:t>
            </a:r>
          </a:p>
          <a:p>
            <a:r>
              <a:rPr lang="en-US" dirty="0"/>
              <a:t>[ANIMATE]</a:t>
            </a:r>
          </a:p>
          <a:p>
            <a:r>
              <a:rPr lang="en-US" dirty="0"/>
              <a:t>... headnotes from and links to cases interpreting the code section.</a:t>
            </a:r>
          </a:p>
          <a:p>
            <a:endParaRPr lang="en-US" dirty="0"/>
          </a:p>
          <a:p>
            <a:endParaRPr lang="en-US" dirty="0"/>
          </a:p>
          <a:p>
            <a:endParaRPr lang="en-US" dirty="0"/>
          </a:p>
          <a:p>
            <a:r>
              <a:rPr lang="en-US" dirty="0"/>
              <a:t> [NEXT SLIDE]</a:t>
            </a:r>
          </a:p>
          <a:p>
            <a:endParaRPr lang="en-US" dirty="0"/>
          </a:p>
          <a:p>
            <a:endParaRPr lang="en-US" dirty="0"/>
          </a:p>
          <a:p>
            <a:r>
              <a:rPr lang="en-US" dirty="0"/>
              <a:t>[The code section illustrated is: Cal. </a:t>
            </a:r>
            <a:r>
              <a:rPr lang="en-US" dirty="0" err="1"/>
              <a:t>Veh</a:t>
            </a:r>
            <a:r>
              <a:rPr lang="en-US" dirty="0"/>
              <a:t>. Code § 23152]</a:t>
            </a:r>
          </a:p>
        </p:txBody>
      </p:sp>
      <p:sp>
        <p:nvSpPr>
          <p:cNvPr id="4" name="Slide Number Placeholder 3"/>
          <p:cNvSpPr>
            <a:spLocks noGrp="1"/>
          </p:cNvSpPr>
          <p:nvPr>
            <p:ph type="sldNum" sz="quarter" idx="10"/>
          </p:nvPr>
        </p:nvSpPr>
        <p:spPr/>
        <p:txBody>
          <a:bodyPr/>
          <a:lstStyle/>
          <a:p>
            <a:fld id="{B8796F01-7154-41E0-B48B-A6921757531A}" type="slidenum">
              <a:rPr lang="en-US" smtClean="0"/>
              <a:pPr/>
              <a:t>22</a:t>
            </a:fld>
            <a:endParaRPr lang="en-US"/>
          </a:p>
        </p:txBody>
      </p:sp>
    </p:spTree>
    <p:extLst>
      <p:ext uri="{BB962C8B-B14F-4D97-AF65-F5344CB8AC3E}">
        <p14:creationId xmlns:p14="http://schemas.microsoft.com/office/powerpoint/2010/main" val="4327777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annotated U.S. CODE on Lexis, the process is the same, EXCEPT that you select ...</a:t>
            </a:r>
          </a:p>
          <a:p>
            <a:r>
              <a:rPr lang="en-US" dirty="0"/>
              <a:t>[ANIMATE]</a:t>
            </a:r>
          </a:p>
          <a:p>
            <a:r>
              <a:rPr lang="en-US" dirty="0"/>
              <a:t>   ...“Case Notes” from the “Go to” menu to scroll down to the ....</a:t>
            </a:r>
          </a:p>
          <a:p>
            <a:r>
              <a:rPr lang="en-US" dirty="0"/>
              <a:t>[ANIMATE]</a:t>
            </a:r>
          </a:p>
          <a:p>
            <a:r>
              <a:rPr lang="en-US" dirty="0"/>
              <a:t> ... “Case Notes” section to see citations to cases.</a:t>
            </a:r>
          </a:p>
          <a:p>
            <a:endParaRPr lang="en-US" dirty="0"/>
          </a:p>
          <a:p>
            <a:endParaRPr lang="en-US" dirty="0"/>
          </a:p>
          <a:p>
            <a:endParaRPr lang="en-US" dirty="0"/>
          </a:p>
          <a:p>
            <a:endParaRPr lang="en-US" dirty="0"/>
          </a:p>
          <a:p>
            <a:r>
              <a:rPr lang="en-US" dirty="0"/>
              <a:t>[NEXT SLIDE]</a:t>
            </a:r>
          </a:p>
          <a:p>
            <a:endParaRPr lang="en-US" dirty="0"/>
          </a:p>
          <a:p>
            <a:endParaRPr lang="en-US" dirty="0"/>
          </a:p>
          <a:p>
            <a:r>
              <a:rPr lang="en-US" dirty="0"/>
              <a:t>17 USC 106A</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23</a:t>
            </a:fld>
            <a:endParaRPr lang="en-US"/>
          </a:p>
        </p:txBody>
      </p:sp>
    </p:spTree>
    <p:extLst>
      <p:ext uri="{BB962C8B-B14F-4D97-AF65-F5344CB8AC3E}">
        <p14:creationId xmlns:p14="http://schemas.microsoft.com/office/powerpoint/2010/main" val="41169068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both state AND federal annotated codes and statutes on Westlaw, selecting the...</a:t>
            </a:r>
          </a:p>
          <a:p>
            <a:r>
              <a:rPr lang="en-US" dirty="0"/>
              <a:t>[ANIMATE]</a:t>
            </a:r>
          </a:p>
          <a:p>
            <a:r>
              <a:rPr lang="en-US" dirty="0"/>
              <a:t>... “Notes of Decisions” tab takes you to...</a:t>
            </a:r>
          </a:p>
          <a:p>
            <a:r>
              <a:rPr lang="en-US" dirty="0"/>
              <a:t>[ANIMATE]</a:t>
            </a:r>
          </a:p>
          <a:p>
            <a:r>
              <a:rPr lang="en-US" dirty="0"/>
              <a:t>  ...citations to cases interpreting the code section.</a:t>
            </a:r>
          </a:p>
          <a:p>
            <a:endParaRPr lang="en-US" dirty="0"/>
          </a:p>
          <a:p>
            <a:endParaRPr lang="en-US" dirty="0"/>
          </a:p>
          <a:p>
            <a:endParaRPr lang="en-US" dirty="0"/>
          </a:p>
          <a:p>
            <a:r>
              <a:rPr lang="en-US" dirty="0"/>
              <a:t>[NEXT SLIDE]</a:t>
            </a:r>
          </a:p>
          <a:p>
            <a:endParaRPr lang="en-US" dirty="0"/>
          </a:p>
          <a:p>
            <a:r>
              <a:rPr lang="en-US" dirty="0"/>
              <a:t>17 USC 106A</a:t>
            </a:r>
          </a:p>
        </p:txBody>
      </p:sp>
      <p:sp>
        <p:nvSpPr>
          <p:cNvPr id="4" name="Slide Number Placeholder 3"/>
          <p:cNvSpPr>
            <a:spLocks noGrp="1"/>
          </p:cNvSpPr>
          <p:nvPr>
            <p:ph type="sldNum" sz="quarter" idx="10"/>
          </p:nvPr>
        </p:nvSpPr>
        <p:spPr/>
        <p:txBody>
          <a:bodyPr/>
          <a:lstStyle/>
          <a:p>
            <a:fld id="{B8796F01-7154-41E0-B48B-A6921757531A}" type="slidenum">
              <a:rPr lang="en-US" smtClean="0"/>
              <a:pPr/>
              <a:t>24</a:t>
            </a:fld>
            <a:endParaRPr lang="en-US"/>
          </a:p>
        </p:txBody>
      </p:sp>
    </p:spTree>
    <p:extLst>
      <p:ext uri="{BB962C8B-B14F-4D97-AF65-F5344CB8AC3E}">
        <p14:creationId xmlns:p14="http://schemas.microsoft.com/office/powerpoint/2010/main" val="12505347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Here’s an overview of the pros and cons of annotated codes....</a:t>
            </a:r>
          </a:p>
          <a:p>
            <a:pPr eaLnBrk="1" hangingPunct="1">
              <a:defRPr/>
            </a:pPr>
            <a:endParaRPr lang="en-US" dirty="0"/>
          </a:p>
          <a:p>
            <a:pPr eaLnBrk="1" hangingPunct="1">
              <a:defRPr/>
            </a:pPr>
            <a:endParaRPr lang="en-US" dirty="0"/>
          </a:p>
          <a:p>
            <a:pPr eaLnBrk="1" hangingPunct="1">
              <a:defRPr/>
            </a:pPr>
            <a:endParaRPr lang="en-US" dirty="0"/>
          </a:p>
          <a:p>
            <a:pPr eaLnBrk="1" hangingPunct="1">
              <a:defRPr/>
            </a:pPr>
            <a:r>
              <a:rPr lang="en-US" dirty="0"/>
              <a:t>[NEXT SLIDE]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25</a:t>
            </a:fld>
            <a:endParaRPr lang="en-US"/>
          </a:p>
        </p:txBody>
      </p:sp>
    </p:spTree>
    <p:extLst>
      <p:ext uri="{BB962C8B-B14F-4D97-AF65-F5344CB8AC3E}">
        <p14:creationId xmlns:p14="http://schemas.microsoft.com/office/powerpoint/2010/main" val="41611837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Advantages of annotated codes include —</a:t>
            </a:r>
          </a:p>
          <a:p>
            <a:r>
              <a:rPr lang="en-US" dirty="0"/>
              <a:t>[ANIMATE]</a:t>
            </a:r>
          </a:p>
          <a:p>
            <a:r>
              <a:rPr lang="en-US" dirty="0"/>
              <a:t>   •  Access to lots of cases. </a:t>
            </a:r>
          </a:p>
          <a:p>
            <a:r>
              <a:rPr lang="en-US" dirty="0"/>
              <a:t>           The editors who create the annotated codes try to include as many citations as they can to </a:t>
            </a:r>
            <a:br>
              <a:rPr lang="en-US" dirty="0"/>
            </a:br>
            <a:r>
              <a:rPr lang="en-US" dirty="0"/>
              <a:t>                   PUBLISHED cases that substantively interpret the code section you’re researching.</a:t>
            </a:r>
          </a:p>
          <a:p>
            <a:endParaRPr lang="en-US" dirty="0"/>
          </a:p>
          <a:p>
            <a:r>
              <a:rPr lang="en-US" dirty="0"/>
              <a:t>Another plus is...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[ANIMATE]</a:t>
            </a:r>
            <a:br>
              <a:rPr lang="en-US" dirty="0"/>
            </a:br>
            <a:r>
              <a:rPr lang="en-US" dirty="0"/>
              <a:t>   •  Organization of citations.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       The annotated code editors organize the case citations by topic,</a:t>
            </a:r>
            <a:br>
              <a:rPr lang="en-US" dirty="0"/>
            </a:br>
            <a:r>
              <a:rPr lang="en-US" dirty="0"/>
              <a:t>               to help you identify cases that might apply to your client’s situation.</a:t>
            </a:r>
          </a:p>
          <a:p>
            <a:endParaRPr lang="en-US" dirty="0"/>
          </a:p>
          <a:p>
            <a:r>
              <a:rPr lang="en-US" dirty="0"/>
              <a:t>And you’ll also get...</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[ANIMATE]</a:t>
            </a:r>
          </a:p>
          <a:p>
            <a:r>
              <a:rPr lang="en-US" dirty="0"/>
              <a:t>   •  Brief descriptions of cases. </a:t>
            </a:r>
          </a:p>
          <a:p>
            <a:r>
              <a:rPr lang="en-US" dirty="0"/>
              <a:t>         Annotated codes include headnotes from the cases they cite, so you can get </a:t>
            </a:r>
            <a:br>
              <a:rPr lang="en-US" dirty="0"/>
            </a:br>
            <a:r>
              <a:rPr lang="en-US" dirty="0"/>
              <a:t>               at least some idea of what a case might be about before you read it.</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26</a:t>
            </a:fld>
            <a:endParaRPr lang="en-US"/>
          </a:p>
        </p:txBody>
      </p:sp>
    </p:spTree>
    <p:extLst>
      <p:ext uri="{BB962C8B-B14F-4D97-AF65-F5344CB8AC3E}">
        <p14:creationId xmlns:p14="http://schemas.microsoft.com/office/powerpoint/2010/main" val="15722822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Downsides of annotated codes include —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[ANIMATE]</a:t>
            </a:r>
          </a:p>
          <a:p>
            <a:r>
              <a:rPr lang="en-US" dirty="0"/>
              <a:t>   •  Lack of analysis, context, or explanation. </a:t>
            </a:r>
          </a:p>
          <a:p>
            <a:r>
              <a:rPr lang="en-US" dirty="0"/>
              <a:t>          The only information about cases is in the brief headnotes.</a:t>
            </a:r>
          </a:p>
          <a:p>
            <a:endParaRPr lang="en-US" dirty="0"/>
          </a:p>
          <a:p>
            <a:r>
              <a:rPr lang="en-US" dirty="0"/>
              <a:t>An advantage that can also be a disadvantage is...</a:t>
            </a:r>
          </a:p>
          <a:p>
            <a:r>
              <a:rPr lang="en-US" dirty="0"/>
              <a:t>[ANIMATE]</a:t>
            </a:r>
          </a:p>
          <a:p>
            <a:r>
              <a:rPr lang="en-US" dirty="0"/>
              <a:t>   •  Access to lots of cases (!) </a:t>
            </a:r>
          </a:p>
          <a:p>
            <a:r>
              <a:rPr lang="en-US" dirty="0"/>
              <a:t>      If the annotated code cites to hundreds or thousands of cases interpreting the code section, </a:t>
            </a:r>
            <a:br>
              <a:rPr lang="en-US" dirty="0"/>
            </a:br>
            <a:r>
              <a:rPr lang="en-US" dirty="0"/>
              <a:t>             it can be hard to sift through those citations to find cases applicable to your client’s issue.</a:t>
            </a:r>
          </a:p>
          <a:p>
            <a:endParaRPr lang="en-US" dirty="0"/>
          </a:p>
          <a:p>
            <a:r>
              <a:rPr lang="en-US" dirty="0"/>
              <a:t>And a final [obvious] downside is...</a:t>
            </a:r>
          </a:p>
          <a:p>
            <a:r>
              <a:rPr lang="en-US" dirty="0"/>
              <a:t>[ANIMATE]</a:t>
            </a:r>
          </a:p>
          <a:p>
            <a:r>
              <a:rPr lang="en-US" dirty="0"/>
              <a:t>   •  Lack of utility if your issue is a common law, non-statutory issue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27</a:t>
            </a:fld>
            <a:endParaRPr lang="en-US"/>
          </a:p>
        </p:txBody>
      </p:sp>
    </p:spTree>
    <p:extLst>
      <p:ext uri="{BB962C8B-B14F-4D97-AF65-F5344CB8AC3E}">
        <p14:creationId xmlns:p14="http://schemas.microsoft.com/office/powerpoint/2010/main" val="26400585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you’re using annotated codes to find cases on your client’s issue, </a:t>
            </a:r>
            <a:br>
              <a:rPr lang="en-US" dirty="0"/>
            </a:br>
            <a:r>
              <a:rPr lang="en-US" dirty="0"/>
              <a:t>     and you have any questions about your project, ask one of the </a:t>
            </a:r>
            <a:r>
              <a:rPr lang="en-US" dirty="0" err="1"/>
              <a:t>Zief</a:t>
            </a:r>
            <a:r>
              <a:rPr lang="en-US" dirty="0"/>
              <a:t> research librarians.</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28</a:t>
            </a:fld>
            <a:endParaRPr lang="en-US"/>
          </a:p>
        </p:txBody>
      </p:sp>
    </p:spTree>
    <p:extLst>
      <p:ext uri="{BB962C8B-B14F-4D97-AF65-F5344CB8AC3E}">
        <p14:creationId xmlns:p14="http://schemas.microsoft.com/office/powerpoint/2010/main" val="11396790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The next video in the series will cover</a:t>
            </a:r>
            <a:endParaRPr lang="en-US" baseline="0" dirty="0"/>
          </a:p>
          <a:p>
            <a:pPr marL="0" marR="0" indent="0" algn="l" defTabSz="914400" rtl="0" eaLnBrk="1" fontAlgn="base" latinLnBrk="0" hangingPunct="1">
              <a:lnSpc>
                <a:spcPct val="100000"/>
              </a:lnSpc>
              <a:spcBef>
                <a:spcPct val="30000"/>
              </a:spcBef>
              <a:spcAft>
                <a:spcPct val="0"/>
              </a:spcAft>
              <a:buClrTx/>
              <a:buSzTx/>
              <a:buFontTx/>
              <a:buNone/>
              <a:tabLst/>
              <a:defRPr/>
            </a:pPr>
            <a:endParaRPr lang="en-US" baseline="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[ANIMATE]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baseline="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a:t>   the “Table of Authorities” technique.</a:t>
            </a:r>
            <a:endParaRPr lang="en-US" baseline="0" dirty="0"/>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29</a:t>
            </a:fld>
            <a:endParaRPr lang="en-US"/>
          </a:p>
        </p:txBody>
      </p:sp>
    </p:spTree>
    <p:extLst>
      <p:ext uri="{BB962C8B-B14F-4D97-AF65-F5344CB8AC3E}">
        <p14:creationId xmlns:p14="http://schemas.microsoft.com/office/powerpoint/2010/main" val="2439556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 searches such as this Westlaw search or ...</a:t>
            </a:r>
          </a:p>
          <a:p>
            <a:r>
              <a:rPr lang="en-US" dirty="0"/>
              <a:t>     [ANIMATE]</a:t>
            </a:r>
          </a:p>
          <a:p>
            <a:r>
              <a:rPr lang="en-US" dirty="0"/>
              <a:t>  ... this Lexis search.</a:t>
            </a:r>
          </a:p>
          <a:p>
            <a:endParaRPr lang="en-US" dirty="0"/>
          </a:p>
          <a:p>
            <a:r>
              <a:rPr lang="en-US" dirty="0"/>
              <a:t>And because keyword searches are so popular, </a:t>
            </a:r>
            <a:br>
              <a:rPr lang="en-US" dirty="0"/>
            </a:br>
            <a:r>
              <a:rPr lang="en-US" dirty="0"/>
              <a:t>         when they don’t perform as hoped, it can be hard to come up with a Plan B. </a:t>
            </a:r>
          </a:p>
          <a:p>
            <a:br>
              <a:rPr lang="en-US" dirty="0"/>
            </a:br>
            <a:r>
              <a:rPr lang="en-US" dirty="0"/>
              <a:t>But... there are LOTS of way to find cases relevant to a client’s issue, and full text keyword searching is just one.</a:t>
            </a:r>
          </a:p>
          <a:p>
            <a:endParaRPr lang="en-US" dirty="0"/>
          </a:p>
          <a:p>
            <a:endParaRPr lang="en-US" dirty="0"/>
          </a:p>
          <a:p>
            <a:r>
              <a:rPr lang="en-US" dirty="0"/>
              <a:t>[NEXT SLIDE]</a:t>
            </a:r>
          </a:p>
          <a:p>
            <a:endParaRPr lang="en-US" dirty="0"/>
          </a:p>
          <a:p>
            <a:r>
              <a:rPr lang="en-US" dirty="0"/>
              <a:t>Westlaw search, in California State Cases, for cases on DUIs and marijuana:</a:t>
            </a:r>
          </a:p>
          <a:p>
            <a:endParaRPr lang="en-US" dirty="0"/>
          </a:p>
          <a:p>
            <a:r>
              <a:rPr lang="en-US" dirty="0"/>
              <a:t>   </a:t>
            </a:r>
            <a:r>
              <a:rPr lang="en-US" dirty="0" err="1"/>
              <a:t>adv</a:t>
            </a:r>
            <a:r>
              <a:rPr lang="en-US" dirty="0"/>
              <a:t>: driving /s "under the influence" or "while intoxicated" and marijuana or cannabis</a:t>
            </a:r>
          </a:p>
          <a:p>
            <a:endParaRPr lang="en-US" dirty="0"/>
          </a:p>
          <a:p>
            <a:endParaRPr lang="en-US" dirty="0"/>
          </a:p>
          <a:p>
            <a:r>
              <a:rPr lang="en-US" dirty="0"/>
              <a:t>Lexis search, in U.S. Federal Cases, for cases on liability of vessel owners for employees’ negligence:</a:t>
            </a:r>
          </a:p>
          <a:p>
            <a:endParaRPr lang="en-US" dirty="0"/>
          </a:p>
          <a:p>
            <a:r>
              <a:rPr lang="en-US" dirty="0"/>
              <a:t>   vessel or ship /s owner and </a:t>
            </a:r>
            <a:r>
              <a:rPr lang="en-US" dirty="0" err="1"/>
              <a:t>liab</a:t>
            </a:r>
            <a:r>
              <a:rPr lang="en-US" dirty="0"/>
              <a:t>! s/ </a:t>
            </a:r>
            <a:r>
              <a:rPr lang="en-US" dirty="0" err="1"/>
              <a:t>negligen</a:t>
            </a:r>
            <a:r>
              <a:rPr lang="en-US" dirty="0"/>
              <a:t>! /s employee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3</a:t>
            </a:fld>
            <a:endParaRPr lang="en-US"/>
          </a:p>
        </p:txBody>
      </p:sp>
    </p:spTree>
    <p:extLst>
      <p:ext uri="{BB962C8B-B14F-4D97-AF65-F5344CB8AC3E}">
        <p14:creationId xmlns:p14="http://schemas.microsoft.com/office/powerpoint/2010/main" val="18368059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30</a:t>
            </a:fld>
            <a:endParaRPr lang="en-US"/>
          </a:p>
        </p:txBody>
      </p:sp>
    </p:spTree>
    <p:extLst>
      <p:ext uri="{BB962C8B-B14F-4D97-AF65-F5344CB8AC3E}">
        <p14:creationId xmlns:p14="http://schemas.microsoft.com/office/powerpoint/2010/main" val="19674898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END of EACH DECK</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60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Fade to black here!</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60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[TIME:  3:08 or so]</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31</a:t>
            </a:fld>
            <a:endParaRPr lang="en-US"/>
          </a:p>
        </p:txBody>
      </p:sp>
    </p:spTree>
    <p:extLst>
      <p:ext uri="{BB962C8B-B14F-4D97-AF65-F5344CB8AC3E}">
        <p14:creationId xmlns:p14="http://schemas.microsoft.com/office/powerpoint/2010/main" val="6070156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noProof="0" dirty="0"/>
              <a:t>Welcome to the third of the seven videos on ways to find cases relevant to your client’s issue.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33</a:t>
            </a:fld>
            <a:endParaRPr lang="en-US"/>
          </a:p>
        </p:txBody>
      </p:sp>
    </p:spTree>
    <p:extLst>
      <p:ext uri="{BB962C8B-B14F-4D97-AF65-F5344CB8AC3E}">
        <p14:creationId xmlns:p14="http://schemas.microsoft.com/office/powerpoint/2010/main" val="2302753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video takes a quick look at  the</a:t>
            </a:r>
          </a:p>
          <a:p>
            <a:r>
              <a:rPr lang="en-US" baseline="0" dirty="0"/>
              <a:t>[ANIMATE ARROW]</a:t>
            </a:r>
            <a:endParaRPr lang="en-US" dirty="0"/>
          </a:p>
          <a:p>
            <a:r>
              <a:rPr lang="en-US" dirty="0"/>
              <a:t>  “Table of Authorities” method.</a:t>
            </a:r>
          </a:p>
          <a:p>
            <a:endParaRPr lang="en-US" dirty="0"/>
          </a:p>
          <a:p>
            <a:endParaRPr lang="en-US" dirty="0"/>
          </a:p>
          <a:p>
            <a:endParaRPr lang="en-US" dirty="0"/>
          </a:p>
          <a:p>
            <a:r>
              <a:rPr lang="en-US" dirty="0"/>
              <a:t>[NEXT SLIDE] </a:t>
            </a:r>
          </a:p>
        </p:txBody>
      </p:sp>
      <p:sp>
        <p:nvSpPr>
          <p:cNvPr id="4" name="Slide Number Placeholder 3"/>
          <p:cNvSpPr>
            <a:spLocks noGrp="1"/>
          </p:cNvSpPr>
          <p:nvPr>
            <p:ph type="sldNum" sz="quarter" idx="10"/>
          </p:nvPr>
        </p:nvSpPr>
        <p:spPr/>
        <p:txBody>
          <a:bodyPr/>
          <a:lstStyle/>
          <a:p>
            <a:fld id="{B8796F01-7154-41E0-B48B-A6921757531A}" type="slidenum">
              <a:rPr lang="en-US" smtClean="0"/>
              <a:pPr/>
              <a:t>34</a:t>
            </a:fld>
            <a:endParaRPr lang="en-US"/>
          </a:p>
        </p:txBody>
      </p:sp>
    </p:spTree>
    <p:extLst>
      <p:ext uri="{BB962C8B-B14F-4D97-AF65-F5344CB8AC3E}">
        <p14:creationId xmlns:p14="http://schemas.microsoft.com/office/powerpoint/2010/main" val="22039248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A table of authorities in online research is a list of all of the cases cited by the case you’re viewing. </a:t>
            </a:r>
          </a:p>
          <a:p>
            <a:pPr eaLnBrk="1" hangingPunct="1">
              <a:defRPr/>
            </a:pPr>
            <a:endParaRPr lang="en-US" dirty="0"/>
          </a:p>
          <a:p>
            <a:pPr eaLnBrk="1" hangingPunct="1">
              <a:defRPr/>
            </a:pPr>
            <a:r>
              <a:rPr lang="en-US" dirty="0"/>
              <a:t>Conceptually, it’s similar to the table of authorities in a brief.</a:t>
            </a:r>
          </a:p>
          <a:p>
            <a:pPr eaLnBrk="1" hangingPunct="1">
              <a:defRPr/>
            </a:pPr>
            <a:endParaRPr lang="en-US" dirty="0"/>
          </a:p>
          <a:p>
            <a:pPr eaLnBrk="1" hangingPunct="1">
              <a:defRPr/>
            </a:pPr>
            <a:endParaRPr lang="en-US" dirty="0"/>
          </a:p>
          <a:p>
            <a:pPr eaLnBrk="1" hangingPunct="1">
              <a:defRPr/>
            </a:pPr>
            <a:endParaRPr lang="en-US" dirty="0"/>
          </a:p>
          <a:p>
            <a:pPr eaLnBrk="1" hangingPunct="1">
              <a:defRPr/>
            </a:pPr>
            <a:r>
              <a:rPr lang="en-US" dirty="0"/>
              <a:t>[NEXT</a:t>
            </a:r>
            <a:r>
              <a:rPr lang="en-US" baseline="0" dirty="0"/>
              <a:t> SLIDE]</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35</a:t>
            </a:fld>
            <a:endParaRPr lang="en-US"/>
          </a:p>
        </p:txBody>
      </p:sp>
    </p:spTree>
    <p:extLst>
      <p:ext uri="{BB962C8B-B14F-4D97-AF65-F5344CB8AC3E}">
        <p14:creationId xmlns:p14="http://schemas.microsoft.com/office/powerpoint/2010/main" val="24931390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This simple method is especially useful </a:t>
            </a:r>
          </a:p>
          <a:p>
            <a:pPr eaLnBrk="1" hangingPunct="1">
              <a:defRPr/>
            </a:pPr>
            <a:r>
              <a:rPr lang="en-US" dirty="0"/>
              <a:t>[ANIMATE]</a:t>
            </a:r>
          </a:p>
          <a:p>
            <a:pPr eaLnBrk="1" hangingPunct="1">
              <a:defRPr/>
            </a:pPr>
            <a:r>
              <a:rPr lang="en-US" dirty="0"/>
              <a:t>    when you have a recent case from a lower court and </a:t>
            </a:r>
          </a:p>
          <a:p>
            <a:pPr eaLnBrk="1" hangingPunct="1">
              <a:defRPr/>
            </a:pPr>
            <a:r>
              <a:rPr lang="en-US" dirty="0"/>
              <a:t>you want to find earlier leading cases from higher courts in the same jurisdiction. </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36</a:t>
            </a:fld>
            <a:endParaRPr lang="en-US"/>
          </a:p>
        </p:txBody>
      </p:sp>
    </p:spTree>
    <p:extLst>
      <p:ext uri="{BB962C8B-B14F-4D97-AF65-F5344CB8AC3E}">
        <p14:creationId xmlns:p14="http://schemas.microsoft.com/office/powerpoint/2010/main" val="27191900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For example, </a:t>
            </a:r>
            <a:r>
              <a:rPr lang="en-US" dirty="0" err="1"/>
              <a:t>Bikis</a:t>
            </a:r>
            <a:r>
              <a:rPr lang="en-US" dirty="0"/>
              <a:t> v. Oakland Unified School District, an unpublished disability-law case from 2017, cites to...</a:t>
            </a:r>
          </a:p>
          <a:p>
            <a:pPr eaLnBrk="1" hangingPunct="1">
              <a:defRPr/>
            </a:pPr>
            <a:r>
              <a:rPr lang="en-US" dirty="0"/>
              <a:t>[ANIMATE] </a:t>
            </a:r>
            <a:br>
              <a:rPr lang="en-US" dirty="0"/>
            </a:br>
            <a:r>
              <a:rPr lang="en-US" dirty="0"/>
              <a:t>      </a:t>
            </a:r>
            <a:r>
              <a:rPr lang="en-US" dirty="0" err="1"/>
              <a:t>Colmenares</a:t>
            </a:r>
            <a:r>
              <a:rPr lang="en-US" dirty="0"/>
              <a:t> v. </a:t>
            </a:r>
            <a:r>
              <a:rPr lang="en-US" dirty="0" err="1"/>
              <a:t>Braemar</a:t>
            </a:r>
            <a:r>
              <a:rPr lang="en-US" dirty="0"/>
              <a:t> Country Club, a major California Supreme Court case from 2003.</a:t>
            </a:r>
          </a:p>
          <a:p>
            <a:pPr eaLnBrk="1" hangingPunct="1">
              <a:defRPr/>
            </a:pPr>
            <a:endParaRPr lang="en-US" dirty="0"/>
          </a:p>
          <a:p>
            <a:pPr eaLnBrk="1" hangingPunct="1">
              <a:defRPr/>
            </a:pPr>
            <a:r>
              <a:rPr lang="en-US" dirty="0"/>
              <a:t>If you have one relevant case — like </a:t>
            </a:r>
            <a:r>
              <a:rPr lang="en-US" dirty="0" err="1"/>
              <a:t>Bikis</a:t>
            </a:r>
            <a:r>
              <a:rPr lang="en-US" dirty="0"/>
              <a:t>—, it will probably cite as precedent at least </a:t>
            </a:r>
            <a:br>
              <a:rPr lang="en-US" dirty="0"/>
            </a:br>
            <a:r>
              <a:rPr lang="en-US" dirty="0"/>
              <a:t>       SOME prior cases that could also be relevant to your issue.</a:t>
            </a:r>
          </a:p>
          <a:p>
            <a:pPr eaLnBrk="1" hangingPunct="1">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And although that case probably WON’T cite ALL of the prior relevant cases, </a:t>
            </a:r>
            <a:br>
              <a:rPr lang="en-US" dirty="0"/>
            </a:br>
            <a:r>
              <a:rPr lang="en-US" dirty="0"/>
              <a:t>     it might cite at least one leading case. Then you can use that leading case as a springboard for further research.</a:t>
            </a:r>
          </a:p>
          <a:p>
            <a:pPr eaLnBrk="1" hangingPunct="1">
              <a:defRPr/>
            </a:pPr>
            <a:endParaRPr lang="en-US" dirty="0"/>
          </a:p>
          <a:p>
            <a:pPr eaLnBrk="1" hangingPunct="1">
              <a:defRPr/>
            </a:pPr>
            <a:r>
              <a:rPr lang="en-US" dirty="0"/>
              <a:t>[PAUSE]</a:t>
            </a:r>
          </a:p>
          <a:p>
            <a:pPr eaLnBrk="1" hangingPunct="1">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You can, of course, just read a relevant case and pay attention the cases that IT cites as you go along.</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But if you’d like to see those cases as a list, you can use “Table of Authorities” feature on Lexis or Westlaw.</a:t>
            </a:r>
          </a:p>
          <a:p>
            <a:pPr eaLnBrk="1" hangingPunct="1">
              <a:defRPr/>
            </a:pPr>
            <a:endParaRPr lang="en-US" dirty="0"/>
          </a:p>
          <a:p>
            <a:pPr eaLnBrk="1" hangingPunct="1">
              <a:defRPr/>
            </a:pPr>
            <a:endParaRPr lang="en-US" dirty="0"/>
          </a:p>
          <a:p>
            <a:pPr eaLnBrk="1" hangingPunct="1">
              <a:defRPr/>
            </a:pPr>
            <a:endParaRPr lang="en-US" dirty="0"/>
          </a:p>
          <a:p>
            <a:pPr eaLnBrk="1" hangingPunct="1">
              <a:defRPr/>
            </a:pPr>
            <a:r>
              <a:rPr lang="en-US" dirty="0"/>
              <a:t>[NEXT SLIDE]</a:t>
            </a:r>
          </a:p>
          <a:p>
            <a:pPr eaLnBrk="1" hangingPunct="1">
              <a:defRPr/>
            </a:pPr>
            <a:endParaRPr lang="en-US" dirty="0"/>
          </a:p>
          <a:p>
            <a:pPr eaLnBrk="1" hangingPunct="1">
              <a:defRPr/>
            </a:pPr>
            <a:endParaRPr lang="en-US" dirty="0"/>
          </a:p>
          <a:p>
            <a:pPr eaLnBrk="1" hangingPunct="1">
              <a:defRPr/>
            </a:pPr>
            <a:r>
              <a:rPr lang="en-US" dirty="0"/>
              <a:t>Unpublished cases addressing issue of what is a disability under Cal law cites to </a:t>
            </a:r>
            <a:r>
              <a:rPr lang="en-US" dirty="0" err="1"/>
              <a:t>Colmenares</a:t>
            </a:r>
            <a:r>
              <a:rPr lang="en-US" dirty="0"/>
              <a:t>, a leading California Supreme Court case — and a great springboard for finding more relevant cases.</a:t>
            </a:r>
          </a:p>
          <a:p>
            <a:pPr eaLnBrk="1" hangingPunct="1">
              <a:defRPr/>
            </a:pPr>
            <a:endParaRPr lang="en-US" dirty="0"/>
          </a:p>
          <a:p>
            <a:pPr eaLnBrk="1" hangingPunct="1">
              <a:defRPr/>
            </a:pPr>
            <a:r>
              <a:rPr lang="en-US" dirty="0" err="1"/>
              <a:t>Bikis</a:t>
            </a:r>
            <a:r>
              <a:rPr lang="en-US" dirty="0"/>
              <a:t> v. Oakland Unified Sch. Dist., No. A142456, 2017 Cal. App. </a:t>
            </a:r>
            <a:r>
              <a:rPr lang="en-US" dirty="0" err="1"/>
              <a:t>Unpub</a:t>
            </a:r>
            <a:r>
              <a:rPr lang="en-US" dirty="0"/>
              <a:t>. LEXIS 198, 2017 WL 87040 (Cal. Ct. App. Jan. 10, 2017) - </a:t>
            </a:r>
            <a:r>
              <a:rPr lang="en-US" dirty="0" err="1"/>
              <a:t>Bikis</a:t>
            </a:r>
            <a:r>
              <a:rPr lang="en-US" dirty="0"/>
              <a:t> alleges she suffered from degenerative disk disease, migraines, muscle pain and sleep disturbances that were aggravated by the district's assigning her to teach more than three hours of computer classes per day and that required rest and accommodation. These allegations suffice to plead a qualifying disability because working is a major life activity under FEHA (§ 12926.1, </a:t>
            </a:r>
            <a:r>
              <a:rPr lang="en-US" dirty="0" err="1"/>
              <a:t>subd</a:t>
            </a:r>
            <a:r>
              <a:rPr lang="en-US" dirty="0"/>
              <a:t>. (c) [“under the law of this state, ‘working’ is a major life activity, regardless of whether the actual or perceived working limitation implicates a particular employment or a class or broad range of employments”]; see also </a:t>
            </a:r>
            <a:r>
              <a:rPr lang="en-US" dirty="0" err="1"/>
              <a:t>Colmenares</a:t>
            </a:r>
            <a:r>
              <a:rPr lang="en-US" dirty="0"/>
              <a:t> v. </a:t>
            </a:r>
            <a:r>
              <a:rPr lang="en-US" dirty="0" err="1"/>
              <a:t>Braemar</a:t>
            </a:r>
            <a:r>
              <a:rPr lang="en-US" dirty="0"/>
              <a:t> Country Club, Inc. (2003) 29 Cal.4th 1019, 1024 [chronic back injury that limits work activities qualifies as FEHA disability].) </a:t>
            </a:r>
            <a:r>
              <a:rPr lang="en-US" dirty="0" err="1"/>
              <a:t>Bikis</a:t>
            </a:r>
            <a:r>
              <a:rPr lang="en-US" dirty="0"/>
              <a:t> v. Oakland Unified Sch. Dist., No. A142456, 2017 WL 87040, at *9 (Cal. Ct. App. Jan. 10, 2017)</a:t>
            </a:r>
          </a:p>
          <a:p>
            <a:pPr eaLnBrk="1" hangingPunct="1">
              <a:defRPr/>
            </a:pPr>
            <a:endParaRPr lang="en-US" dirty="0"/>
          </a:p>
          <a:p>
            <a:pPr eaLnBrk="1" hangingPunct="1">
              <a:defRPr/>
            </a:pPr>
            <a:r>
              <a:rPr lang="en-US" dirty="0" err="1"/>
              <a:t>Colmenares</a:t>
            </a:r>
            <a:r>
              <a:rPr lang="en-US" dirty="0"/>
              <a:t> v. </a:t>
            </a:r>
            <a:r>
              <a:rPr lang="en-US" dirty="0" err="1"/>
              <a:t>Braemar</a:t>
            </a:r>
            <a:r>
              <a:rPr lang="en-US" dirty="0"/>
              <a:t> Country Club, Inc., 29 Cal. 4th 1019, 63 P.3d 220 (2003)</a:t>
            </a:r>
          </a:p>
        </p:txBody>
      </p:sp>
      <p:sp>
        <p:nvSpPr>
          <p:cNvPr id="4" name="Slide Number Placeholder 3"/>
          <p:cNvSpPr>
            <a:spLocks noGrp="1"/>
          </p:cNvSpPr>
          <p:nvPr>
            <p:ph type="sldNum" sz="quarter" idx="10"/>
          </p:nvPr>
        </p:nvSpPr>
        <p:spPr/>
        <p:txBody>
          <a:bodyPr/>
          <a:lstStyle/>
          <a:p>
            <a:fld id="{B8796F01-7154-41E0-B48B-A6921757531A}" type="slidenum">
              <a:rPr lang="en-US" smtClean="0"/>
              <a:pPr/>
              <a:t>37</a:t>
            </a:fld>
            <a:endParaRPr lang="en-US"/>
          </a:p>
        </p:txBody>
      </p:sp>
    </p:spTree>
    <p:extLst>
      <p:ext uri="{BB962C8B-B14F-4D97-AF65-F5344CB8AC3E}">
        <p14:creationId xmlns:p14="http://schemas.microsoft.com/office/powerpoint/2010/main" val="13114285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see the table of authorities for a case on Lexis, first, click the... </a:t>
            </a:r>
          </a:p>
          <a:p>
            <a:r>
              <a:rPr lang="en-US" dirty="0"/>
              <a:t>[ANIMATE CALLOUT]</a:t>
            </a:r>
          </a:p>
          <a:p>
            <a:r>
              <a:rPr lang="en-US" dirty="0"/>
              <a:t>   “</a:t>
            </a:r>
            <a:r>
              <a:rPr lang="en-US" dirty="0" err="1"/>
              <a:t>Shepardize</a:t>
            </a:r>
            <a:r>
              <a:rPr lang="en-US" dirty="0"/>
              <a:t> this document” link for the case you’re viewing. </a:t>
            </a:r>
          </a:p>
          <a:p>
            <a:endParaRPr lang="en-US" dirty="0"/>
          </a:p>
          <a:p>
            <a:r>
              <a:rPr lang="en-US" dirty="0"/>
              <a:t>This takes you to the...</a:t>
            </a:r>
          </a:p>
          <a:p>
            <a:r>
              <a:rPr lang="en-US" dirty="0"/>
              <a:t>[ANIMATE]</a:t>
            </a:r>
          </a:p>
          <a:p>
            <a:r>
              <a:rPr lang="en-US" dirty="0"/>
              <a:t>    Shepard’s display. </a:t>
            </a:r>
          </a:p>
          <a:p>
            <a:endParaRPr lang="en-US" dirty="0"/>
          </a:p>
          <a:p>
            <a:r>
              <a:rPr lang="en-US" dirty="0"/>
              <a:t>Once you’re there, click the...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[ANIMATE CALLOUT]</a:t>
            </a:r>
          </a:p>
          <a:p>
            <a:r>
              <a:rPr lang="en-US" dirty="0"/>
              <a:t>   “Table of Authorities” link to view ...</a:t>
            </a:r>
          </a:p>
          <a:p>
            <a:r>
              <a:rPr lang="en-US" dirty="0"/>
              <a:t>[ANIMATE]</a:t>
            </a:r>
          </a:p>
          <a:p>
            <a:r>
              <a:rPr lang="en-US" dirty="0"/>
              <a:t>       the Table of Authorities itself.</a:t>
            </a:r>
          </a:p>
          <a:p>
            <a:pPr eaLnBrk="1" hangingPunct="1">
              <a:defRPr/>
            </a:pPr>
            <a:endParaRPr lang="en-US" dirty="0"/>
          </a:p>
          <a:p>
            <a:pPr eaLnBrk="1" hangingPunct="1">
              <a:defRPr/>
            </a:pPr>
            <a:endParaRPr lang="en-US" dirty="0"/>
          </a:p>
          <a:p>
            <a:pPr eaLnBrk="1" hangingPunct="1">
              <a:defRPr/>
            </a:pPr>
            <a:r>
              <a:rPr lang="en-US" dirty="0"/>
              <a:t>[NEXT SLIDE]</a:t>
            </a:r>
          </a:p>
        </p:txBody>
      </p:sp>
      <p:sp>
        <p:nvSpPr>
          <p:cNvPr id="4" name="Slide Number Placeholder 3"/>
          <p:cNvSpPr>
            <a:spLocks noGrp="1"/>
          </p:cNvSpPr>
          <p:nvPr>
            <p:ph type="sldNum" sz="quarter" idx="10"/>
          </p:nvPr>
        </p:nvSpPr>
        <p:spPr/>
        <p:txBody>
          <a:bodyPr/>
          <a:lstStyle/>
          <a:p>
            <a:fld id="{B8796F01-7154-41E0-B48B-A6921757531A}" type="slidenum">
              <a:rPr lang="en-US" smtClean="0"/>
              <a:pPr/>
              <a:t>38</a:t>
            </a:fld>
            <a:endParaRPr lang="en-US"/>
          </a:p>
        </p:txBody>
      </p:sp>
    </p:spTree>
    <p:extLst>
      <p:ext uri="{BB962C8B-B14F-4D97-AF65-F5344CB8AC3E}">
        <p14:creationId xmlns:p14="http://schemas.microsoft.com/office/powerpoint/2010/main" val="84463682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Westlaw, when you’re viewing the case, clicking the </a:t>
            </a:r>
          </a:p>
          <a:p>
            <a:r>
              <a:rPr lang="en-US" dirty="0"/>
              <a:t>[ANIMATE]</a:t>
            </a:r>
          </a:p>
          <a:p>
            <a:r>
              <a:rPr lang="en-US" dirty="0"/>
              <a:t>   “Table of Authorities” tab takes you right to the...</a:t>
            </a:r>
          </a:p>
          <a:p>
            <a:r>
              <a:rPr lang="en-US" dirty="0"/>
              <a:t>[ANIMATE]</a:t>
            </a:r>
          </a:p>
          <a:p>
            <a:r>
              <a:rPr lang="en-US" dirty="0"/>
              <a:t>    Table of Authorities.</a:t>
            </a:r>
          </a:p>
          <a:p>
            <a:endParaRPr lang="en-US" dirty="0"/>
          </a:p>
          <a:p>
            <a:endParaRPr lang="en-US" dirty="0"/>
          </a:p>
          <a:p>
            <a:endParaRPr lang="en-US" dirty="0"/>
          </a:p>
          <a:p>
            <a:pPr marL="0" marR="0" lvl="0" indent="0" algn="l" defTabSz="1218987" rtl="0" eaLnBrk="1" fontAlgn="auto" latinLnBrk="0" hangingPunct="1">
              <a:lnSpc>
                <a:spcPct val="100000"/>
              </a:lnSpc>
              <a:spcBef>
                <a:spcPts val="0"/>
              </a:spcBef>
              <a:spcAft>
                <a:spcPts val="0"/>
              </a:spcAft>
              <a:buClrTx/>
              <a:buSzTx/>
              <a:buFontTx/>
              <a:buNone/>
              <a:tabLst/>
              <a:defRPr/>
            </a:pPr>
            <a:r>
              <a:rPr lang="en-US" dirty="0"/>
              <a:t>[NEXT SLIDE]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39</a:t>
            </a:fld>
            <a:endParaRPr lang="en-US"/>
          </a:p>
        </p:txBody>
      </p:sp>
    </p:spTree>
    <p:extLst>
      <p:ext uri="{BB962C8B-B14F-4D97-AF65-F5344CB8AC3E}">
        <p14:creationId xmlns:p14="http://schemas.microsoft.com/office/powerpoint/2010/main" val="176231018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As for advantages and disadvantages...</a:t>
            </a:r>
          </a:p>
          <a:p>
            <a:pPr eaLnBrk="1" hangingPunct="1">
              <a:defRPr/>
            </a:pPr>
            <a:endParaRPr lang="en-US" dirty="0"/>
          </a:p>
          <a:p>
            <a:pPr eaLnBrk="1" hangingPunct="1">
              <a:defRPr/>
            </a:pPr>
            <a:endParaRPr lang="en-US" dirty="0"/>
          </a:p>
          <a:p>
            <a:pPr eaLnBrk="1" hangingPunct="1">
              <a:defRPr/>
            </a:pPr>
            <a:r>
              <a:rPr lang="en-US" dirty="0"/>
              <a:t>[NEXT SLIDE]</a:t>
            </a:r>
          </a:p>
          <a:p>
            <a:pPr eaLnBrk="1" hangingPunct="1">
              <a:defRPr/>
            </a:pPr>
            <a:endParaRPr lang="en-US" dirty="0"/>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40</a:t>
            </a:fld>
            <a:endParaRPr lang="en-US"/>
          </a:p>
        </p:txBody>
      </p:sp>
    </p:spTree>
    <p:extLst>
      <p:ext uri="{BB962C8B-B14F-4D97-AF65-F5344CB8AC3E}">
        <p14:creationId xmlns:p14="http://schemas.microsoft.com/office/powerpoint/2010/main" val="3556281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seven videos will cover SIX major ways to find cases. They are:</a:t>
            </a:r>
          </a:p>
          <a:p>
            <a:r>
              <a:rPr lang="en-US" baseline="0" dirty="0"/>
              <a:t>[ANIMATE]</a:t>
            </a:r>
            <a:endParaRPr lang="en-US" dirty="0"/>
          </a:p>
          <a:p>
            <a:r>
              <a:rPr lang="en-US" dirty="0"/>
              <a:t>Consulting secondary sources on your topic or issue to find the cases they cite.</a:t>
            </a:r>
          </a:p>
          <a:p>
            <a:r>
              <a:rPr lang="en-US" baseline="0" dirty="0"/>
              <a:t>[ANIMATE]</a:t>
            </a:r>
            <a:br>
              <a:rPr lang="en-US" baseline="0" dirty="0"/>
            </a:br>
            <a:r>
              <a:rPr lang="en-US" baseline="0" dirty="0"/>
              <a:t>Checking annotated codes to find cases that have interpreted a code section you’re researching.</a:t>
            </a:r>
          </a:p>
          <a:p>
            <a:r>
              <a:rPr lang="en-US" baseline="0" dirty="0"/>
              <a:t>[ANIMATE]</a:t>
            </a:r>
          </a:p>
          <a:p>
            <a:r>
              <a:rPr lang="en-US" baseline="0" dirty="0"/>
              <a:t>Retrieving cases cited by a case you’ve already found — by simply by reading the case, or </a:t>
            </a:r>
            <a:br>
              <a:rPr lang="en-US" baseline="0" dirty="0"/>
            </a:br>
            <a:r>
              <a:rPr lang="en-US" baseline="0" dirty="0"/>
              <a:t>      by using the “Table of Authorities” functions on Lexis or Westlaw.</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a:t>[ANIMATE]</a:t>
            </a:r>
            <a:br>
              <a:rPr lang="en-US" baseline="0" dirty="0"/>
            </a:br>
            <a:r>
              <a:rPr lang="en-US" baseline="0" dirty="0" err="1"/>
              <a:t>Shepardizing</a:t>
            </a:r>
            <a:r>
              <a:rPr lang="en-US" baseline="0" dirty="0"/>
              <a:t> or </a:t>
            </a:r>
            <a:r>
              <a:rPr lang="en-US" baseline="0" dirty="0" err="1"/>
              <a:t>KeyCiting</a:t>
            </a:r>
            <a:r>
              <a:rPr lang="en-US" baseline="0" dirty="0"/>
              <a:t> cases </a:t>
            </a:r>
            <a:br>
              <a:rPr lang="en-US" baseline="0" dirty="0"/>
            </a:br>
            <a:r>
              <a:rPr lang="en-US" baseline="0" dirty="0"/>
              <a:t>      (or other types of documents, such as statutes or code sections) to find later cases that cite to them.</a:t>
            </a:r>
          </a:p>
          <a:p>
            <a:r>
              <a:rPr lang="en-US" baseline="0" dirty="0"/>
              <a:t>[ANIMATE]</a:t>
            </a:r>
          </a:p>
          <a:p>
            <a:r>
              <a:rPr lang="en-US" baseline="0" dirty="0"/>
              <a:t>Using the West Key Number System to find cases addressing particular topics, issues, or points of law.</a:t>
            </a:r>
          </a:p>
          <a:p>
            <a:r>
              <a:rPr lang="en-US" baseline="0" dirty="0"/>
              <a:t>And, of course,</a:t>
            </a:r>
          </a:p>
          <a:p>
            <a:r>
              <a:rPr lang="en-US" baseline="0" dirty="0"/>
              <a:t>[ANIMATE] </a:t>
            </a:r>
          </a:p>
          <a:p>
            <a:r>
              <a:rPr lang="en-US" baseline="0" dirty="0"/>
              <a:t>Running full-text keyword searches in case law sources on Lexis, Westlaw, or similar legal research platforms.</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4</a:t>
            </a:fld>
            <a:endParaRPr lang="en-US"/>
          </a:p>
        </p:txBody>
      </p:sp>
    </p:spTree>
    <p:extLst>
      <p:ext uri="{BB962C8B-B14F-4D97-AF65-F5344CB8AC3E}">
        <p14:creationId xmlns:p14="http://schemas.microsoft.com/office/powerpoint/2010/main" val="164307890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On the plus side, </a:t>
            </a:r>
          </a:p>
          <a:p>
            <a:pPr eaLnBrk="1" hangingPunct="1">
              <a:defRPr/>
            </a:pPr>
            <a:r>
              <a:rPr lang="en-US" dirty="0"/>
              <a:t>[ANIMATE]</a:t>
            </a:r>
          </a:p>
          <a:p>
            <a:pPr eaLnBrk="1" hangingPunct="1">
              <a:defRPr/>
            </a:pPr>
            <a:r>
              <a:rPr lang="en-US" dirty="0"/>
              <a:t>  </a:t>
            </a:r>
            <a:r>
              <a:rPr lang="en-US" b="1" dirty="0"/>
              <a:t>–  </a:t>
            </a:r>
            <a:r>
              <a:rPr lang="en-US" dirty="0"/>
              <a:t>this method is simple to use, whether you just read the starting case or use the table of authorities feature, and...</a:t>
            </a:r>
          </a:p>
          <a:p>
            <a:pPr eaLnBrk="1" hangingPunct="1">
              <a:defRPr/>
            </a:pPr>
            <a:r>
              <a:rPr lang="en-US" dirty="0"/>
              <a:t>[ANIMATE]</a:t>
            </a:r>
          </a:p>
          <a:p>
            <a:pPr eaLnBrk="1" hangingPunct="1">
              <a:defRPr/>
            </a:pPr>
            <a:r>
              <a:rPr lang="en-US" dirty="0"/>
              <a:t> </a:t>
            </a:r>
            <a:r>
              <a:rPr lang="en-US" b="1" dirty="0"/>
              <a:t>– </a:t>
            </a:r>
            <a:r>
              <a:rPr lang="en-US" dirty="0"/>
              <a:t>since you’re STARTING with a relevant case, the table of authorities is </a:t>
            </a:r>
            <a:br>
              <a:rPr lang="en-US" dirty="0"/>
            </a:br>
            <a:r>
              <a:rPr lang="en-US" dirty="0"/>
              <a:t>         fairly likely to lead you to additional relevant cases.</a:t>
            </a:r>
          </a:p>
          <a:p>
            <a:pPr eaLnBrk="1" hangingPunct="1">
              <a:defRPr/>
            </a:pPr>
            <a:endParaRPr lang="en-US" dirty="0"/>
          </a:p>
          <a:p>
            <a:pPr eaLnBrk="1" hangingPunct="1">
              <a:defRPr/>
            </a:pPr>
            <a:r>
              <a:rPr lang="en-US" dirty="0"/>
              <a:t>But....</a:t>
            </a:r>
          </a:p>
          <a:p>
            <a:pPr eaLnBrk="1" hangingPunct="1">
              <a:defRPr/>
            </a:pPr>
            <a:r>
              <a:rPr lang="en-US" dirty="0"/>
              <a:t>[ANIMATE HEADER FOR CONS]</a:t>
            </a:r>
          </a:p>
          <a:p>
            <a:pPr eaLnBrk="1" hangingPunct="1">
              <a:defRPr/>
            </a:pPr>
            <a:r>
              <a:rPr lang="en-US" dirty="0"/>
              <a:t>The Table of authorities method...</a:t>
            </a:r>
          </a:p>
          <a:p>
            <a:pPr eaLnBrk="1" hangingPunct="1">
              <a:defRPr/>
            </a:pPr>
            <a:r>
              <a:rPr lang="en-US" dirty="0"/>
              <a:t>[ANIMATE]</a:t>
            </a:r>
          </a:p>
          <a:p>
            <a:pPr eaLnBrk="1" hangingPunct="1">
              <a:defRPr/>
            </a:pPr>
            <a:r>
              <a:rPr lang="en-US" dirty="0"/>
              <a:t>  –  is not comprehensive (of course), and...</a:t>
            </a:r>
          </a:p>
          <a:p>
            <a:pPr eaLnBrk="1" hangingPunct="1">
              <a:defRPr/>
            </a:pPr>
            <a:r>
              <a:rPr lang="en-US" dirty="0"/>
              <a:t>[ANIMATE]</a:t>
            </a:r>
          </a:p>
          <a:p>
            <a:pPr eaLnBrk="1" hangingPunct="1">
              <a:defRPr/>
            </a:pPr>
            <a:r>
              <a:rPr lang="en-US" dirty="0"/>
              <a:t>  – (of course) it also only looks backwards in time.</a:t>
            </a:r>
          </a:p>
          <a:p>
            <a:pPr eaLnBrk="1" hangingPunct="1">
              <a:defRPr/>
            </a:pPr>
            <a:r>
              <a:rPr lang="en-US" dirty="0"/>
              <a:t> </a:t>
            </a:r>
          </a:p>
          <a:p>
            <a:pPr eaLnBrk="1" hangingPunct="1">
              <a:defRPr/>
            </a:pPr>
            <a:endParaRPr lang="en-US" dirty="0"/>
          </a:p>
          <a:p>
            <a:pPr eaLnBrk="1" hangingPunct="1">
              <a:defRPr/>
            </a:pPr>
            <a:endParaRPr lang="en-US" dirty="0"/>
          </a:p>
          <a:p>
            <a:pPr eaLnBrk="1" hangingPunct="1">
              <a:defRPr/>
            </a:pPr>
            <a:r>
              <a:rPr lang="en-US" dirty="0"/>
              <a:t>[NEXT SLIDE]</a:t>
            </a:r>
          </a:p>
          <a:p>
            <a:endParaRPr lang="en-US" dirty="0"/>
          </a:p>
          <a:p>
            <a:endParaRPr lang="en-US" dirty="0"/>
          </a:p>
          <a:p>
            <a:endParaRPr lang="en-US" dirty="0"/>
          </a:p>
          <a:p>
            <a:pPr eaLnBrk="1" hangingPunct="1">
              <a:defRPr/>
            </a:pPr>
            <a:r>
              <a:rPr lang="en-US" dirty="0"/>
              <a:t>[from outline. OMIT?]  But other case-finding techniques can make up for these shortcomings.]</a:t>
            </a:r>
          </a:p>
          <a:p>
            <a:pPr eaLnBrk="1" hangingPunct="1">
              <a:defRPr/>
            </a:pPr>
            <a:endParaRPr lang="en-US" dirty="0"/>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41</a:t>
            </a:fld>
            <a:endParaRPr lang="en-US"/>
          </a:p>
        </p:txBody>
      </p:sp>
    </p:spTree>
    <p:extLst>
      <p:ext uri="{BB962C8B-B14F-4D97-AF65-F5344CB8AC3E}">
        <p14:creationId xmlns:p14="http://schemas.microsoft.com/office/powerpoint/2010/main" val="362760430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have questions about the table of authorities feature on Lexis or Westlaw, </a:t>
            </a:r>
            <a:br>
              <a:rPr lang="en-US" dirty="0"/>
            </a:br>
            <a:r>
              <a:rPr lang="en-US" dirty="0"/>
              <a:t>     ask one of the </a:t>
            </a:r>
            <a:r>
              <a:rPr lang="en-US" dirty="0" err="1"/>
              <a:t>Zief</a:t>
            </a:r>
            <a:r>
              <a:rPr lang="en-US" dirty="0"/>
              <a:t> research librarians.</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42</a:t>
            </a:fld>
            <a:endParaRPr lang="en-US"/>
          </a:p>
        </p:txBody>
      </p:sp>
    </p:spTree>
    <p:extLst>
      <p:ext uri="{BB962C8B-B14F-4D97-AF65-F5344CB8AC3E}">
        <p14:creationId xmlns:p14="http://schemas.microsoft.com/office/powerpoint/2010/main" val="41498270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The next video will be devoted to </a:t>
            </a:r>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[ANIMATE]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a:t>   </a:t>
            </a:r>
            <a:r>
              <a:rPr lang="en-US" dirty="0"/>
              <a:t>She</a:t>
            </a:r>
            <a:r>
              <a:rPr lang="en-US" baseline="0" dirty="0"/>
              <a:t>pard’s and </a:t>
            </a:r>
            <a:r>
              <a:rPr lang="en-US" baseline="0" dirty="0" err="1"/>
              <a:t>KeyCite</a:t>
            </a:r>
            <a:r>
              <a:rPr lang="en-US" baseline="0" dirty="0"/>
              <a:t> as case-finding tools.</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43</a:t>
            </a:fld>
            <a:endParaRPr lang="en-US"/>
          </a:p>
        </p:txBody>
      </p:sp>
    </p:spTree>
    <p:extLst>
      <p:ext uri="{BB962C8B-B14F-4D97-AF65-F5344CB8AC3E}">
        <p14:creationId xmlns:p14="http://schemas.microsoft.com/office/powerpoint/2010/main" val="21451320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44</a:t>
            </a:fld>
            <a:endParaRPr lang="en-US"/>
          </a:p>
        </p:txBody>
      </p:sp>
    </p:spTree>
    <p:extLst>
      <p:ext uri="{BB962C8B-B14F-4D97-AF65-F5344CB8AC3E}">
        <p14:creationId xmlns:p14="http://schemas.microsoft.com/office/powerpoint/2010/main" val="360586318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END DECK</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60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Fade to black here!</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60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[TIME:  2:40 or so]</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45</a:t>
            </a:fld>
            <a:endParaRPr lang="en-US"/>
          </a:p>
        </p:txBody>
      </p:sp>
    </p:spTree>
    <p:extLst>
      <p:ext uri="{BB962C8B-B14F-4D97-AF65-F5344CB8AC3E}">
        <p14:creationId xmlns:p14="http://schemas.microsoft.com/office/powerpoint/2010/main" val="219308630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noProof="0" dirty="0"/>
              <a:t>Welcome to the fourth of the seven videos on techniques for finding cases relevant to your client’s issue.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47</a:t>
            </a:fld>
            <a:endParaRPr lang="en-US"/>
          </a:p>
        </p:txBody>
      </p:sp>
    </p:spTree>
    <p:extLst>
      <p:ext uri="{BB962C8B-B14F-4D97-AF65-F5344CB8AC3E}">
        <p14:creationId xmlns:p14="http://schemas.microsoft.com/office/powerpoint/2010/main" val="157311776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video explores...</a:t>
            </a:r>
          </a:p>
          <a:p>
            <a:r>
              <a:rPr lang="en-US" baseline="0" dirty="0"/>
              <a:t>[ANIMATE ARROW]</a:t>
            </a:r>
            <a:endParaRPr lang="en-US" dirty="0"/>
          </a:p>
          <a:p>
            <a:r>
              <a:rPr lang="en-US" dirty="0"/>
              <a:t>     Shepard’s and </a:t>
            </a:r>
            <a:r>
              <a:rPr lang="en-US" dirty="0" err="1"/>
              <a:t>KeyCite</a:t>
            </a:r>
            <a:r>
              <a:rPr lang="en-US" dirty="0"/>
              <a:t> as case-finding tools.</a:t>
            </a:r>
          </a:p>
          <a:p>
            <a:endParaRPr lang="en-US" dirty="0"/>
          </a:p>
          <a:p>
            <a:endParaRPr lang="en-US" dirty="0"/>
          </a:p>
          <a:p>
            <a:endParaRPr lang="en-US" dirty="0"/>
          </a:p>
          <a:p>
            <a:r>
              <a:rPr lang="en-US" dirty="0"/>
              <a:t>[NEXT SLIDE] </a:t>
            </a:r>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48</a:t>
            </a:fld>
            <a:endParaRPr lang="en-US"/>
          </a:p>
        </p:txBody>
      </p:sp>
    </p:spTree>
    <p:extLst>
      <p:ext uri="{BB962C8B-B14F-4D97-AF65-F5344CB8AC3E}">
        <p14:creationId xmlns:p14="http://schemas.microsoft.com/office/powerpoint/2010/main" val="200546686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Shepard’s and </a:t>
            </a:r>
            <a:r>
              <a:rPr lang="en-US" dirty="0" err="1"/>
              <a:t>KeyCite</a:t>
            </a:r>
            <a:r>
              <a:rPr lang="en-US" dirty="0"/>
              <a:t> help you find cases</a:t>
            </a:r>
            <a:br>
              <a:rPr lang="en-US" dirty="0"/>
            </a:br>
            <a:r>
              <a:rPr lang="en-US" dirty="0"/>
              <a:t>    by linking you to cases that cite to whatever </a:t>
            </a:r>
            <a:br>
              <a:rPr lang="en-US" dirty="0"/>
            </a:br>
            <a:r>
              <a:rPr lang="en-US" dirty="0"/>
              <a:t>          relevant statute, or case (or other document) you’re starting with.</a:t>
            </a:r>
          </a:p>
          <a:p>
            <a:pPr eaLnBrk="1" hangingPunct="1">
              <a:defRPr/>
            </a:pPr>
            <a:endParaRPr lang="en-US" dirty="0"/>
          </a:p>
          <a:p>
            <a:pPr eaLnBrk="1" hangingPunct="1">
              <a:defRPr/>
            </a:pPr>
            <a:endParaRPr lang="en-US" dirty="0"/>
          </a:p>
          <a:p>
            <a:pPr eaLnBrk="1" hangingPunct="1">
              <a:defRPr/>
            </a:pPr>
            <a:endParaRPr lang="en-US" dirty="0"/>
          </a:p>
          <a:p>
            <a:pPr eaLnBrk="1" hangingPunct="1">
              <a:defRPr/>
            </a:pPr>
            <a:r>
              <a:rPr lang="en-US" dirty="0"/>
              <a:t>[NEXT SLIDE]</a:t>
            </a:r>
          </a:p>
        </p:txBody>
      </p:sp>
      <p:sp>
        <p:nvSpPr>
          <p:cNvPr id="4" name="Slide Number Placeholder 3"/>
          <p:cNvSpPr>
            <a:spLocks noGrp="1"/>
          </p:cNvSpPr>
          <p:nvPr>
            <p:ph type="sldNum" sz="quarter" idx="10"/>
          </p:nvPr>
        </p:nvSpPr>
        <p:spPr/>
        <p:txBody>
          <a:bodyPr/>
          <a:lstStyle/>
          <a:p>
            <a:fld id="{B8796F01-7154-41E0-B48B-A6921757531A}" type="slidenum">
              <a:rPr lang="en-US" smtClean="0"/>
              <a:pPr/>
              <a:t>49</a:t>
            </a:fld>
            <a:endParaRPr lang="en-US"/>
          </a:p>
        </p:txBody>
      </p:sp>
    </p:spTree>
    <p:extLst>
      <p:ext uri="{BB962C8B-B14F-4D97-AF65-F5344CB8AC3E}">
        <p14:creationId xmlns:p14="http://schemas.microsoft.com/office/powerpoint/2010/main" val="203193436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Use Shepard’s and </a:t>
            </a:r>
            <a:r>
              <a:rPr lang="en-US" dirty="0" err="1"/>
              <a:t>KeyCite</a:t>
            </a:r>
            <a:r>
              <a:rPr lang="en-US" dirty="0"/>
              <a:t> WHENEVER you want to find  </a:t>
            </a:r>
            <a:br>
              <a:rPr lang="en-US" dirty="0"/>
            </a:br>
            <a:r>
              <a:rPr lang="en-US" dirty="0"/>
              <a:t>     any later cases that cite to a statute OR to a case you already know about.</a:t>
            </a:r>
          </a:p>
          <a:p>
            <a:pPr eaLnBrk="1" hangingPunct="1">
              <a:defRPr/>
            </a:pPr>
            <a:endParaRPr lang="en-US" dirty="0"/>
          </a:p>
          <a:p>
            <a:pPr eaLnBrk="1" hangingPunct="1">
              <a:defRPr/>
            </a:pPr>
            <a:endParaRPr lang="en-US" dirty="0"/>
          </a:p>
          <a:p>
            <a:pPr eaLnBrk="1" hangingPunct="1">
              <a:defRPr/>
            </a:pPr>
            <a:r>
              <a:rPr lang="en-US" dirty="0"/>
              <a:t>[NEXT SLIDE]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50</a:t>
            </a:fld>
            <a:endParaRPr lang="en-US"/>
          </a:p>
        </p:txBody>
      </p:sp>
    </p:spTree>
    <p:extLst>
      <p:ext uri="{BB962C8B-B14F-4D97-AF65-F5344CB8AC3E}">
        <p14:creationId xmlns:p14="http://schemas.microsoft.com/office/powerpoint/2010/main" val="78170872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statutes on Lexis — such as 17 U.S. Code 107 (the copyright statute governing fair use) —, clicking the </a:t>
            </a:r>
          </a:p>
          <a:p>
            <a:r>
              <a:rPr lang="en-US" dirty="0"/>
              <a:t>[ANIMATE ARROW]</a:t>
            </a:r>
          </a:p>
          <a:p>
            <a:r>
              <a:rPr lang="en-US" dirty="0"/>
              <a:t>   “</a:t>
            </a:r>
            <a:r>
              <a:rPr lang="en-US" dirty="0" err="1"/>
              <a:t>Shepardize</a:t>
            </a:r>
            <a:r>
              <a:rPr lang="en-US" dirty="0"/>
              <a:t> this document” link opens...</a:t>
            </a:r>
          </a:p>
          <a:p>
            <a:r>
              <a:rPr lang="en-US" dirty="0"/>
              <a:t>[ANIMATE]</a:t>
            </a:r>
          </a:p>
          <a:p>
            <a:r>
              <a:rPr lang="en-US" dirty="0"/>
              <a:t>    the Shepard’s “Citing Decisions display” — giving access to </a:t>
            </a:r>
            <a:br>
              <a:rPr lang="en-US" dirty="0"/>
            </a:br>
            <a:r>
              <a:rPr lang="en-US" dirty="0"/>
              <a:t>             ALL of the cases on Lexis that have cited to Section 107</a:t>
            </a:r>
          </a:p>
          <a:p>
            <a:r>
              <a:rPr lang="en-US" dirty="0"/>
              <a:t>      (... along with multiple filtering options to pare down the citations to what you most need).</a:t>
            </a:r>
          </a:p>
          <a:p>
            <a:endParaRPr lang="en-US" dirty="0"/>
          </a:p>
          <a:p>
            <a:endParaRPr lang="en-US" dirty="0"/>
          </a:p>
          <a:p>
            <a:endParaRPr lang="en-US" dirty="0"/>
          </a:p>
          <a:p>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[NEXT SLIDE]</a:t>
            </a:r>
          </a:p>
          <a:p>
            <a:r>
              <a:rPr lang="en-US" dirty="0"/>
              <a:t>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17 USC 107 (fair use)</a:t>
            </a:r>
          </a:p>
          <a:p>
            <a:pPr eaLnBrk="1" hangingPunct="1">
              <a:defRPr/>
            </a:pPr>
            <a:endParaRPr lang="en-US" dirty="0"/>
          </a:p>
          <a:p>
            <a:pPr eaLnBrk="1" hangingPunct="1">
              <a:defRPr/>
            </a:pPr>
            <a:endParaRPr lang="en-US" dirty="0"/>
          </a:p>
          <a:p>
            <a:pPr eaLnBrk="1" hangingPunct="1">
              <a:defRPr/>
            </a:pPr>
            <a:endParaRPr lang="en-US" dirty="0"/>
          </a:p>
          <a:p>
            <a:pPr eaLnBrk="1" hangingPunct="1">
              <a:defRPr/>
            </a:pPr>
            <a:r>
              <a:rPr lang="en-US" dirty="0"/>
              <a:t>[NEXT SLIDE]</a:t>
            </a:r>
          </a:p>
          <a:p>
            <a:pPr eaLnBrk="1" hangingPunct="1">
              <a:defRPr/>
            </a:pPr>
            <a:endParaRPr lang="en-US" dirty="0"/>
          </a:p>
          <a:p>
            <a:pPr eaLnBrk="1" hangingPunct="1">
              <a:defRPr/>
            </a:pPr>
            <a:endParaRPr lang="en-US" dirty="0"/>
          </a:p>
          <a:p>
            <a:pPr eaLnBrk="1" hangingPunct="1">
              <a:defRPr/>
            </a:pPr>
            <a:r>
              <a:rPr lang="en-US" dirty="0"/>
              <a:t>Unpublished cases addressing issue of what is a disability under Cal law cites to </a:t>
            </a:r>
            <a:r>
              <a:rPr lang="en-US" dirty="0" err="1"/>
              <a:t>Colmenares</a:t>
            </a:r>
            <a:r>
              <a:rPr lang="en-US" dirty="0"/>
              <a:t>, a leading California Supreme Court case — and a great springboard for finding more relevant cases.</a:t>
            </a:r>
          </a:p>
          <a:p>
            <a:pPr eaLnBrk="1" hangingPunct="1">
              <a:defRPr/>
            </a:pPr>
            <a:endParaRPr lang="en-US" dirty="0"/>
          </a:p>
          <a:p>
            <a:pPr eaLnBrk="1" hangingPunct="1">
              <a:defRPr/>
            </a:pPr>
            <a:r>
              <a:rPr lang="en-US" dirty="0" err="1"/>
              <a:t>Bikis</a:t>
            </a:r>
            <a:r>
              <a:rPr lang="en-US" dirty="0"/>
              <a:t> v. Oakland Unified Sch. Dist., No. A142456, 2017 Cal. App. </a:t>
            </a:r>
            <a:r>
              <a:rPr lang="en-US" dirty="0" err="1"/>
              <a:t>Unpub</a:t>
            </a:r>
            <a:r>
              <a:rPr lang="en-US" dirty="0"/>
              <a:t>. LEXIS 198, 2017 WL 87040 (Cal. Ct. App. Jan. 10, 2017) - </a:t>
            </a:r>
            <a:r>
              <a:rPr lang="en-US" dirty="0" err="1"/>
              <a:t>Bikis</a:t>
            </a:r>
            <a:r>
              <a:rPr lang="en-US" dirty="0"/>
              <a:t> alleges she suffered from degenerative disk disease, migraines, muscle pain and sleep disturbances that were aggravated by the district's assigning her to teach more than three hours of computer classes per day and that required rest and accommodation. These allegations suffice to plead a qualifying disability because working is a major life activity under FEHA (§ 12926.1, </a:t>
            </a:r>
            <a:r>
              <a:rPr lang="en-US" dirty="0" err="1"/>
              <a:t>subd</a:t>
            </a:r>
            <a:r>
              <a:rPr lang="en-US" dirty="0"/>
              <a:t>. (c) [“under the law of this state, ‘working’ is a major life activity, regardless of whether the actual or perceived working limitation implicates a particular employment or a class or broad range of employments”]; see also </a:t>
            </a:r>
            <a:r>
              <a:rPr lang="en-US" dirty="0" err="1"/>
              <a:t>Colmenares</a:t>
            </a:r>
            <a:r>
              <a:rPr lang="en-US" dirty="0"/>
              <a:t> v. </a:t>
            </a:r>
            <a:r>
              <a:rPr lang="en-US" dirty="0" err="1"/>
              <a:t>Braemar</a:t>
            </a:r>
            <a:r>
              <a:rPr lang="en-US" dirty="0"/>
              <a:t> Country Club, Inc. (2003) 29 Cal.4th 1019, 1024 [chronic back injury that limits work activities qualifies as FEHA disability].) </a:t>
            </a:r>
            <a:r>
              <a:rPr lang="en-US" dirty="0" err="1"/>
              <a:t>Bikis</a:t>
            </a:r>
            <a:r>
              <a:rPr lang="en-US" dirty="0"/>
              <a:t> v. Oakland Unified Sch. Dist., No. A142456, 2017 WL 87040, at *9 (Cal. Ct. App. Jan. 10, 2017)</a:t>
            </a:r>
          </a:p>
          <a:p>
            <a:pPr eaLnBrk="1" hangingPunct="1">
              <a:defRPr/>
            </a:pPr>
            <a:endParaRPr lang="en-US" dirty="0"/>
          </a:p>
          <a:p>
            <a:pPr eaLnBrk="1" hangingPunct="1">
              <a:defRPr/>
            </a:pPr>
            <a:r>
              <a:rPr lang="en-US" dirty="0" err="1"/>
              <a:t>Colmenares</a:t>
            </a:r>
            <a:r>
              <a:rPr lang="en-US" dirty="0"/>
              <a:t> v. </a:t>
            </a:r>
            <a:r>
              <a:rPr lang="en-US" dirty="0" err="1"/>
              <a:t>Braemar</a:t>
            </a:r>
            <a:r>
              <a:rPr lang="en-US" dirty="0"/>
              <a:t> Country Club, Inc., 29 Cal. 4th 1019, 63 P.3d 220 (2003)</a:t>
            </a:r>
          </a:p>
        </p:txBody>
      </p:sp>
      <p:sp>
        <p:nvSpPr>
          <p:cNvPr id="4" name="Slide Number Placeholder 3"/>
          <p:cNvSpPr>
            <a:spLocks noGrp="1"/>
          </p:cNvSpPr>
          <p:nvPr>
            <p:ph type="sldNum" sz="quarter" idx="10"/>
          </p:nvPr>
        </p:nvSpPr>
        <p:spPr/>
        <p:txBody>
          <a:bodyPr/>
          <a:lstStyle/>
          <a:p>
            <a:fld id="{B8796F01-7154-41E0-B48B-A6921757531A}" type="slidenum">
              <a:rPr lang="en-US" smtClean="0"/>
              <a:pPr/>
              <a:t>51</a:t>
            </a:fld>
            <a:endParaRPr lang="en-US"/>
          </a:p>
        </p:txBody>
      </p:sp>
    </p:spTree>
    <p:extLst>
      <p:ext uri="{BB962C8B-B14F-4D97-AF65-F5344CB8AC3E}">
        <p14:creationId xmlns:p14="http://schemas.microsoft.com/office/powerpoint/2010/main" val="41350387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first video will focus on </a:t>
            </a:r>
          </a:p>
          <a:p>
            <a:r>
              <a:rPr lang="en-US" baseline="0" dirty="0"/>
              <a:t>[ANIMATE ARROW]</a:t>
            </a:r>
            <a:endParaRPr lang="en-US" dirty="0"/>
          </a:p>
          <a:p>
            <a:r>
              <a:rPr lang="en-US" dirty="0"/>
              <a:t>   using secondary sources to find relevant cases.</a:t>
            </a:r>
          </a:p>
          <a:p>
            <a:endParaRPr lang="en-US" dirty="0"/>
          </a:p>
          <a:p>
            <a:endParaRPr lang="en-US" dirty="0"/>
          </a:p>
          <a:p>
            <a:r>
              <a:rPr lang="en-US" dirty="0"/>
              <a:t>[NEXT SLIDE]</a:t>
            </a:r>
          </a:p>
          <a:p>
            <a:endParaRPr lang="en-US" dirty="0"/>
          </a:p>
          <a:p>
            <a:pPr marL="0" marR="0" lvl="0" indent="0" algn="l" defTabSz="1218987" rtl="0" eaLnBrk="1" fontAlgn="auto" latinLnBrk="0" hangingPunct="1">
              <a:lnSpc>
                <a:spcPct val="100000"/>
              </a:lnSpc>
              <a:spcBef>
                <a:spcPts val="0"/>
              </a:spcBef>
              <a:spcAft>
                <a:spcPts val="0"/>
              </a:spcAft>
              <a:buClrTx/>
              <a:buSzTx/>
              <a:buFontTx/>
              <a:buNone/>
              <a:tabLst/>
              <a:defRPr/>
            </a:pPr>
            <a:r>
              <a:rPr lang="en-US" dirty="0"/>
              <a:t>[Tan and Blue text are in Theme Color line]</a:t>
            </a:r>
          </a:p>
          <a:p>
            <a:endParaRPr lang="en-US" dirty="0"/>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5</a:t>
            </a:fld>
            <a:endParaRPr lang="en-US"/>
          </a:p>
        </p:txBody>
      </p:sp>
    </p:spTree>
    <p:extLst>
      <p:ext uri="{BB962C8B-B14F-4D97-AF65-F5344CB8AC3E}">
        <p14:creationId xmlns:p14="http://schemas.microsoft.com/office/powerpoint/2010/main" val="43789068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with a case (such as </a:t>
            </a:r>
            <a:r>
              <a:rPr lang="en-US" dirty="0" err="1"/>
              <a:t>Colmenares</a:t>
            </a:r>
            <a:r>
              <a:rPr lang="en-US" dirty="0"/>
              <a:t>, a leading California disability law case), clicking on...</a:t>
            </a:r>
          </a:p>
          <a:p>
            <a:r>
              <a:rPr lang="en-US" dirty="0"/>
              <a:t>[ANIMATE ARROW]</a:t>
            </a:r>
          </a:p>
          <a:p>
            <a:r>
              <a:rPr lang="en-US" dirty="0"/>
              <a:t>   “Citing Decisions” likewise opens...</a:t>
            </a:r>
          </a:p>
          <a:p>
            <a:r>
              <a:rPr lang="en-US" dirty="0"/>
              <a:t>[ANIMATE]</a:t>
            </a:r>
          </a:p>
          <a:p>
            <a:r>
              <a:rPr lang="en-US" dirty="0"/>
              <a:t>      the Shepard’s “Citing Decisions” display — </a:t>
            </a:r>
            <a:br>
              <a:rPr lang="en-US" dirty="0"/>
            </a:br>
            <a:r>
              <a:rPr lang="en-US" dirty="0"/>
              <a:t>              giving access to ALL of the cases on Lexis that have cited to </a:t>
            </a:r>
            <a:r>
              <a:rPr lang="en-US" dirty="0" err="1"/>
              <a:t>Colmenares</a:t>
            </a:r>
            <a:r>
              <a:rPr lang="en-US" dirty="0"/>
              <a:t>.</a:t>
            </a:r>
          </a:p>
          <a:p>
            <a:endParaRPr lang="en-US" dirty="0"/>
          </a:p>
          <a:p>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[NEXT SLIDE]</a:t>
            </a:r>
          </a:p>
          <a:p>
            <a:endParaRPr lang="en-US" dirty="0"/>
          </a:p>
          <a:p>
            <a:endParaRPr lang="en-US" dirty="0"/>
          </a:p>
          <a:p>
            <a:r>
              <a:rPr lang="en-US" dirty="0" err="1"/>
              <a:t>Colmenares</a:t>
            </a:r>
            <a:r>
              <a:rPr lang="en-US" dirty="0"/>
              <a:t> v. Braemar Country Club, Inc., 29 Cal. 4th 1019, 63 P.3d 220 (2003)	</a:t>
            </a:r>
          </a:p>
        </p:txBody>
      </p:sp>
      <p:sp>
        <p:nvSpPr>
          <p:cNvPr id="4" name="Slide Number Placeholder 3"/>
          <p:cNvSpPr>
            <a:spLocks noGrp="1"/>
          </p:cNvSpPr>
          <p:nvPr>
            <p:ph type="sldNum" sz="quarter" idx="10"/>
          </p:nvPr>
        </p:nvSpPr>
        <p:spPr/>
        <p:txBody>
          <a:bodyPr/>
          <a:lstStyle/>
          <a:p>
            <a:fld id="{B8796F01-7154-41E0-B48B-A6921757531A}" type="slidenum">
              <a:rPr lang="en-US" smtClean="0"/>
              <a:pPr/>
              <a:t>52</a:t>
            </a:fld>
            <a:endParaRPr lang="en-US"/>
          </a:p>
        </p:txBody>
      </p:sp>
    </p:spTree>
    <p:extLst>
      <p:ext uri="{BB962C8B-B14F-4D97-AF65-F5344CB8AC3E}">
        <p14:creationId xmlns:p14="http://schemas.microsoft.com/office/powerpoint/2010/main" val="256032592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Westlaw’s </a:t>
            </a:r>
            <a:r>
              <a:rPr lang="en-US" dirty="0" err="1"/>
              <a:t>KeyCite</a:t>
            </a:r>
            <a:r>
              <a:rPr lang="en-US" dirty="0"/>
              <a:t> is very similar.</a:t>
            </a:r>
          </a:p>
          <a:p>
            <a:endParaRPr lang="en-US" dirty="0"/>
          </a:p>
          <a:p>
            <a:r>
              <a:rPr lang="en-US" dirty="0"/>
              <a:t>Selecting... </a:t>
            </a:r>
          </a:p>
          <a:p>
            <a:r>
              <a:rPr lang="en-US" dirty="0"/>
              <a:t>[ANIMATE ARROW]</a:t>
            </a:r>
          </a:p>
          <a:p>
            <a:r>
              <a:rPr lang="en-US" dirty="0"/>
              <a:t>   “Cases” from the “Citing References” tab for 17 U.S. Code 107 [the fair-use copyright statute] opens...</a:t>
            </a:r>
          </a:p>
          <a:p>
            <a:r>
              <a:rPr lang="en-US" dirty="0"/>
              <a:t>[ANIMATE]</a:t>
            </a:r>
          </a:p>
          <a:p>
            <a:r>
              <a:rPr lang="en-US" dirty="0"/>
              <a:t>      the </a:t>
            </a:r>
            <a:r>
              <a:rPr lang="en-US" dirty="0" err="1"/>
              <a:t>KeyCite</a:t>
            </a:r>
            <a:r>
              <a:rPr lang="en-US" dirty="0"/>
              <a:t> display for ALL of the cases on WESTLAW that have cited to Section 107</a:t>
            </a:r>
          </a:p>
          <a:p>
            <a:r>
              <a:rPr lang="en-US" dirty="0"/>
              <a:t>         (and also gives access to multiple filtering options for these citing cases).</a:t>
            </a:r>
          </a:p>
          <a:p>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endParaRPr lang="en-US" dirty="0"/>
          </a:p>
          <a:p>
            <a:r>
              <a:rPr lang="en-US" dirty="0"/>
              <a:t>[NEXT SLIDE]</a:t>
            </a:r>
          </a:p>
          <a:p>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17 USC 106A? (moral rights)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17 USC 107? (fair use)</a:t>
            </a:r>
          </a:p>
          <a:p>
            <a:pPr eaLnBrk="1" hangingPunct="1">
              <a:defRPr/>
            </a:pP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53</a:t>
            </a:fld>
            <a:endParaRPr lang="en-US"/>
          </a:p>
        </p:txBody>
      </p:sp>
    </p:spTree>
    <p:extLst>
      <p:ext uri="{BB962C8B-B14F-4D97-AF65-F5344CB8AC3E}">
        <p14:creationId xmlns:p14="http://schemas.microsoft.com/office/powerpoint/2010/main" val="105462315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Likewise, with a case (such as </a:t>
            </a:r>
            <a:r>
              <a:rPr lang="en-US" dirty="0" err="1"/>
              <a:t>Colmenares</a:t>
            </a:r>
            <a:r>
              <a:rPr lang="en-US" dirty="0"/>
              <a:t>), selecting...</a:t>
            </a:r>
          </a:p>
          <a:p>
            <a:r>
              <a:rPr lang="en-US" dirty="0"/>
              <a:t>[ANIMATE ARROW]  </a:t>
            </a:r>
          </a:p>
          <a:p>
            <a:r>
              <a:rPr lang="en-US" dirty="0"/>
              <a:t>    “Cases” from the “Citing References” tab also opens...</a:t>
            </a:r>
          </a:p>
          <a:p>
            <a:r>
              <a:rPr lang="en-US" dirty="0"/>
              <a:t>[ANIMATE]</a:t>
            </a:r>
          </a:p>
          <a:p>
            <a:r>
              <a:rPr lang="en-US" dirty="0"/>
              <a:t>           the </a:t>
            </a:r>
            <a:r>
              <a:rPr lang="en-US" dirty="0" err="1"/>
              <a:t>KeyCite</a:t>
            </a:r>
            <a:r>
              <a:rPr lang="en-US" dirty="0"/>
              <a:t> display for ALL of the cases on Westlaw that have cited to </a:t>
            </a:r>
            <a:r>
              <a:rPr lang="en-US" dirty="0" err="1"/>
              <a:t>Colmenares</a:t>
            </a:r>
            <a:r>
              <a:rPr lang="en-US" dirty="0"/>
              <a:t>.</a:t>
            </a:r>
          </a:p>
          <a:p>
            <a:endParaRPr lang="en-US" dirty="0"/>
          </a:p>
          <a:p>
            <a:endParaRPr lang="en-US" dirty="0"/>
          </a:p>
          <a:p>
            <a:endParaRPr lang="en-US" dirty="0"/>
          </a:p>
          <a:p>
            <a:r>
              <a:rPr lang="en-US" dirty="0"/>
              <a:t>[NEXT SLIDE]</a:t>
            </a:r>
          </a:p>
          <a:p>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130 Cal. </a:t>
            </a:r>
            <a:r>
              <a:rPr lang="en-US" dirty="0" err="1"/>
              <a:t>Rptr</a:t>
            </a:r>
            <a:r>
              <a:rPr lang="en-US" dirty="0"/>
              <a:t>. 2d 662 (</a:t>
            </a:r>
            <a:r>
              <a:rPr lang="en-US" dirty="0" err="1"/>
              <a:t>Colmenares</a:t>
            </a:r>
            <a:r>
              <a:rPr lang="en-US" dirty="0"/>
              <a:t>)</a:t>
            </a:r>
          </a:p>
          <a:p>
            <a:pPr eaLnBrk="1" hangingPunct="1">
              <a:defRPr/>
            </a:pP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54</a:t>
            </a:fld>
            <a:endParaRPr lang="en-US"/>
          </a:p>
        </p:txBody>
      </p:sp>
    </p:spTree>
    <p:extLst>
      <p:ext uri="{BB962C8B-B14F-4D97-AF65-F5344CB8AC3E}">
        <p14:creationId xmlns:p14="http://schemas.microsoft.com/office/powerpoint/2010/main" val="72218331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Like all other case finding tools, Shepard’s and </a:t>
            </a:r>
            <a:r>
              <a:rPr lang="en-US" dirty="0" err="1"/>
              <a:t>KeyCite</a:t>
            </a:r>
            <a:r>
              <a:rPr lang="en-US" dirty="0"/>
              <a:t> have their plusses and minuses.</a:t>
            </a:r>
          </a:p>
          <a:p>
            <a:pPr eaLnBrk="1" hangingPunct="1">
              <a:defRPr/>
            </a:pPr>
            <a:endParaRPr lang="en-US" dirty="0"/>
          </a:p>
          <a:p>
            <a:pPr eaLnBrk="1" hangingPunct="1">
              <a:defRPr/>
            </a:pPr>
            <a:endParaRPr lang="en-US" dirty="0"/>
          </a:p>
          <a:p>
            <a:pPr eaLnBrk="1" hangingPunct="1">
              <a:defRPr/>
            </a:pPr>
            <a:r>
              <a:rPr lang="en-US" dirty="0"/>
              <a:t>[NEXT SLIDE]</a:t>
            </a:r>
          </a:p>
          <a:p>
            <a:pPr eaLnBrk="1" hangingPunct="1">
              <a:defRPr/>
            </a:pPr>
            <a:endParaRPr lang="en-US" dirty="0"/>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55</a:t>
            </a:fld>
            <a:endParaRPr lang="en-US"/>
          </a:p>
        </p:txBody>
      </p:sp>
    </p:spTree>
    <p:extLst>
      <p:ext uri="{BB962C8B-B14F-4D97-AF65-F5344CB8AC3E}">
        <p14:creationId xmlns:p14="http://schemas.microsoft.com/office/powerpoint/2010/main" val="149889317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major advantage of Shepard’s and </a:t>
            </a:r>
            <a:r>
              <a:rPr lang="en-US" dirty="0" err="1"/>
              <a:t>KeyCite</a:t>
            </a:r>
            <a:r>
              <a:rPr lang="en-US" dirty="0"/>
              <a:t> is...</a:t>
            </a:r>
          </a:p>
          <a:p>
            <a:r>
              <a:rPr lang="en-US" dirty="0"/>
              <a:t>[ANIMATE]</a:t>
            </a:r>
          </a:p>
          <a:p>
            <a:endParaRPr lang="en-US" dirty="0"/>
          </a:p>
          <a:p>
            <a:r>
              <a:rPr lang="en-US" dirty="0"/>
              <a:t>  • Comprehensiveness. </a:t>
            </a:r>
          </a:p>
          <a:p>
            <a:r>
              <a:rPr lang="en-US" dirty="0"/>
              <a:t>          Both Shepard’s and </a:t>
            </a:r>
            <a:r>
              <a:rPr lang="en-US" dirty="0" err="1"/>
              <a:t>KeyCite</a:t>
            </a:r>
            <a:r>
              <a:rPr lang="en-US" dirty="0"/>
              <a:t> will give you </a:t>
            </a:r>
            <a:br>
              <a:rPr lang="en-US" dirty="0"/>
            </a:br>
            <a:r>
              <a:rPr lang="en-US" dirty="0"/>
              <a:t>              ALL later published cases that cite to your case or statute, as well as a LOT of unpublished cases.</a:t>
            </a:r>
          </a:p>
          <a:p>
            <a:endParaRPr lang="en-US" dirty="0"/>
          </a:p>
          <a:p>
            <a:r>
              <a:rPr lang="en-US" dirty="0"/>
              <a:t>This is a HUGE advantage whenever you need to reassure yourself — or a supervisor — that you’ve done thorough research.</a:t>
            </a:r>
          </a:p>
          <a:p>
            <a:endParaRPr lang="en-US" dirty="0"/>
          </a:p>
          <a:p>
            <a:r>
              <a:rPr lang="en-US" dirty="0"/>
              <a:t>Another plus is...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[ANIMATE]</a:t>
            </a:r>
          </a:p>
          <a:p>
            <a:endParaRPr lang="en-US" dirty="0"/>
          </a:p>
          <a:p>
            <a:r>
              <a:rPr lang="en-US" dirty="0"/>
              <a:t>  •  Editorial judgment. </a:t>
            </a:r>
          </a:p>
          <a:p>
            <a:r>
              <a:rPr lang="en-US" dirty="0"/>
              <a:t>         For cases, Shepard’s and </a:t>
            </a:r>
            <a:r>
              <a:rPr lang="en-US" dirty="0" err="1"/>
              <a:t>KeyCite</a:t>
            </a:r>
            <a:r>
              <a:rPr lang="en-US" dirty="0"/>
              <a:t> tag the CITING cases according to the issues from YOUR case that they discuss. </a:t>
            </a:r>
            <a:br>
              <a:rPr lang="en-US" dirty="0"/>
            </a:br>
            <a:r>
              <a:rPr lang="en-US" dirty="0"/>
              <a:t>                 This helps when filtering the citing cases.</a:t>
            </a:r>
          </a:p>
          <a:p>
            <a:endParaRPr lang="en-US" dirty="0"/>
          </a:p>
          <a:p>
            <a:endParaRPr lang="en-US" dirty="0"/>
          </a:p>
          <a:p>
            <a:r>
              <a:rPr lang="en-US" dirty="0"/>
              <a:t>[NEXT SLIDE]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56</a:t>
            </a:fld>
            <a:endParaRPr lang="en-US"/>
          </a:p>
        </p:txBody>
      </p:sp>
    </p:spTree>
    <p:extLst>
      <p:ext uri="{BB962C8B-B14F-4D97-AF65-F5344CB8AC3E}">
        <p14:creationId xmlns:p14="http://schemas.microsoft.com/office/powerpoint/2010/main" val="81514700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for disadvantages, one is...</a:t>
            </a:r>
          </a:p>
          <a:p>
            <a:endParaRPr lang="en-US" dirty="0"/>
          </a:p>
          <a:p>
            <a:r>
              <a:rPr lang="en-US" dirty="0"/>
              <a:t>[ANIMATE]</a:t>
            </a:r>
          </a:p>
          <a:p>
            <a:endParaRPr lang="en-US" dirty="0"/>
          </a:p>
          <a:p>
            <a:r>
              <a:rPr lang="en-US" dirty="0"/>
              <a:t>  •  Lack of any real analysis or explanation </a:t>
            </a:r>
          </a:p>
          <a:p>
            <a:r>
              <a:rPr lang="en-US" dirty="0"/>
              <a:t>          (although </a:t>
            </a:r>
            <a:r>
              <a:rPr lang="en-US" dirty="0" err="1"/>
              <a:t>KeyCite</a:t>
            </a:r>
            <a:r>
              <a:rPr lang="en-US" dirty="0"/>
              <a:t> and Shepard’s MIGHT lead to practice guides and the like </a:t>
            </a:r>
            <a:br>
              <a:rPr lang="en-US" dirty="0"/>
            </a:br>
            <a:r>
              <a:rPr lang="en-US" dirty="0"/>
              <a:t>                that WILL have explanations and analysis.)</a:t>
            </a:r>
          </a:p>
          <a:p>
            <a:endParaRPr lang="en-US" dirty="0"/>
          </a:p>
          <a:p>
            <a:r>
              <a:rPr lang="en-US" dirty="0"/>
              <a:t>Another is...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[ANIMATE]</a:t>
            </a:r>
          </a:p>
          <a:p>
            <a:r>
              <a:rPr lang="en-US" dirty="0"/>
              <a:t>  •  Dependence on citing relationships.</a:t>
            </a:r>
          </a:p>
          <a:p>
            <a:r>
              <a:rPr lang="en-US" dirty="0"/>
              <a:t>         Shepard’s and </a:t>
            </a:r>
            <a:r>
              <a:rPr lang="en-US" dirty="0" err="1"/>
              <a:t>KeyCite</a:t>
            </a:r>
            <a:r>
              <a:rPr lang="en-US" dirty="0"/>
              <a:t> naturally can’t help you find cases that are similar to </a:t>
            </a:r>
            <a:br>
              <a:rPr lang="en-US" dirty="0"/>
            </a:br>
            <a:r>
              <a:rPr lang="en-US" dirty="0"/>
              <a:t>               a case you started with, but don’t cite to that case. </a:t>
            </a:r>
          </a:p>
          <a:p>
            <a:endParaRPr lang="en-US" dirty="0"/>
          </a:p>
          <a:p>
            <a:r>
              <a:rPr lang="en-US" dirty="0"/>
              <a:t>Then, by virtue of their inherent design, Shepard’s and </a:t>
            </a:r>
            <a:r>
              <a:rPr lang="en-US" dirty="0" err="1"/>
              <a:t>KeyCite</a:t>
            </a:r>
            <a:r>
              <a:rPr lang="en-US" dirty="0"/>
              <a:t>...</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[ANIMATE]</a:t>
            </a:r>
          </a:p>
          <a:p>
            <a:r>
              <a:rPr lang="en-US" dirty="0"/>
              <a:t>  •  can’t lead you to prior cases. </a:t>
            </a:r>
          </a:p>
          <a:p>
            <a:endParaRPr lang="en-US" dirty="0"/>
          </a:p>
          <a:p>
            <a:r>
              <a:rPr lang="en-US" dirty="0"/>
              <a:t>And, a big plus that can also be a minus at times...</a:t>
            </a:r>
          </a:p>
          <a:p>
            <a:r>
              <a:rPr lang="en-US" dirty="0"/>
              <a:t>[ANIMATE]</a:t>
            </a:r>
          </a:p>
          <a:p>
            <a:r>
              <a:rPr lang="en-US" dirty="0"/>
              <a:t>  •   Comprehensiveness(!). </a:t>
            </a:r>
          </a:p>
          <a:p>
            <a:r>
              <a:rPr lang="en-US" dirty="0"/>
              <a:t>         Where there are hundreds or thousands of cases that cite to “your” case or statute, </a:t>
            </a:r>
            <a:br>
              <a:rPr lang="en-US" dirty="0"/>
            </a:br>
            <a:r>
              <a:rPr lang="en-US" dirty="0"/>
              <a:t>               it can be hard to sift through them,</a:t>
            </a:r>
          </a:p>
          <a:p>
            <a:r>
              <a:rPr lang="en-US" dirty="0"/>
              <a:t>                     even with help from the filters.</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57</a:t>
            </a:fld>
            <a:endParaRPr lang="en-US"/>
          </a:p>
        </p:txBody>
      </p:sp>
    </p:spTree>
    <p:extLst>
      <p:ext uri="{BB962C8B-B14F-4D97-AF65-F5344CB8AC3E}">
        <p14:creationId xmlns:p14="http://schemas.microsoft.com/office/powerpoint/2010/main" val="335777394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advice on exploiting the case-finding power of Shepard’s and </a:t>
            </a:r>
            <a:r>
              <a:rPr lang="en-US" dirty="0" err="1"/>
              <a:t>KeyCIte</a:t>
            </a:r>
            <a:r>
              <a:rPr lang="en-US" dirty="0"/>
              <a:t> for YOUR research project, ask one of the </a:t>
            </a:r>
            <a:r>
              <a:rPr lang="en-US" dirty="0" err="1"/>
              <a:t>Zief</a:t>
            </a:r>
            <a:r>
              <a:rPr lang="en-US" dirty="0"/>
              <a:t> research librarians.</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58</a:t>
            </a:fld>
            <a:endParaRPr lang="en-US"/>
          </a:p>
        </p:txBody>
      </p:sp>
    </p:spTree>
    <p:extLst>
      <p:ext uri="{BB962C8B-B14F-4D97-AF65-F5344CB8AC3E}">
        <p14:creationId xmlns:p14="http://schemas.microsoft.com/office/powerpoint/2010/main" val="402835474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The next case-finding method in this series is...</a:t>
            </a:r>
            <a:endParaRPr lang="en-US" baseline="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[ANIMATE] </a:t>
            </a:r>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    the West Key Number System.</a:t>
            </a:r>
            <a:endParaRPr lang="en-US" dirty="0"/>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59</a:t>
            </a:fld>
            <a:endParaRPr lang="en-US"/>
          </a:p>
        </p:txBody>
      </p:sp>
    </p:spTree>
    <p:extLst>
      <p:ext uri="{BB962C8B-B14F-4D97-AF65-F5344CB8AC3E}">
        <p14:creationId xmlns:p14="http://schemas.microsoft.com/office/powerpoint/2010/main" val="303059134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60</a:t>
            </a:fld>
            <a:endParaRPr lang="en-US"/>
          </a:p>
        </p:txBody>
      </p:sp>
    </p:spTree>
    <p:extLst>
      <p:ext uri="{BB962C8B-B14F-4D97-AF65-F5344CB8AC3E}">
        <p14:creationId xmlns:p14="http://schemas.microsoft.com/office/powerpoint/2010/main" val="156143611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END DECK</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60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Fade to black here!</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60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[TIME:  3:42 or so]</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61</a:t>
            </a:fld>
            <a:endParaRPr lang="en-US"/>
          </a:p>
        </p:txBody>
      </p:sp>
    </p:spTree>
    <p:extLst>
      <p:ext uri="{BB962C8B-B14F-4D97-AF65-F5344CB8AC3E}">
        <p14:creationId xmlns:p14="http://schemas.microsoft.com/office/powerpoint/2010/main" val="1043626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Secondary sources explain the law and lay out the broad black-letter rules that courts will apply. </a:t>
            </a:r>
          </a:p>
          <a:p>
            <a:pPr eaLnBrk="1" hangingPunct="1">
              <a:defRPr/>
            </a:pPr>
            <a:endParaRPr lang="en-US" dirty="0"/>
          </a:p>
          <a:p>
            <a:pPr eaLnBrk="1" hangingPunct="1">
              <a:defRPr/>
            </a:pPr>
            <a:r>
              <a:rPr lang="en-US" dirty="0"/>
              <a:t>All good secondary sources should cite to at least SOME cases to support the assertions they make.</a:t>
            </a:r>
          </a:p>
          <a:p>
            <a:pPr eaLnBrk="1" hangingPunct="1">
              <a:defRPr/>
            </a:pPr>
            <a:endParaRPr lang="en-US" dirty="0"/>
          </a:p>
          <a:p>
            <a:pPr eaLnBrk="1" hangingPunct="1">
              <a:defRPr/>
            </a:pPr>
            <a:r>
              <a:rPr lang="en-US" dirty="0"/>
              <a:t>Secondary sources are useful for almost every legal research project. </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6</a:t>
            </a:fld>
            <a:endParaRPr lang="en-US"/>
          </a:p>
        </p:txBody>
      </p:sp>
    </p:spTree>
    <p:extLst>
      <p:ext uri="{BB962C8B-B14F-4D97-AF65-F5344CB8AC3E}">
        <p14:creationId xmlns:p14="http://schemas.microsoft.com/office/powerpoint/2010/main" val="420849417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 to this installment of the seven-video series on ways to find cases relevant to your client’s issue.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63</a:t>
            </a:fld>
            <a:endParaRPr lang="en-US"/>
          </a:p>
        </p:txBody>
      </p:sp>
    </p:spTree>
    <p:extLst>
      <p:ext uri="{BB962C8B-B14F-4D97-AF65-F5344CB8AC3E}">
        <p14:creationId xmlns:p14="http://schemas.microsoft.com/office/powerpoint/2010/main" val="232531668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installment introduces ...</a:t>
            </a:r>
          </a:p>
          <a:p>
            <a:r>
              <a:rPr lang="en-US" baseline="0" dirty="0"/>
              <a:t>[ANIMATE ARROW]</a:t>
            </a:r>
            <a:endParaRPr lang="en-US" dirty="0"/>
          </a:p>
          <a:p>
            <a:r>
              <a:rPr lang="en-US" dirty="0"/>
              <a:t>   the West Key Number System, one of the oldest and most thorough methods for finding cases.</a:t>
            </a:r>
          </a:p>
          <a:p>
            <a:endParaRPr lang="en-US" dirty="0"/>
          </a:p>
          <a:p>
            <a:r>
              <a:rPr lang="en-US" dirty="0"/>
              <a:t>It will be broken into two videos. This first video will </a:t>
            </a:r>
          </a:p>
          <a:p>
            <a:r>
              <a:rPr lang="en-US" dirty="0"/>
              <a:t>[ANIMATE]</a:t>
            </a:r>
          </a:p>
          <a:p>
            <a:r>
              <a:rPr lang="en-US" dirty="0"/>
              <a:t>  cover what the Key Number System is, and when to use it. </a:t>
            </a:r>
          </a:p>
          <a:p>
            <a:endParaRPr lang="en-US" dirty="0"/>
          </a:p>
          <a:p>
            <a:endParaRPr lang="en-US" dirty="0"/>
          </a:p>
          <a:p>
            <a:endParaRPr lang="en-US" dirty="0"/>
          </a:p>
          <a:p>
            <a:r>
              <a:rPr lang="en-US" dirty="0"/>
              <a:t>[NEXT SLIDE] </a:t>
            </a:r>
          </a:p>
          <a:p>
            <a:endParaRPr lang="en-US" dirty="0"/>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64</a:t>
            </a:fld>
            <a:endParaRPr lang="en-US"/>
          </a:p>
        </p:txBody>
      </p:sp>
    </p:spTree>
    <p:extLst>
      <p:ext uri="{BB962C8B-B14F-4D97-AF65-F5344CB8AC3E}">
        <p14:creationId xmlns:p14="http://schemas.microsoft.com/office/powerpoint/2010/main" val="86433910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The West Key Number System (sometimes called the “Digest”) helps you </a:t>
            </a:r>
            <a:br>
              <a:rPr lang="en-US" dirty="0"/>
            </a:br>
            <a:r>
              <a:rPr lang="en-US" dirty="0"/>
              <a:t>     find relevant cases that deal with the SAME ISSUES that your client’s problem presents.</a:t>
            </a:r>
          </a:p>
        </p:txBody>
      </p:sp>
      <p:sp>
        <p:nvSpPr>
          <p:cNvPr id="4" name="Slide Number Placeholder 3"/>
          <p:cNvSpPr>
            <a:spLocks noGrp="1"/>
          </p:cNvSpPr>
          <p:nvPr>
            <p:ph type="sldNum" sz="quarter" idx="10"/>
          </p:nvPr>
        </p:nvSpPr>
        <p:spPr/>
        <p:txBody>
          <a:bodyPr/>
          <a:lstStyle/>
          <a:p>
            <a:fld id="{B8796F01-7154-41E0-B48B-A6921757531A}" type="slidenum">
              <a:rPr lang="en-US" smtClean="0"/>
              <a:pPr/>
              <a:t>65</a:t>
            </a:fld>
            <a:endParaRPr lang="en-US"/>
          </a:p>
        </p:txBody>
      </p:sp>
    </p:spTree>
    <p:extLst>
      <p:ext uri="{BB962C8B-B14F-4D97-AF65-F5344CB8AC3E}">
        <p14:creationId xmlns:p14="http://schemas.microsoft.com/office/powerpoint/2010/main" val="254137126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Use the West Key Number System whenever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[ANIMATE]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you want to find cases that have specific issues or points of law in common, </a:t>
            </a:r>
            <a:br>
              <a:rPr lang="en-US" dirty="0"/>
            </a:br>
            <a:r>
              <a:rPr lang="en-US" dirty="0"/>
              <a:t>       EVEN IF they don’t cite to one another, OR they aren’t from the same jurisdiction.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[NEXT SLIDE]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66</a:t>
            </a:fld>
            <a:endParaRPr lang="en-US"/>
          </a:p>
        </p:txBody>
      </p:sp>
    </p:spTree>
    <p:extLst>
      <p:ext uri="{BB962C8B-B14F-4D97-AF65-F5344CB8AC3E}">
        <p14:creationId xmlns:p14="http://schemas.microsoft.com/office/powerpoint/2010/main" val="34963181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en-US" dirty="0"/>
              <a:t>The West Key Number System cites to: </a:t>
            </a:r>
          </a:p>
          <a:p>
            <a:pPr marL="0" marR="0" lvl="0" indent="0" algn="l" defTabSz="1218987" rtl="0" eaLnBrk="1" fontAlgn="auto" latinLnBrk="0" hangingPunct="1">
              <a:lnSpc>
                <a:spcPct val="100000"/>
              </a:lnSpc>
              <a:spcBef>
                <a:spcPts val="0"/>
              </a:spcBef>
              <a:spcAft>
                <a:spcPts val="0"/>
              </a:spcAft>
              <a:buClrTx/>
              <a:buSzTx/>
              <a:buFontTx/>
              <a:buNone/>
              <a:tabLst/>
              <a:defRPr/>
            </a:pPr>
            <a:endParaRPr lang="en-US" dirty="0"/>
          </a:p>
          <a:p>
            <a:pPr marL="0" marR="0" lvl="0" indent="0" algn="l" defTabSz="1218987" rtl="0" eaLnBrk="1" fontAlgn="auto" latinLnBrk="0" hangingPunct="1">
              <a:lnSpc>
                <a:spcPct val="100000"/>
              </a:lnSpc>
              <a:spcBef>
                <a:spcPts val="0"/>
              </a:spcBef>
              <a:spcAft>
                <a:spcPts val="0"/>
              </a:spcAft>
              <a:buClrTx/>
              <a:buSzTx/>
              <a:buFontTx/>
              <a:buNone/>
              <a:tabLst/>
              <a:defRPr/>
            </a:pPr>
            <a:r>
              <a:rPr lang="en-US" dirty="0"/>
              <a:t>every point of law </a:t>
            </a:r>
          </a:p>
          <a:p>
            <a:pPr marL="0" marR="0" lvl="0" indent="0" algn="l" defTabSz="1218987" rtl="0" eaLnBrk="1" fontAlgn="auto" latinLnBrk="0" hangingPunct="1">
              <a:lnSpc>
                <a:spcPct val="100000"/>
              </a:lnSpc>
              <a:spcBef>
                <a:spcPts val="0"/>
              </a:spcBef>
              <a:spcAft>
                <a:spcPts val="0"/>
              </a:spcAft>
              <a:buClrTx/>
              <a:buSzTx/>
              <a:buFontTx/>
              <a:buNone/>
              <a:tabLst/>
              <a:defRPr/>
            </a:pPr>
            <a:endParaRPr lang="en-US" dirty="0"/>
          </a:p>
          <a:p>
            <a:pPr marL="0" marR="0" lvl="0" indent="0" algn="l" defTabSz="1218987" rtl="0" eaLnBrk="1" fontAlgn="auto" latinLnBrk="0" hangingPunct="1">
              <a:lnSpc>
                <a:spcPct val="100000"/>
              </a:lnSpc>
              <a:spcBef>
                <a:spcPts val="0"/>
              </a:spcBef>
              <a:spcAft>
                <a:spcPts val="0"/>
              </a:spcAft>
              <a:buClrTx/>
              <a:buSzTx/>
              <a:buFontTx/>
              <a:buNone/>
              <a:tabLst/>
              <a:defRPr/>
            </a:pPr>
            <a:r>
              <a:rPr lang="en-US" dirty="0"/>
              <a:t>from ...</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67</a:t>
            </a:fld>
            <a:endParaRPr lang="en-US"/>
          </a:p>
        </p:txBody>
      </p:sp>
    </p:spTree>
    <p:extLst>
      <p:ext uri="{BB962C8B-B14F-4D97-AF65-F5344CB8AC3E}">
        <p14:creationId xmlns:p14="http://schemas.microsoft.com/office/powerpoint/2010/main" val="292117475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 every published case!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This makes the Key Number system a powerful, COMPREHENSIVE search tool.</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68</a:t>
            </a:fld>
            <a:endParaRPr lang="en-US"/>
          </a:p>
        </p:txBody>
      </p:sp>
    </p:spTree>
    <p:extLst>
      <p:ext uri="{BB962C8B-B14F-4D97-AF65-F5344CB8AC3E}">
        <p14:creationId xmlns:p14="http://schemas.microsoft.com/office/powerpoint/2010/main" val="160113008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The Key Number System is a comprehensive, highly organized, and extremely detailed STRUCTURE </a:t>
            </a:r>
            <a:br>
              <a:rPr lang="en-US" dirty="0"/>
            </a:br>
            <a:r>
              <a:rPr lang="en-US" dirty="0"/>
              <a:t>       that sorts cases — ALL published cases — according to the points of law that they discuss.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endParaRPr lang="en-US" dirty="0"/>
          </a:p>
          <a:p>
            <a:r>
              <a:rPr lang="en-US" dirty="0"/>
              <a:t>[NEXT SLIDE]</a:t>
            </a:r>
          </a:p>
        </p:txBody>
      </p:sp>
      <p:sp>
        <p:nvSpPr>
          <p:cNvPr id="4" name="Slide Number Placeholder 3"/>
          <p:cNvSpPr>
            <a:spLocks noGrp="1"/>
          </p:cNvSpPr>
          <p:nvPr>
            <p:ph type="sldNum" sz="quarter" idx="10"/>
          </p:nvPr>
        </p:nvSpPr>
        <p:spPr/>
        <p:txBody>
          <a:bodyPr/>
          <a:lstStyle/>
          <a:p>
            <a:fld id="{B8796F01-7154-41E0-B48B-A6921757531A}" type="slidenum">
              <a:rPr lang="en-US" smtClean="0"/>
              <a:pPr/>
              <a:t>69</a:t>
            </a:fld>
            <a:endParaRPr lang="en-US"/>
          </a:p>
        </p:txBody>
      </p:sp>
    </p:spTree>
    <p:extLst>
      <p:ext uri="{BB962C8B-B14F-4D97-AF65-F5344CB8AC3E}">
        <p14:creationId xmlns:p14="http://schemas.microsoft.com/office/powerpoint/2010/main" val="262092143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en-US" altLang="en-US" dirty="0">
                <a:latin typeface="Arial" panose="020B0604020202020204" pitchFamily="34" charset="0"/>
                <a:ea typeface="ＭＳ Ｐゴシック" panose="020B0600070205080204" pitchFamily="34" charset="-128"/>
              </a:rPr>
              <a:t>To create the Key Number System, </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     West editors first organized the law into these “seven main divisions.”</a:t>
            </a:r>
          </a:p>
          <a:p>
            <a:pPr marL="0" marR="0" lvl="0" indent="0" algn="l" defTabSz="1218987" rtl="0" eaLnBrk="1" fontAlgn="auto" latinLnBrk="0" hangingPunct="1">
              <a:lnSpc>
                <a:spcPct val="100000"/>
              </a:lnSpc>
              <a:spcBef>
                <a:spcPts val="0"/>
              </a:spcBef>
              <a:spcAft>
                <a:spcPts val="0"/>
              </a:spcAft>
              <a:buClrTx/>
              <a:buSzTx/>
              <a:buFontTx/>
              <a:buNone/>
              <a:tabLst/>
              <a:defRPr/>
            </a:pPr>
            <a:endParaRPr lang="en-US" altLang="en-US" dirty="0">
              <a:latin typeface="Arial" panose="020B0604020202020204" pitchFamily="34" charset="0"/>
              <a:ea typeface="ＭＳ Ｐゴシック" panose="020B0600070205080204" pitchFamily="34" charset="-128"/>
            </a:endParaRPr>
          </a:p>
          <a:p>
            <a:pPr marL="0" marR="0" lvl="0" indent="0" algn="l" defTabSz="1218987" rtl="0" eaLnBrk="1" fontAlgn="auto" latinLnBrk="0" hangingPunct="1">
              <a:lnSpc>
                <a:spcPct val="100000"/>
              </a:lnSpc>
              <a:spcBef>
                <a:spcPts val="0"/>
              </a:spcBef>
              <a:spcAft>
                <a:spcPts val="0"/>
              </a:spcAft>
              <a:buClrTx/>
              <a:buSzTx/>
              <a:buFontTx/>
              <a:buNone/>
              <a:tabLst/>
              <a:defRPr/>
            </a:pPr>
            <a:r>
              <a:rPr lang="en-US" altLang="en-US" dirty="0">
                <a:latin typeface="Arial" panose="020B0604020202020204" pitchFamily="34" charset="0"/>
                <a:ea typeface="ＭＳ Ｐゴシック" panose="020B0600070205080204" pitchFamily="34" charset="-128"/>
              </a:rPr>
              <a:t>[NEXT SLIDE]</a:t>
            </a:r>
          </a:p>
          <a:p>
            <a:pPr marL="0" marR="0" lvl="0" indent="0" algn="l" defTabSz="1218987" rtl="0" eaLnBrk="1" fontAlgn="auto" latinLnBrk="0" hangingPunct="1">
              <a:lnSpc>
                <a:spcPct val="100000"/>
              </a:lnSpc>
              <a:spcBef>
                <a:spcPts val="0"/>
              </a:spcBef>
              <a:spcAft>
                <a:spcPts val="0"/>
              </a:spcAft>
              <a:buClrTx/>
              <a:buSzTx/>
              <a:buFontTx/>
              <a:buNone/>
              <a:tabLst/>
              <a:defRPr/>
            </a:pPr>
            <a:endParaRPr lang="en-US" altLang="en-US" dirty="0">
              <a:latin typeface="Arial" panose="020B0604020202020204" pitchFamily="34" charset="0"/>
              <a:ea typeface="ＭＳ Ｐゴシック" panose="020B0600070205080204" pitchFamily="34" charset="-128"/>
            </a:endParaRPr>
          </a:p>
          <a:p>
            <a:pPr marL="0" marR="0" lvl="0" indent="0" algn="l" defTabSz="1218987" rtl="0" eaLnBrk="1" fontAlgn="auto" latinLnBrk="0" hangingPunct="1">
              <a:lnSpc>
                <a:spcPct val="100000"/>
              </a:lnSpc>
              <a:spcBef>
                <a:spcPts val="0"/>
              </a:spcBef>
              <a:spcAft>
                <a:spcPts val="0"/>
              </a:spcAft>
              <a:buClrTx/>
              <a:buSzTx/>
              <a:buFontTx/>
              <a:buNone/>
              <a:tabLst/>
              <a:defRPr/>
            </a:pPr>
            <a:r>
              <a:rPr lang="en-US" altLang="en-US" dirty="0">
                <a:latin typeface="Arial" panose="020B0604020202020204" pitchFamily="34" charset="0"/>
                <a:ea typeface="ＭＳ Ｐゴシック" panose="020B0600070205080204" pitchFamily="34" charset="-128"/>
              </a:rPr>
              <a:t>[The seven divisions are: Persons; Property; Contracts; Torts; Crimes; Remedies; and Government.]</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70</a:t>
            </a:fld>
            <a:endParaRPr lang="en-US"/>
          </a:p>
        </p:txBody>
      </p:sp>
    </p:spTree>
    <p:extLst>
      <p:ext uri="{BB962C8B-B14F-4D97-AF65-F5344CB8AC3E}">
        <p14:creationId xmlns:p14="http://schemas.microsoft.com/office/powerpoint/2010/main" val="93381968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latin typeface="Arial" panose="020B0604020202020204" pitchFamily="34" charset="0"/>
                <a:ea typeface="ＭＳ Ｐゴシック" panose="020B0600070205080204" pitchFamily="34" charset="-128"/>
              </a:rPr>
              <a:t>Then, the West editors broke each “Division” down into a number of Topics.</a:t>
            </a:r>
          </a:p>
          <a:p>
            <a:pPr eaLnBrk="1" hangingPunct="1"/>
            <a:r>
              <a:rPr lang="en-US" altLang="en-US" dirty="0">
                <a:latin typeface="Arial" panose="020B0604020202020204" pitchFamily="34" charset="0"/>
                <a:ea typeface="ＭＳ Ｐゴシック" panose="020B0600070205080204" pitchFamily="34" charset="-128"/>
              </a:rPr>
              <a:t>For example, the </a:t>
            </a:r>
          </a:p>
          <a:p>
            <a:pPr eaLnBrk="1" hangingPunct="1"/>
            <a:r>
              <a:rPr lang="en-US" altLang="en-US" dirty="0">
                <a:latin typeface="Arial" panose="020B0604020202020204" pitchFamily="34" charset="0"/>
                <a:ea typeface="ＭＳ Ｐゴシック" panose="020B0600070205080204" pitchFamily="34" charset="-128"/>
              </a:rPr>
              <a:t>[ANIMATE] </a:t>
            </a:r>
          </a:p>
          <a:p>
            <a:pPr eaLnBrk="1" hangingPunct="1"/>
            <a:r>
              <a:rPr lang="en-US" altLang="en-US" dirty="0">
                <a:latin typeface="Arial" panose="020B0604020202020204" pitchFamily="34" charset="0"/>
                <a:ea typeface="ＭＳ Ｐゴシック" panose="020B0600070205080204" pitchFamily="34" charset="-128"/>
              </a:rPr>
              <a:t>    “Contracts” division is divided into 5 Topics (including a Topic also named “Contracts.”)</a:t>
            </a:r>
          </a:p>
          <a:p>
            <a:pPr eaLnBrk="1" hangingPunct="1"/>
            <a:endParaRPr lang="en-US" altLang="en-US" dirty="0">
              <a:latin typeface="Arial" panose="020B0604020202020204" pitchFamily="34" charset="0"/>
              <a:ea typeface="ＭＳ Ｐゴシック" panose="020B0600070205080204" pitchFamily="34" charset="-128"/>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a:latin typeface="Arial" panose="020B0604020202020204" pitchFamily="34" charset="0"/>
                <a:ea typeface="ＭＳ Ｐゴシック" panose="020B0600070205080204" pitchFamily="34" charset="-128"/>
              </a:rPr>
              <a:t>All told, the seven divisions are broken down into almost FOUR HUNDRED topics!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altLang="en-US" dirty="0">
              <a:latin typeface="Arial" panose="020B0604020202020204" pitchFamily="34" charset="0"/>
              <a:ea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rPr>
              <a:t> On Westlaw, </a:t>
            </a:r>
          </a:p>
          <a:p>
            <a:pPr eaLnBrk="1" hangingPunct="1"/>
            <a:r>
              <a:rPr lang="en-US" altLang="en-US" dirty="0">
                <a:latin typeface="Arial" panose="020B0604020202020204" pitchFamily="34" charset="0"/>
                <a:ea typeface="ＭＳ Ｐゴシック" panose="020B0600070205080204" pitchFamily="34" charset="-128"/>
              </a:rPr>
              <a:t>[ANIMATE]</a:t>
            </a:r>
          </a:p>
          <a:p>
            <a:pPr eaLnBrk="1" hangingPunct="1"/>
            <a:r>
              <a:rPr lang="en-US" altLang="en-US" dirty="0">
                <a:latin typeface="Arial" panose="020B0604020202020204" pitchFamily="34" charset="0"/>
                <a:ea typeface="ＭＳ Ｐゴシック" panose="020B0600070205080204" pitchFamily="34" charset="-128"/>
              </a:rPr>
              <a:t>   via the West Key Number System, you can see and browse these Topics in alphabetical order.</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latin typeface="Arial" panose="020B0604020202020204" pitchFamily="34" charset="0"/>
              <a:ea typeface="ＭＳ Ｐゴシック" panose="020B0600070205080204" pitchFamily="34" charset="-128"/>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Some Topics are very broad — for example,...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[ANIMATE]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 “Constitutional Law.”</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Some are quite narrow — for example,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 [ANIMATE]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 “Riot.”</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[NEXT SLIDE]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71</a:t>
            </a:fld>
            <a:endParaRPr lang="en-US"/>
          </a:p>
        </p:txBody>
      </p:sp>
    </p:spTree>
    <p:extLst>
      <p:ext uri="{BB962C8B-B14F-4D97-AF65-F5344CB8AC3E}">
        <p14:creationId xmlns:p14="http://schemas.microsoft.com/office/powerpoint/2010/main" val="236179055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Each Topic is then outlined and divided into as many specific legal concepts (points of law or legal principles) </a:t>
            </a:r>
            <a:br>
              <a:rPr lang="en-US" dirty="0"/>
            </a:br>
            <a:r>
              <a:rPr lang="en-US" dirty="0"/>
              <a:t>      as necessary to cover that Topic.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These individual, specific legal concepts are the West “Key Numbers.”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eaLnBrk="1" hangingPunct="1"/>
            <a:r>
              <a:rPr lang="en-US" altLang="en-US" dirty="0">
                <a:latin typeface="Arial" panose="020B0604020202020204" pitchFamily="34" charset="0"/>
                <a:ea typeface="ＭＳ Ｐゴシック" panose="020B0600070205080204" pitchFamily="34" charset="-128"/>
              </a:rPr>
              <a:t>In viewing a Topic (like Contracts), you can see the broad outline structure of the Topic.</a:t>
            </a: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rPr>
              <a:t>Within the Topic, you can drill down into whichever sections of the Topic seem relevant. </a:t>
            </a: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rPr>
              <a:t>So, if you’re looking for contracts cases about offers, you might open ...</a:t>
            </a:r>
          </a:p>
          <a:p>
            <a:pPr eaLnBrk="1" hangingPunct="1"/>
            <a:r>
              <a:rPr lang="en-US" altLang="en-US" dirty="0">
                <a:latin typeface="Arial" panose="020B0604020202020204" pitchFamily="34" charset="0"/>
                <a:ea typeface="ＭＳ Ｐゴシック" panose="020B0600070205080204" pitchFamily="34" charset="-128"/>
              </a:rPr>
              <a:t>[ANIMATE]</a:t>
            </a:r>
          </a:p>
          <a:p>
            <a:pPr eaLnBrk="1" hangingPunct="1"/>
            <a:r>
              <a:rPr lang="en-US" altLang="en-US" dirty="0">
                <a:latin typeface="Arial" panose="020B0604020202020204" pitchFamily="34" charset="0"/>
                <a:ea typeface="ＭＳ Ｐゴシック" panose="020B0600070205080204" pitchFamily="34" charset="-128"/>
              </a:rPr>
              <a:t>  “I. Requisites and Validity.”</a:t>
            </a:r>
          </a:p>
          <a:p>
            <a:pPr eaLnBrk="1" hangingPunct="1"/>
            <a:endParaRPr lang="en-US" altLang="en-US" dirty="0">
              <a:latin typeface="Arial" panose="020B0604020202020204" pitchFamily="34" charset="0"/>
              <a:ea typeface="ＭＳ Ｐゴシック" panose="020B0600070205080204" pitchFamily="34" charset="-128"/>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a:latin typeface="Arial" panose="020B0604020202020204" pitchFamily="34" charset="0"/>
                <a:ea typeface="ＭＳ Ｐゴシック" panose="020B0600070205080204" pitchFamily="34" charset="-128"/>
              </a:rPr>
              <a:t>You can continue to drill down for more  detail — for example, by opening ... </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[ANIMATE]</a:t>
            </a:r>
          </a:p>
          <a:p>
            <a:pPr eaLnBrk="1" hangingPunct="1"/>
            <a:r>
              <a:rPr lang="en-US" altLang="en-US" dirty="0">
                <a:latin typeface="Arial" panose="020B0604020202020204" pitchFamily="34" charset="0"/>
                <a:ea typeface="ＭＳ Ｐゴシック" panose="020B0600070205080204" pitchFamily="34" charset="-128"/>
              </a:rPr>
              <a:t>   “(B) Parties, Proposals, and Acceptance,” which likely covers offers.</a:t>
            </a: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endParaRPr lang="en-US" altLang="en-US" dirty="0">
              <a:latin typeface="Arial" panose="020B0604020202020204" pitchFamily="34" charset="0"/>
              <a:ea typeface="ＭＳ Ｐゴシック" panose="020B0600070205080204" pitchFamily="34" charset="-128"/>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[NEXT SLIDE]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72</a:t>
            </a:fld>
            <a:endParaRPr lang="en-US"/>
          </a:p>
        </p:txBody>
      </p:sp>
    </p:spTree>
    <p:extLst>
      <p:ext uri="{BB962C8B-B14F-4D97-AF65-F5344CB8AC3E}">
        <p14:creationId xmlns:p14="http://schemas.microsoft.com/office/powerpoint/2010/main" val="1408939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For case-finding, ...</a:t>
            </a:r>
          </a:p>
          <a:p>
            <a:pPr eaLnBrk="1" hangingPunct="1">
              <a:defRPr/>
            </a:pPr>
            <a:r>
              <a:rPr lang="en-US" dirty="0"/>
              <a:t>[ANIMATE]</a:t>
            </a:r>
          </a:p>
          <a:p>
            <a:pPr eaLnBrk="1" hangingPunct="1">
              <a:defRPr/>
            </a:pPr>
            <a:r>
              <a:rPr lang="en-US" dirty="0"/>
              <a:t>  use them  —</a:t>
            </a:r>
          </a:p>
          <a:p>
            <a:pPr eaLnBrk="1" hangingPunct="1">
              <a:defRPr/>
            </a:pPr>
            <a:endParaRPr lang="en-US" dirty="0"/>
          </a:p>
          <a:p>
            <a:pPr eaLnBrk="1" hangingPunct="1">
              <a:defRPr/>
            </a:pPr>
            <a:r>
              <a:rPr lang="en-US" dirty="0"/>
              <a:t>[ANIMATE AT BULLETS]</a:t>
            </a:r>
          </a:p>
          <a:p>
            <a:pPr eaLnBrk="1" hangingPunct="1">
              <a:defRPr/>
            </a:pPr>
            <a:endParaRPr lang="en-US" dirty="0"/>
          </a:p>
          <a:p>
            <a:pPr eaLnBrk="1" hangingPunct="1">
              <a:defRPr/>
            </a:pPr>
            <a:r>
              <a:rPr lang="en-US" dirty="0"/>
              <a:t>  •   when you’re hoping to find cases stating general rules that you can apply to your client’s unique facts;</a:t>
            </a:r>
          </a:p>
          <a:p>
            <a:pPr eaLnBrk="1" hangingPunct="1">
              <a:defRPr/>
            </a:pPr>
            <a:r>
              <a:rPr lang="en-US" dirty="0"/>
              <a:t>  •   when you’d like some analysis, explanation, or discussion along with your cases; or</a:t>
            </a:r>
          </a:p>
          <a:p>
            <a:pPr eaLnBrk="1" hangingPunct="1">
              <a:defRPr/>
            </a:pPr>
            <a:r>
              <a:rPr lang="en-US" dirty="0"/>
              <a:t>  •   when you want just a few good cases, and don’t necessarily need to see every single case on an issue.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7</a:t>
            </a:fld>
            <a:endParaRPr lang="en-US"/>
          </a:p>
        </p:txBody>
      </p:sp>
    </p:spTree>
    <p:extLst>
      <p:ext uri="{BB962C8B-B14F-4D97-AF65-F5344CB8AC3E}">
        <p14:creationId xmlns:p14="http://schemas.microsoft.com/office/powerpoint/2010/main" val="113647433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latin typeface="Arial" panose="020B0604020202020204" pitchFamily="34" charset="0"/>
                <a:ea typeface="ＭＳ Ｐゴシック" panose="020B0600070205080204" pitchFamily="34" charset="-128"/>
              </a:rPr>
              <a:t>We’re now at the most detailed level of the Contracts Topic hierarchy.</a:t>
            </a:r>
          </a:p>
          <a:p>
            <a:pPr eaLnBrk="1" hangingPunct="1"/>
            <a:r>
              <a:rPr lang="en-US" altLang="en-US" dirty="0">
                <a:latin typeface="Arial" panose="020B0604020202020204" pitchFamily="34" charset="0"/>
                <a:ea typeface="ＭＳ Ｐゴシック" panose="020B0600070205080204" pitchFamily="34" charset="-128"/>
              </a:rPr>
              <a:t>Here we see...</a:t>
            </a:r>
          </a:p>
          <a:p>
            <a:pPr eaLnBrk="1" hangingPunct="1"/>
            <a:r>
              <a:rPr lang="en-US" altLang="en-US" dirty="0">
                <a:latin typeface="Arial" panose="020B0604020202020204" pitchFamily="34" charset="0"/>
                <a:ea typeface="ＭＳ Ｐゴシック" panose="020B0600070205080204" pitchFamily="34" charset="-128"/>
              </a:rPr>
              <a:t>[ANIMATE A CALLOUT]</a:t>
            </a:r>
          </a:p>
          <a:p>
            <a:pPr eaLnBrk="1" hangingPunct="1"/>
            <a:r>
              <a:rPr lang="en-US" altLang="en-US" dirty="0">
                <a:latin typeface="Arial" panose="020B0604020202020204" pitchFamily="34" charset="0"/>
                <a:ea typeface="ＭＳ Ｐゴシック" panose="020B0600070205080204" pitchFamily="34" charset="-128"/>
              </a:rPr>
              <a:t>  the individual Key Numbers,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a:latin typeface="Arial" panose="020B0604020202020204" pitchFamily="34" charset="0"/>
                <a:ea typeface="ＭＳ Ｐゴシック" panose="020B0600070205080204" pitchFamily="34" charset="-128"/>
              </a:rPr>
              <a:t>[ANIMATE A SNIPPET]</a:t>
            </a:r>
          </a:p>
          <a:p>
            <a:pPr eaLnBrk="1" hangingPunct="1"/>
            <a:r>
              <a:rPr lang="en-US" altLang="en-US" dirty="0">
                <a:latin typeface="Arial" panose="020B0604020202020204" pitchFamily="34" charset="0"/>
                <a:ea typeface="ＭＳ Ｐゴシック" panose="020B0600070205080204" pitchFamily="34" charset="-128"/>
              </a:rPr>
              <a:t>each representing a discrete “point of law” within the Contracts Topic.</a:t>
            </a: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rPr>
              <a:t>[ANIMATE HIDDEN RECTANGLE (lower, right-hand corner)]</a:t>
            </a: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rPr>
              <a:t>And sure enough, points of law related to “Offers”...</a:t>
            </a:r>
          </a:p>
          <a:p>
            <a:pPr eaLnBrk="1" hangingPunct="1"/>
            <a:r>
              <a:rPr lang="en-US" altLang="en-US" dirty="0">
                <a:latin typeface="Arial" panose="020B0604020202020204" pitchFamily="34" charset="0"/>
                <a:ea typeface="ＭＳ Ｐゴシック" panose="020B0600070205080204" pitchFamily="34" charset="-128"/>
              </a:rPr>
              <a:t>[ANIMATE A CALLOUT]</a:t>
            </a:r>
          </a:p>
          <a:p>
            <a:pPr eaLnBrk="1" hangingPunct="1"/>
            <a:r>
              <a:rPr lang="en-US" altLang="en-US" dirty="0">
                <a:latin typeface="Arial" panose="020B0604020202020204" pitchFamily="34" charset="0"/>
                <a:ea typeface="ＭＳ Ｐゴシック" panose="020B0600070205080204" pitchFamily="34" charset="-128"/>
              </a:rPr>
              <a:t>   are covered in ...</a:t>
            </a:r>
          </a:p>
          <a:p>
            <a:pPr eaLnBrk="1" hangingPunct="1"/>
            <a:r>
              <a:rPr lang="en-US" altLang="en-US" dirty="0">
                <a:latin typeface="Arial" panose="020B0604020202020204" pitchFamily="34" charset="0"/>
                <a:ea typeface="ＭＳ Ｐゴシック" panose="020B0600070205080204" pitchFamily="34" charset="-128"/>
              </a:rPr>
              <a:t>[ANIMATE A SNIPPET]</a:t>
            </a:r>
          </a:p>
          <a:p>
            <a:pPr eaLnBrk="1" hangingPunct="1"/>
            <a:r>
              <a:rPr lang="en-US" altLang="en-US" dirty="0">
                <a:latin typeface="Arial" panose="020B0604020202020204" pitchFamily="34" charset="0"/>
                <a:ea typeface="ＭＳ Ｐゴシック" panose="020B0600070205080204" pitchFamily="34" charset="-128"/>
              </a:rPr>
              <a:t>   Key Numbers 16 through 20.</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eaLnBrk="1" hangingPunct="1"/>
            <a:r>
              <a:rPr lang="en-US" altLang="en-US" dirty="0">
                <a:latin typeface="Arial" panose="020B0604020202020204" pitchFamily="34" charset="0"/>
                <a:ea typeface="ＭＳ Ｐゴシック" panose="020B0600070205080204" pitchFamily="34" charset="-128"/>
              </a:rPr>
              <a:t>Each of the 400 Topics is divided into as many Key Numbers as the West editors think are needed to capture all of the points of law related to that Topic.</a:t>
            </a:r>
          </a:p>
          <a:p>
            <a:pPr eaLnBrk="1" hangingPunct="1"/>
            <a:endParaRPr lang="en-US" altLang="en-US" dirty="0">
              <a:latin typeface="Arial" panose="020B0604020202020204" pitchFamily="34" charset="0"/>
              <a:ea typeface="ＭＳ Ｐゴシック" panose="020B0600070205080204" pitchFamily="34" charset="-128"/>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There are about 100,000 Key Numbers in the 400 or so Topics in the Key Number System! </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73</a:t>
            </a:fld>
            <a:endParaRPr lang="en-US"/>
          </a:p>
        </p:txBody>
      </p:sp>
    </p:spTree>
    <p:extLst>
      <p:ext uri="{BB962C8B-B14F-4D97-AF65-F5344CB8AC3E}">
        <p14:creationId xmlns:p14="http://schemas.microsoft.com/office/powerpoint/2010/main" val="127704269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latin typeface="Arial" panose="020B0604020202020204" pitchFamily="34" charset="0"/>
                <a:ea typeface="ＭＳ Ｐゴシック" panose="020B0600070205080204" pitchFamily="34" charset="-128"/>
              </a:rPr>
              <a:t>Having found a precise Key Number for the specific point of law related to an issue ...</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    (such as </a:t>
            </a:r>
          </a:p>
          <a:p>
            <a:pPr eaLnBrk="1" hangingPunct="1"/>
            <a:r>
              <a:rPr lang="en-US" altLang="en-US" dirty="0">
                <a:latin typeface="Arial" panose="020B0604020202020204" pitchFamily="34" charset="0"/>
                <a:ea typeface="ＭＳ Ｐゴシック" panose="020B0600070205080204" pitchFamily="34" charset="-128"/>
              </a:rPr>
              <a:t>[ANIMATE CALLOUT]</a:t>
            </a:r>
          </a:p>
          <a:p>
            <a:pPr eaLnBrk="1" hangingPunct="1"/>
            <a:r>
              <a:rPr lang="en-US" altLang="en-US" dirty="0">
                <a:latin typeface="Arial" panose="020B0604020202020204" pitchFamily="34" charset="0"/>
                <a:ea typeface="ＭＳ Ｐゴシック" panose="020B0600070205080204" pitchFamily="34" charset="-128"/>
              </a:rPr>
              <a:t>     Contracts Key Number 18, on </a:t>
            </a:r>
          </a:p>
          <a:p>
            <a:pPr eaLnBrk="1" hangingPunct="1"/>
            <a:r>
              <a:rPr lang="en-US" altLang="en-US" dirty="0">
                <a:latin typeface="Arial" panose="020B0604020202020204" pitchFamily="34" charset="0"/>
                <a:ea typeface="ＭＳ Ｐゴシック" panose="020B0600070205080204" pitchFamily="34" charset="-128"/>
              </a:rPr>
              <a:t>[ANIMATE]</a:t>
            </a:r>
          </a:p>
          <a:p>
            <a:pPr eaLnBrk="1" hangingPunct="1"/>
            <a:r>
              <a:rPr lang="en-US" altLang="en-US" dirty="0">
                <a:latin typeface="Arial" panose="020B0604020202020204" pitchFamily="34" charset="0"/>
                <a:ea typeface="ＭＳ Ｐゴシック" panose="020B0600070205080204" pitchFamily="34" charset="-128"/>
              </a:rPr>
              <a:t>       how offers are made or communicated), </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you can select that Key Number, to see</a:t>
            </a:r>
          </a:p>
          <a:p>
            <a:pPr eaLnBrk="1" hangingPunct="1"/>
            <a:r>
              <a:rPr lang="en-US" altLang="en-US" dirty="0">
                <a:latin typeface="Arial" panose="020B0604020202020204" pitchFamily="34" charset="0"/>
                <a:ea typeface="ＭＳ Ｐゴシック" panose="020B0600070205080204" pitchFamily="34" charset="-128"/>
              </a:rPr>
              <a:t>[ANIMATE] </a:t>
            </a:r>
          </a:p>
          <a:p>
            <a:pPr eaLnBrk="1" hangingPunct="1"/>
            <a:r>
              <a:rPr lang="en-US" altLang="en-US" dirty="0">
                <a:latin typeface="Arial" panose="020B0604020202020204" pitchFamily="34" charset="0"/>
                <a:ea typeface="ＭＳ Ｐゴシック" panose="020B0600070205080204" pitchFamily="34" charset="-128"/>
              </a:rPr>
              <a:t>     headnotes from cases that West editors have determined deal with that same point of law.</a:t>
            </a: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rPr>
              <a:t>So, having selected Contracts Key Number 18, we're now seeing </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    every point of law from every published case (here, for California, the selected jurisdiction) </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         that (as West editors see it) deals with making or communicating offers.</a:t>
            </a: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rPr>
              <a:t>[NEXT SLIDE]</a:t>
            </a:r>
          </a:p>
          <a:p>
            <a:endParaRPr lang="en-US" dirty="0"/>
          </a:p>
          <a:p>
            <a:pPr marL="0" marR="0" lvl="0" indent="0" algn="l" defTabSz="1218987"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74</a:t>
            </a:fld>
            <a:endParaRPr lang="en-US"/>
          </a:p>
        </p:txBody>
      </p:sp>
    </p:spTree>
    <p:extLst>
      <p:ext uri="{BB962C8B-B14F-4D97-AF65-F5344CB8AC3E}">
        <p14:creationId xmlns:p14="http://schemas.microsoft.com/office/powerpoint/2010/main" val="113662330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The Key Number System’s size and structure lead to certain Pros and Cons.</a:t>
            </a:r>
          </a:p>
          <a:p>
            <a:pPr eaLnBrk="1" hangingPunct="1">
              <a:defRPr/>
            </a:pPr>
            <a:endParaRPr lang="en-US" dirty="0"/>
          </a:p>
          <a:p>
            <a:pPr eaLnBrk="1" hangingPunct="1">
              <a:defRPr/>
            </a:pPr>
            <a:endParaRPr lang="en-US" dirty="0"/>
          </a:p>
          <a:p>
            <a:pPr eaLnBrk="1" hangingPunct="1">
              <a:defRPr/>
            </a:pPr>
            <a:r>
              <a:rPr lang="en-US" dirty="0"/>
              <a:t>[NEXT SLIDE]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75</a:t>
            </a:fld>
            <a:endParaRPr lang="en-US"/>
          </a:p>
        </p:txBody>
      </p:sp>
    </p:spTree>
    <p:extLst>
      <p:ext uri="{BB962C8B-B14F-4D97-AF65-F5344CB8AC3E}">
        <p14:creationId xmlns:p14="http://schemas.microsoft.com/office/powerpoint/2010/main" val="418757361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Arial" panose="020B0604020202020204" pitchFamily="34" charset="0"/>
                <a:ea typeface="ＭＳ Ｐゴシック" panose="020B0600070205080204" pitchFamily="34" charset="-128"/>
              </a:rPr>
              <a:t>The Key Number System has several major advantages.</a:t>
            </a:r>
          </a:p>
          <a:p>
            <a:endParaRPr lang="en-US" altLang="en-US" dirty="0">
              <a:latin typeface="Arial" panose="020B0604020202020204" pitchFamily="34" charset="0"/>
              <a:ea typeface="ＭＳ Ｐゴシック" panose="020B0600070205080204" pitchFamily="34" charset="-128"/>
            </a:endParaRPr>
          </a:p>
          <a:p>
            <a:r>
              <a:rPr lang="en-US" dirty="0">
                <a:latin typeface="Arial" panose="020B0604020202020204" pitchFamily="34" charset="0"/>
                <a:ea typeface="ＭＳ Ｐゴシック" panose="020B0600070205080204" pitchFamily="34" charset="-128"/>
              </a:rPr>
              <a:t>First, as noted ...</a:t>
            </a:r>
          </a:p>
          <a:p>
            <a:r>
              <a:rPr lang="en-US" dirty="0">
                <a:latin typeface="Arial" panose="020B0604020202020204" pitchFamily="34" charset="0"/>
                <a:ea typeface="ＭＳ Ｐゴシック" panose="020B0600070205080204" pitchFamily="34" charset="-128"/>
              </a:rPr>
              <a:t>[ANIMATE]</a:t>
            </a:r>
          </a:p>
          <a:p>
            <a:r>
              <a:rPr lang="en-US" dirty="0">
                <a:latin typeface="Arial" panose="020B0604020202020204" pitchFamily="34" charset="0"/>
                <a:ea typeface="ＭＳ Ｐゴシック" panose="020B0600070205080204" pitchFamily="34" charset="-128"/>
              </a:rPr>
              <a:t>    it’s comprehensive. </a:t>
            </a:r>
          </a:p>
          <a:p>
            <a:endParaRPr lang="en-US" dirty="0">
              <a:latin typeface="Arial" panose="020B0604020202020204" pitchFamily="34" charset="0"/>
              <a:ea typeface="ＭＳ Ｐゴシック" panose="020B0600070205080204" pitchFamily="34" charset="-128"/>
            </a:endParaRPr>
          </a:p>
          <a:p>
            <a:r>
              <a:rPr lang="en-US" dirty="0">
                <a:latin typeface="Arial" panose="020B0604020202020204" pitchFamily="34" charset="0"/>
                <a:ea typeface="ＭＳ Ｐゴシック" panose="020B0600070205080204" pitchFamily="34" charset="-128"/>
              </a:rPr>
              <a:t>Second, it will ...</a:t>
            </a:r>
          </a:p>
          <a:p>
            <a:r>
              <a:rPr lang="en-US" dirty="0">
                <a:latin typeface="Arial" panose="020B0604020202020204" pitchFamily="34" charset="0"/>
                <a:ea typeface="ＭＳ Ｐゴシック" panose="020B0600070205080204" pitchFamily="34" charset="-128"/>
              </a:rPr>
              <a:t>[ANIMATE]</a:t>
            </a:r>
          </a:p>
          <a:p>
            <a:r>
              <a:rPr lang="en-US" dirty="0">
                <a:latin typeface="Arial" panose="020B0604020202020204" pitchFamily="34" charset="0"/>
                <a:ea typeface="ＭＳ Ｐゴシック" panose="020B0600070205080204" pitchFamily="34" charset="-128"/>
              </a:rPr>
              <a:t>    lead to </a:t>
            </a:r>
            <a:r>
              <a:rPr lang="en-US" dirty="0"/>
              <a:t>analogous cases — cases involving the same </a:t>
            </a:r>
            <a:br>
              <a:rPr lang="en-US" dirty="0"/>
            </a:br>
            <a:r>
              <a:rPr lang="en-US" dirty="0"/>
              <a:t>               RULES as your client’s issue — even if those cases </a:t>
            </a:r>
            <a:br>
              <a:rPr lang="en-US" dirty="0"/>
            </a:br>
            <a:r>
              <a:rPr lang="en-US" dirty="0"/>
              <a:t>                    arose from very different FACTS than your matter.</a:t>
            </a:r>
          </a:p>
          <a:p>
            <a:endParaRPr lang="en-US" dirty="0"/>
          </a:p>
          <a:p>
            <a:r>
              <a:rPr lang="en-US" dirty="0"/>
              <a:t>Third, the Key Number System can help you...</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latin typeface="Arial" panose="020B0604020202020204" pitchFamily="34" charset="0"/>
                <a:ea typeface="ＭＳ Ｐゴシック" panose="020B0600070205080204" pitchFamily="34" charset="-128"/>
              </a:rPr>
              <a:t>[ANIMATE]</a:t>
            </a:r>
          </a:p>
          <a:p>
            <a:r>
              <a:rPr lang="en-US" altLang="en-US" dirty="0">
                <a:latin typeface="Arial" panose="020B0604020202020204" pitchFamily="34" charset="0"/>
                <a:ea typeface="ＭＳ Ｐゴシック" panose="020B0600070205080204" pitchFamily="34" charset="-128"/>
              </a:rPr>
              <a:t>     find cases with issues that can only be described with </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             common words, or words with multiple meanings (like “release” or “incorporation”).</a:t>
            </a:r>
          </a:p>
          <a:p>
            <a:endParaRPr lang="en-US" dirty="0"/>
          </a:p>
          <a:p>
            <a:r>
              <a:rPr lang="en-US" dirty="0"/>
              <a:t>And, the Key Number System can...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latin typeface="Arial" panose="020B0604020202020204" pitchFamily="34" charset="0"/>
                <a:ea typeface="ＭＳ Ｐゴシック" panose="020B0600070205080204" pitchFamily="34" charset="-128"/>
              </a:rPr>
              <a:t>[ANIMATE]</a:t>
            </a:r>
          </a:p>
          <a:p>
            <a:r>
              <a:rPr lang="en-US" dirty="0"/>
              <a:t>   lead you to cases on the broader </a:t>
            </a:r>
            <a:r>
              <a:rPr lang="en-US" altLang="en-US" dirty="0">
                <a:latin typeface="Arial" panose="020B0604020202020204" pitchFamily="34" charset="0"/>
                <a:ea typeface="ＭＳ Ｐゴシック" panose="020B0600070205080204" pitchFamily="34" charset="-128"/>
              </a:rPr>
              <a:t>legal concepts related to your client’s unique problem or issue.</a:t>
            </a:r>
            <a:endParaRPr lang="en-US" dirty="0"/>
          </a:p>
          <a:p>
            <a:endParaRPr lang="en-US" dirty="0"/>
          </a:p>
          <a:p>
            <a:endParaRPr lang="en-US" dirty="0"/>
          </a:p>
          <a:p>
            <a:endParaRPr lang="en-US" dirty="0"/>
          </a:p>
          <a:p>
            <a:r>
              <a:rPr lang="en-US" dirty="0"/>
              <a:t>[NEXT SLIDE]</a:t>
            </a:r>
          </a:p>
          <a:p>
            <a:endParaRPr lang="en-US" dirty="0"/>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76</a:t>
            </a:fld>
            <a:endParaRPr lang="en-US"/>
          </a:p>
        </p:txBody>
      </p:sp>
    </p:spTree>
    <p:extLst>
      <p:ext uri="{BB962C8B-B14F-4D97-AF65-F5344CB8AC3E}">
        <p14:creationId xmlns:p14="http://schemas.microsoft.com/office/powerpoint/2010/main" val="188149094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 course, the Key Number System has some downsides.</a:t>
            </a:r>
          </a:p>
          <a:p>
            <a:endParaRPr lang="en-US" dirty="0"/>
          </a:p>
          <a:p>
            <a:r>
              <a:rPr lang="en-US" dirty="0"/>
              <a:t>One is...</a:t>
            </a:r>
          </a:p>
          <a:p>
            <a:r>
              <a:rPr lang="en-US" dirty="0"/>
              <a:t>[ANIMATE]</a:t>
            </a:r>
          </a:p>
          <a:p>
            <a:r>
              <a:rPr lang="en-US" dirty="0"/>
              <a:t>   its comprehensive coverage! </a:t>
            </a:r>
          </a:p>
          <a:p>
            <a:r>
              <a:rPr lang="en-US" dirty="0"/>
              <a:t>      The sheer size of a system with access to all published cases can make it overwhelming.</a:t>
            </a:r>
          </a:p>
          <a:p>
            <a:r>
              <a:rPr lang="en-US" dirty="0"/>
              <a:t>         And, with almost 400 Topics and around 100,000 Key Numbers, it can be </a:t>
            </a:r>
            <a:br>
              <a:rPr lang="en-US" dirty="0"/>
            </a:br>
            <a:r>
              <a:rPr lang="en-US" dirty="0"/>
              <a:t>              hard to pinpoint the best Topics and Key Numbers for your client’s issue.</a:t>
            </a:r>
          </a:p>
          <a:p>
            <a:endParaRPr lang="en-US" dirty="0"/>
          </a:p>
          <a:p>
            <a:r>
              <a:rPr lang="en-US" dirty="0"/>
              <a:t>The Key Number System also has ...</a:t>
            </a:r>
          </a:p>
          <a:p>
            <a:r>
              <a:rPr lang="en-US" dirty="0"/>
              <a:t>[ANIMATE]</a:t>
            </a:r>
          </a:p>
          <a:p>
            <a:r>
              <a:rPr lang="en-US" dirty="0"/>
              <a:t>    a traditional approach to legal issues.</a:t>
            </a:r>
          </a:p>
          <a:p>
            <a:r>
              <a:rPr lang="en-US" dirty="0"/>
              <a:t>       The System takes a non-cutting-edge approach to the law. </a:t>
            </a:r>
            <a:br>
              <a:rPr lang="en-US" dirty="0"/>
            </a:br>
            <a:r>
              <a:rPr lang="en-US" dirty="0"/>
              <a:t>             And while it does adapt to new areas of law and new legal theories, this takes time.</a:t>
            </a:r>
            <a:br>
              <a:rPr lang="en-US" dirty="0"/>
            </a:br>
            <a:r>
              <a:rPr lang="en-US" dirty="0"/>
              <a:t>             So, there’s always a lag between developments in the law and updates to the Key Number System.</a:t>
            </a:r>
          </a:p>
          <a:p>
            <a:endParaRPr lang="en-US" dirty="0"/>
          </a:p>
          <a:p>
            <a:r>
              <a:rPr lang="en-US" dirty="0"/>
              <a:t>And, the Key Number System is ...</a:t>
            </a:r>
          </a:p>
          <a:p>
            <a:r>
              <a:rPr lang="en-US" dirty="0"/>
              <a:t>[ANIMATE]</a:t>
            </a:r>
          </a:p>
          <a:p>
            <a:r>
              <a:rPr lang="en-US" dirty="0"/>
              <a:t>     somewhat rigid.</a:t>
            </a:r>
          </a:p>
          <a:p>
            <a:r>
              <a:rPr lang="en-US" dirty="0"/>
              <a:t>        It may be hard to find cases on issues that don’t fit well into the Key Number System’s outlining scheme. </a:t>
            </a:r>
            <a:br>
              <a:rPr lang="en-US" dirty="0"/>
            </a:br>
            <a:r>
              <a:rPr lang="en-US" dirty="0"/>
              <a:t>            The West editors see law a certain way. </a:t>
            </a:r>
            <a:br>
              <a:rPr lang="en-US" dirty="0"/>
            </a:br>
            <a:r>
              <a:rPr lang="en-US" dirty="0"/>
              <a:t>                If your issue doesn’t fit neatly into their legal worldview, </a:t>
            </a:r>
            <a:br>
              <a:rPr lang="en-US" dirty="0"/>
            </a:br>
            <a:r>
              <a:rPr lang="en-US" dirty="0"/>
              <a:t>                     the Key Number System might not be as useful to you for that issue.</a:t>
            </a:r>
          </a:p>
          <a:p>
            <a:endParaRPr lang="en-US" dirty="0"/>
          </a:p>
          <a:p>
            <a:endParaRPr lang="en-US" dirty="0"/>
          </a:p>
          <a:p>
            <a:r>
              <a:rPr lang="en-US" dirty="0"/>
              <a:t>[NEXT SLIDE]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77</a:t>
            </a:fld>
            <a:endParaRPr lang="en-US"/>
          </a:p>
        </p:txBody>
      </p:sp>
    </p:spTree>
    <p:extLst>
      <p:ext uri="{BB962C8B-B14F-4D97-AF65-F5344CB8AC3E}">
        <p14:creationId xmlns:p14="http://schemas.microsoft.com/office/powerpoint/2010/main" val="398093753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you’ve got any questions about the West Key Number system, </a:t>
            </a:r>
            <a:br>
              <a:rPr lang="en-US" dirty="0"/>
            </a:br>
            <a:r>
              <a:rPr lang="en-US" dirty="0"/>
              <a:t>     just ask one of the </a:t>
            </a:r>
            <a:r>
              <a:rPr lang="en-US" dirty="0" err="1"/>
              <a:t>Zief</a:t>
            </a:r>
            <a:r>
              <a:rPr lang="en-US" dirty="0"/>
              <a:t> research librarians.</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78</a:t>
            </a:fld>
            <a:endParaRPr lang="en-US"/>
          </a:p>
        </p:txBody>
      </p:sp>
    </p:spTree>
    <p:extLst>
      <p:ext uri="{BB962C8B-B14F-4D97-AF65-F5344CB8AC3E}">
        <p14:creationId xmlns:p14="http://schemas.microsoft.com/office/powerpoint/2010/main" val="120754908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The next video will </a:t>
            </a:r>
            <a:endParaRPr lang="en-US" baseline="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[ANIMATE] </a:t>
            </a:r>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    continue with the Key Number System, presenting some ways to use it to find cases.</a:t>
            </a:r>
            <a:endParaRPr lang="en-US" dirty="0"/>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79</a:t>
            </a:fld>
            <a:endParaRPr lang="en-US"/>
          </a:p>
        </p:txBody>
      </p:sp>
    </p:spTree>
    <p:extLst>
      <p:ext uri="{BB962C8B-B14F-4D97-AF65-F5344CB8AC3E}">
        <p14:creationId xmlns:p14="http://schemas.microsoft.com/office/powerpoint/2010/main" val="14932567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80</a:t>
            </a:fld>
            <a:endParaRPr lang="en-US"/>
          </a:p>
        </p:txBody>
      </p:sp>
    </p:spTree>
    <p:extLst>
      <p:ext uri="{BB962C8B-B14F-4D97-AF65-F5344CB8AC3E}">
        <p14:creationId xmlns:p14="http://schemas.microsoft.com/office/powerpoint/2010/main" val="222351718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END of DECK</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60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Fade to black here!</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60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[TIME:  6:05 or so]</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81</a:t>
            </a:fld>
            <a:endParaRPr lang="en-US"/>
          </a:p>
        </p:txBody>
      </p:sp>
    </p:spTree>
    <p:extLst>
      <p:ext uri="{BB962C8B-B14F-4D97-AF65-F5344CB8AC3E}">
        <p14:creationId xmlns:p14="http://schemas.microsoft.com/office/powerpoint/2010/main" val="312466455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en-US" dirty="0"/>
              <a:t>Welcome back to the “Key Number System” installment of the </a:t>
            </a:r>
            <a:br>
              <a:rPr lang="en-US" dirty="0"/>
            </a:br>
            <a:r>
              <a:rPr lang="en-US" dirty="0"/>
              <a:t>          seven-video series on ways to find cases relevant to your client’s issue.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83</a:t>
            </a:fld>
            <a:endParaRPr lang="en-US"/>
          </a:p>
        </p:txBody>
      </p:sp>
    </p:spTree>
    <p:extLst>
      <p:ext uri="{BB962C8B-B14F-4D97-AF65-F5344CB8AC3E}">
        <p14:creationId xmlns:p14="http://schemas.microsoft.com/office/powerpoint/2010/main" val="32917806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the Lexis practice guide “California Drunk Driving Law” cites and links to </a:t>
            </a:r>
          </a:p>
          <a:p>
            <a:r>
              <a:rPr lang="en-US" dirty="0"/>
              <a:t>[ANIMATE]</a:t>
            </a:r>
            <a:br>
              <a:rPr lang="en-US" dirty="0"/>
            </a:br>
            <a:r>
              <a:rPr lang="en-US" dirty="0"/>
              <a:t>    cases on the effect of California’s Compassionate Use Act on marijuana DUI cases.</a:t>
            </a:r>
          </a:p>
          <a:p>
            <a:endParaRPr lang="en-US" dirty="0"/>
          </a:p>
          <a:p>
            <a:endParaRPr lang="en-US" dirty="0"/>
          </a:p>
          <a:p>
            <a:endParaRPr lang="en-US" dirty="0"/>
          </a:p>
          <a:p>
            <a:r>
              <a:rPr lang="en-US" dirty="0"/>
              <a:t>[NEXT SLIDE]</a:t>
            </a:r>
          </a:p>
          <a:p>
            <a:endParaRPr lang="en-US" dirty="0"/>
          </a:p>
          <a:p>
            <a:r>
              <a:rPr lang="en-US" dirty="0"/>
              <a:t>The cited cases are: People v. Clark, 230 Cal.App.4th 490 (2014) and People v. </a:t>
            </a:r>
            <a:r>
              <a:rPr lang="en-US" dirty="0" err="1"/>
              <a:t>Mulcrevy</a:t>
            </a:r>
            <a:r>
              <a:rPr lang="en-US" dirty="0"/>
              <a:t>, 233 Cal. App. 4th 127 (2015)</a:t>
            </a:r>
          </a:p>
        </p:txBody>
      </p:sp>
      <p:sp>
        <p:nvSpPr>
          <p:cNvPr id="4" name="Slide Number Placeholder 3"/>
          <p:cNvSpPr>
            <a:spLocks noGrp="1"/>
          </p:cNvSpPr>
          <p:nvPr>
            <p:ph type="sldNum" sz="quarter" idx="10"/>
          </p:nvPr>
        </p:nvSpPr>
        <p:spPr/>
        <p:txBody>
          <a:bodyPr/>
          <a:lstStyle/>
          <a:p>
            <a:fld id="{B8796F01-7154-41E0-B48B-A6921757531A}" type="slidenum">
              <a:rPr lang="en-US" smtClean="0"/>
              <a:pPr/>
              <a:t>8</a:t>
            </a:fld>
            <a:endParaRPr lang="en-US"/>
          </a:p>
        </p:txBody>
      </p:sp>
    </p:spTree>
    <p:extLst>
      <p:ext uri="{BB962C8B-B14F-4D97-AF65-F5344CB8AC3E}">
        <p14:creationId xmlns:p14="http://schemas.microsoft.com/office/powerpoint/2010/main" val="396504104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video will briefly go over...</a:t>
            </a:r>
          </a:p>
          <a:p>
            <a:r>
              <a:rPr lang="en-US" dirty="0"/>
              <a:t>[ANIMATE]</a:t>
            </a:r>
          </a:p>
          <a:p>
            <a:r>
              <a:rPr lang="en-US" dirty="0"/>
              <a:t>  a few good ways to use the West Key Number system to find relevant cases.</a:t>
            </a:r>
          </a:p>
          <a:p>
            <a:endParaRPr lang="en-US" dirty="0"/>
          </a:p>
          <a:p>
            <a:endParaRPr lang="en-US" dirty="0"/>
          </a:p>
          <a:p>
            <a:endParaRPr lang="en-US" dirty="0"/>
          </a:p>
          <a:p>
            <a:r>
              <a:rPr lang="en-US" dirty="0"/>
              <a:t>[NEXT SLIDE]</a:t>
            </a:r>
          </a:p>
        </p:txBody>
      </p:sp>
      <p:sp>
        <p:nvSpPr>
          <p:cNvPr id="4" name="Slide Number Placeholder 3"/>
          <p:cNvSpPr>
            <a:spLocks noGrp="1"/>
          </p:cNvSpPr>
          <p:nvPr>
            <p:ph type="sldNum" sz="quarter" idx="10"/>
          </p:nvPr>
        </p:nvSpPr>
        <p:spPr/>
        <p:txBody>
          <a:bodyPr/>
          <a:lstStyle/>
          <a:p>
            <a:fld id="{B8796F01-7154-41E0-B48B-A6921757531A}" type="slidenum">
              <a:rPr lang="en-US" smtClean="0"/>
              <a:pPr/>
              <a:t>84</a:t>
            </a:fld>
            <a:endParaRPr lang="en-US"/>
          </a:p>
        </p:txBody>
      </p:sp>
    </p:spTree>
    <p:extLst>
      <p:ext uri="{BB962C8B-B14F-4D97-AF65-F5344CB8AC3E}">
        <p14:creationId xmlns:p14="http://schemas.microsoft.com/office/powerpoint/2010/main" val="291047628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latin typeface="Arial" panose="020B0604020202020204" pitchFamily="34" charset="0"/>
                <a:ea typeface="ＭＳ Ｐゴシック" panose="020B0600070205080204" pitchFamily="34" charset="-128"/>
              </a:rPr>
              <a:t>How do you use the Key Number System (or information from it) to find relevant cases?</a:t>
            </a: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rPr>
              <a:t>These </a:t>
            </a:r>
          </a:p>
          <a:p>
            <a:pPr eaLnBrk="1" hangingPunct="1"/>
            <a:r>
              <a:rPr lang="en-US" altLang="en-US" dirty="0">
                <a:latin typeface="Arial" panose="020B0604020202020204" pitchFamily="34" charset="0"/>
                <a:ea typeface="ＭＳ Ｐゴシック" panose="020B0600070205080204" pitchFamily="34" charset="-128"/>
              </a:rPr>
              <a:t>[ANIMATE]</a:t>
            </a:r>
          </a:p>
          <a:p>
            <a:pPr eaLnBrk="1" hangingPunct="1"/>
            <a:r>
              <a:rPr lang="en-US" altLang="en-US" dirty="0">
                <a:latin typeface="Arial" panose="020B0604020202020204" pitchFamily="34" charset="0"/>
                <a:ea typeface="ＭＳ Ｐゴシック" panose="020B0600070205080204" pitchFamily="34" charset="-128"/>
              </a:rPr>
              <a:t>   FOUR ways are the most common. We’ll take a quick look at each one.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endParaRPr lang="en-US" dirty="0"/>
          </a:p>
          <a:p>
            <a:r>
              <a:rPr lang="en-US" dirty="0"/>
              <a:t>[NEXT SLIDE]</a:t>
            </a:r>
          </a:p>
          <a:p>
            <a:endParaRPr lang="en-US" dirty="0"/>
          </a:p>
          <a:p>
            <a:r>
              <a:rPr lang="en-US" dirty="0"/>
              <a:t> •  Start with one “good” case</a:t>
            </a:r>
          </a:p>
          <a:p>
            <a:endParaRPr lang="en-US" dirty="0"/>
          </a:p>
          <a:p>
            <a:r>
              <a:rPr lang="en-US" dirty="0"/>
              <a:t>  •  Browse a known Topic</a:t>
            </a:r>
          </a:p>
          <a:p>
            <a:endParaRPr lang="en-US" dirty="0"/>
          </a:p>
          <a:p>
            <a:r>
              <a:rPr lang="en-US" dirty="0"/>
              <a:t>  •  Search for relevant Key Numbers</a:t>
            </a:r>
          </a:p>
          <a:p>
            <a:endParaRPr lang="en-US" dirty="0"/>
          </a:p>
          <a:p>
            <a:r>
              <a:rPr lang="en-US" dirty="0"/>
              <a:t>  •  Run </a:t>
            </a:r>
            <a:r>
              <a:rPr lang="en-US" dirty="0" err="1"/>
              <a:t>synopsis,digest</a:t>
            </a:r>
            <a:r>
              <a:rPr lang="en-US" dirty="0"/>
              <a:t> (</a:t>
            </a:r>
            <a:r>
              <a:rPr lang="en-US" dirty="0" err="1"/>
              <a:t>sy,di</a:t>
            </a:r>
            <a:r>
              <a:rPr lang="en-US" dirty="0"/>
              <a:t>) searches</a:t>
            </a:r>
          </a:p>
        </p:txBody>
      </p:sp>
      <p:sp>
        <p:nvSpPr>
          <p:cNvPr id="4" name="Slide Number Placeholder 3"/>
          <p:cNvSpPr>
            <a:spLocks noGrp="1"/>
          </p:cNvSpPr>
          <p:nvPr>
            <p:ph type="sldNum" sz="quarter" idx="10"/>
          </p:nvPr>
        </p:nvSpPr>
        <p:spPr/>
        <p:txBody>
          <a:bodyPr/>
          <a:lstStyle/>
          <a:p>
            <a:fld id="{B8796F01-7154-41E0-B48B-A6921757531A}" type="slidenum">
              <a:rPr lang="en-US" smtClean="0"/>
              <a:pPr/>
              <a:t>85</a:t>
            </a:fld>
            <a:endParaRPr lang="en-US"/>
          </a:p>
        </p:txBody>
      </p:sp>
    </p:spTree>
    <p:extLst>
      <p:ext uri="{BB962C8B-B14F-4D97-AF65-F5344CB8AC3E}">
        <p14:creationId xmlns:p14="http://schemas.microsoft.com/office/powerpoint/2010/main" val="3856670142"/>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a:t>The so-called “one good case” method is useful because all it takes ... is for you to have found: one case on point.</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baseline="0"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a:t>And it doesn’t really take a GOOD case, just...</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a:t>[ANIMATE]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a:t>  a marginally-relevant one.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baseline="0"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a:t>Suppose, for..</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a:t>[ANIMATE]</a:t>
            </a:r>
          </a:p>
          <a:p>
            <a:pPr eaLnBrk="1" hangingPunct="1"/>
            <a:r>
              <a:rPr lang="en-US" baseline="0" dirty="0"/>
              <a:t>   example, you’re looking for cases </a:t>
            </a:r>
            <a:r>
              <a:rPr lang="en-US" altLang="en-US" dirty="0">
                <a:latin typeface="Arial" panose="020B0604020202020204" pitchFamily="34" charset="0"/>
                <a:ea typeface="ＭＳ Ｐゴシック" panose="020B0600070205080204" pitchFamily="34" charset="-128"/>
              </a:rPr>
              <a:t>HOLDING </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    that a party who has partially performed a contract may recover for that partial performance.</a:t>
            </a: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rPr>
              <a:t>And suppose that the only case you have is Filet Menu v. C.C.L. &amp; G., Inc.</a:t>
            </a:r>
          </a:p>
          <a:p>
            <a:pPr eaLnBrk="1" hangingPunct="1"/>
            <a:endParaRPr lang="en-US" baseline="0" dirty="0">
              <a:latin typeface="Arial" panose="020B0604020202020204" pitchFamily="34" charset="0"/>
              <a:ea typeface="ＭＳ Ｐゴシック" panose="020B0600070205080204" pitchFamily="34" charset="-128"/>
            </a:endParaRPr>
          </a:p>
          <a:p>
            <a:pPr eaLnBrk="1" hangingPunct="1"/>
            <a:r>
              <a:rPr lang="en-US" baseline="0" dirty="0">
                <a:latin typeface="Arial" panose="020B0604020202020204" pitchFamily="34" charset="0"/>
                <a:ea typeface="ＭＳ Ｐゴシック" panose="020B0600070205080204" pitchFamily="34" charset="-128"/>
              </a:rPr>
              <a:t>[NEXT SLIDE]</a:t>
            </a:r>
          </a:p>
          <a:p>
            <a:endParaRPr lang="en-US" dirty="0"/>
          </a:p>
          <a:p>
            <a:endParaRPr lang="en-US" dirty="0"/>
          </a:p>
          <a:p>
            <a:r>
              <a:rPr lang="en-US" dirty="0"/>
              <a:t>[Filet Menu, Inc. v. C.C.L. &amp; G. Incorporated, 79 Cal. App. 4th 852, 94 Cal. </a:t>
            </a:r>
            <a:r>
              <a:rPr lang="en-US" dirty="0" err="1"/>
              <a:t>Rptr</a:t>
            </a:r>
            <a:r>
              <a:rPr lang="en-US" dirty="0"/>
              <a:t>. 2d. 438 (2000)]</a:t>
            </a:r>
          </a:p>
        </p:txBody>
      </p:sp>
      <p:sp>
        <p:nvSpPr>
          <p:cNvPr id="4" name="Slide Number Placeholder 3"/>
          <p:cNvSpPr>
            <a:spLocks noGrp="1"/>
          </p:cNvSpPr>
          <p:nvPr>
            <p:ph type="sldNum" sz="quarter" idx="10"/>
          </p:nvPr>
        </p:nvSpPr>
        <p:spPr/>
        <p:txBody>
          <a:bodyPr/>
          <a:lstStyle/>
          <a:p>
            <a:fld id="{B8796F01-7154-41E0-B48B-A6921757531A}" type="slidenum">
              <a:rPr lang="en-US" smtClean="0"/>
              <a:pPr/>
              <a:t>86</a:t>
            </a:fld>
            <a:endParaRPr lang="en-US"/>
          </a:p>
        </p:txBody>
      </p:sp>
    </p:spTree>
    <p:extLst>
      <p:ext uri="{BB962C8B-B14F-4D97-AF65-F5344CB8AC3E}">
        <p14:creationId xmlns:p14="http://schemas.microsoft.com/office/powerpoint/2010/main" val="415626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8A6BD3-B27D-644E-8331-AE6941611C71}" type="slidenum">
              <a:rPr lang="en-US"/>
              <a:pPr/>
              <a:t>87</a:t>
            </a:fld>
            <a:endParaRPr lang="en-US"/>
          </a:p>
        </p:txBody>
      </p:sp>
      <p:sp>
        <p:nvSpPr>
          <p:cNvPr id="331778" name="Rectangle 2"/>
          <p:cNvSpPr>
            <a:spLocks noGrp="1" noRot="1" noChangeAspect="1" noChangeArrowheads="1"/>
          </p:cNvSpPr>
          <p:nvPr>
            <p:ph type="sldImg"/>
          </p:nvPr>
        </p:nvSpPr>
        <p:spPr bwMode="auto">
          <a:xfrm>
            <a:off x="382588" y="685800"/>
            <a:ext cx="6092825"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3317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altLang="en-US" dirty="0">
                <a:latin typeface="Arial" panose="020B0604020202020204" pitchFamily="34" charset="0"/>
                <a:ea typeface="ＭＳ Ｐゴシック" panose="020B0600070205080204" pitchFamily="34" charset="-128"/>
              </a:rPr>
              <a:t>Well, Filet Menu is at best only MARGINALLY relevant. Partial performance is discussed only in dictum.</a:t>
            </a:r>
          </a:p>
          <a:p>
            <a:endParaRPr lang="en-US" altLang="en-US" dirty="0">
              <a:latin typeface="Arial" panose="020B0604020202020204" pitchFamily="34" charset="0"/>
              <a:ea typeface="ＭＳ Ｐゴシック" panose="020B0600070205080204" pitchFamily="34" charset="-128"/>
            </a:endParaRPr>
          </a:p>
          <a:p>
            <a:r>
              <a:rPr lang="en-US" altLang="en-US" dirty="0">
                <a:latin typeface="Arial" panose="020B0604020202020204" pitchFamily="34" charset="0"/>
                <a:ea typeface="ＭＳ Ｐゴシック" panose="020B0600070205080204" pitchFamily="34" charset="-128"/>
              </a:rPr>
              <a:t>   (The court ACTUALLY ruled that </a:t>
            </a:r>
          </a:p>
          <a:p>
            <a:r>
              <a:rPr lang="en-US" altLang="en-US" dirty="0">
                <a:latin typeface="Arial" panose="020B0604020202020204" pitchFamily="34" charset="0"/>
                <a:ea typeface="ＭＳ Ｐゴシック" panose="020B0600070205080204" pitchFamily="34" charset="-128"/>
              </a:rPr>
              <a:t>[ANIMATE SNIPPET]</a:t>
            </a:r>
          </a:p>
          <a:p>
            <a:r>
              <a:rPr lang="en-US" altLang="en-US" dirty="0">
                <a:latin typeface="Arial" panose="020B0604020202020204" pitchFamily="34" charset="0"/>
                <a:ea typeface="ＭＳ Ｐゴシック" panose="020B0600070205080204" pitchFamily="34" charset="-128"/>
              </a:rPr>
              <a:t>   the contract was voidable on grounds of fraud.)</a:t>
            </a:r>
          </a:p>
          <a:p>
            <a:endParaRPr lang="en-US" altLang="en-US" dirty="0">
              <a:latin typeface="Arial" panose="020B0604020202020204" pitchFamily="34" charset="0"/>
              <a:ea typeface="ＭＳ Ｐゴシック" panose="020B0600070205080204" pitchFamily="34" charset="-128"/>
            </a:endParaRPr>
          </a:p>
          <a:p>
            <a:r>
              <a:rPr lang="en-US" altLang="en-US" dirty="0">
                <a:latin typeface="Arial" panose="020B0604020202020204" pitchFamily="34" charset="0"/>
                <a:ea typeface="ＭＳ Ｐゴシック" panose="020B0600070205080204" pitchFamily="34" charset="-128"/>
              </a:rPr>
              <a:t>But the DICTUM was summarized by the West editors in</a:t>
            </a:r>
          </a:p>
          <a:p>
            <a:r>
              <a:rPr lang="en-US" altLang="en-US" dirty="0">
                <a:latin typeface="Arial" panose="020B0604020202020204" pitchFamily="34" charset="0"/>
                <a:ea typeface="ＭＳ Ｐゴシック" panose="020B0600070205080204" pitchFamily="34" charset="-128"/>
              </a:rPr>
              <a:t>[ANIMATE]</a:t>
            </a:r>
          </a:p>
          <a:p>
            <a:r>
              <a:rPr lang="en-US" altLang="en-US" dirty="0">
                <a:latin typeface="Arial" panose="020B0604020202020204" pitchFamily="34" charset="0"/>
                <a:ea typeface="ＭＳ Ｐゴシック" panose="020B0600070205080204" pitchFamily="34" charset="-128"/>
              </a:rPr>
              <a:t>   this headnote, (headnote 2)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a:latin typeface="Arial" panose="020B0604020202020204" pitchFamily="34" charset="0"/>
                <a:ea typeface="ＭＳ Ｐゴシック" panose="020B0600070205080204" pitchFamily="34" charset="-128"/>
              </a:rPr>
              <a:t>[ANIMATE ENLARGED SNIPPET]</a:t>
            </a:r>
          </a:p>
          <a:p>
            <a:r>
              <a:rPr lang="en-US" altLang="en-US" dirty="0">
                <a:latin typeface="Arial" panose="020B0604020202020204" pitchFamily="34" charset="0"/>
                <a:ea typeface="ＭＳ Ｐゴシック" panose="020B0600070205080204" pitchFamily="34" charset="-128"/>
              </a:rPr>
              <a:t>     </a:t>
            </a:r>
          </a:p>
          <a:p>
            <a:r>
              <a:rPr lang="en-US" altLang="en-US" dirty="0">
                <a:latin typeface="Arial" panose="020B0604020202020204" pitchFamily="34" charset="0"/>
                <a:ea typeface="ＭＳ Ｐゴシック" panose="020B0600070205080204" pitchFamily="34" charset="-128"/>
              </a:rPr>
              <a:t>    which  DOES state the point of law about partial performance we’re interested in.</a:t>
            </a:r>
          </a:p>
          <a:p>
            <a:endParaRPr lang="en-US" altLang="en-US" dirty="0">
              <a:latin typeface="Arial" panose="020B0604020202020204" pitchFamily="34" charset="0"/>
              <a:ea typeface="ＭＳ Ｐゴシック" panose="020B0600070205080204" pitchFamily="34" charset="-128"/>
            </a:endParaRPr>
          </a:p>
          <a:p>
            <a:r>
              <a:rPr lang="en-US" altLang="en-US" dirty="0">
                <a:latin typeface="Arial" panose="020B0604020202020204" pitchFamily="34" charset="0"/>
                <a:ea typeface="ＭＳ Ｐゴシック" panose="020B0600070205080204" pitchFamily="34" charset="-128"/>
              </a:rPr>
              <a:t>Then…</a:t>
            </a:r>
          </a:p>
          <a:p>
            <a:endParaRPr lang="en-US" altLang="en-US" dirty="0">
              <a:latin typeface="Arial" panose="020B0604020202020204" pitchFamily="34" charset="0"/>
              <a:ea typeface="ＭＳ Ｐゴシック" panose="020B0600070205080204" pitchFamily="34" charset="-128"/>
            </a:endParaRPr>
          </a:p>
          <a:p>
            <a:endParaRPr lang="en-US" altLang="en-US" dirty="0">
              <a:latin typeface="Arial" panose="020B0604020202020204" pitchFamily="34" charset="0"/>
              <a:ea typeface="ＭＳ Ｐゴシック" panose="020B0600070205080204" pitchFamily="34" charset="-128"/>
            </a:endParaRPr>
          </a:p>
          <a:p>
            <a:endParaRPr lang="en-US" altLang="en-US" dirty="0">
              <a:latin typeface="Arial" panose="020B0604020202020204" pitchFamily="34" charset="0"/>
              <a:ea typeface="ＭＳ Ｐゴシック" panose="020B0600070205080204" pitchFamily="34" charset="-128"/>
            </a:endParaRPr>
          </a:p>
          <a:p>
            <a:r>
              <a:rPr lang="en-US" altLang="en-US" dirty="0">
                <a:latin typeface="Arial" panose="020B0604020202020204" pitchFamily="34" charset="0"/>
                <a:ea typeface="ＭＳ Ｐゴシック" panose="020B0600070205080204" pitchFamily="34" charset="-128"/>
              </a:rPr>
              <a:t>[NEXT SLIDE]</a:t>
            </a:r>
          </a:p>
          <a:p>
            <a:endParaRPr lang="en-US" dirty="0"/>
          </a:p>
        </p:txBody>
      </p:sp>
    </p:spTree>
    <p:extLst>
      <p:ext uri="{BB962C8B-B14F-4D97-AF65-F5344CB8AC3E}">
        <p14:creationId xmlns:p14="http://schemas.microsoft.com/office/powerpoint/2010/main" val="3443298212"/>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8A6BD3-B27D-644E-8331-AE6941611C71}" type="slidenum">
              <a:rPr lang="en-US"/>
              <a:pPr/>
              <a:t>88</a:t>
            </a:fld>
            <a:endParaRPr lang="en-US"/>
          </a:p>
        </p:txBody>
      </p:sp>
      <p:sp>
        <p:nvSpPr>
          <p:cNvPr id="331778" name="Rectangle 2"/>
          <p:cNvSpPr>
            <a:spLocks noGrp="1" noRot="1" noChangeAspect="1" noChangeArrowheads="1"/>
          </p:cNvSpPr>
          <p:nvPr>
            <p:ph type="sldImg"/>
          </p:nvPr>
        </p:nvSpPr>
        <p:spPr bwMode="auto">
          <a:xfrm>
            <a:off x="382588" y="685800"/>
            <a:ext cx="6092825"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3317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dirty="0"/>
              <a:t>... if you click</a:t>
            </a:r>
            <a:r>
              <a:rPr lang="en-US" altLang="en-US" dirty="0">
                <a:latin typeface="Arial" panose="020B0604020202020204" pitchFamily="34" charset="0"/>
                <a:ea typeface="ＭＳ Ｐゴシック" panose="020B0600070205080204" pitchFamily="34" charset="-128"/>
              </a:rPr>
              <a:t> on ..</a:t>
            </a:r>
          </a:p>
          <a:p>
            <a:r>
              <a:rPr lang="en-US" altLang="en-US" dirty="0">
                <a:latin typeface="Arial" panose="020B0604020202020204" pitchFamily="34" charset="0"/>
                <a:ea typeface="ＭＳ Ｐゴシック" panose="020B0600070205080204" pitchFamily="34" charset="-128"/>
              </a:rPr>
              <a:t>[ANIMATE]</a:t>
            </a:r>
          </a:p>
          <a:p>
            <a:r>
              <a:rPr lang="en-US" altLang="en-US" dirty="0">
                <a:latin typeface="Arial" panose="020B0604020202020204" pitchFamily="34" charset="0"/>
                <a:ea typeface="ＭＳ Ｐゴシック" panose="020B0600070205080204" pitchFamily="34" charset="-128"/>
              </a:rPr>
              <a:t>   this odd-looking link — (“95k319(1)” — </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      which on Westlaw stands for “Contracts Topic, Key Number 319-sub-1”)</a:t>
            </a:r>
          </a:p>
          <a:p>
            <a:r>
              <a:rPr lang="en-US" dirty="0">
                <a:latin typeface="Arial" panose="020B0604020202020204" pitchFamily="34" charset="0"/>
                <a:ea typeface="ＭＳ Ｐゴシック" panose="020B0600070205080204" pitchFamily="34" charset="-128"/>
              </a:rPr>
              <a:t>You get...</a:t>
            </a:r>
          </a:p>
          <a:p>
            <a:r>
              <a:rPr lang="en-US" dirty="0">
                <a:latin typeface="Arial" panose="020B0604020202020204" pitchFamily="34" charset="0"/>
                <a:ea typeface="ＭＳ Ｐゴシック" panose="020B0600070205080204" pitchFamily="34" charset="-128"/>
              </a:rPr>
              <a:t>[ANIMATE]</a:t>
            </a:r>
          </a:p>
          <a:p>
            <a:r>
              <a:rPr lang="en-US" altLang="en-US" dirty="0">
                <a:latin typeface="Arial" panose="020B0604020202020204" pitchFamily="34" charset="0"/>
                <a:ea typeface="ＭＳ Ｐゴシック" panose="020B0600070205080204" pitchFamily="34" charset="-128"/>
              </a:rPr>
              <a:t>  all of the case headnotes under the Topic Contracts, Key Number 319(1). </a:t>
            </a:r>
          </a:p>
          <a:p>
            <a:endParaRPr lang="en-US" altLang="en-US" dirty="0">
              <a:latin typeface="Arial" panose="020B0604020202020204" pitchFamily="34" charset="0"/>
              <a:ea typeface="ＭＳ Ｐゴシック" panose="020B0600070205080204" pitchFamily="34" charset="-128"/>
            </a:endParaRPr>
          </a:p>
          <a:p>
            <a:r>
              <a:rPr lang="en-US" altLang="en-US" dirty="0">
                <a:latin typeface="Arial" panose="020B0604020202020204" pitchFamily="34" charset="0"/>
                <a:ea typeface="ＭＳ Ｐゴシック" panose="020B0600070205080204" pitchFamily="34" charset="-128"/>
              </a:rPr>
              <a:t>These are headnotes from every case (for California, the selected jurisdiction) that contains </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        a point of law dealing with (as the West editors put it),</a:t>
            </a:r>
          </a:p>
          <a:p>
            <a:r>
              <a:rPr lang="en-US" altLang="en-US" dirty="0">
                <a:latin typeface="Arial" panose="020B0604020202020204" pitchFamily="34" charset="0"/>
                <a:ea typeface="ＭＳ Ｐゴシック" panose="020B0600070205080204" pitchFamily="34" charset="-128"/>
              </a:rPr>
              <a:t>[ANIMATE]</a:t>
            </a:r>
          </a:p>
          <a:p>
            <a:r>
              <a:rPr lang="en-US" altLang="en-US" dirty="0">
                <a:latin typeface="Arial" panose="020B0604020202020204" pitchFamily="34" charset="0"/>
                <a:ea typeface="ＭＳ Ｐゴシック" panose="020B0600070205080204" pitchFamily="34" charset="-128"/>
              </a:rPr>
              <a:t>      “Right to recover for partial performance in general.” </a:t>
            </a:r>
          </a:p>
          <a:p>
            <a:endParaRPr lang="en-US" altLang="en-US" dirty="0">
              <a:latin typeface="Arial" panose="020B0604020202020204" pitchFamily="34" charset="0"/>
              <a:ea typeface="ＭＳ Ｐゴシック" panose="020B0600070205080204" pitchFamily="34" charset="-128"/>
            </a:endParaRPr>
          </a:p>
          <a:p>
            <a:r>
              <a:rPr lang="en-US" altLang="en-US" dirty="0">
                <a:latin typeface="Arial" panose="020B0604020202020204" pitchFamily="34" charset="0"/>
                <a:ea typeface="ＭＳ Ｐゴシック" panose="020B0600070205080204" pitchFamily="34" charset="-128"/>
              </a:rPr>
              <a:t>Among these headnotes is one from </a:t>
            </a:r>
          </a:p>
          <a:p>
            <a:r>
              <a:rPr lang="en-US" altLang="en-US" dirty="0">
                <a:latin typeface="Arial" panose="020B0604020202020204" pitchFamily="34" charset="0"/>
                <a:ea typeface="ＭＳ Ｐゴシック" panose="020B0600070205080204" pitchFamily="34" charset="-128"/>
              </a:rPr>
              <a:t>[ANIMATE]</a:t>
            </a:r>
          </a:p>
          <a:p>
            <a:r>
              <a:rPr lang="en-US" altLang="en-US" dirty="0">
                <a:latin typeface="Arial" panose="020B0604020202020204" pitchFamily="34" charset="0"/>
                <a:ea typeface="ＭＳ Ｐゴシック" panose="020B0600070205080204" pitchFamily="34" charset="-128"/>
              </a:rPr>
              <a:t>  Lowy v. United Pacific Insurance.</a:t>
            </a:r>
          </a:p>
          <a:p>
            <a:r>
              <a:rPr lang="en-US" altLang="en-US" dirty="0">
                <a:latin typeface="Arial" panose="020B0604020202020204" pitchFamily="34" charset="0"/>
                <a:ea typeface="ＭＳ Ｐゴシック" panose="020B0600070205080204" pitchFamily="34" charset="-128"/>
              </a:rPr>
              <a:t>  </a:t>
            </a:r>
          </a:p>
          <a:p>
            <a:r>
              <a:rPr lang="en-US" altLang="en-US" dirty="0">
                <a:latin typeface="Arial" panose="020B0604020202020204" pitchFamily="34" charset="0"/>
                <a:ea typeface="ＭＳ Ｐゴシック" panose="020B0600070205080204" pitchFamily="34" charset="-128"/>
              </a:rPr>
              <a:t>The Lowy case looks more relevant than Filet Menu — and in fact Lowy DID HOLD that </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               a party could get partial compensation for partial performance of a divisible contract.</a:t>
            </a:r>
            <a:endParaRPr lang="en-US" dirty="0"/>
          </a:p>
          <a:p>
            <a:endParaRPr lang="en-US" dirty="0"/>
          </a:p>
          <a:p>
            <a:endParaRPr lang="en-US" dirty="0"/>
          </a:p>
          <a:p>
            <a:endParaRPr lang="en-US" dirty="0"/>
          </a:p>
          <a:p>
            <a:endParaRPr lang="en-US" dirty="0"/>
          </a:p>
          <a:p>
            <a:r>
              <a:rPr lang="en-US" dirty="0"/>
              <a:t>[NEXT SLIDE]</a:t>
            </a:r>
          </a:p>
          <a:p>
            <a:endParaRPr lang="en-US" altLang="en-US" dirty="0">
              <a:latin typeface="Arial" panose="020B0604020202020204" pitchFamily="34" charset="0"/>
              <a:ea typeface="ＭＳ Ｐゴシック" panose="020B0600070205080204" pitchFamily="34" charset="-128"/>
            </a:endParaRPr>
          </a:p>
          <a:p>
            <a:r>
              <a:rPr lang="en-US" altLang="en-US" dirty="0">
                <a:latin typeface="Arial" panose="020B0604020202020204" pitchFamily="34" charset="0"/>
                <a:ea typeface="ＭＳ Ｐゴシック" panose="020B0600070205080204" pitchFamily="34" charset="-128"/>
              </a:rPr>
              <a:t>(BTW, the Digest is showing California cases — because Filet Menu was a California case. But you can use the “jurisdiction” pull-down menu to see similar cases from other jurisdictions.)</a:t>
            </a:r>
          </a:p>
          <a:p>
            <a:endParaRPr lang="en-US" dirty="0"/>
          </a:p>
        </p:txBody>
      </p:sp>
    </p:spTree>
    <p:extLst>
      <p:ext uri="{BB962C8B-B14F-4D97-AF65-F5344CB8AC3E}">
        <p14:creationId xmlns:p14="http://schemas.microsoft.com/office/powerpoint/2010/main" val="198037404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a:t>Another way to use the Key Number System is to search within it for relevant Topics &amp; Key Numbers.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baseline="0" dirty="0"/>
          </a:p>
          <a:p>
            <a:pPr eaLnBrk="1" hangingPunct="1"/>
            <a:r>
              <a:rPr lang="en-US" altLang="en-US" dirty="0">
                <a:latin typeface="Arial" panose="020B0604020202020204" pitchFamily="34" charset="0"/>
                <a:ea typeface="ＭＳ Ｐゴシック" panose="020B0600070205080204" pitchFamily="34" charset="-128"/>
              </a:rPr>
              <a:t>This next method is helpful when you DON’T have a case to use as a springboard.</a:t>
            </a:r>
          </a:p>
          <a:p>
            <a:pPr eaLnBrk="1" hangingPunct="1"/>
            <a:endParaRPr lang="en-US" altLang="en-US" dirty="0">
              <a:latin typeface="Arial" panose="020B0604020202020204" pitchFamily="34" charset="0"/>
              <a:ea typeface="ＭＳ Ｐゴシック" panose="020B0600070205080204" pitchFamily="34" charset="-128"/>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a:t>Suppose, for..</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a:t>[ANIMATE]</a:t>
            </a:r>
          </a:p>
          <a:p>
            <a:pPr eaLnBrk="1" hangingPunct="1"/>
            <a:r>
              <a:rPr lang="en-US" baseline="0" dirty="0"/>
              <a:t>   example, you’re looking for cases dealing with a relatively broad issue, such as </a:t>
            </a:r>
            <a:br>
              <a:rPr lang="en-US" baseline="0" dirty="0"/>
            </a:br>
            <a:r>
              <a:rPr lang="en-US" baseline="0" dirty="0"/>
              <a:t>        whether and when defendants in criminal trials can waive their right to a jury trial.</a:t>
            </a:r>
          </a:p>
          <a:p>
            <a:pPr eaLnBrk="1" hangingPunct="1"/>
            <a:endParaRPr lang="en-US" baseline="0" dirty="0"/>
          </a:p>
          <a:p>
            <a:pPr eaLnBrk="1" hangingPunct="1"/>
            <a:endParaRPr lang="en-US" baseline="0" dirty="0"/>
          </a:p>
          <a:p>
            <a:pPr eaLnBrk="1" hangingPunct="1"/>
            <a:r>
              <a:rPr lang="en-US" baseline="0" dirty="0"/>
              <a:t>[NEXT SLIDE]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89</a:t>
            </a:fld>
            <a:endParaRPr lang="en-US"/>
          </a:p>
        </p:txBody>
      </p:sp>
    </p:spTree>
    <p:extLst>
      <p:ext uri="{BB962C8B-B14F-4D97-AF65-F5344CB8AC3E}">
        <p14:creationId xmlns:p14="http://schemas.microsoft.com/office/powerpoint/2010/main" val="143838602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8A6BD3-B27D-644E-8331-AE6941611C71}" type="slidenum">
              <a:rPr lang="en-US"/>
              <a:pPr/>
              <a:t>90</a:t>
            </a:fld>
            <a:endParaRPr lang="en-US"/>
          </a:p>
        </p:txBody>
      </p:sp>
      <p:sp>
        <p:nvSpPr>
          <p:cNvPr id="331778" name="Rectangle 2"/>
          <p:cNvSpPr>
            <a:spLocks noGrp="1" noRot="1" noChangeAspect="1" noChangeArrowheads="1"/>
          </p:cNvSpPr>
          <p:nvPr>
            <p:ph type="sldImg"/>
          </p:nvPr>
        </p:nvSpPr>
        <p:spPr bwMode="auto">
          <a:xfrm>
            <a:off x="382588" y="685800"/>
            <a:ext cx="6092825"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3317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dirty="0"/>
              <a:t>Start by selecting the </a:t>
            </a:r>
          </a:p>
          <a:p>
            <a:r>
              <a:rPr lang="en-US" dirty="0"/>
              <a:t>[ANIMATE ARROW] </a:t>
            </a:r>
          </a:p>
          <a:p>
            <a:r>
              <a:rPr lang="en-US" dirty="0"/>
              <a:t>    “</a:t>
            </a:r>
            <a:r>
              <a:rPr lang="en-US" altLang="en-US" dirty="0">
                <a:latin typeface="Arial" panose="020B0604020202020204" pitchFamily="34" charset="0"/>
                <a:ea typeface="ＭＳ Ｐゴシック" panose="020B0600070205080204" pitchFamily="34" charset="-128"/>
              </a:rPr>
              <a:t>Key Numbers” link on Westlaw’s home page.</a:t>
            </a:r>
          </a:p>
          <a:p>
            <a:endParaRPr lang="en-US" altLang="en-US" dirty="0">
              <a:latin typeface="Arial" panose="020B0604020202020204" pitchFamily="34" charset="0"/>
              <a:ea typeface="ＭＳ Ｐゴシック" panose="020B0600070205080204" pitchFamily="34" charset="-128"/>
            </a:endParaRPr>
          </a:p>
          <a:p>
            <a:r>
              <a:rPr lang="en-US" dirty="0">
                <a:latin typeface="Arial" panose="020B0604020202020204" pitchFamily="34" charset="0"/>
                <a:ea typeface="ＭＳ Ｐゴシック" panose="020B0600070205080204" pitchFamily="34" charset="-128"/>
              </a:rPr>
              <a:t>This will take you into...</a:t>
            </a:r>
          </a:p>
          <a:p>
            <a:r>
              <a:rPr lang="en-US" dirty="0">
                <a:latin typeface="Arial" panose="020B0604020202020204" pitchFamily="34" charset="0"/>
                <a:ea typeface="ＭＳ Ｐゴシック" panose="020B0600070205080204" pitchFamily="34" charset="-128"/>
              </a:rPr>
              <a:t>[ANIMATE]</a:t>
            </a:r>
          </a:p>
          <a:p>
            <a:r>
              <a:rPr lang="en-US" dirty="0">
                <a:latin typeface="Arial" panose="020B0604020202020204" pitchFamily="34" charset="0"/>
                <a:ea typeface="ＭＳ Ｐゴシック" panose="020B0600070205080204" pitchFamily="34" charset="-128"/>
              </a:rPr>
              <a:t>  the Key Number System.</a:t>
            </a:r>
          </a:p>
          <a:p>
            <a:endParaRPr lang="en-US" dirty="0">
              <a:latin typeface="Arial" panose="020B0604020202020204" pitchFamily="34" charset="0"/>
              <a:ea typeface="ＭＳ Ｐゴシック" panose="020B0600070205080204" pitchFamily="34" charset="-128"/>
            </a:endParaRPr>
          </a:p>
          <a:p>
            <a:r>
              <a:rPr lang="en-US" dirty="0">
                <a:latin typeface="Arial" panose="020B0604020202020204" pitchFamily="34" charset="0"/>
                <a:ea typeface="ＭＳ Ｐゴシック" panose="020B0600070205080204" pitchFamily="34" charset="-128"/>
              </a:rPr>
              <a:t>In the </a:t>
            </a:r>
          </a:p>
          <a:p>
            <a:r>
              <a:rPr lang="en-US" dirty="0"/>
              <a:t>  [ANIMATE ARROW]</a:t>
            </a:r>
            <a:endParaRPr lang="en-US" dirty="0">
              <a:latin typeface="Arial" panose="020B0604020202020204" pitchFamily="34" charset="0"/>
              <a:ea typeface="ＭＳ Ｐゴシック" panose="020B0600070205080204" pitchFamily="34" charset="-128"/>
            </a:endParaRPr>
          </a:p>
          <a:p>
            <a:r>
              <a:rPr lang="en-US" dirty="0">
                <a:latin typeface="Arial" panose="020B0604020202020204" pitchFamily="34" charset="0"/>
                <a:ea typeface="ＭＳ Ｐゴシック" panose="020B0600070205080204" pitchFamily="34" charset="-128"/>
              </a:rPr>
              <a:t>“Search for Key Numbers relevant to your issue” search box, enter a few well-chosen terms, such as...</a:t>
            </a:r>
          </a:p>
          <a:p>
            <a:r>
              <a:rPr lang="en-US" dirty="0">
                <a:latin typeface="Arial" panose="020B0604020202020204" pitchFamily="34" charset="0"/>
                <a:ea typeface="ＭＳ Ｐゴシック" panose="020B0600070205080204" pitchFamily="34" charset="-128"/>
              </a:rPr>
              <a:t>  [ANIMATE]</a:t>
            </a:r>
          </a:p>
          <a:p>
            <a:r>
              <a:rPr lang="en-US" dirty="0">
                <a:latin typeface="Arial" panose="020B0604020202020204" pitchFamily="34" charset="0"/>
                <a:ea typeface="ＭＳ Ｐゴシック" panose="020B0600070205080204" pitchFamily="34" charset="-128"/>
              </a:rPr>
              <a:t>    “waive right jury trial criminal.”</a:t>
            </a:r>
          </a:p>
          <a:p>
            <a:endParaRPr lang="en-US" dirty="0">
              <a:latin typeface="Arial" panose="020B0604020202020204" pitchFamily="34" charset="0"/>
              <a:ea typeface="ＭＳ Ｐゴシック" panose="020B0600070205080204" pitchFamily="34" charset="-128"/>
            </a:endParaRPr>
          </a:p>
          <a:p>
            <a:r>
              <a:rPr lang="en-US" dirty="0">
                <a:latin typeface="Arial" panose="020B0604020202020204" pitchFamily="34" charset="0"/>
                <a:ea typeface="ＭＳ Ｐゴシック" panose="020B0600070205080204" pitchFamily="34" charset="-128"/>
              </a:rPr>
              <a:t>The search results... </a:t>
            </a:r>
          </a:p>
          <a:p>
            <a:endParaRPr lang="en-US" dirty="0">
              <a:latin typeface="Arial" panose="020B0604020202020204" pitchFamily="34" charset="0"/>
              <a:ea typeface="ＭＳ Ｐゴシック" panose="020B0600070205080204" pitchFamily="34" charset="-128"/>
            </a:endParaRPr>
          </a:p>
          <a:p>
            <a:endParaRPr lang="en-US" dirty="0">
              <a:latin typeface="Arial" panose="020B0604020202020204" pitchFamily="34" charset="0"/>
              <a:ea typeface="ＭＳ Ｐゴシック" panose="020B0600070205080204" pitchFamily="34" charset="-128"/>
            </a:endParaRPr>
          </a:p>
          <a:p>
            <a:r>
              <a:rPr lang="en-US" dirty="0">
                <a:latin typeface="Arial" panose="020B0604020202020204" pitchFamily="34" charset="0"/>
                <a:ea typeface="ＭＳ Ｐゴシック" panose="020B0600070205080204" pitchFamily="34" charset="-128"/>
              </a:rPr>
              <a:t>[NEXT SLIDE]</a:t>
            </a:r>
          </a:p>
          <a:p>
            <a:endParaRPr lang="en-US" dirty="0"/>
          </a:p>
        </p:txBody>
      </p:sp>
    </p:spTree>
    <p:extLst>
      <p:ext uri="{BB962C8B-B14F-4D97-AF65-F5344CB8AC3E}">
        <p14:creationId xmlns:p14="http://schemas.microsoft.com/office/powerpoint/2010/main" val="742130069"/>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8A6BD3-B27D-644E-8331-AE6941611C71}" type="slidenum">
              <a:rPr lang="en-US"/>
              <a:pPr/>
              <a:t>91</a:t>
            </a:fld>
            <a:endParaRPr lang="en-US"/>
          </a:p>
        </p:txBody>
      </p:sp>
      <p:sp>
        <p:nvSpPr>
          <p:cNvPr id="331778" name="Rectangle 2"/>
          <p:cNvSpPr>
            <a:spLocks noGrp="1" noRot="1" noChangeAspect="1" noChangeArrowheads="1"/>
          </p:cNvSpPr>
          <p:nvPr>
            <p:ph type="sldImg"/>
          </p:nvPr>
        </p:nvSpPr>
        <p:spPr bwMode="auto">
          <a:xfrm>
            <a:off x="382588" y="685800"/>
            <a:ext cx="6092825"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3317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dirty="0">
                <a:latin typeface="Arial" panose="020B0604020202020204" pitchFamily="34" charset="0"/>
                <a:ea typeface="ＭＳ Ｐゴシック" panose="020B0600070205080204" pitchFamily="34" charset="-128"/>
              </a:rPr>
              <a:t> ...will list possible Topics and Key Numbers, such as </a:t>
            </a:r>
          </a:p>
          <a:p>
            <a:r>
              <a:rPr lang="en-US" dirty="0">
                <a:latin typeface="Arial" panose="020B0604020202020204" pitchFamily="34" charset="0"/>
                <a:ea typeface="ＭＳ Ｐゴシック" panose="020B0600070205080204" pitchFamily="34" charset="-128"/>
              </a:rPr>
              <a:t>[ANIMATE]</a:t>
            </a:r>
          </a:p>
          <a:p>
            <a:r>
              <a:rPr lang="en-US" dirty="0">
                <a:latin typeface="Arial" panose="020B0604020202020204" pitchFamily="34" charset="0"/>
                <a:ea typeface="ＭＳ Ｐゴシック" panose="020B0600070205080204" pitchFamily="34" charset="-128"/>
              </a:rPr>
              <a:t>    these, for the topic “Jury.”</a:t>
            </a:r>
          </a:p>
          <a:p>
            <a:endParaRPr lang="en-US" dirty="0">
              <a:latin typeface="Arial" panose="020B0604020202020204" pitchFamily="34" charset="0"/>
              <a:ea typeface="ＭＳ Ｐゴシック" panose="020B0600070205080204" pitchFamily="34" charset="-128"/>
            </a:endParaRPr>
          </a:p>
          <a:p>
            <a:r>
              <a:rPr lang="en-US" dirty="0">
                <a:latin typeface="Arial" panose="020B0604020202020204" pitchFamily="34" charset="0"/>
                <a:ea typeface="ＭＳ Ｐゴシック" panose="020B0600070205080204" pitchFamily="34" charset="-128"/>
              </a:rPr>
              <a:t>You can click on ...</a:t>
            </a:r>
          </a:p>
          <a:p>
            <a:r>
              <a:rPr lang="en-US" dirty="0">
                <a:latin typeface="Arial" panose="020B0604020202020204" pitchFamily="34" charset="0"/>
                <a:ea typeface="ＭＳ Ｐゴシック" panose="020B0600070205080204" pitchFamily="34" charset="-128"/>
              </a:rPr>
              <a:t>[ANIMATE ARROW]</a:t>
            </a:r>
          </a:p>
          <a:p>
            <a:r>
              <a:rPr lang="en-US" dirty="0">
                <a:latin typeface="Arial" panose="020B0604020202020204" pitchFamily="34" charset="0"/>
                <a:ea typeface="ＭＳ Ｐゴシック" panose="020B0600070205080204" pitchFamily="34" charset="-128"/>
              </a:rPr>
              <a:t>   a helpful link.</a:t>
            </a:r>
          </a:p>
          <a:p>
            <a:endParaRPr lang="en-US" dirty="0">
              <a:latin typeface="Arial" panose="020B0604020202020204" pitchFamily="34" charset="0"/>
              <a:ea typeface="ＭＳ Ｐゴシック" panose="020B0600070205080204" pitchFamily="34" charset="-128"/>
            </a:endParaRPr>
          </a:p>
          <a:p>
            <a:r>
              <a:rPr lang="en-US" dirty="0">
                <a:latin typeface="Arial" panose="020B0604020202020204" pitchFamily="34" charset="0"/>
                <a:ea typeface="ＭＳ Ｐゴシック" panose="020B0600070205080204" pitchFamily="34" charset="-128"/>
              </a:rPr>
              <a:t>Or you can click on the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latin typeface="Arial" panose="020B0604020202020204" pitchFamily="34" charset="0"/>
                <a:ea typeface="ＭＳ Ｐゴシック" panose="020B0600070205080204" pitchFamily="34" charset="-128"/>
              </a:rPr>
              <a:t>[ANIMATE ARROW]</a:t>
            </a:r>
          </a:p>
          <a:p>
            <a:r>
              <a:rPr lang="en-US" dirty="0">
                <a:latin typeface="Arial" panose="020B0604020202020204" pitchFamily="34" charset="0"/>
                <a:ea typeface="ＭＳ Ｐゴシック" panose="020B0600070205080204" pitchFamily="34" charset="-128"/>
              </a:rPr>
              <a:t>   tiny “display the Key Number Hierarchy” icon to the left of </a:t>
            </a:r>
            <a:br>
              <a:rPr lang="en-US" dirty="0">
                <a:latin typeface="Arial" panose="020B0604020202020204" pitchFamily="34" charset="0"/>
                <a:ea typeface="ＭＳ Ｐゴシック" panose="020B0600070205080204" pitchFamily="34" charset="-128"/>
              </a:rPr>
            </a:br>
            <a:r>
              <a:rPr lang="en-US" dirty="0">
                <a:latin typeface="Arial" panose="020B0604020202020204" pitchFamily="34" charset="0"/>
                <a:ea typeface="ＭＳ Ｐゴシック" panose="020B0600070205080204" pitchFamily="34" charset="-128"/>
              </a:rPr>
              <a:t>       any Key Number to see ...</a:t>
            </a:r>
          </a:p>
          <a:p>
            <a:r>
              <a:rPr lang="en-US" dirty="0">
                <a:latin typeface="Arial" panose="020B0604020202020204" pitchFamily="34" charset="0"/>
                <a:ea typeface="ＭＳ Ｐゴシック" panose="020B0600070205080204" pitchFamily="34" charset="-128"/>
              </a:rPr>
              <a:t>[ANIMATE]</a:t>
            </a:r>
          </a:p>
          <a:p>
            <a:r>
              <a:rPr lang="en-US" dirty="0">
                <a:latin typeface="Arial" panose="020B0604020202020204" pitchFamily="34" charset="0"/>
                <a:ea typeface="ＭＳ Ｐゴシック" panose="020B0600070205080204" pitchFamily="34" charset="-128"/>
              </a:rPr>
              <a:t>  where that Key Number falls within its Topic. </a:t>
            </a:r>
          </a:p>
          <a:p>
            <a:endParaRPr lang="en-US" dirty="0">
              <a:latin typeface="Arial" panose="020B0604020202020204" pitchFamily="34" charset="0"/>
              <a:ea typeface="ＭＳ Ｐゴシック" panose="020B0600070205080204" pitchFamily="34" charset="-128"/>
            </a:endParaRPr>
          </a:p>
          <a:p>
            <a:r>
              <a:rPr lang="en-US" dirty="0">
                <a:latin typeface="Arial" panose="020B0604020202020204" pitchFamily="34" charset="0"/>
                <a:ea typeface="ＭＳ Ｐゴシック" panose="020B0600070205080204" pitchFamily="34" charset="-128"/>
              </a:rPr>
              <a:t>Displaying this “hierarchy” is helpful because often there’s </a:t>
            </a:r>
            <a:br>
              <a:rPr lang="en-US" dirty="0">
                <a:latin typeface="Arial" panose="020B0604020202020204" pitchFamily="34" charset="0"/>
                <a:ea typeface="ＭＳ Ｐゴシック" panose="020B0600070205080204" pitchFamily="34" charset="-128"/>
              </a:rPr>
            </a:br>
            <a:r>
              <a:rPr lang="en-US" dirty="0">
                <a:latin typeface="Arial" panose="020B0604020202020204" pitchFamily="34" charset="0"/>
                <a:ea typeface="ＭＳ Ｐゴシック" panose="020B0600070205080204" pitchFamily="34" charset="-128"/>
              </a:rPr>
              <a:t>    a RANGE of Key Numbers (adjacent to the one in your search results) that are ALSO helpful for your issue.</a:t>
            </a:r>
          </a:p>
          <a:p>
            <a:endParaRPr lang="en-US" dirty="0">
              <a:latin typeface="Arial" panose="020B0604020202020204" pitchFamily="34" charset="0"/>
              <a:ea typeface="ＭＳ Ｐゴシック" panose="020B0600070205080204" pitchFamily="34" charset="-128"/>
            </a:endParaRPr>
          </a:p>
          <a:p>
            <a:r>
              <a:rPr lang="en-US" dirty="0">
                <a:latin typeface="Arial" panose="020B0604020202020204" pitchFamily="34" charset="0"/>
                <a:ea typeface="ＭＳ Ｐゴシック" panose="020B0600070205080204" pitchFamily="34" charset="-128"/>
              </a:rPr>
              <a:t>Here, in the hierarchy, suppose we clicked on ...</a:t>
            </a:r>
          </a:p>
          <a:p>
            <a:r>
              <a:rPr lang="en-US" dirty="0">
                <a:latin typeface="Arial" panose="020B0604020202020204" pitchFamily="34" charset="0"/>
                <a:ea typeface="ＭＳ Ｐゴシック" panose="020B0600070205080204" pitchFamily="34" charset="-128"/>
              </a:rPr>
              <a:t>[ANIMATE]</a:t>
            </a:r>
          </a:p>
          <a:p>
            <a:r>
              <a:rPr lang="en-US" dirty="0">
                <a:latin typeface="Arial" panose="020B0604020202020204" pitchFamily="34" charset="0"/>
                <a:ea typeface="ＭＳ Ｐゴシック" panose="020B0600070205080204" pitchFamily="34" charset="-128"/>
              </a:rPr>
              <a:t>“230 Key 29 in criminal cases.”</a:t>
            </a:r>
          </a:p>
          <a:p>
            <a:endParaRPr lang="en-US" dirty="0">
              <a:latin typeface="Arial" panose="020B0604020202020204" pitchFamily="34" charset="0"/>
              <a:ea typeface="ＭＳ Ｐゴシック" panose="020B0600070205080204" pitchFamily="34" charset="-128"/>
            </a:endParaRPr>
          </a:p>
          <a:p>
            <a:r>
              <a:rPr lang="en-US" dirty="0">
                <a:latin typeface="Arial" panose="020B0604020202020204" pitchFamily="34" charset="0"/>
                <a:ea typeface="ＭＳ Ｐゴシック" panose="020B0600070205080204" pitchFamily="34" charset="-128"/>
              </a:rPr>
              <a:t>This will bring up ...</a:t>
            </a:r>
          </a:p>
          <a:p>
            <a:endParaRPr lang="en-US" dirty="0">
              <a:latin typeface="Arial" panose="020B0604020202020204" pitchFamily="34" charset="0"/>
              <a:ea typeface="ＭＳ Ｐゴシック" panose="020B0600070205080204" pitchFamily="34" charset="-128"/>
            </a:endParaRPr>
          </a:p>
          <a:p>
            <a:endParaRPr lang="en-US" dirty="0">
              <a:latin typeface="Arial" panose="020B0604020202020204" pitchFamily="34" charset="0"/>
              <a:ea typeface="ＭＳ Ｐゴシック" panose="020B0600070205080204" pitchFamily="34" charset="-128"/>
            </a:endParaRPr>
          </a:p>
          <a:p>
            <a:r>
              <a:rPr lang="en-US" dirty="0">
                <a:latin typeface="Arial" panose="020B0604020202020204" pitchFamily="34" charset="0"/>
                <a:ea typeface="ＭＳ Ｐゴシック" panose="020B0600070205080204" pitchFamily="34" charset="-128"/>
              </a:rPr>
              <a:t>[NEXT SLIDE]</a:t>
            </a:r>
            <a:endParaRPr lang="en-US" dirty="0"/>
          </a:p>
        </p:txBody>
      </p:sp>
    </p:spTree>
    <p:extLst>
      <p:ext uri="{BB962C8B-B14F-4D97-AF65-F5344CB8AC3E}">
        <p14:creationId xmlns:p14="http://schemas.microsoft.com/office/powerpoint/2010/main" val="3392629306"/>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8A6BD3-B27D-644E-8331-AE6941611C71}" type="slidenum">
              <a:rPr lang="en-US"/>
              <a:pPr/>
              <a:t>92</a:t>
            </a:fld>
            <a:endParaRPr lang="en-US"/>
          </a:p>
        </p:txBody>
      </p:sp>
      <p:sp>
        <p:nvSpPr>
          <p:cNvPr id="331778" name="Rectangle 2"/>
          <p:cNvSpPr>
            <a:spLocks noGrp="1" noRot="1" noChangeAspect="1" noChangeArrowheads="1"/>
          </p:cNvSpPr>
          <p:nvPr>
            <p:ph type="sldImg"/>
          </p:nvPr>
        </p:nvSpPr>
        <p:spPr bwMode="auto">
          <a:xfrm>
            <a:off x="382588" y="685800"/>
            <a:ext cx="6092825"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3317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dirty="0">
                <a:latin typeface="Arial" panose="020B0604020202020204" pitchFamily="34" charset="0"/>
                <a:ea typeface="ＭＳ Ｐゴシック" panose="020B0600070205080204" pitchFamily="34" charset="-128"/>
              </a:rPr>
              <a:t> ...  a comprehensive list of the headnotes from (California) cases </a:t>
            </a:r>
            <a:br>
              <a:rPr lang="en-US" dirty="0">
                <a:latin typeface="Arial" panose="020B0604020202020204" pitchFamily="34" charset="0"/>
                <a:ea typeface="ＭＳ Ｐゴシック" panose="020B0600070205080204" pitchFamily="34" charset="-128"/>
              </a:rPr>
            </a:br>
            <a:r>
              <a:rPr lang="en-US" dirty="0">
                <a:latin typeface="Arial" panose="020B0604020202020204" pitchFamily="34" charset="0"/>
                <a:ea typeface="ＭＳ Ｐゴシック" panose="020B0600070205080204" pitchFamily="34" charset="-128"/>
              </a:rPr>
              <a:t>             dealing with waiver of jury trials in criminal cases.</a:t>
            </a:r>
          </a:p>
          <a:p>
            <a:endParaRPr lang="en-US" dirty="0"/>
          </a:p>
        </p:txBody>
      </p:sp>
    </p:spTree>
    <p:extLst>
      <p:ext uri="{BB962C8B-B14F-4D97-AF65-F5344CB8AC3E}">
        <p14:creationId xmlns:p14="http://schemas.microsoft.com/office/powerpoint/2010/main" val="3834262883"/>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a:latin typeface="Arial" panose="020B0604020202020204" pitchFamily="34" charset="0"/>
                <a:ea typeface="ＭＳ Ｐゴシック" panose="020B0600070205080204" pitchFamily="34" charset="-128"/>
              </a:rPr>
              <a:t>The “Browsing a known Topic” method can ALSO be helpful when you don’t have a case to use as a springboard.</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baseline="0"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a:t>The previous video on the Key Number System had an example of using this method to find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a:t>[ANIMATE]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a:t>   Contracts cases about making and communicating offers.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baseline="0" dirty="0"/>
          </a:p>
          <a:p>
            <a:pPr eaLnBrk="1" hangingPunct="1"/>
            <a:r>
              <a:rPr lang="en-US" baseline="0" dirty="0"/>
              <a:t>In that video...</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93</a:t>
            </a:fld>
            <a:endParaRPr lang="en-US"/>
          </a:p>
        </p:txBody>
      </p:sp>
    </p:spTree>
    <p:extLst>
      <p:ext uri="{BB962C8B-B14F-4D97-AF65-F5344CB8AC3E}">
        <p14:creationId xmlns:p14="http://schemas.microsoft.com/office/powerpoint/2010/main" val="3650505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here, Westlaw’s very similar practice guide “California Drunk Driving Defense” also cites to </a:t>
            </a:r>
          </a:p>
          <a:p>
            <a:r>
              <a:rPr lang="en-US" dirty="0"/>
              <a:t>[ANIMATE]</a:t>
            </a:r>
            <a:br>
              <a:rPr lang="en-US" dirty="0"/>
            </a:br>
            <a:r>
              <a:rPr lang="en-US" dirty="0"/>
              <a:t>      a case on the impact of the Compassionate Use Act.</a:t>
            </a:r>
          </a:p>
          <a:p>
            <a:endParaRPr lang="en-US" dirty="0"/>
          </a:p>
          <a:p>
            <a:endParaRPr lang="en-US" dirty="0"/>
          </a:p>
          <a:p>
            <a:r>
              <a:rPr lang="en-US" dirty="0"/>
              <a:t>[NEXT SLIDE]</a:t>
            </a:r>
          </a:p>
          <a:p>
            <a:endParaRPr lang="en-US" dirty="0"/>
          </a:p>
          <a:p>
            <a:r>
              <a:rPr lang="en-US" dirty="0"/>
              <a:t>The cited case is People v. Strasburg, 56 Cal. </a:t>
            </a:r>
            <a:r>
              <a:rPr lang="en-US" dirty="0" err="1"/>
              <a:t>Rptr</a:t>
            </a:r>
            <a:r>
              <a:rPr lang="en-US" dirty="0"/>
              <a:t>. 3d 306 (Ct. App. 2007)</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9</a:t>
            </a:fld>
            <a:endParaRPr lang="en-US"/>
          </a:p>
        </p:txBody>
      </p:sp>
    </p:spTree>
    <p:extLst>
      <p:ext uri="{BB962C8B-B14F-4D97-AF65-F5344CB8AC3E}">
        <p14:creationId xmlns:p14="http://schemas.microsoft.com/office/powerpoint/2010/main" val="2943569066"/>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8A6BD3-B27D-644E-8331-AE6941611C71}" type="slidenum">
              <a:rPr lang="en-US"/>
              <a:pPr/>
              <a:t>94</a:t>
            </a:fld>
            <a:endParaRPr lang="en-US"/>
          </a:p>
        </p:txBody>
      </p:sp>
      <p:sp>
        <p:nvSpPr>
          <p:cNvPr id="331778" name="Rectangle 2"/>
          <p:cNvSpPr>
            <a:spLocks noGrp="1" noRot="1" noChangeAspect="1" noChangeArrowheads="1"/>
          </p:cNvSpPr>
          <p:nvPr>
            <p:ph type="sldImg"/>
          </p:nvPr>
        </p:nvSpPr>
        <p:spPr bwMode="auto">
          <a:xfrm>
            <a:off x="382588" y="685800"/>
            <a:ext cx="6092825"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3317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....we began in the Contracts Topic and drilled down, first to ...</a:t>
            </a:r>
            <a:endParaRPr lang="en-US" altLang="en-US" dirty="0">
              <a:latin typeface="Arial" panose="020B0604020202020204" pitchFamily="34" charset="0"/>
              <a:ea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rPr>
              <a:t>[ANIMATE]</a:t>
            </a:r>
          </a:p>
          <a:p>
            <a:pPr eaLnBrk="1" hangingPunct="1"/>
            <a:r>
              <a:rPr lang="en-US" altLang="en-US" dirty="0">
                <a:latin typeface="Arial" panose="020B0604020202020204" pitchFamily="34" charset="0"/>
                <a:ea typeface="ＭＳ Ｐゴシック" panose="020B0600070205080204" pitchFamily="34" charset="-128"/>
              </a:rPr>
              <a:t>  “I. Requisites and Validity,” and then to... </a:t>
            </a:r>
          </a:p>
          <a:p>
            <a:pPr eaLnBrk="1" hangingPunct="1"/>
            <a:r>
              <a:rPr lang="en-US" altLang="en-US" dirty="0">
                <a:latin typeface="Arial" panose="020B0604020202020204" pitchFamily="34" charset="0"/>
                <a:ea typeface="ＭＳ Ｐゴシック" panose="020B0600070205080204" pitchFamily="34" charset="-128"/>
              </a:rPr>
              <a:t>[ANIMATE]</a:t>
            </a:r>
          </a:p>
          <a:p>
            <a:pPr eaLnBrk="1" hangingPunct="1"/>
            <a:r>
              <a:rPr lang="en-US" altLang="en-US" dirty="0">
                <a:latin typeface="Arial" panose="020B0604020202020204" pitchFamily="34" charset="0"/>
                <a:ea typeface="ＭＳ Ｐゴシック" panose="020B0600070205080204" pitchFamily="34" charset="-128"/>
              </a:rPr>
              <a:t>   “(B) Parties, Proposals, and Acceptance,”</a:t>
            </a: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rPr>
              <a:t>and then to ...</a:t>
            </a:r>
            <a:endParaRPr lang="en-US" dirty="0"/>
          </a:p>
        </p:txBody>
      </p:sp>
    </p:spTree>
    <p:extLst>
      <p:ext uri="{BB962C8B-B14F-4D97-AF65-F5344CB8AC3E}">
        <p14:creationId xmlns:p14="http://schemas.microsoft.com/office/powerpoint/2010/main" val="3368466192"/>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8A6BD3-B27D-644E-8331-AE6941611C71}" type="slidenum">
              <a:rPr lang="en-US"/>
              <a:pPr/>
              <a:t>95</a:t>
            </a:fld>
            <a:endParaRPr lang="en-US"/>
          </a:p>
        </p:txBody>
      </p:sp>
      <p:sp>
        <p:nvSpPr>
          <p:cNvPr id="331778" name="Rectangle 2"/>
          <p:cNvSpPr>
            <a:spLocks noGrp="1" noRot="1" noChangeAspect="1" noChangeArrowheads="1"/>
          </p:cNvSpPr>
          <p:nvPr>
            <p:ph type="sldImg"/>
          </p:nvPr>
        </p:nvSpPr>
        <p:spPr bwMode="auto">
          <a:xfrm>
            <a:off x="382588" y="685800"/>
            <a:ext cx="6092825"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3317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pPr eaLnBrk="1" hangingPunct="1"/>
            <a:r>
              <a:rPr lang="en-US" altLang="en-US" dirty="0">
                <a:latin typeface="Arial" panose="020B0604020202020204" pitchFamily="34" charset="0"/>
                <a:ea typeface="ＭＳ Ｐゴシック" panose="020B0600070205080204" pitchFamily="34" charset="-128"/>
              </a:rPr>
              <a:t>... a range of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a:latin typeface="Arial" panose="020B0604020202020204" pitchFamily="34" charset="0"/>
                <a:ea typeface="ＭＳ Ｐゴシック" panose="020B0600070205080204" pitchFamily="34" charset="-128"/>
              </a:rPr>
              <a:t>[ANIMATE A CALLOUT]</a:t>
            </a:r>
          </a:p>
          <a:p>
            <a:pPr eaLnBrk="1" hangingPunct="1"/>
            <a:r>
              <a:rPr lang="en-US" altLang="en-US" dirty="0">
                <a:latin typeface="Arial" panose="020B0604020202020204" pitchFamily="34" charset="0"/>
                <a:ea typeface="ＭＳ Ｐゴシック" panose="020B0600070205080204" pitchFamily="34" charset="-128"/>
              </a:rPr>
              <a:t>   key numbers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a:latin typeface="Arial" panose="020B0604020202020204" pitchFamily="34" charset="0"/>
                <a:ea typeface="ＭＳ Ｐゴシック" panose="020B0600070205080204" pitchFamily="34" charset="-128"/>
              </a:rPr>
              <a:t>[ANIMATE A SNIPPET]</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a:latin typeface="Arial" panose="020B0604020202020204" pitchFamily="34" charset="0"/>
                <a:ea typeface="ＭＳ Ｐゴシック" panose="020B0600070205080204" pitchFamily="34" charset="-128"/>
              </a:rPr>
              <a:t>   — Key Numbers 16 through 20 — related to “Offers.”...</a:t>
            </a: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rPr>
              <a:t>And from there...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endParaRPr lang="en-US" dirty="0"/>
          </a:p>
        </p:txBody>
      </p:sp>
    </p:spTree>
    <p:extLst>
      <p:ext uri="{BB962C8B-B14F-4D97-AF65-F5344CB8AC3E}">
        <p14:creationId xmlns:p14="http://schemas.microsoft.com/office/powerpoint/2010/main" val="632829290"/>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8A6BD3-B27D-644E-8331-AE6941611C71}" type="slidenum">
              <a:rPr lang="en-US"/>
              <a:pPr/>
              <a:t>96</a:t>
            </a:fld>
            <a:endParaRPr lang="en-US"/>
          </a:p>
        </p:txBody>
      </p:sp>
      <p:sp>
        <p:nvSpPr>
          <p:cNvPr id="331778" name="Rectangle 2"/>
          <p:cNvSpPr>
            <a:spLocks noGrp="1" noRot="1" noChangeAspect="1" noChangeArrowheads="1"/>
          </p:cNvSpPr>
          <p:nvPr>
            <p:ph type="sldImg"/>
          </p:nvPr>
        </p:nvSpPr>
        <p:spPr bwMode="auto">
          <a:xfrm>
            <a:off x="382588" y="685800"/>
            <a:ext cx="6092825"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3317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pPr eaLnBrk="1" hangingPunct="1"/>
            <a:r>
              <a:rPr lang="en-US" altLang="en-US" dirty="0">
                <a:latin typeface="Arial" panose="020B0604020202020204" pitchFamily="34" charset="0"/>
                <a:ea typeface="ＭＳ Ｐゴシック" panose="020B0600070205080204" pitchFamily="34" charset="-128"/>
              </a:rPr>
              <a:t>... we picked....</a:t>
            </a:r>
          </a:p>
          <a:p>
            <a:pPr eaLnBrk="1" hangingPunct="1"/>
            <a:r>
              <a:rPr lang="en-US" altLang="en-US" dirty="0">
                <a:latin typeface="Arial" panose="020B0604020202020204" pitchFamily="34" charset="0"/>
                <a:ea typeface="ＭＳ Ｐゴシック" panose="020B0600070205080204" pitchFamily="34" charset="-128"/>
              </a:rPr>
              <a:t>[ANIMATE CALLOUT]</a:t>
            </a:r>
          </a:p>
          <a:p>
            <a:pPr eaLnBrk="1" hangingPunct="1"/>
            <a:r>
              <a:rPr lang="en-US" altLang="en-US" dirty="0">
                <a:latin typeface="Arial" panose="020B0604020202020204" pitchFamily="34" charset="0"/>
                <a:ea typeface="ＭＳ Ｐゴシック" panose="020B0600070205080204" pitchFamily="34" charset="-128"/>
              </a:rPr>
              <a:t>     Contracts Key Number 18, on </a:t>
            </a:r>
          </a:p>
          <a:p>
            <a:pPr eaLnBrk="1" hangingPunct="1"/>
            <a:r>
              <a:rPr lang="en-US" altLang="en-US" dirty="0">
                <a:latin typeface="Arial" panose="020B0604020202020204" pitchFamily="34" charset="0"/>
                <a:ea typeface="ＭＳ Ｐゴシック" panose="020B0600070205080204" pitchFamily="34" charset="-128"/>
              </a:rPr>
              <a:t>[ANIMATE] </a:t>
            </a:r>
          </a:p>
          <a:p>
            <a:pPr eaLnBrk="1" hangingPunct="1"/>
            <a:r>
              <a:rPr lang="en-US" altLang="en-US" dirty="0">
                <a:latin typeface="Arial" panose="020B0604020202020204" pitchFamily="34" charset="0"/>
                <a:ea typeface="ＭＳ Ｐゴシック" panose="020B0600070205080204" pitchFamily="34" charset="-128"/>
              </a:rPr>
              <a:t>     how offers are made or communicated, </a:t>
            </a:r>
          </a:p>
          <a:p>
            <a:pPr eaLnBrk="1" hangingPunct="1"/>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and clicked it to see...</a:t>
            </a:r>
          </a:p>
          <a:p>
            <a:pPr eaLnBrk="1" hangingPunct="1"/>
            <a:r>
              <a:rPr lang="en-US" altLang="en-US" dirty="0">
                <a:latin typeface="Arial" panose="020B0604020202020204" pitchFamily="34" charset="0"/>
                <a:ea typeface="ＭＳ Ｐゴシック" panose="020B0600070205080204" pitchFamily="34" charset="-128"/>
              </a:rPr>
              <a:t>[ANIMATE] </a:t>
            </a:r>
          </a:p>
          <a:p>
            <a:pPr eaLnBrk="1" hangingPunct="1"/>
            <a:r>
              <a:rPr lang="en-US" altLang="en-US" dirty="0">
                <a:latin typeface="Arial" panose="020B0604020202020204" pitchFamily="34" charset="0"/>
                <a:ea typeface="ＭＳ Ｐゴシック" panose="020B0600070205080204" pitchFamily="34" charset="-128"/>
              </a:rPr>
              <a:t>     headnotes from every published California case dealing with </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         making or communicating offers.</a:t>
            </a: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rPr>
              <a:t>[NEXT SLIDE]</a:t>
            </a:r>
          </a:p>
          <a:p>
            <a:endParaRPr lang="en-US" dirty="0"/>
          </a:p>
        </p:txBody>
      </p:sp>
    </p:spTree>
    <p:extLst>
      <p:ext uri="{BB962C8B-B14F-4D97-AF65-F5344CB8AC3E}">
        <p14:creationId xmlns:p14="http://schemas.microsoft.com/office/powerpoint/2010/main" val="757202060"/>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latin typeface="Arial" panose="020B0604020202020204" pitchFamily="34" charset="0"/>
                <a:ea typeface="ＭＳ Ｐゴシック" panose="020B0600070205080204" pitchFamily="34" charset="-128"/>
              </a:rPr>
              <a:t>This final method — synopsis/digest searching — doesn’t exploit the OUTLINE structure of the Key Number System.</a:t>
            </a:r>
          </a:p>
          <a:p>
            <a:pPr eaLnBrk="1" hangingPunct="1"/>
            <a:r>
              <a:rPr lang="en-US" altLang="en-US" dirty="0">
                <a:latin typeface="Arial" panose="020B0604020202020204" pitchFamily="34" charset="0"/>
                <a:ea typeface="ＭＳ Ｐゴシック" panose="020B0600070205080204" pitchFamily="34" charset="-128"/>
              </a:rPr>
              <a:t> </a:t>
            </a:r>
          </a:p>
          <a:p>
            <a:pPr eaLnBrk="1" hangingPunct="1"/>
            <a:r>
              <a:rPr lang="en-US" altLang="en-US" dirty="0">
                <a:latin typeface="Arial" panose="020B0604020202020204" pitchFamily="34" charset="0"/>
                <a:ea typeface="ＭＳ Ｐゴシック" panose="020B0600070205080204" pitchFamily="34" charset="-128"/>
              </a:rPr>
              <a:t>Instead, it takes advantage of the headnotes and summaries (the “synopses”) that </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          the West editors create as they edit cases.</a:t>
            </a: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rPr>
              <a:t>Because the headnotes end up in the Key Number System </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      (they are the “points of law from every published case”), </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            </a:t>
            </a:r>
            <a:r>
              <a:rPr lang="en-US" altLang="en-US" dirty="0" err="1">
                <a:latin typeface="Arial" panose="020B0604020202020204" pitchFamily="34" charset="0"/>
                <a:ea typeface="ＭＳ Ｐゴシック" panose="020B0600070205080204" pitchFamily="34" charset="-128"/>
              </a:rPr>
              <a:t>synopsis,digest</a:t>
            </a:r>
            <a:r>
              <a:rPr lang="en-US" altLang="en-US" dirty="0">
                <a:latin typeface="Arial" panose="020B0604020202020204" pitchFamily="34" charset="0"/>
                <a:ea typeface="ＭＳ Ｐゴシック" panose="020B0600070205080204" pitchFamily="34" charset="-128"/>
              </a:rPr>
              <a:t> searching (sometimes called “</a:t>
            </a:r>
            <a:r>
              <a:rPr lang="en-US" altLang="en-US" dirty="0" err="1">
                <a:latin typeface="Arial" panose="020B0604020202020204" pitchFamily="34" charset="0"/>
                <a:ea typeface="ＭＳ Ｐゴシック" panose="020B0600070205080204" pitchFamily="34" charset="-128"/>
              </a:rPr>
              <a:t>sy,di</a:t>
            </a:r>
            <a:r>
              <a:rPr lang="en-US" altLang="en-US" dirty="0">
                <a:latin typeface="Arial" panose="020B0604020202020204" pitchFamily="34" charset="0"/>
                <a:ea typeface="ＭＳ Ｐゴシック" panose="020B0600070205080204" pitchFamily="34" charset="-128"/>
              </a:rPr>
              <a:t>” searching) </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                 is in a sense a useful BYPRODUCT of Key Number System.</a:t>
            </a: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rPr>
              <a:t>So, suppose we’re looking for ...</a:t>
            </a:r>
          </a:p>
          <a:p>
            <a:pPr eaLnBrk="1" hangingPunct="1"/>
            <a:r>
              <a:rPr lang="en-US" altLang="en-US" dirty="0">
                <a:latin typeface="Arial" panose="020B0604020202020204" pitchFamily="34" charset="0"/>
                <a:ea typeface="ＭＳ Ｐゴシック" panose="020B0600070205080204" pitchFamily="34" charset="-128"/>
              </a:rPr>
              <a:t>[ANIMATE]</a:t>
            </a:r>
          </a:p>
          <a:p>
            <a:pPr eaLnBrk="1" hangingPunct="1"/>
            <a:r>
              <a:rPr lang="en-US" altLang="en-US" dirty="0">
                <a:latin typeface="Arial" panose="020B0604020202020204" pitchFamily="34" charset="0"/>
                <a:ea typeface="ＭＳ Ｐゴシック" panose="020B0600070205080204" pitchFamily="34" charset="-128"/>
              </a:rPr>
              <a:t>    RELEVANT cases that discuss the California FEHA (“Fair Employment &amp; Housing Act”) </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  definition of “disability” as a condition that limits a “major life activity.”</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97</a:t>
            </a:fld>
            <a:endParaRPr lang="en-US"/>
          </a:p>
        </p:txBody>
      </p:sp>
    </p:spTree>
    <p:extLst>
      <p:ext uri="{BB962C8B-B14F-4D97-AF65-F5344CB8AC3E}">
        <p14:creationId xmlns:p14="http://schemas.microsoft.com/office/powerpoint/2010/main" val="3870944890"/>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a:extLst>
              <a:ext uri="{FF2B5EF4-FFF2-40B4-BE49-F238E27FC236}">
                <a16:creationId xmlns:a16="http://schemas.microsoft.com/office/drawing/2014/main" id="{8F054315-66A7-C540-B919-1029C6A29BBA}"/>
              </a:ext>
            </a:extLst>
          </p:cNvPr>
          <p:cNvSpPr>
            <a:spLocks noGrp="1" noRot="1" noChangeAspect="1" noChangeArrowheads="1"/>
          </p:cNvSpPr>
          <p:nvPr>
            <p:ph type="sldImg"/>
          </p:nvPr>
        </p:nvSpPr>
        <p:spPr bwMode="auto">
          <a:xfrm>
            <a:off x="382588" y="685800"/>
            <a:ext cx="6092825" cy="3429000"/>
          </a:xfrm>
          <a:prstGeom prst="rect">
            <a:avLst/>
          </a:prstGeom>
          <a:solidFill>
            <a:srgbClr val="FFFFFF"/>
          </a:solidFill>
          <a:ln>
            <a:solidFill>
              <a:srgbClr val="000000"/>
            </a:solidFill>
            <a:miter lim="800000"/>
            <a:headEnd/>
            <a:tailEnd/>
          </a:ln>
        </p:spPr>
      </p:sp>
      <p:sp>
        <p:nvSpPr>
          <p:cNvPr id="135171" name="Rectangle 3">
            <a:extLst>
              <a:ext uri="{FF2B5EF4-FFF2-40B4-BE49-F238E27FC236}">
                <a16:creationId xmlns:a16="http://schemas.microsoft.com/office/drawing/2014/main" id="{468EA7BD-C367-D243-80E8-D00D084AB375}"/>
              </a:ext>
            </a:extLst>
          </p:cNvPr>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ltLang="en-US" dirty="0">
                <a:latin typeface="Arial" panose="020B0604020202020204" pitchFamily="34" charset="0"/>
                <a:ea typeface="ＭＳ Ｐゴシック" panose="020B0600070205080204" pitchFamily="34" charset="-128"/>
              </a:rPr>
              <a:t>First, what ARE the “Synopsis” and “Digest” fields of cases?</a:t>
            </a:r>
          </a:p>
          <a:p>
            <a:endParaRPr lang="en-US" altLang="en-US" dirty="0">
              <a:latin typeface="Arial" panose="020B0604020202020204" pitchFamily="34" charset="0"/>
              <a:ea typeface="ＭＳ Ｐゴシック" panose="020B0600070205080204" pitchFamily="34" charset="-128"/>
            </a:endParaRPr>
          </a:p>
          <a:p>
            <a:r>
              <a:rPr lang="en-US" altLang="en-US" dirty="0">
                <a:latin typeface="Arial" panose="020B0604020202020204" pitchFamily="34" charset="0"/>
                <a:ea typeface="ＭＳ Ｐゴシック" panose="020B0600070205080204" pitchFamily="34" charset="-128"/>
              </a:rPr>
              <a:t>The Synopsis is...</a:t>
            </a:r>
          </a:p>
          <a:p>
            <a:r>
              <a:rPr lang="en-US" altLang="en-US" dirty="0">
                <a:latin typeface="Arial" panose="020B0604020202020204" pitchFamily="34" charset="0"/>
                <a:ea typeface="ＭＳ Ｐゴシック" panose="020B0600070205080204" pitchFamily="34" charset="-128"/>
              </a:rPr>
              <a:t>[ANIMATE]</a:t>
            </a:r>
          </a:p>
          <a:p>
            <a:r>
              <a:rPr lang="en-US" altLang="en-US" dirty="0">
                <a:latin typeface="Arial" panose="020B0604020202020204" pitchFamily="34" charset="0"/>
                <a:ea typeface="ＭＳ Ｐゴシック" panose="020B0600070205080204" pitchFamily="34" charset="-128"/>
              </a:rPr>
              <a:t>   a very brief summary of the case’s factual and procedural background, and the holding.</a:t>
            </a:r>
          </a:p>
          <a:p>
            <a:endParaRPr lang="en-US" altLang="en-US" dirty="0">
              <a:latin typeface="Arial" panose="020B0604020202020204" pitchFamily="34" charset="0"/>
              <a:ea typeface="ＭＳ Ｐゴシック" panose="020B0600070205080204" pitchFamily="34" charset="-128"/>
            </a:endParaRPr>
          </a:p>
          <a:p>
            <a:r>
              <a:rPr lang="en-US" altLang="en-US" dirty="0">
                <a:latin typeface="Arial" panose="020B0604020202020204" pitchFamily="34" charset="0"/>
                <a:ea typeface="ＭＳ Ｐゴシック" panose="020B0600070205080204" pitchFamily="34" charset="-128"/>
              </a:rPr>
              <a:t>The Digest field contains...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a:latin typeface="Arial" panose="020B0604020202020204" pitchFamily="34" charset="0"/>
                <a:ea typeface="ＭＳ Ｐゴシック" panose="020B0600070205080204" pitchFamily="34" charset="-128"/>
              </a:rPr>
              <a:t>[ANIMATE]</a:t>
            </a:r>
          </a:p>
          <a:p>
            <a:r>
              <a:rPr lang="en-US" altLang="en-US" dirty="0">
                <a:latin typeface="Arial" panose="020B0604020202020204" pitchFamily="34" charset="0"/>
                <a:ea typeface="ＭＳ Ｐゴシック" panose="020B0600070205080204" pitchFamily="34" charset="-128"/>
              </a:rPr>
              <a:t>   the text of the headnotes, plus information on what Topics and </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           Key Numbers those headnotes have been assigned to in the Key Number System.</a:t>
            </a:r>
          </a:p>
          <a:p>
            <a:endParaRPr lang="en-US" altLang="en-US" dirty="0">
              <a:latin typeface="Arial" panose="020B0604020202020204" pitchFamily="34" charset="0"/>
              <a:ea typeface="ＭＳ Ｐゴシック" panose="020B0600070205080204" pitchFamily="34" charset="-128"/>
            </a:endParaRPr>
          </a:p>
          <a:p>
            <a:r>
              <a:rPr lang="en-US" altLang="en-US" dirty="0">
                <a:latin typeface="Arial" panose="020B0604020202020204" pitchFamily="34" charset="0"/>
                <a:ea typeface="ＭＳ Ｐゴシック" panose="020B0600070205080204" pitchFamily="34" charset="-128"/>
              </a:rPr>
              <a:t>The West editors don’t waste any words in the Synopsis and headnotes of a case.</a:t>
            </a:r>
          </a:p>
          <a:p>
            <a:endParaRPr lang="en-US" altLang="en-US" dirty="0">
              <a:latin typeface="Arial" panose="020B0604020202020204" pitchFamily="34" charset="0"/>
              <a:ea typeface="ＭＳ Ｐゴシック" panose="020B0600070205080204" pitchFamily="34" charset="-128"/>
            </a:endParaRPr>
          </a:p>
          <a:p>
            <a:r>
              <a:rPr lang="en-US" altLang="en-US" dirty="0">
                <a:latin typeface="Arial" panose="020B0604020202020204" pitchFamily="34" charset="0"/>
                <a:ea typeface="ＭＳ Ｐゴシック" panose="020B0600070205080204" pitchFamily="34" charset="-128"/>
              </a:rPr>
              <a:t>So, if terms from your keyword searches appear in the Synopsis or Digest fields of a case, </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      it’s much more likely that the case will actually be ABOUT the issue those search terms describe.</a:t>
            </a:r>
          </a:p>
          <a:p>
            <a:endParaRPr lang="en-US" altLang="en-US" dirty="0">
              <a:latin typeface="Arial" panose="020B0604020202020204" pitchFamily="34" charset="0"/>
              <a:ea typeface="ＭＳ Ｐゴシック" panose="020B0600070205080204" pitchFamily="34" charset="-128"/>
            </a:endParaRPr>
          </a:p>
          <a:p>
            <a:r>
              <a:rPr lang="en-US" altLang="en-US" dirty="0">
                <a:latin typeface="Arial" panose="020B0604020202020204" pitchFamily="34" charset="0"/>
                <a:ea typeface="ＭＳ Ｐゴシック" panose="020B0600070205080204" pitchFamily="34" charset="-128"/>
              </a:rPr>
              <a:t>To illustrate…</a:t>
            </a:r>
          </a:p>
          <a:p>
            <a:endParaRPr lang="en-US" altLang="en-US" dirty="0">
              <a:latin typeface="Arial" panose="020B0604020202020204" pitchFamily="34" charset="0"/>
              <a:ea typeface="ＭＳ Ｐゴシック" panose="020B0600070205080204" pitchFamily="34" charset="-128"/>
            </a:endParaRPr>
          </a:p>
          <a:p>
            <a:endParaRPr lang="en-US" altLang="en-US" dirty="0">
              <a:latin typeface="Arial" panose="020B0604020202020204" pitchFamily="34" charset="0"/>
              <a:ea typeface="ＭＳ Ｐゴシック" panose="020B0600070205080204" pitchFamily="34" charset="-128"/>
            </a:endParaRPr>
          </a:p>
          <a:p>
            <a:r>
              <a:rPr lang="en-US" altLang="en-US" dirty="0">
                <a:latin typeface="Arial" panose="020B0604020202020204" pitchFamily="34" charset="0"/>
                <a:ea typeface="ＭＳ Ｐゴシック" panose="020B0600070205080204" pitchFamily="34" charset="-128"/>
              </a:rPr>
              <a:t>[NEXT SLIDE]</a:t>
            </a:r>
          </a:p>
          <a:p>
            <a:endParaRPr lang="en-US" altLang="en-US" dirty="0">
              <a:latin typeface="Arial" panose="020B0604020202020204" pitchFamily="34" charset="0"/>
              <a:ea typeface="ＭＳ Ｐゴシック" panose="020B0600070205080204" pitchFamily="34" charset="-128"/>
            </a:endParaRPr>
          </a:p>
          <a:p>
            <a:endParaRPr lang="en-US" altLang="en-US" dirty="0">
              <a:latin typeface="Arial" panose="020B0604020202020204" pitchFamily="34" charset="0"/>
              <a:ea typeface="ＭＳ Ｐゴシック" panose="020B0600070205080204" pitchFamily="34" charset="-128"/>
            </a:endParaRPr>
          </a:p>
          <a:p>
            <a:r>
              <a:rPr lang="en-US" altLang="en-US" dirty="0">
                <a:latin typeface="Arial" panose="020B0604020202020204" pitchFamily="34" charset="0"/>
                <a:ea typeface="ＭＳ Ｐゴシック" panose="020B0600070205080204" pitchFamily="34" charset="-128"/>
              </a:rPr>
              <a:t>The West editors don’t waste any words in the Synopsis and headnotes of a case [— in contrast to wordy judicial opinions.]</a:t>
            </a:r>
          </a:p>
          <a:p>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187055986"/>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a:extLst>
              <a:ext uri="{FF2B5EF4-FFF2-40B4-BE49-F238E27FC236}">
                <a16:creationId xmlns:a16="http://schemas.microsoft.com/office/drawing/2014/main" id="{21C2BD09-41E4-D848-86CA-22650F596410}"/>
              </a:ext>
            </a:extLst>
          </p:cNvPr>
          <p:cNvSpPr>
            <a:spLocks noGrp="1" noRot="1" noChangeAspect="1" noChangeArrowheads="1"/>
          </p:cNvSpPr>
          <p:nvPr>
            <p:ph type="sldImg"/>
          </p:nvPr>
        </p:nvSpPr>
        <p:spPr bwMode="auto">
          <a:xfrm>
            <a:off x="382588" y="685800"/>
            <a:ext cx="6092825" cy="3429000"/>
          </a:xfrm>
          <a:prstGeom prst="rect">
            <a:avLst/>
          </a:prstGeom>
          <a:solidFill>
            <a:srgbClr val="FFFFFF"/>
          </a:solidFill>
          <a:ln>
            <a:solidFill>
              <a:srgbClr val="000000"/>
            </a:solidFill>
            <a:miter lim="800000"/>
            <a:headEnd/>
            <a:tailEnd/>
          </a:ln>
        </p:spPr>
      </p:sp>
      <p:sp>
        <p:nvSpPr>
          <p:cNvPr id="137219" name="Rectangle 3">
            <a:extLst>
              <a:ext uri="{FF2B5EF4-FFF2-40B4-BE49-F238E27FC236}">
                <a16:creationId xmlns:a16="http://schemas.microsoft.com/office/drawing/2014/main" id="{CBAF0E87-7CF9-9D47-84DB-D0CFEBEC0F8F}"/>
              </a:ext>
            </a:extLst>
          </p:cNvPr>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ltLang="en-US" dirty="0">
                <a:latin typeface="Arial" panose="020B0604020202020204" pitchFamily="34" charset="0"/>
                <a:ea typeface="ＭＳ Ｐゴシック" panose="020B0600070205080204" pitchFamily="34" charset="-128"/>
              </a:rPr>
              <a:t>For the FEHA disability definition issue, here’s a search that looks for the search terms in ANY part of a case. </a:t>
            </a:r>
          </a:p>
          <a:p>
            <a:endParaRPr lang="en-US" altLang="en-US" dirty="0">
              <a:latin typeface="Arial" panose="020B0604020202020204" pitchFamily="34" charset="0"/>
              <a:ea typeface="ＭＳ Ｐゴシック" panose="020B0600070205080204" pitchFamily="34" charset="-128"/>
            </a:endParaRPr>
          </a:p>
          <a:p>
            <a:r>
              <a:rPr lang="en-US" altLang="en-US" dirty="0">
                <a:latin typeface="Arial" panose="020B0604020202020204" pitchFamily="34" charset="0"/>
                <a:ea typeface="ＭＳ Ｐゴシック" panose="020B0600070205080204" pitchFamily="34" charset="-128"/>
              </a:rPr>
              <a:t>The results were OK, BUT the ratio of irrelevant to relevant cases was pretty high.</a:t>
            </a:r>
          </a:p>
          <a:p>
            <a:endParaRPr lang="en-US" altLang="en-US" dirty="0">
              <a:latin typeface="Arial" panose="020B0604020202020204" pitchFamily="34" charset="0"/>
              <a:ea typeface="ＭＳ Ｐゴシック" panose="020B0600070205080204" pitchFamily="34" charset="-128"/>
            </a:endParaRPr>
          </a:p>
          <a:p>
            <a:r>
              <a:rPr lang="en-US" altLang="en-US" dirty="0">
                <a:latin typeface="Arial" panose="020B0604020202020204" pitchFamily="34" charset="0"/>
                <a:ea typeface="ＭＳ Ｐゴシック" panose="020B0600070205080204" pitchFamily="34" charset="-128"/>
              </a:rPr>
              <a:t>By contrast...</a:t>
            </a:r>
          </a:p>
          <a:p>
            <a:r>
              <a:rPr lang="en-US" altLang="en-US" dirty="0">
                <a:latin typeface="Arial" panose="020B0604020202020204" pitchFamily="34" charset="0"/>
                <a:ea typeface="ＭＳ Ｐゴシック" panose="020B0600070205080204" pitchFamily="34" charset="-128"/>
              </a:rPr>
              <a:t>[ANIMATE]</a:t>
            </a:r>
          </a:p>
          <a:p>
            <a:r>
              <a:rPr lang="en-US" altLang="en-US" dirty="0">
                <a:latin typeface="Arial" panose="020B0604020202020204" pitchFamily="34" charset="0"/>
                <a:ea typeface="ＭＳ Ｐゴシック" panose="020B0600070205080204" pitchFamily="34" charset="-128"/>
              </a:rPr>
              <a:t> revising the search to look for the search terms ONLY in the “synopsis &amp; digest” fields of cases, </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     led to a result set was both smaller AND, more importantly, much more relevant.</a:t>
            </a:r>
          </a:p>
          <a:p>
            <a:endParaRPr lang="en-US" altLang="en-US" dirty="0">
              <a:latin typeface="Arial" panose="020B0604020202020204" pitchFamily="34" charset="0"/>
              <a:ea typeface="ＭＳ Ｐゴシック" panose="020B0600070205080204" pitchFamily="34" charset="-128"/>
            </a:endParaRPr>
          </a:p>
          <a:p>
            <a:endParaRPr lang="en-US" altLang="en-US" dirty="0">
              <a:latin typeface="Arial" panose="020B0604020202020204" pitchFamily="34" charset="0"/>
              <a:ea typeface="ＭＳ Ｐゴシック" panose="020B0600070205080204" pitchFamily="34" charset="-128"/>
            </a:endParaRPr>
          </a:p>
          <a:p>
            <a:r>
              <a:rPr lang="en-US" altLang="en-US" dirty="0">
                <a:latin typeface="Arial" panose="020B0604020202020204" pitchFamily="34" charset="0"/>
                <a:ea typeface="ＭＳ Ｐゴシック" panose="020B0600070205080204" pitchFamily="34" charset="-128"/>
              </a:rPr>
              <a:t>[NEXT SLIDE]</a:t>
            </a:r>
          </a:p>
          <a:p>
            <a:endParaRPr lang="en-US" altLang="en-US" dirty="0">
              <a:latin typeface="Arial" panose="020B0604020202020204" pitchFamily="34" charset="0"/>
              <a:ea typeface="ＭＳ Ｐゴシック" panose="020B0600070205080204" pitchFamily="34" charset="-128"/>
            </a:endParaRPr>
          </a:p>
          <a:p>
            <a:endParaRPr lang="en-US" altLang="en-US" dirty="0">
              <a:latin typeface="Arial" panose="020B0604020202020204" pitchFamily="34" charset="0"/>
              <a:ea typeface="ＭＳ Ｐゴシック" panose="020B0600070205080204" pitchFamily="34" charset="-128"/>
            </a:endParaRPr>
          </a:p>
          <a:p>
            <a:r>
              <a:rPr lang="en-US" altLang="en-US" dirty="0">
                <a:latin typeface="Arial" panose="020B0604020202020204" pitchFamily="34" charset="0"/>
                <a:ea typeface="ＭＳ Ｐゴシック" panose="020B0600070205080204" pitchFamily="34" charset="-128"/>
              </a:rPr>
              <a:t>[183 cases and 17 cases, respectively, in March 2019]</a:t>
            </a:r>
          </a:p>
        </p:txBody>
      </p:sp>
    </p:spTree>
    <p:extLst>
      <p:ext uri="{BB962C8B-B14F-4D97-AF65-F5344CB8AC3E}">
        <p14:creationId xmlns:p14="http://schemas.microsoft.com/office/powerpoint/2010/main" val="80650888"/>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you’d like to use any of these Key Number System methods for your research project, </a:t>
            </a:r>
            <a:br>
              <a:rPr lang="en-US" dirty="0"/>
            </a:br>
            <a:r>
              <a:rPr lang="en-US" dirty="0"/>
              <a:t>     just ask one of the </a:t>
            </a:r>
            <a:r>
              <a:rPr lang="en-US" dirty="0" err="1"/>
              <a:t>Zief</a:t>
            </a:r>
            <a:r>
              <a:rPr lang="en-US" dirty="0"/>
              <a:t> research librarians.</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100</a:t>
            </a:fld>
            <a:endParaRPr lang="en-US"/>
          </a:p>
        </p:txBody>
      </p:sp>
    </p:spTree>
    <p:extLst>
      <p:ext uri="{BB962C8B-B14F-4D97-AF65-F5344CB8AC3E}">
        <p14:creationId xmlns:p14="http://schemas.microsoft.com/office/powerpoint/2010/main" val="115437730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The next video will </a:t>
            </a:r>
            <a:endParaRPr lang="en-US" baseline="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[ANIMATE] </a:t>
            </a:r>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    focus on using full-text keyword searching to find cases.</a:t>
            </a:r>
            <a:endParaRPr lang="en-US" dirty="0"/>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101</a:t>
            </a:fld>
            <a:endParaRPr lang="en-US"/>
          </a:p>
        </p:txBody>
      </p:sp>
    </p:spTree>
    <p:extLst>
      <p:ext uri="{BB962C8B-B14F-4D97-AF65-F5344CB8AC3E}">
        <p14:creationId xmlns:p14="http://schemas.microsoft.com/office/powerpoint/2010/main" val="2274029864"/>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102</a:t>
            </a:fld>
            <a:endParaRPr lang="en-US"/>
          </a:p>
        </p:txBody>
      </p:sp>
    </p:spTree>
    <p:extLst>
      <p:ext uri="{BB962C8B-B14F-4D97-AF65-F5344CB8AC3E}">
        <p14:creationId xmlns:p14="http://schemas.microsoft.com/office/powerpoint/2010/main" val="4205023775"/>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END of DECK</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60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Fade to black here!</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600"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a:t>[TIME:  about 6:43]</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103</a:t>
            </a:fld>
            <a:endParaRPr lang="en-US"/>
          </a:p>
        </p:txBody>
      </p:sp>
    </p:spTree>
    <p:extLst>
      <p:ext uri="{BB962C8B-B14F-4D97-AF65-F5344CB8AC3E}">
        <p14:creationId xmlns:p14="http://schemas.microsoft.com/office/powerpoint/2010/main" val="2977195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672383" y="1498601"/>
            <a:ext cx="7008574" cy="3298825"/>
          </a:xfrm>
        </p:spPr>
        <p:txBody>
          <a:bodyPr>
            <a:normAutofit/>
          </a:bodyPr>
          <a:lstStyle>
            <a:lvl1pPr>
              <a:lnSpc>
                <a:spcPct val="90000"/>
              </a:lnSpc>
              <a:defRPr sz="5400" cap="none" baseline="0"/>
            </a:lvl1pPr>
          </a:lstStyle>
          <a:p>
            <a:r>
              <a:rPr lang="en-US"/>
              <a:t>Click to edit Master title style</a:t>
            </a:r>
            <a:endParaRPr/>
          </a:p>
        </p:txBody>
      </p:sp>
      <p:sp>
        <p:nvSpPr>
          <p:cNvPr id="3" name="Subtitle 2"/>
          <p:cNvSpPr>
            <a:spLocks noGrp="1"/>
          </p:cNvSpPr>
          <p:nvPr>
            <p:ph type="subTitle" idx="1"/>
          </p:nvPr>
        </p:nvSpPr>
        <p:spPr>
          <a:xfrm>
            <a:off x="4672383" y="4927600"/>
            <a:ext cx="7008574" cy="1244600"/>
          </a:xfrm>
        </p:spPr>
        <p:txBody>
          <a:bodyPr>
            <a:normAutofit/>
          </a:bodyPr>
          <a:lstStyle>
            <a:lvl1pPr marL="0" indent="0" algn="l">
              <a:spcBef>
                <a:spcPts val="0"/>
              </a:spcBef>
              <a:buNone/>
              <a:defRPr sz="2800" b="0">
                <a:solidFill>
                  <a:schemeClr val="tx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3222770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7AECB6C2-1084-4AED-A74A-DF028B0094EA}" type="datetimeFigureOut">
              <a:rPr lang="en-US"/>
              <a:t>7/19/19</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591C5AD9-787D-40FA-8A4D-16A055B9AF81}" type="slidenum">
              <a:rPr/>
              <a:t>‹#›</a:t>
            </a:fld>
            <a:endParaRPr/>
          </a:p>
        </p:txBody>
      </p:sp>
    </p:spTree>
    <p:extLst>
      <p:ext uri="{BB962C8B-B14F-4D97-AF65-F5344CB8AC3E}">
        <p14:creationId xmlns:p14="http://schemas.microsoft.com/office/powerpoint/2010/main" val="10104347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52633" y="274638"/>
            <a:ext cx="1422030" cy="5897561"/>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117309" y="274638"/>
            <a:ext cx="8532178" cy="589756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7AECB6C2-1084-4AED-A74A-DF028B0094EA}" type="datetimeFigureOut">
              <a:rPr lang="en-US"/>
              <a:t>7/19/19</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591C5AD9-787D-40FA-8A4D-16A055B9AF81}" type="slidenum">
              <a:rPr/>
              <a:t>‹#›</a:t>
            </a:fld>
            <a:endParaRPr/>
          </a:p>
        </p:txBody>
      </p:sp>
    </p:spTree>
    <p:extLst>
      <p:ext uri="{BB962C8B-B14F-4D97-AF65-F5344CB8AC3E}">
        <p14:creationId xmlns:p14="http://schemas.microsoft.com/office/powerpoint/2010/main" val="36507153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8B5A30F4-0B4E-4E4B-BC36-C30CD13F4E17}" type="datetimeFigureOut">
              <a:rPr lang="en-US"/>
              <a:t>7/19/19</a:t>
            </a:fld>
            <a:endParaRPr dirty="0"/>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DA60BA0E-20D0-4E7C-B286-26C960A6788F}" type="slidenum">
              <a:rPr/>
              <a:t>‹#›</a:t>
            </a:fld>
            <a:endParaRPr/>
          </a:p>
        </p:txBody>
      </p:sp>
    </p:spTree>
    <p:extLst>
      <p:ext uri="{BB962C8B-B14F-4D97-AF65-F5344CB8AC3E}">
        <p14:creationId xmlns:p14="http://schemas.microsoft.com/office/powerpoint/2010/main" val="15635241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12589" y="4445000"/>
            <a:ext cx="7008574" cy="1930400"/>
          </a:xfrm>
        </p:spPr>
        <p:txBody>
          <a:bodyPr anchor="t">
            <a:normAutofit/>
          </a:bodyPr>
          <a:lstStyle>
            <a:lvl1pPr algn="l">
              <a:defRPr sz="5400" b="0" cap="none" baseline="0"/>
            </a:lvl1pPr>
          </a:lstStyle>
          <a:p>
            <a:r>
              <a:rPr lang="en-US"/>
              <a:t>Click to edit Master title style</a:t>
            </a:r>
            <a:endParaRPr dirty="0"/>
          </a:p>
        </p:txBody>
      </p:sp>
      <p:sp>
        <p:nvSpPr>
          <p:cNvPr id="3" name="Text Placeholder 2"/>
          <p:cNvSpPr>
            <a:spLocks noGrp="1"/>
          </p:cNvSpPr>
          <p:nvPr>
            <p:ph type="body" idx="1"/>
          </p:nvPr>
        </p:nvSpPr>
        <p:spPr>
          <a:xfrm>
            <a:off x="812589" y="3124200"/>
            <a:ext cx="7008574" cy="1296987"/>
          </a:xfrm>
        </p:spPr>
        <p:txBody>
          <a:bodyPr anchor="b">
            <a:normAutofit/>
          </a:bodyPr>
          <a:lstStyle>
            <a:lvl1pPr marL="0" indent="0">
              <a:spcBef>
                <a:spcPts val="0"/>
              </a:spcBef>
              <a:buNone/>
              <a:defRPr sz="2800">
                <a:solidFill>
                  <a:schemeClr val="tx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41963402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11730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1706581" indent="0">
              <a:buNone/>
              <a:defRPr sz="1800"/>
            </a:lvl6pPr>
            <a:lvl7pPr marL="2011328">
              <a:defRPr sz="1800"/>
            </a:lvl7pPr>
            <a:lvl8pPr marL="2011328">
              <a:defRPr sz="1800"/>
            </a:lvl8pPr>
            <a:lvl9pPr marL="2011328">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9755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2DD204D1-F9BD-4643-8480-6EA41EB484F1}" type="datetimeFigureOut">
              <a:rPr lang="en-US"/>
              <a:t>7/19/19</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4893391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12137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Edit Master text styles</a:t>
            </a:r>
          </a:p>
        </p:txBody>
      </p:sp>
      <p:sp>
        <p:nvSpPr>
          <p:cNvPr id="4" name="Content Placeholder 3"/>
          <p:cNvSpPr>
            <a:spLocks noGrp="1"/>
          </p:cNvSpPr>
          <p:nvPr>
            <p:ph sz="half" idx="2"/>
          </p:nvPr>
        </p:nvSpPr>
        <p:spPr>
          <a:xfrm>
            <a:off x="111730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30162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Edit Master text styles</a:t>
            </a:r>
          </a:p>
        </p:txBody>
      </p:sp>
      <p:sp>
        <p:nvSpPr>
          <p:cNvPr id="6" name="Content Placeholder 5"/>
          <p:cNvSpPr>
            <a:spLocks noGrp="1"/>
          </p:cNvSpPr>
          <p:nvPr>
            <p:ph sz="quarter" idx="4"/>
          </p:nvPr>
        </p:nvSpPr>
        <p:spPr>
          <a:xfrm>
            <a:off x="629755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2DD204D1-F9BD-4643-8480-6EA41EB484F1}" type="datetimeFigureOut">
              <a:rPr lang="en-US"/>
              <a:t>7/19/19</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552830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2DD204D1-F9BD-4643-8480-6EA41EB484F1}" type="datetimeFigureOut">
              <a:rPr lang="en-US"/>
              <a:t>7/19/19</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5167638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D204D1-F9BD-4643-8480-6EA41EB484F1}" type="datetimeFigureOut">
              <a:rPr lang="en-US"/>
              <a:t>7/19/19</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20687318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3961368" y="0"/>
            <a:ext cx="7922736"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304721" y="1701800"/>
            <a:ext cx="3351927" cy="2844800"/>
          </a:xfrm>
        </p:spPr>
        <p:txBody>
          <a:bodyPr anchor="b">
            <a:normAutofit/>
          </a:bodyPr>
          <a:lstStyle>
            <a:lvl1pPr algn="l">
              <a:defRPr sz="2000" b="1"/>
            </a:lvl1pPr>
          </a:lstStyle>
          <a:p>
            <a:r>
              <a:rPr lang="en-US"/>
              <a:t>Click to edit Master title style</a:t>
            </a:r>
            <a:endParaRPr/>
          </a:p>
        </p:txBody>
      </p:sp>
      <p:sp>
        <p:nvSpPr>
          <p:cNvPr id="4" name="Text Placeholder 3"/>
          <p:cNvSpPr>
            <a:spLocks noGrp="1"/>
          </p:cNvSpPr>
          <p:nvPr>
            <p:ph type="body" sz="half" idx="2"/>
          </p:nvPr>
        </p:nvSpPr>
        <p:spPr>
          <a:xfrm>
            <a:off x="304721" y="4648200"/>
            <a:ext cx="3351927" cy="1727200"/>
          </a:xfrm>
        </p:spPr>
        <p:txBody>
          <a:bodyPr>
            <a:normAutofit/>
          </a:bodyPr>
          <a:lstStyle>
            <a:lvl1pPr marL="0" indent="0">
              <a:spcBef>
                <a:spcPts val="120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Edit Master text styles</a:t>
            </a:r>
          </a:p>
        </p:txBody>
      </p:sp>
      <p:sp>
        <p:nvSpPr>
          <p:cNvPr id="3" name="Content Placeholder 2"/>
          <p:cNvSpPr>
            <a:spLocks noGrp="1"/>
          </p:cNvSpPr>
          <p:nvPr>
            <p:ph idx="1"/>
          </p:nvPr>
        </p:nvSpPr>
        <p:spPr>
          <a:xfrm>
            <a:off x="4469236" y="482600"/>
            <a:ext cx="6805427" cy="5892800"/>
          </a:xfrm>
        </p:spPr>
        <p:txBody>
          <a:bodyPr>
            <a:normAutofit/>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126BF754-515F-40B9-8D24-D54D5825B3D0}" type="datetimeFigureOut">
              <a:rPr lang="en-US"/>
              <a:t>7/19/19</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DFBB78A-01B4-41F2-96B0-677A4A282832}" type="slidenum">
              <a:rPr/>
              <a:t>‹#›</a:t>
            </a:fld>
            <a:endParaRPr/>
          </a:p>
        </p:txBody>
      </p:sp>
    </p:spTree>
    <p:extLst>
      <p:ext uri="{BB962C8B-B14F-4D97-AF65-F5344CB8AC3E}">
        <p14:creationId xmlns:p14="http://schemas.microsoft.com/office/powerpoint/2010/main" val="19680720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2082258" y="0"/>
            <a:ext cx="802431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2437765" y="4800600"/>
            <a:ext cx="7313295" cy="762000"/>
          </a:xfrm>
        </p:spPr>
        <p:txBody>
          <a:bodyPr anchor="b">
            <a:normAutofit/>
          </a:bodyPr>
          <a:lstStyle>
            <a:lvl1pPr algn="l">
              <a:defRPr sz="2000" b="1"/>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2437765" y="279401"/>
            <a:ext cx="7313295" cy="4448175"/>
          </a:xfrm>
        </p:spPr>
        <p:txBody>
          <a:bodyPr>
            <a:normAutofit/>
          </a:bodyPr>
          <a:lstStyle>
            <a:lvl1pPr marL="0" indent="0">
              <a:buNone/>
              <a:defRPr sz="28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a:t>Click icon to add picture</a:t>
            </a:r>
            <a:endParaRPr/>
          </a:p>
        </p:txBody>
      </p:sp>
      <p:sp>
        <p:nvSpPr>
          <p:cNvPr id="4" name="Text Placeholder 3"/>
          <p:cNvSpPr>
            <a:spLocks noGrp="1"/>
          </p:cNvSpPr>
          <p:nvPr>
            <p:ph type="body" sz="half" idx="2"/>
          </p:nvPr>
        </p:nvSpPr>
        <p:spPr>
          <a:xfrm>
            <a:off x="2437765" y="5562600"/>
            <a:ext cx="7313295" cy="812800"/>
          </a:xfrm>
        </p:spPr>
        <p:txBody>
          <a:bodyPr>
            <a:normAutofit/>
          </a:bodyPr>
          <a:lstStyle>
            <a:lvl1pPr marL="0" indent="0">
              <a:spcBef>
                <a:spcPts val="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Edit Master text styles</a:t>
            </a:r>
          </a:p>
        </p:txBody>
      </p:sp>
      <p:sp>
        <p:nvSpPr>
          <p:cNvPr id="5" name="Date Placeholder 4"/>
          <p:cNvSpPr>
            <a:spLocks noGrp="1"/>
          </p:cNvSpPr>
          <p:nvPr>
            <p:ph type="dt" sz="half" idx="10"/>
          </p:nvPr>
        </p:nvSpPr>
        <p:spPr/>
        <p:txBody>
          <a:bodyPr/>
          <a:lstStyle/>
          <a:p>
            <a:fld id="{126BF754-515F-40B9-8D24-D54D5825B3D0}" type="datetimeFigureOut">
              <a:rPr lang="en-US"/>
              <a:t>7/19/19</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DFBB78A-01B4-41F2-96B0-677A4A282832}" type="slidenum">
              <a:rPr/>
              <a:t>‹#›</a:t>
            </a:fld>
            <a:endParaRPr/>
          </a:p>
        </p:txBody>
      </p:sp>
    </p:spTree>
    <p:extLst>
      <p:ext uri="{BB962C8B-B14F-4D97-AF65-F5344CB8AC3E}">
        <p14:creationId xmlns:p14="http://schemas.microsoft.com/office/powerpoint/2010/main" val="12213374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304721" y="0"/>
            <a:ext cx="11579384"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Placeholder 1"/>
          <p:cNvSpPr>
            <a:spLocks noGrp="1"/>
          </p:cNvSpPr>
          <p:nvPr>
            <p:ph type="title"/>
          </p:nvPr>
        </p:nvSpPr>
        <p:spPr>
          <a:xfrm>
            <a:off x="1117309" y="76200"/>
            <a:ext cx="10157354" cy="1397000"/>
          </a:xfrm>
          <a:prstGeom prst="rect">
            <a:avLst/>
          </a:prstGeom>
        </p:spPr>
        <p:txBody>
          <a:bodyPr vert="horz" lIns="121899" tIns="60949" rIns="121899" bIns="60949" rtlCol="0" anchor="b">
            <a:normAutofit/>
          </a:bodyPr>
          <a:lstStyle/>
          <a:p>
            <a:r>
              <a:rPr lang="en-US"/>
              <a:t>Click to edit Master title style</a:t>
            </a:r>
            <a:endParaRPr dirty="0"/>
          </a:p>
        </p:txBody>
      </p:sp>
      <p:sp>
        <p:nvSpPr>
          <p:cNvPr id="3" name="Text Placeholder 2"/>
          <p:cNvSpPr>
            <a:spLocks noGrp="1"/>
          </p:cNvSpPr>
          <p:nvPr>
            <p:ph type="body" idx="1"/>
          </p:nvPr>
        </p:nvSpPr>
        <p:spPr>
          <a:xfrm>
            <a:off x="1117309" y="1701800"/>
            <a:ext cx="10157354" cy="4470400"/>
          </a:xfrm>
          <a:prstGeom prst="rect">
            <a:avLst/>
          </a:prstGeom>
        </p:spPr>
        <p:txBody>
          <a:bodyPr vert="horz" lIns="121899" tIns="60949" rIns="121899" bIns="60949"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1117309" y="6400801"/>
            <a:ext cx="2742486" cy="320675"/>
          </a:xfrm>
          <a:prstGeom prst="rect">
            <a:avLst/>
          </a:prstGeom>
        </p:spPr>
        <p:txBody>
          <a:bodyPr vert="horz" lIns="121899" tIns="60949" rIns="121899" bIns="60949" rtlCol="0" anchor="b"/>
          <a:lstStyle>
            <a:lvl1pPr algn="l">
              <a:defRPr sz="1200" baseline="0">
                <a:solidFill>
                  <a:schemeClr val="tx2">
                    <a:lumMod val="65000"/>
                    <a:lumOff val="35000"/>
                  </a:schemeClr>
                </a:solidFill>
              </a:defRPr>
            </a:lvl1pPr>
          </a:lstStyle>
          <a:p>
            <a:fld id="{2DD204D1-F9BD-4643-8480-6EA41EB484F1}" type="datetimeFigureOut">
              <a:rPr lang="en-US" smtClean="0"/>
              <a:pPr/>
              <a:t>7/19/19</a:t>
            </a:fld>
            <a:endParaRPr lang="en-US"/>
          </a:p>
        </p:txBody>
      </p:sp>
      <p:sp>
        <p:nvSpPr>
          <p:cNvPr id="5" name="Footer Placeholder 4"/>
          <p:cNvSpPr>
            <a:spLocks noGrp="1"/>
          </p:cNvSpPr>
          <p:nvPr>
            <p:ph type="ftr" sz="quarter" idx="3"/>
          </p:nvPr>
        </p:nvSpPr>
        <p:spPr>
          <a:xfrm>
            <a:off x="3907842" y="6400801"/>
            <a:ext cx="6216301" cy="320675"/>
          </a:xfrm>
          <a:prstGeom prst="rect">
            <a:avLst/>
          </a:prstGeom>
        </p:spPr>
        <p:txBody>
          <a:bodyPr vert="horz" lIns="121899" tIns="60949" rIns="121899" bIns="60949" rtlCol="0" anchor="b"/>
          <a:lstStyle>
            <a:lvl1pPr algn="ctr">
              <a:defRPr sz="1200" baseline="0">
                <a:solidFill>
                  <a:schemeClr val="tx2">
                    <a:lumMod val="65000"/>
                    <a:lumOff val="35000"/>
                  </a:schemeClr>
                </a:solidFill>
              </a:defRPr>
            </a:lvl1pPr>
          </a:lstStyle>
          <a:p>
            <a:endParaRPr lang="en-US"/>
          </a:p>
        </p:txBody>
      </p:sp>
      <p:sp>
        <p:nvSpPr>
          <p:cNvPr id="6" name="Slide Number Placeholder 5"/>
          <p:cNvSpPr>
            <a:spLocks noGrp="1"/>
          </p:cNvSpPr>
          <p:nvPr>
            <p:ph type="sldNum" sz="quarter" idx="4"/>
          </p:nvPr>
        </p:nvSpPr>
        <p:spPr>
          <a:xfrm>
            <a:off x="10167146" y="6400801"/>
            <a:ext cx="1107518" cy="320675"/>
          </a:xfrm>
          <a:prstGeom prst="rect">
            <a:avLst/>
          </a:prstGeom>
        </p:spPr>
        <p:txBody>
          <a:bodyPr vert="horz" lIns="121899" tIns="60949" rIns="121899" bIns="60949" rtlCol="0" anchor="b"/>
          <a:lstStyle>
            <a:lvl1pPr algn="r">
              <a:defRPr sz="1200" baseline="0">
                <a:solidFill>
                  <a:schemeClr val="tx2">
                    <a:lumMod val="65000"/>
                    <a:lumOff val="35000"/>
                  </a:schemeClr>
                </a:solidFill>
              </a:defRPr>
            </a:lvl1pPr>
          </a:lstStyle>
          <a:p>
            <a:fld id="{EB37DED6-D4C7-42EE-AB49-D2E39E64FDE4}" type="slidenum">
              <a:rPr lang="en-US" smtClean="0"/>
              <a:pPr/>
              <a:t>‹#›</a:t>
            </a:fld>
            <a:endParaRPr lang="en-US"/>
          </a:p>
        </p:txBody>
      </p:sp>
    </p:spTree>
    <p:extLst>
      <p:ext uri="{BB962C8B-B14F-4D97-AF65-F5344CB8AC3E}">
        <p14:creationId xmlns:p14="http://schemas.microsoft.com/office/powerpoint/2010/main" val="1544047913"/>
      </p:ext>
    </p:extLst>
  </p:cSld>
  <p:clrMap bg1="lt1" tx1="dk1" bg2="lt2" tx2="dk2" accent1="accent1" accent2="accent2" accent3="accent3" accent4="accent4" accent5="accent5" accent6="accent6" hlink="hlink" folHlink="folHlink"/>
  <p:sldLayoutIdLst>
    <p:sldLayoutId id="2147483661" r:id="rId1"/>
    <p:sldLayoutId id="2147483679" r:id="rId2"/>
    <p:sldLayoutId id="2147483663" r:id="rId3"/>
    <p:sldLayoutId id="2147483664" r:id="rId4"/>
    <p:sldLayoutId id="2147483665" r:id="rId5"/>
    <p:sldLayoutId id="2147483666" r:id="rId6"/>
    <p:sldLayoutId id="2147483667" r:id="rId7"/>
    <p:sldLayoutId id="2147483675" r:id="rId8"/>
    <p:sldLayoutId id="2147483676" r:id="rId9"/>
    <p:sldLayoutId id="2147483677" r:id="rId10"/>
    <p:sldLayoutId id="2147483678" r:id="rId11"/>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p:titleStyle>
    <p:bodyStyle>
      <a:lvl1pPr marL="304747" indent="-304747" algn="l" defTabSz="1218987" rtl="0" eaLnBrk="1" latinLnBrk="0" hangingPunct="1">
        <a:lnSpc>
          <a:spcPct val="95000"/>
        </a:lnSpc>
        <a:spcBef>
          <a:spcPts val="1866"/>
        </a:spcBef>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6pPr>
      <a:lvl7pPr marL="286461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7pPr>
      <a:lvl8pPr marL="3291264"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8pPr>
      <a:lvl9pPr marL="377885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microsoft.com/office/2007/relationships/hdphoto" Target="../media/hdphoto1.wdp"/></Relationships>
</file>

<file path=ppt/slides/_rels/slide10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6.xml"/><Relationship Id="rId1" Type="http://schemas.openxmlformats.org/officeDocument/2006/relationships/slideLayout" Target="../slideLayouts/slideLayout9.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9.xml"/><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02.xml"/><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3.xml"/><Relationship Id="rId1" Type="http://schemas.openxmlformats.org/officeDocument/2006/relationships/slideLayout" Target="../slideLayouts/slideLayout6.xml"/><Relationship Id="rId4" Type="http://schemas.microsoft.com/office/2007/relationships/hdphoto" Target="../media/hdphoto1.wdp"/></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06.xml"/><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3" Type="http://schemas.openxmlformats.org/officeDocument/2006/relationships/image" Target="../media/image65.tiff"/><Relationship Id="rId2" Type="http://schemas.openxmlformats.org/officeDocument/2006/relationships/notesSlide" Target="../notesSlides/notesSlide107.xml"/><Relationship Id="rId1" Type="http://schemas.openxmlformats.org/officeDocument/2006/relationships/slideLayout" Target="../slideLayouts/slideLayout7.xml"/><Relationship Id="rId4" Type="http://schemas.openxmlformats.org/officeDocument/2006/relationships/image" Target="../media/image66.tiff"/></Relationships>
</file>

<file path=ppt/slides/_rels/slide113.xml.rels><?xml version="1.0" encoding="UTF-8" standalone="yes"?>
<Relationships xmlns="http://schemas.openxmlformats.org/package/2006/relationships"><Relationship Id="rId3" Type="http://schemas.openxmlformats.org/officeDocument/2006/relationships/image" Target="../media/image67.tiff"/><Relationship Id="rId2" Type="http://schemas.openxmlformats.org/officeDocument/2006/relationships/notesSlide" Target="../notesSlides/notesSlide108.xml"/><Relationship Id="rId1" Type="http://schemas.openxmlformats.org/officeDocument/2006/relationships/slideLayout" Target="../slideLayouts/slideLayout7.xml"/><Relationship Id="rId6" Type="http://schemas.openxmlformats.org/officeDocument/2006/relationships/image" Target="../media/image70.tiff"/><Relationship Id="rId5" Type="http://schemas.openxmlformats.org/officeDocument/2006/relationships/image" Target="../media/image69.tiff"/><Relationship Id="rId4" Type="http://schemas.openxmlformats.org/officeDocument/2006/relationships/image" Target="../media/image68.tiff"/></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71.tiff"/><Relationship Id="rId2" Type="http://schemas.openxmlformats.org/officeDocument/2006/relationships/notesSlide" Target="../notesSlides/notesSlide111.xml"/><Relationship Id="rId1" Type="http://schemas.openxmlformats.org/officeDocument/2006/relationships/slideLayout" Target="../slideLayouts/slideLayout7.xml"/><Relationship Id="rId4" Type="http://schemas.openxmlformats.org/officeDocument/2006/relationships/image" Target="../media/image72.tiff"/></Relationships>
</file>

<file path=ppt/slides/_rels/slide117.xml.rels><?xml version="1.0" encoding="UTF-8" standalone="yes"?>
<Relationships xmlns="http://schemas.openxmlformats.org/package/2006/relationships"><Relationship Id="rId3" Type="http://schemas.openxmlformats.org/officeDocument/2006/relationships/image" Target="../media/image73.tiff"/><Relationship Id="rId2" Type="http://schemas.openxmlformats.org/officeDocument/2006/relationships/notesSlide" Target="../notesSlides/notesSlide112.xml"/><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3.xml"/><Relationship Id="rId1" Type="http://schemas.openxmlformats.org/officeDocument/2006/relationships/slideLayout" Target="../slideLayouts/slideLayout9.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5.xml"/><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3" Type="http://schemas.openxmlformats.org/officeDocument/2006/relationships/image" Target="../media/image74.jpg"/><Relationship Id="rId2" Type="http://schemas.openxmlformats.org/officeDocument/2006/relationships/notesSlide" Target="../notesSlides/notesSlide116.xml"/><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15.tiff"/><Relationship Id="rId4" Type="http://schemas.openxmlformats.org/officeDocument/2006/relationships/image" Target="../media/image14.tiff"/></Relationships>
</file>

<file path=ppt/slides/_rels/slide23.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7.tiff"/></Relationships>
</file>

<file path=ppt/slides/_rels/slide24.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9.tiff"/></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tiff"/></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21.tiff"/></Relationships>
</file>

<file path=ppt/slides/_rels/slide38.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23.tiff"/><Relationship Id="rId4" Type="http://schemas.openxmlformats.org/officeDocument/2006/relationships/image" Target="../media/image22.tiff"/></Relationships>
</file>

<file path=ppt/slides/_rels/slide39.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25.tif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9.xml"/><Relationship Id="rId1" Type="http://schemas.openxmlformats.org/officeDocument/2006/relationships/slideLayout" Target="../slideLayouts/slideLayout6.xml"/><Relationship Id="rId4" Type="http://schemas.microsoft.com/office/2007/relationships/hdphoto" Target="../media/hdphoto1.wdp"/></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image" Target="../media/image27.tiff"/></Relationships>
</file>

<file path=ppt/slides/_rels/slide52.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29.tiff"/></Relationships>
</file>

<file path=ppt/slides/_rels/slide53.xml.rels><?xml version="1.0" encoding="UTF-8" standalone="yes"?>
<Relationships xmlns="http://schemas.openxmlformats.org/package/2006/relationships"><Relationship Id="rId3" Type="http://schemas.openxmlformats.org/officeDocument/2006/relationships/image" Target="../media/image30.tiff"/><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image" Target="../media/image31.tiff"/></Relationships>
</file>

<file path=ppt/slides/_rels/slide54.xml.rels><?xml version="1.0" encoding="UTF-8" standalone="yes"?>
<Relationships xmlns="http://schemas.openxmlformats.org/package/2006/relationships"><Relationship Id="rId3" Type="http://schemas.openxmlformats.org/officeDocument/2006/relationships/image" Target="../media/image32.tiff"/><Relationship Id="rId2" Type="http://schemas.openxmlformats.org/officeDocument/2006/relationships/notesSlide" Target="../notesSlides/notesSlide52.xml"/><Relationship Id="rId1" Type="http://schemas.openxmlformats.org/officeDocument/2006/relationships/slideLayout" Target="../slideLayouts/slideLayout7.xml"/><Relationship Id="rId4" Type="http://schemas.openxmlformats.org/officeDocument/2006/relationships/image" Target="../media/image33.tiff"/></Relationships>
</file>

<file path=ppt/slides/_rels/slide5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3.xml"/><Relationship Id="rId1" Type="http://schemas.openxmlformats.org/officeDocument/2006/relationships/slideLayout" Target="../slideLayouts/slideLayout6.xml"/><Relationship Id="rId4" Type="http://schemas.microsoft.com/office/2007/relationships/hdphoto" Target="../media/hdphoto1.wdp"/></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image" Target="../media/image35.tiff"/><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35.tiff"/><Relationship Id="rId7" Type="http://schemas.openxmlformats.org/officeDocument/2006/relationships/image" Target="../media/image39.tiff"/><Relationship Id="rId2" Type="http://schemas.openxmlformats.org/officeDocument/2006/relationships/notesSlide" Target="../notesSlides/notesSlide68.xml"/><Relationship Id="rId1" Type="http://schemas.openxmlformats.org/officeDocument/2006/relationships/slideLayout" Target="../slideLayouts/slideLayout7.xml"/><Relationship Id="rId6" Type="http://schemas.openxmlformats.org/officeDocument/2006/relationships/image" Target="../media/image38.tiff"/><Relationship Id="rId5" Type="http://schemas.openxmlformats.org/officeDocument/2006/relationships/image" Target="../media/image37.tiff"/><Relationship Id="rId4" Type="http://schemas.openxmlformats.org/officeDocument/2006/relationships/image" Target="../media/image36.tiff"/></Relationships>
</file>

<file path=ppt/slides/_rels/slide72.xml.rels><?xml version="1.0" encoding="UTF-8" standalone="yes"?>
<Relationships xmlns="http://schemas.openxmlformats.org/package/2006/relationships"><Relationship Id="rId3" Type="http://schemas.openxmlformats.org/officeDocument/2006/relationships/image" Target="../media/image40.tiff"/><Relationship Id="rId2" Type="http://schemas.openxmlformats.org/officeDocument/2006/relationships/notesSlide" Target="../notesSlides/notesSlide69.xml"/><Relationship Id="rId1" Type="http://schemas.openxmlformats.org/officeDocument/2006/relationships/slideLayout" Target="../slideLayouts/slideLayout7.xml"/><Relationship Id="rId5" Type="http://schemas.openxmlformats.org/officeDocument/2006/relationships/image" Target="../media/image42.tiff"/><Relationship Id="rId4" Type="http://schemas.openxmlformats.org/officeDocument/2006/relationships/image" Target="../media/image41.tiff"/></Relationships>
</file>

<file path=ppt/slides/_rels/slide73.xml.rels><?xml version="1.0" encoding="UTF-8" standalone="yes"?>
<Relationships xmlns="http://schemas.openxmlformats.org/package/2006/relationships"><Relationship Id="rId3" Type="http://schemas.openxmlformats.org/officeDocument/2006/relationships/image" Target="../media/image42.tiff"/><Relationship Id="rId2" Type="http://schemas.openxmlformats.org/officeDocument/2006/relationships/notesSlide" Target="../notesSlides/notesSlide70.xml"/><Relationship Id="rId1" Type="http://schemas.openxmlformats.org/officeDocument/2006/relationships/slideLayout" Target="../slideLayouts/slideLayout7.xml"/><Relationship Id="rId5" Type="http://schemas.openxmlformats.org/officeDocument/2006/relationships/image" Target="../media/image44.tiff"/><Relationship Id="rId4" Type="http://schemas.openxmlformats.org/officeDocument/2006/relationships/image" Target="../media/image43.png"/></Relationships>
</file>

<file path=ppt/slides/_rels/slide74.xml.rels><?xml version="1.0" encoding="UTF-8" standalone="yes"?>
<Relationships xmlns="http://schemas.openxmlformats.org/package/2006/relationships"><Relationship Id="rId3" Type="http://schemas.openxmlformats.org/officeDocument/2006/relationships/image" Target="../media/image42.tiff"/><Relationship Id="rId2" Type="http://schemas.openxmlformats.org/officeDocument/2006/relationships/notesSlide" Target="../notesSlides/notesSlide71.xml"/><Relationship Id="rId1" Type="http://schemas.openxmlformats.org/officeDocument/2006/relationships/slideLayout" Target="../slideLayouts/slideLayout7.xml"/><Relationship Id="rId5" Type="http://schemas.openxmlformats.org/officeDocument/2006/relationships/image" Target="../media/image45.tiff"/><Relationship Id="rId4" Type="http://schemas.openxmlformats.org/officeDocument/2006/relationships/image" Target="../media/image44.tiff"/></Relationships>
</file>

<file path=ppt/slides/_rels/slide7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2.xml"/><Relationship Id="rId1" Type="http://schemas.openxmlformats.org/officeDocument/2006/relationships/slideLayout" Target="../slideLayouts/slideLayout6.xml"/><Relationship Id="rId4" Type="http://schemas.microsoft.com/office/2007/relationships/hdphoto" Target="../media/hdphoto1.wdp"/></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5.xml"/><Relationship Id="rId1" Type="http://schemas.openxmlformats.org/officeDocument/2006/relationships/slideLayout" Target="../slideLayouts/slideLayout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7.tiff"/></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46.tiff"/><Relationship Id="rId2" Type="http://schemas.openxmlformats.org/officeDocument/2006/relationships/notesSlide" Target="../notesSlides/notesSlide83.xml"/><Relationship Id="rId1" Type="http://schemas.openxmlformats.org/officeDocument/2006/relationships/slideLayout" Target="../slideLayouts/slideLayout7.xml"/><Relationship Id="rId6" Type="http://schemas.openxmlformats.org/officeDocument/2006/relationships/image" Target="../media/image49.tiff"/><Relationship Id="rId5" Type="http://schemas.openxmlformats.org/officeDocument/2006/relationships/image" Target="../media/image48.tiff"/><Relationship Id="rId4" Type="http://schemas.openxmlformats.org/officeDocument/2006/relationships/image" Target="../media/image47.tiff"/></Relationships>
</file>

<file path=ppt/slides/_rels/slide88.xml.rels><?xml version="1.0" encoding="UTF-8" standalone="yes"?>
<Relationships xmlns="http://schemas.openxmlformats.org/package/2006/relationships"><Relationship Id="rId3" Type="http://schemas.openxmlformats.org/officeDocument/2006/relationships/image" Target="../media/image48.tiff"/><Relationship Id="rId2" Type="http://schemas.openxmlformats.org/officeDocument/2006/relationships/notesSlide" Target="../notesSlides/notesSlide84.xml"/><Relationship Id="rId1" Type="http://schemas.openxmlformats.org/officeDocument/2006/relationships/slideLayout" Target="../slideLayouts/slideLayout7.xml"/><Relationship Id="rId6" Type="http://schemas.openxmlformats.org/officeDocument/2006/relationships/image" Target="../media/image51.tiff"/><Relationship Id="rId5" Type="http://schemas.openxmlformats.org/officeDocument/2006/relationships/image" Target="../media/image50.tiff"/><Relationship Id="rId4" Type="http://schemas.openxmlformats.org/officeDocument/2006/relationships/image" Target="../media/image49.tiff"/></Relationships>
</file>

<file path=ppt/slides/_rels/slide8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9.tiff"/></Relationships>
</file>

<file path=ppt/slides/_rels/slide90.xml.rels><?xml version="1.0" encoding="UTF-8" standalone="yes"?>
<Relationships xmlns="http://schemas.openxmlformats.org/package/2006/relationships"><Relationship Id="rId3" Type="http://schemas.openxmlformats.org/officeDocument/2006/relationships/image" Target="../media/image52.tiff"/><Relationship Id="rId2" Type="http://schemas.openxmlformats.org/officeDocument/2006/relationships/notesSlide" Target="../notesSlides/notesSlide86.xml"/><Relationship Id="rId1" Type="http://schemas.openxmlformats.org/officeDocument/2006/relationships/slideLayout" Target="../slideLayouts/slideLayout7.xml"/><Relationship Id="rId5" Type="http://schemas.openxmlformats.org/officeDocument/2006/relationships/image" Target="../media/image54.tiff"/><Relationship Id="rId4" Type="http://schemas.openxmlformats.org/officeDocument/2006/relationships/image" Target="../media/image53.tiff"/></Relationships>
</file>

<file path=ppt/slides/_rels/slide91.xml.rels><?xml version="1.0" encoding="UTF-8" standalone="yes"?>
<Relationships xmlns="http://schemas.openxmlformats.org/package/2006/relationships"><Relationship Id="rId3" Type="http://schemas.openxmlformats.org/officeDocument/2006/relationships/image" Target="../media/image55.tiff"/><Relationship Id="rId2" Type="http://schemas.openxmlformats.org/officeDocument/2006/relationships/notesSlide" Target="../notesSlides/notesSlide87.xml"/><Relationship Id="rId1" Type="http://schemas.openxmlformats.org/officeDocument/2006/relationships/slideLayout" Target="../slideLayouts/slideLayout7.xml"/><Relationship Id="rId5" Type="http://schemas.openxmlformats.org/officeDocument/2006/relationships/image" Target="../media/image57.tiff"/><Relationship Id="rId4" Type="http://schemas.openxmlformats.org/officeDocument/2006/relationships/image" Target="../media/image56.tiff"/></Relationships>
</file>

<file path=ppt/slides/_rels/slide92.xml.rels><?xml version="1.0" encoding="UTF-8" standalone="yes"?>
<Relationships xmlns="http://schemas.openxmlformats.org/package/2006/relationships"><Relationship Id="rId3" Type="http://schemas.openxmlformats.org/officeDocument/2006/relationships/image" Target="../media/image58.tiff"/><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3" Type="http://schemas.openxmlformats.org/officeDocument/2006/relationships/image" Target="../media/image40.tiff"/><Relationship Id="rId2" Type="http://schemas.openxmlformats.org/officeDocument/2006/relationships/notesSlide" Target="../notesSlides/notesSlide90.xml"/><Relationship Id="rId1" Type="http://schemas.openxmlformats.org/officeDocument/2006/relationships/slideLayout" Target="../slideLayouts/slideLayout7.xml"/><Relationship Id="rId5" Type="http://schemas.openxmlformats.org/officeDocument/2006/relationships/image" Target="../media/image42.tiff"/><Relationship Id="rId4" Type="http://schemas.openxmlformats.org/officeDocument/2006/relationships/image" Target="../media/image41.tiff"/></Relationships>
</file>

<file path=ppt/slides/_rels/slide95.xml.rels><?xml version="1.0" encoding="UTF-8" standalone="yes"?>
<Relationships xmlns="http://schemas.openxmlformats.org/package/2006/relationships"><Relationship Id="rId3" Type="http://schemas.openxmlformats.org/officeDocument/2006/relationships/image" Target="../media/image42.tiff"/><Relationship Id="rId2" Type="http://schemas.openxmlformats.org/officeDocument/2006/relationships/notesSlide" Target="../notesSlides/notesSlide91.xml"/><Relationship Id="rId1" Type="http://schemas.openxmlformats.org/officeDocument/2006/relationships/slideLayout" Target="../slideLayouts/slideLayout7.xml"/><Relationship Id="rId4" Type="http://schemas.openxmlformats.org/officeDocument/2006/relationships/image" Target="../media/image44.tiff"/></Relationships>
</file>

<file path=ppt/slides/_rels/slide96.xml.rels><?xml version="1.0" encoding="UTF-8" standalone="yes"?>
<Relationships xmlns="http://schemas.openxmlformats.org/package/2006/relationships"><Relationship Id="rId3" Type="http://schemas.openxmlformats.org/officeDocument/2006/relationships/image" Target="../media/image42.tiff"/><Relationship Id="rId2" Type="http://schemas.openxmlformats.org/officeDocument/2006/relationships/notesSlide" Target="../notesSlides/notesSlide92.xml"/><Relationship Id="rId1" Type="http://schemas.openxmlformats.org/officeDocument/2006/relationships/slideLayout" Target="../slideLayouts/slideLayout7.xml"/><Relationship Id="rId5" Type="http://schemas.openxmlformats.org/officeDocument/2006/relationships/image" Target="../media/image45.tiff"/><Relationship Id="rId4" Type="http://schemas.openxmlformats.org/officeDocument/2006/relationships/image" Target="../media/image44.tiff"/></Relationships>
</file>

<file path=ppt/slides/_rels/slide9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3.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openxmlformats.org/officeDocument/2006/relationships/image" Target="../media/image59.tiff"/><Relationship Id="rId2" Type="http://schemas.openxmlformats.org/officeDocument/2006/relationships/notesSlide" Target="../notesSlides/notesSlide94.xml"/><Relationship Id="rId1" Type="http://schemas.openxmlformats.org/officeDocument/2006/relationships/slideLayout" Target="../slideLayouts/slideLayout7.xml"/><Relationship Id="rId5" Type="http://schemas.openxmlformats.org/officeDocument/2006/relationships/image" Target="../media/image61.jpeg"/><Relationship Id="rId4" Type="http://schemas.openxmlformats.org/officeDocument/2006/relationships/image" Target="../media/image60.jpeg"/></Relationships>
</file>

<file path=ppt/slides/_rels/slide99.xml.rels><?xml version="1.0" encoding="UTF-8" standalone="yes"?>
<Relationships xmlns="http://schemas.openxmlformats.org/package/2006/relationships"><Relationship Id="rId3" Type="http://schemas.openxmlformats.org/officeDocument/2006/relationships/image" Target="../media/image62.tiff"/><Relationship Id="rId2" Type="http://schemas.openxmlformats.org/officeDocument/2006/relationships/notesSlide" Target="../notesSlides/notesSlide95.xml"/><Relationship Id="rId1" Type="http://schemas.openxmlformats.org/officeDocument/2006/relationships/slideLayout" Target="../slideLayouts/slideLayout7.xml"/><Relationship Id="rId4" Type="http://schemas.openxmlformats.org/officeDocument/2006/relationships/image" Target="../media/image6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2383" y="431801"/>
            <a:ext cx="7008574" cy="3298825"/>
          </a:xfrm>
        </p:spPr>
        <p:txBody>
          <a:bodyPr>
            <a:normAutofit/>
          </a:bodyPr>
          <a:lstStyle/>
          <a:p>
            <a:r>
              <a:rPr lang="en-US" sz="6600" b="1" dirty="0"/>
              <a:t>Six ways </a:t>
            </a:r>
            <a:r>
              <a:rPr lang="en-US" sz="6600" dirty="0"/>
              <a:t>to find  </a:t>
            </a:r>
            <a:r>
              <a:rPr lang="en-US" sz="6600" b="1" dirty="0"/>
              <a:t>cases</a:t>
            </a:r>
            <a:endParaRPr lang="en-US" sz="6600" dirty="0"/>
          </a:p>
        </p:txBody>
      </p:sp>
      <p:sp>
        <p:nvSpPr>
          <p:cNvPr id="3" name="Subtitle 2"/>
          <p:cNvSpPr>
            <a:spLocks noGrp="1"/>
          </p:cNvSpPr>
          <p:nvPr>
            <p:ph type="subTitle" idx="1"/>
          </p:nvPr>
        </p:nvSpPr>
        <p:spPr>
          <a:xfrm>
            <a:off x="4672383" y="3860800"/>
            <a:ext cx="7008574" cy="1244600"/>
          </a:xfrm>
        </p:spPr>
        <p:txBody>
          <a:bodyPr>
            <a:noAutofit/>
          </a:bodyPr>
          <a:lstStyle/>
          <a:p>
            <a:r>
              <a:rPr lang="en-US" sz="3200" dirty="0"/>
              <a:t>Part 1 — Introduction &amp; </a:t>
            </a:r>
            <a:br>
              <a:rPr lang="en-US" sz="3200" dirty="0"/>
            </a:br>
            <a:r>
              <a:rPr lang="en-US" sz="3200" dirty="0"/>
              <a:t>                     secondary sources</a:t>
            </a:r>
          </a:p>
        </p:txBody>
      </p:sp>
      <p:sp>
        <p:nvSpPr>
          <p:cNvPr id="4" name="Subtitle 2"/>
          <p:cNvSpPr txBox="1">
            <a:spLocks/>
          </p:cNvSpPr>
          <p:nvPr/>
        </p:nvSpPr>
        <p:spPr>
          <a:xfrm>
            <a:off x="4672383" y="5537200"/>
            <a:ext cx="7008574" cy="1244600"/>
          </a:xfrm>
          <a:prstGeom prst="rect">
            <a:avLst/>
          </a:prstGeom>
        </p:spPr>
        <p:txBody>
          <a:bodyPr vert="horz" lIns="121899" tIns="60949" rIns="121899" bIns="60949" rtlCol="0">
            <a:normAutofit/>
          </a:bodyPr>
          <a:lstStyle>
            <a:lvl1pPr marL="0" indent="0" algn="l" defTabSz="1218987" rtl="0" eaLnBrk="1" latinLnBrk="0" hangingPunct="1">
              <a:lnSpc>
                <a:spcPct val="95000"/>
              </a:lnSpc>
              <a:spcBef>
                <a:spcPts val="0"/>
              </a:spcBef>
              <a:buSzPct val="100000"/>
              <a:buFont typeface="Arial" pitchFamily="34" charset="0"/>
              <a:buNone/>
              <a:defRPr sz="2800" b="0" kern="1200">
                <a:solidFill>
                  <a:schemeClr val="tx1"/>
                </a:solidFill>
                <a:latin typeface="+mn-lt"/>
                <a:ea typeface="+mn-ea"/>
                <a:cs typeface="+mn-cs"/>
              </a:defRPr>
            </a:lvl1pPr>
            <a:lvl2pPr marL="609493" indent="0" algn="ctr" defTabSz="1218987" rtl="0" eaLnBrk="1" latinLnBrk="0" hangingPunct="1">
              <a:lnSpc>
                <a:spcPct val="95000"/>
              </a:lnSpc>
              <a:spcBef>
                <a:spcPts val="1066"/>
              </a:spcBef>
              <a:buSzPct val="100000"/>
              <a:buFont typeface="Century Gothic" pitchFamily="34" charset="0"/>
              <a:buNone/>
              <a:defRPr sz="2000" kern="1200">
                <a:solidFill>
                  <a:schemeClr val="tx1">
                    <a:tint val="75000"/>
                  </a:schemeClr>
                </a:solidFill>
                <a:latin typeface="+mn-lt"/>
                <a:ea typeface="+mn-ea"/>
                <a:cs typeface="+mn-cs"/>
              </a:defRPr>
            </a:lvl2pPr>
            <a:lvl3pPr marL="1218987"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3pPr>
            <a:lvl4pPr marL="1828480"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4pPr>
            <a:lvl5pPr marL="2437973"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5pPr>
            <a:lvl6pPr marL="3047467"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6pPr>
            <a:lvl7pPr marL="3656960"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7pPr>
            <a:lvl8pPr marL="4266453"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8pPr>
            <a:lvl9pPr marL="4875947"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9pPr>
          </a:lstStyle>
          <a:p>
            <a:r>
              <a:rPr lang="en-US" sz="2400" dirty="0"/>
              <a:t>Lee Ryan, Research Librarian</a:t>
            </a:r>
          </a:p>
          <a:p>
            <a:r>
              <a:rPr lang="en-US" sz="2400" dirty="0"/>
              <a:t>University of San Francisco School of Law</a:t>
            </a:r>
          </a:p>
        </p:txBody>
      </p:sp>
    </p:spTree>
    <p:extLst>
      <p:ext uri="{BB962C8B-B14F-4D97-AF65-F5344CB8AC3E}">
        <p14:creationId xmlns:p14="http://schemas.microsoft.com/office/powerpoint/2010/main" val="36503403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309" y="152400"/>
            <a:ext cx="10157354" cy="2971800"/>
          </a:xfrm>
        </p:spPr>
        <p:txBody>
          <a:bodyPr>
            <a:noAutofit/>
          </a:bodyPr>
          <a:lstStyle/>
          <a:p>
            <a:pPr algn="ctr"/>
            <a:r>
              <a:rPr lang="en-US" sz="5400" b="1" dirty="0"/>
              <a:t>Secondary Sources</a:t>
            </a:r>
            <a:br>
              <a:rPr lang="en-US" sz="5400" b="1" dirty="0"/>
            </a:br>
            <a:br>
              <a:rPr lang="en-US" sz="5400" dirty="0"/>
            </a:br>
            <a:r>
              <a:rPr lang="en-US" sz="4000" dirty="0"/>
              <a:t>Advantages &amp; Disadvantages</a:t>
            </a:r>
          </a:p>
        </p:txBody>
      </p:sp>
      <p:pic>
        <p:nvPicPr>
          <p:cNvPr id="3" name="Picture 2"/>
          <p:cNvPicPr>
            <a:picLocks noChangeAspect="1"/>
          </p:cNvPicPr>
          <p:nvPr/>
        </p:nvPicPr>
        <p:blipFill>
          <a:blip r:embed="rId3" cstate="print">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709828" y="3733800"/>
            <a:ext cx="2972316" cy="2057400"/>
          </a:xfrm>
          <a:prstGeom prst="rect">
            <a:avLst/>
          </a:prstGeom>
        </p:spPr>
      </p:pic>
    </p:spTree>
    <p:extLst>
      <p:ext uri="{BB962C8B-B14F-4D97-AF65-F5344CB8AC3E}">
        <p14:creationId xmlns:p14="http://schemas.microsoft.com/office/powerpoint/2010/main" val="6986945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Ask the </a:t>
            </a:r>
            <a:r>
              <a:rPr lang="en-US" sz="3200" dirty="0" err="1"/>
              <a:t>Zief</a:t>
            </a:r>
            <a:r>
              <a:rPr lang="en-US" sz="3200" dirty="0"/>
              <a:t> Research Librarians!</a:t>
            </a:r>
          </a:p>
        </p:txBody>
      </p:sp>
      <p:pic>
        <p:nvPicPr>
          <p:cNvPr id="6" name="Picture Placeholder 5"/>
          <p:cNvPicPr>
            <a:picLocks noGrp="1" noChangeAspect="1"/>
          </p:cNvPicPr>
          <p:nvPr>
            <p:ph type="pic" idx="1"/>
          </p:nvPr>
        </p:nvPicPr>
        <p:blipFill>
          <a:blip r:embed="rId3">
            <a:extLst>
              <a:ext uri="{28A0092B-C50C-407E-A947-70E740481C1C}">
                <a14:useLocalDpi xmlns:a14="http://schemas.microsoft.com/office/drawing/2010/main" val="0"/>
              </a:ext>
            </a:extLst>
          </a:blip>
          <a:stretch>
            <a:fillRect/>
          </a:stretch>
        </p:blipFill>
        <p:spPr>
          <a:xfrm>
            <a:off x="2754085" y="279401"/>
            <a:ext cx="6680655" cy="4448175"/>
          </a:xfrm>
        </p:spPr>
      </p:pic>
      <p:sp>
        <p:nvSpPr>
          <p:cNvPr id="4" name="Text Placeholder 3"/>
          <p:cNvSpPr>
            <a:spLocks noGrp="1"/>
          </p:cNvSpPr>
          <p:nvPr>
            <p:ph type="body" sz="half" idx="2"/>
          </p:nvPr>
        </p:nvSpPr>
        <p:spPr>
          <a:xfrm>
            <a:off x="1979612" y="5588000"/>
            <a:ext cx="8305800" cy="812800"/>
          </a:xfrm>
        </p:spPr>
        <p:txBody>
          <a:bodyPr>
            <a:normAutofit fontScale="92500"/>
          </a:bodyPr>
          <a:lstStyle/>
          <a:p>
            <a:pPr algn="ctr"/>
            <a:r>
              <a:rPr lang="en-US" sz="2800" dirty="0"/>
              <a:t>https://legalresearch.usfca.edu/ZiefResearchHelp</a:t>
            </a:r>
          </a:p>
          <a:p>
            <a:endParaRPr lang="en-US" dirty="0"/>
          </a:p>
        </p:txBody>
      </p:sp>
    </p:spTree>
    <p:extLst>
      <p:ext uri="{BB962C8B-B14F-4D97-AF65-F5344CB8AC3E}">
        <p14:creationId xmlns:p14="http://schemas.microsoft.com/office/powerpoint/2010/main" val="17858526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588" y="4022970"/>
            <a:ext cx="7186823" cy="1930400"/>
          </a:xfrm>
        </p:spPr>
        <p:txBody>
          <a:bodyPr>
            <a:normAutofit/>
          </a:bodyPr>
          <a:lstStyle/>
          <a:p>
            <a:r>
              <a:rPr lang="en-US" dirty="0"/>
              <a:t>Full-text </a:t>
            </a:r>
            <a:br>
              <a:rPr lang="en-US" dirty="0"/>
            </a:br>
            <a:r>
              <a:rPr lang="en-US" dirty="0"/>
              <a:t>keyword searching</a:t>
            </a:r>
          </a:p>
        </p:txBody>
      </p:sp>
      <p:sp>
        <p:nvSpPr>
          <p:cNvPr id="3" name="Text Placeholder 2"/>
          <p:cNvSpPr>
            <a:spLocks noGrp="1"/>
          </p:cNvSpPr>
          <p:nvPr>
            <p:ph type="body" idx="1"/>
          </p:nvPr>
        </p:nvSpPr>
        <p:spPr>
          <a:xfrm>
            <a:off x="812589" y="2132013"/>
            <a:ext cx="7008574" cy="1296987"/>
          </a:xfrm>
        </p:spPr>
        <p:txBody>
          <a:bodyPr/>
          <a:lstStyle/>
          <a:p>
            <a:r>
              <a:rPr lang="en-US" dirty="0"/>
              <a:t>Up next . . .</a:t>
            </a:r>
          </a:p>
        </p:txBody>
      </p:sp>
    </p:spTree>
    <p:extLst>
      <p:ext uri="{BB962C8B-B14F-4D97-AF65-F5344CB8AC3E}">
        <p14:creationId xmlns:p14="http://schemas.microsoft.com/office/powerpoint/2010/main" val="30179521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Photo credits</a:t>
            </a:r>
          </a:p>
        </p:txBody>
      </p:sp>
      <p:sp>
        <p:nvSpPr>
          <p:cNvPr id="3" name="Content Placeholder 2"/>
          <p:cNvSpPr>
            <a:spLocks noGrp="1"/>
          </p:cNvSpPr>
          <p:nvPr>
            <p:ph idx="1"/>
          </p:nvPr>
        </p:nvSpPr>
        <p:spPr>
          <a:xfrm>
            <a:off x="1117308" y="1701800"/>
            <a:ext cx="10768304" cy="4394200"/>
          </a:xfrm>
        </p:spPr>
        <p:txBody>
          <a:bodyPr>
            <a:normAutofit/>
          </a:bodyPr>
          <a:lstStyle/>
          <a:p>
            <a:r>
              <a:rPr lang="en-US" dirty="0"/>
              <a:t>Questions by Nick </a:t>
            </a:r>
            <a:r>
              <a:rPr lang="en-US" dirty="0" err="1"/>
              <a:t>Youngson</a:t>
            </a:r>
            <a:r>
              <a:rPr lang="en-US" dirty="0"/>
              <a:t>, CC BY-SA 3.0, Alpha Stock Images,</a:t>
            </a:r>
            <a:br>
              <a:rPr lang="en-US" dirty="0"/>
            </a:br>
            <a:r>
              <a:rPr lang="en-US" dirty="0"/>
              <a:t>    http://www.picpedia.org/highway-signs/q/questions.html </a:t>
            </a:r>
          </a:p>
          <a:p>
            <a:r>
              <a:rPr lang="en-US" dirty="0"/>
              <a:t>Thumbs up and down image by </a:t>
            </a:r>
            <a:r>
              <a:rPr lang="en-US" dirty="0" err="1"/>
              <a:t>Bunzellisa</a:t>
            </a:r>
            <a:r>
              <a:rPr lang="en-US" dirty="0"/>
              <a:t> from </a:t>
            </a:r>
            <a:r>
              <a:rPr lang="en-US" dirty="0" err="1"/>
              <a:t>Pixabay</a:t>
            </a:r>
            <a:r>
              <a:rPr lang="en-US" dirty="0"/>
              <a:t>,</a:t>
            </a:r>
            <a:br>
              <a:rPr lang="en-US" dirty="0"/>
            </a:br>
            <a:r>
              <a:rPr lang="en-US" dirty="0"/>
              <a:t>    https://pixabay.com/?utm_source=</a:t>
            </a:r>
            <a:r>
              <a:rPr lang="en-US" dirty="0" err="1"/>
              <a:t>link-attribution&amp;amp</a:t>
            </a:r>
            <a:r>
              <a:rPr lang="en-US" dirty="0"/>
              <a:t>;</a:t>
            </a:r>
            <a:br>
              <a:rPr lang="en-US" dirty="0"/>
            </a:br>
            <a:r>
              <a:rPr lang="en-US" dirty="0"/>
              <a:t>    </a:t>
            </a:r>
            <a:r>
              <a:rPr lang="en-US" dirty="0" err="1"/>
              <a:t>utm_medium</a:t>
            </a:r>
            <a:r>
              <a:rPr lang="en-US" dirty="0"/>
              <a:t>=</a:t>
            </a:r>
            <a:r>
              <a:rPr lang="en-US" dirty="0" err="1"/>
              <a:t>referral&amp;amp;utm_campaign</a:t>
            </a:r>
            <a:r>
              <a:rPr lang="en-US" dirty="0"/>
              <a:t>=image&amp;</a:t>
            </a:r>
            <a:br>
              <a:rPr lang="en-US" dirty="0"/>
            </a:br>
            <a:r>
              <a:rPr lang="en-US" dirty="0"/>
              <a:t>    </a:t>
            </a:r>
            <a:r>
              <a:rPr lang="en-US" dirty="0" err="1"/>
              <a:t>amp;utm_content</a:t>
            </a:r>
            <a:r>
              <a:rPr lang="en-US" dirty="0"/>
              <a:t>=3171760</a:t>
            </a:r>
          </a:p>
          <a:p>
            <a:r>
              <a:rPr lang="en-US" dirty="0"/>
              <a:t>Split — Christopher </a:t>
            </a:r>
            <a:r>
              <a:rPr lang="en-US" dirty="0" err="1"/>
              <a:t>Titzer</a:t>
            </a:r>
            <a:r>
              <a:rPr lang="en-US" dirty="0"/>
              <a:t>, </a:t>
            </a:r>
            <a:br>
              <a:rPr lang="en-US" dirty="0"/>
            </a:br>
            <a:r>
              <a:rPr lang="en-US" dirty="0"/>
              <a:t>     https://</a:t>
            </a:r>
            <a:r>
              <a:rPr lang="en-US" dirty="0" err="1"/>
              <a:t>www.flickr.com</a:t>
            </a:r>
            <a:r>
              <a:rPr lang="en-US" dirty="0"/>
              <a:t>/photos/</a:t>
            </a:r>
            <a:r>
              <a:rPr lang="en-US" dirty="0" err="1"/>
              <a:t>qchristopher</a:t>
            </a:r>
            <a:r>
              <a:rPr lang="en-US" dirty="0"/>
              <a:t>/3060799184  </a:t>
            </a:r>
            <a:br>
              <a:rPr lang="en-US" dirty="0"/>
            </a:br>
            <a:r>
              <a:rPr lang="en-US" dirty="0"/>
              <a:t>     CC BY-NC-ND 2.0 </a:t>
            </a:r>
            <a:br>
              <a:rPr lang="en-US" dirty="0"/>
            </a:br>
            <a:r>
              <a:rPr lang="en-US" dirty="0"/>
              <a:t>     (https://</a:t>
            </a:r>
            <a:r>
              <a:rPr lang="en-US" dirty="0" err="1"/>
              <a:t>creativecommons.org</a:t>
            </a:r>
            <a:r>
              <a:rPr lang="en-US" dirty="0"/>
              <a:t>/licenses/by-</a:t>
            </a:r>
            <a:r>
              <a:rPr lang="en-US" dirty="0" err="1"/>
              <a:t>nc</a:t>
            </a:r>
            <a:r>
              <a:rPr lang="en-US" dirty="0"/>
              <a:t>-</a:t>
            </a:r>
            <a:r>
              <a:rPr lang="en-US" dirty="0" err="1"/>
              <a:t>nd</a:t>
            </a:r>
            <a:r>
              <a:rPr lang="en-US" dirty="0"/>
              <a:t>/2.0/)</a:t>
            </a:r>
          </a:p>
        </p:txBody>
      </p:sp>
    </p:spTree>
    <p:extLst>
      <p:ext uri="{BB962C8B-B14F-4D97-AF65-F5344CB8AC3E}">
        <p14:creationId xmlns:p14="http://schemas.microsoft.com/office/powerpoint/2010/main" val="3075176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3F9DB4-EB3B-2047-8E27-3FE3B15AEFFA}"/>
              </a:ext>
            </a:extLst>
          </p:cNvPr>
          <p:cNvSpPr/>
          <p:nvPr/>
        </p:nvSpPr>
        <p:spPr bwMode="auto">
          <a:xfrm>
            <a:off x="-1" y="0"/>
            <a:ext cx="12188825" cy="6858000"/>
          </a:xfrm>
          <a:prstGeom prst="rect">
            <a:avLst/>
          </a:prstGeom>
          <a:blipFill dpi="0" rotWithShape="1">
            <a:blip r:embed="rId3"/>
            <a:srcRect/>
            <a:stretch>
              <a:fillRect t="-16646" b="-16653"/>
            </a:stretch>
          </a:bli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3979057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54201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2383" y="431801"/>
            <a:ext cx="7008574" cy="3298825"/>
          </a:xfrm>
        </p:spPr>
        <p:txBody>
          <a:bodyPr>
            <a:normAutofit/>
          </a:bodyPr>
          <a:lstStyle/>
          <a:p>
            <a:r>
              <a:rPr lang="en-US" sz="6600" b="1" dirty="0"/>
              <a:t>Six ways </a:t>
            </a:r>
            <a:r>
              <a:rPr lang="en-US" sz="6600" dirty="0"/>
              <a:t>to find  </a:t>
            </a:r>
            <a:r>
              <a:rPr lang="en-US" sz="6600" b="1" dirty="0"/>
              <a:t>cases</a:t>
            </a:r>
            <a:endParaRPr lang="en-US" sz="6600" dirty="0"/>
          </a:p>
        </p:txBody>
      </p:sp>
      <p:sp>
        <p:nvSpPr>
          <p:cNvPr id="3" name="Subtitle 2"/>
          <p:cNvSpPr>
            <a:spLocks noGrp="1"/>
          </p:cNvSpPr>
          <p:nvPr>
            <p:ph type="subTitle" idx="1"/>
          </p:nvPr>
        </p:nvSpPr>
        <p:spPr>
          <a:xfrm>
            <a:off x="4672382" y="3860800"/>
            <a:ext cx="7409689" cy="1244600"/>
          </a:xfrm>
        </p:spPr>
        <p:txBody>
          <a:bodyPr>
            <a:noAutofit/>
          </a:bodyPr>
          <a:lstStyle/>
          <a:p>
            <a:r>
              <a:rPr lang="en-US" sz="3200" dirty="0"/>
              <a:t>Part 6 — Full-text keyword searching</a:t>
            </a:r>
          </a:p>
        </p:txBody>
      </p:sp>
      <p:sp>
        <p:nvSpPr>
          <p:cNvPr id="4" name="Subtitle 2"/>
          <p:cNvSpPr txBox="1">
            <a:spLocks/>
          </p:cNvSpPr>
          <p:nvPr/>
        </p:nvSpPr>
        <p:spPr>
          <a:xfrm>
            <a:off x="4672383" y="5537200"/>
            <a:ext cx="7008574" cy="1244600"/>
          </a:xfrm>
          <a:prstGeom prst="rect">
            <a:avLst/>
          </a:prstGeom>
        </p:spPr>
        <p:txBody>
          <a:bodyPr vert="horz" lIns="121899" tIns="60949" rIns="121899" bIns="60949" rtlCol="0">
            <a:normAutofit/>
          </a:bodyPr>
          <a:lstStyle>
            <a:lvl1pPr marL="0" indent="0" algn="l" defTabSz="1218987" rtl="0" eaLnBrk="1" latinLnBrk="0" hangingPunct="1">
              <a:lnSpc>
                <a:spcPct val="95000"/>
              </a:lnSpc>
              <a:spcBef>
                <a:spcPts val="0"/>
              </a:spcBef>
              <a:buSzPct val="100000"/>
              <a:buFont typeface="Arial" pitchFamily="34" charset="0"/>
              <a:buNone/>
              <a:defRPr sz="2800" b="0" kern="1200">
                <a:solidFill>
                  <a:schemeClr val="tx1"/>
                </a:solidFill>
                <a:latin typeface="+mn-lt"/>
                <a:ea typeface="+mn-ea"/>
                <a:cs typeface="+mn-cs"/>
              </a:defRPr>
            </a:lvl1pPr>
            <a:lvl2pPr marL="609493" indent="0" algn="ctr" defTabSz="1218987" rtl="0" eaLnBrk="1" latinLnBrk="0" hangingPunct="1">
              <a:lnSpc>
                <a:spcPct val="95000"/>
              </a:lnSpc>
              <a:spcBef>
                <a:spcPts val="1066"/>
              </a:spcBef>
              <a:buSzPct val="100000"/>
              <a:buFont typeface="Century Gothic" pitchFamily="34" charset="0"/>
              <a:buNone/>
              <a:defRPr sz="2000" kern="1200">
                <a:solidFill>
                  <a:schemeClr val="tx1">
                    <a:tint val="75000"/>
                  </a:schemeClr>
                </a:solidFill>
                <a:latin typeface="+mn-lt"/>
                <a:ea typeface="+mn-ea"/>
                <a:cs typeface="+mn-cs"/>
              </a:defRPr>
            </a:lvl2pPr>
            <a:lvl3pPr marL="1218987"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3pPr>
            <a:lvl4pPr marL="1828480"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4pPr>
            <a:lvl5pPr marL="2437973"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5pPr>
            <a:lvl6pPr marL="3047467"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6pPr>
            <a:lvl7pPr marL="3656960"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7pPr>
            <a:lvl8pPr marL="4266453"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8pPr>
            <a:lvl9pPr marL="4875947"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9pPr>
          </a:lstStyle>
          <a:p>
            <a:r>
              <a:rPr lang="en-US" sz="2400" dirty="0"/>
              <a:t>Lee Ryan, Research Librarian</a:t>
            </a:r>
          </a:p>
          <a:p>
            <a:r>
              <a:rPr lang="en-US" sz="2400" dirty="0"/>
              <a:t>University of San Francisco School of Law</a:t>
            </a:r>
          </a:p>
        </p:txBody>
      </p:sp>
    </p:spTree>
    <p:extLst>
      <p:ext uri="{BB962C8B-B14F-4D97-AF65-F5344CB8AC3E}">
        <p14:creationId xmlns:p14="http://schemas.microsoft.com/office/powerpoint/2010/main" val="30336606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Case-finding tools / techniques</a:t>
            </a:r>
          </a:p>
        </p:txBody>
      </p:sp>
      <p:sp>
        <p:nvSpPr>
          <p:cNvPr id="14" name="Content Placeholder 13"/>
          <p:cNvSpPr>
            <a:spLocks noGrp="1"/>
          </p:cNvSpPr>
          <p:nvPr>
            <p:ph idx="1"/>
          </p:nvPr>
        </p:nvSpPr>
        <p:spPr/>
        <p:txBody>
          <a:bodyPr>
            <a:normAutofit/>
          </a:bodyPr>
          <a:lstStyle/>
          <a:p>
            <a:r>
              <a:rPr lang="en-US" sz="2800" dirty="0">
                <a:solidFill>
                  <a:schemeClr val="bg2">
                    <a:lumMod val="75000"/>
                  </a:schemeClr>
                </a:solidFill>
              </a:rPr>
              <a:t>Secondary sources</a:t>
            </a:r>
          </a:p>
          <a:p>
            <a:r>
              <a:rPr lang="en-US" sz="2800" dirty="0">
                <a:solidFill>
                  <a:schemeClr val="bg2">
                    <a:lumMod val="75000"/>
                  </a:schemeClr>
                </a:solidFill>
              </a:rPr>
              <a:t>Annotated codes</a:t>
            </a:r>
          </a:p>
          <a:p>
            <a:r>
              <a:rPr lang="en-US" sz="2800" dirty="0">
                <a:solidFill>
                  <a:schemeClr val="bg2">
                    <a:lumMod val="75000"/>
                  </a:schemeClr>
                </a:solidFill>
              </a:rPr>
              <a:t>Tables of authorities (cases cited by a known case)</a:t>
            </a:r>
          </a:p>
          <a:p>
            <a:r>
              <a:rPr lang="en-US" sz="2800" dirty="0">
                <a:solidFill>
                  <a:schemeClr val="bg2">
                    <a:lumMod val="75000"/>
                  </a:schemeClr>
                </a:solidFill>
              </a:rPr>
              <a:t>Shepard’s and </a:t>
            </a:r>
            <a:r>
              <a:rPr lang="en-US" sz="2800" dirty="0" err="1">
                <a:solidFill>
                  <a:schemeClr val="bg2">
                    <a:lumMod val="75000"/>
                  </a:schemeClr>
                </a:solidFill>
              </a:rPr>
              <a:t>KeyCite</a:t>
            </a:r>
            <a:endParaRPr lang="en-US" sz="2800" dirty="0">
              <a:solidFill>
                <a:schemeClr val="bg2">
                  <a:lumMod val="75000"/>
                </a:schemeClr>
              </a:solidFill>
            </a:endParaRPr>
          </a:p>
          <a:p>
            <a:r>
              <a:rPr lang="en-US" sz="2800" dirty="0">
                <a:solidFill>
                  <a:schemeClr val="bg2">
                    <a:lumMod val="75000"/>
                  </a:schemeClr>
                </a:solidFill>
              </a:rPr>
              <a:t>West’s Key Number System </a:t>
            </a:r>
          </a:p>
          <a:p>
            <a:r>
              <a:rPr lang="en-US" sz="2800" b="1" dirty="0"/>
              <a:t>Full-text keyword searches in case-law sources</a:t>
            </a:r>
          </a:p>
        </p:txBody>
      </p:sp>
      <p:sp>
        <p:nvSpPr>
          <p:cNvPr id="4" name="Right Arrow 3">
            <a:extLst>
              <a:ext uri="{FF2B5EF4-FFF2-40B4-BE49-F238E27FC236}">
                <a16:creationId xmlns:a16="http://schemas.microsoft.com/office/drawing/2014/main" id="{C4F82FBA-FC56-0B4B-B089-2E88C062A9CE}"/>
              </a:ext>
            </a:extLst>
          </p:cNvPr>
          <p:cNvSpPr/>
          <p:nvPr/>
        </p:nvSpPr>
        <p:spPr bwMode="auto">
          <a:xfrm>
            <a:off x="536577" y="4953000"/>
            <a:ext cx="567112" cy="499854"/>
          </a:xfrm>
          <a:prstGeom prst="rightArrow">
            <a:avLst/>
          </a:prstGeom>
          <a:solidFill>
            <a:srgbClr val="FFFF00"/>
          </a:solidFill>
          <a:ln w="19050" cap="flat" cmpd="sng" algn="ctr">
            <a:solidFill>
              <a:schemeClr val="tx2"/>
            </a:solidFill>
            <a:prstDash val="solid"/>
            <a:round/>
            <a:headEnd type="none" w="med" len="med"/>
            <a:tailEnd type="none" w="med" len="med"/>
          </a:ln>
          <a:effectLst>
            <a:outerShdw blurRad="50800" dist="38100" dir="2700000" sx="101000" sy="101000" algn="tl" rotWithShape="0">
              <a:prstClr val="black">
                <a:alpha val="60000"/>
              </a:prstClr>
            </a:outerShdw>
          </a:effectLst>
          <a:extLst/>
        </p:spPr>
        <p:txBody>
          <a:bodyPr vert="horz" wrap="square" lIns="91440" tIns="45720" rIns="91440" bIns="45720" numCol="1" rtlCol="0" anchor="t" anchorCtr="0" compatLnSpc="1">
            <a:prstTxWarp prst="textNoShape">
              <a:avLst/>
            </a:prstTxWarp>
          </a:bodyPr>
          <a:lstStyle/>
          <a:p>
            <a:endParaRPr lang="en-US" sz="1300">
              <a:solidFill>
                <a:schemeClr val="bg2">
                  <a:lumMod val="75000"/>
                </a:schemeClr>
              </a:solidFill>
            </a:endParaRPr>
          </a:p>
        </p:txBody>
      </p:sp>
    </p:spTree>
    <p:extLst>
      <p:ext uri="{BB962C8B-B14F-4D97-AF65-F5344CB8AC3E}">
        <p14:creationId xmlns:p14="http://schemas.microsoft.com/office/powerpoint/2010/main" val="12627818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duotone>
              <a:schemeClr val="accent2">
                <a:shade val="45000"/>
                <a:satMod val="135000"/>
              </a:schemeClr>
              <a:prstClr val="white"/>
            </a:duotone>
          </a:blip>
          <a:srcRect t="1" b="6635"/>
          <a:stretch/>
        </p:blipFill>
        <p:spPr>
          <a:xfrm>
            <a:off x="-1" y="-1"/>
            <a:ext cx="12188825" cy="6858001"/>
          </a:xfrm>
          <a:prstGeom prst="rect">
            <a:avLst/>
          </a:prstGeom>
        </p:spPr>
      </p:pic>
      <p:sp>
        <p:nvSpPr>
          <p:cNvPr id="5" name="Title 1"/>
          <p:cNvSpPr txBox="1">
            <a:spLocks/>
          </p:cNvSpPr>
          <p:nvPr/>
        </p:nvSpPr>
        <p:spPr>
          <a:xfrm>
            <a:off x="608013" y="1797956"/>
            <a:ext cx="10972800" cy="2382158"/>
          </a:xfrm>
          <a:prstGeom prst="rect">
            <a:avLst/>
          </a:prstGeom>
          <a:ln w="38100"/>
          <a:effectLst>
            <a:outerShdw blurRad="50800" dist="762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nchorCtr="0">
            <a:normAutofit/>
          </a:bodyPr>
          <a:lst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a:lstStyle>
          <a:p>
            <a:pPr algn="ctr">
              <a:spcBef>
                <a:spcPts val="600"/>
              </a:spcBef>
              <a:spcAft>
                <a:spcPts val="600"/>
              </a:spcAft>
            </a:pPr>
            <a:r>
              <a:rPr lang="en-US" sz="6000" b="1" dirty="0"/>
              <a:t>Full-text keyword searching</a:t>
            </a:r>
          </a:p>
          <a:p>
            <a:pPr algn="ctr">
              <a:spcBef>
                <a:spcPts val="600"/>
              </a:spcBef>
              <a:spcAft>
                <a:spcPts val="600"/>
              </a:spcAft>
            </a:pPr>
            <a:r>
              <a:rPr lang="en-US" sz="4700" dirty="0"/>
              <a:t>in case-law sources</a:t>
            </a:r>
          </a:p>
        </p:txBody>
      </p:sp>
    </p:spTree>
    <p:extLst>
      <p:ext uri="{BB962C8B-B14F-4D97-AF65-F5344CB8AC3E}">
        <p14:creationId xmlns:p14="http://schemas.microsoft.com/office/powerpoint/2010/main" val="12726270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309" y="152400"/>
            <a:ext cx="10157354" cy="2971800"/>
          </a:xfrm>
        </p:spPr>
        <p:txBody>
          <a:bodyPr>
            <a:noAutofit/>
          </a:bodyPr>
          <a:lstStyle/>
          <a:p>
            <a:pPr algn="ctr"/>
            <a:r>
              <a:rPr lang="en-US" sz="5400" b="1" dirty="0"/>
              <a:t>Full-text searching</a:t>
            </a:r>
            <a:br>
              <a:rPr lang="en-US" sz="5400" b="1" dirty="0"/>
            </a:br>
            <a:br>
              <a:rPr lang="en-US" sz="5400" dirty="0"/>
            </a:br>
            <a:r>
              <a:rPr lang="en-US" sz="4000" dirty="0"/>
              <a:t>Advantages &amp; Disadvantages</a:t>
            </a:r>
          </a:p>
        </p:txBody>
      </p:sp>
      <p:pic>
        <p:nvPicPr>
          <p:cNvPr id="3" name="Picture 2"/>
          <p:cNvPicPr>
            <a:picLocks noChangeAspect="1"/>
          </p:cNvPicPr>
          <p:nvPr/>
        </p:nvPicPr>
        <p:blipFill>
          <a:blip r:embed="rId3" cstate="print">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709828" y="3733800"/>
            <a:ext cx="2972316" cy="2057400"/>
          </a:xfrm>
          <a:prstGeom prst="rect">
            <a:avLst/>
          </a:prstGeom>
        </p:spPr>
      </p:pic>
    </p:spTree>
    <p:extLst>
      <p:ext uri="{BB962C8B-B14F-4D97-AF65-F5344CB8AC3E}">
        <p14:creationId xmlns:p14="http://schemas.microsoft.com/office/powerpoint/2010/main" val="38801691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1486" y="152400"/>
            <a:ext cx="11049000" cy="1397000"/>
          </a:xfrm>
        </p:spPr>
        <p:txBody>
          <a:bodyPr>
            <a:normAutofit/>
          </a:bodyPr>
          <a:lstStyle/>
          <a:p>
            <a:r>
              <a:rPr lang="en-US" sz="4800" dirty="0"/>
              <a:t>Advantages — full-text searching</a:t>
            </a:r>
          </a:p>
        </p:txBody>
      </p:sp>
      <p:sp>
        <p:nvSpPr>
          <p:cNvPr id="3" name="Content Placeholder 2"/>
          <p:cNvSpPr>
            <a:spLocks noGrp="1"/>
          </p:cNvSpPr>
          <p:nvPr>
            <p:ph idx="1"/>
          </p:nvPr>
        </p:nvSpPr>
        <p:spPr>
          <a:xfrm>
            <a:off x="1117309" y="2057400"/>
            <a:ext cx="10157354" cy="3327400"/>
          </a:xfrm>
        </p:spPr>
        <p:txBody>
          <a:bodyPr>
            <a:normAutofit/>
          </a:bodyPr>
          <a:lstStyle/>
          <a:p>
            <a:pPr>
              <a:spcBef>
                <a:spcPts val="2400"/>
              </a:spcBef>
            </a:pPr>
            <a:r>
              <a:rPr lang="en-US" sz="3200" dirty="0"/>
              <a:t>Comprehensiveness</a:t>
            </a:r>
          </a:p>
          <a:p>
            <a:pPr>
              <a:spcBef>
                <a:spcPts val="2400"/>
              </a:spcBef>
            </a:pPr>
            <a:r>
              <a:rPr lang="en-US" sz="3200" dirty="0"/>
              <a:t>Freedom from others’ structures, categorizations</a:t>
            </a:r>
          </a:p>
          <a:p>
            <a:pPr>
              <a:spcBef>
                <a:spcPts val="2400"/>
              </a:spcBef>
            </a:pPr>
            <a:r>
              <a:rPr lang="en-US" sz="3200" dirty="0"/>
              <a:t>Choice of search methods</a:t>
            </a:r>
          </a:p>
          <a:p>
            <a:pPr>
              <a:spcBef>
                <a:spcPts val="2400"/>
              </a:spcBef>
            </a:pPr>
            <a:r>
              <a:rPr lang="en-US" sz="3200" dirty="0"/>
              <a:t>Ability to search for rare or unusual words / terms</a:t>
            </a:r>
          </a:p>
        </p:txBody>
      </p:sp>
    </p:spTree>
    <p:extLst>
      <p:ext uri="{BB962C8B-B14F-4D97-AF65-F5344CB8AC3E}">
        <p14:creationId xmlns:p14="http://schemas.microsoft.com/office/powerpoint/2010/main" val="26192563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308" y="76200"/>
            <a:ext cx="10757191" cy="1397000"/>
          </a:xfrm>
        </p:spPr>
        <p:txBody>
          <a:bodyPr>
            <a:normAutofit/>
          </a:bodyPr>
          <a:lstStyle/>
          <a:p>
            <a:r>
              <a:rPr lang="en-US" sz="4800" dirty="0"/>
              <a:t>Advantages — secondary sources</a:t>
            </a:r>
          </a:p>
        </p:txBody>
      </p:sp>
      <p:sp>
        <p:nvSpPr>
          <p:cNvPr id="3" name="Content Placeholder 2"/>
          <p:cNvSpPr>
            <a:spLocks noGrp="1"/>
          </p:cNvSpPr>
          <p:nvPr>
            <p:ph idx="1"/>
          </p:nvPr>
        </p:nvSpPr>
        <p:spPr>
          <a:xfrm>
            <a:off x="1117309" y="2044700"/>
            <a:ext cx="10157354" cy="4470400"/>
          </a:xfrm>
        </p:spPr>
        <p:txBody>
          <a:bodyPr>
            <a:normAutofit/>
          </a:bodyPr>
          <a:lstStyle/>
          <a:p>
            <a:pPr>
              <a:spcBef>
                <a:spcPts val="2400"/>
              </a:spcBef>
            </a:pPr>
            <a:r>
              <a:rPr lang="en-US" sz="3600" dirty="0"/>
              <a:t>Identification of “leading” cases</a:t>
            </a:r>
          </a:p>
          <a:p>
            <a:pPr>
              <a:spcBef>
                <a:spcPts val="2400"/>
              </a:spcBef>
            </a:pPr>
            <a:r>
              <a:rPr lang="en-US" sz="3600" dirty="0"/>
              <a:t>Case citations in context</a:t>
            </a:r>
          </a:p>
          <a:p>
            <a:pPr>
              <a:spcBef>
                <a:spcPts val="2400"/>
              </a:spcBef>
            </a:pPr>
            <a:r>
              <a:rPr lang="en-US" sz="3600" dirty="0"/>
              <a:t>Discussion and analysis</a:t>
            </a:r>
          </a:p>
        </p:txBody>
      </p:sp>
    </p:spTree>
    <p:extLst>
      <p:ext uri="{BB962C8B-B14F-4D97-AF65-F5344CB8AC3E}">
        <p14:creationId xmlns:p14="http://schemas.microsoft.com/office/powerpoint/2010/main" val="29283194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1486" y="152400"/>
            <a:ext cx="11049000" cy="1397000"/>
          </a:xfrm>
        </p:spPr>
        <p:txBody>
          <a:bodyPr>
            <a:normAutofit/>
          </a:bodyPr>
          <a:lstStyle/>
          <a:p>
            <a:r>
              <a:rPr lang="en-US" sz="4800"/>
              <a:t>Disadvantages </a:t>
            </a:r>
            <a:r>
              <a:rPr lang="en-US" sz="4800" dirty="0"/>
              <a:t>— Full-text searching</a:t>
            </a:r>
          </a:p>
        </p:txBody>
      </p:sp>
      <p:sp>
        <p:nvSpPr>
          <p:cNvPr id="3" name="Content Placeholder 2"/>
          <p:cNvSpPr>
            <a:spLocks noGrp="1"/>
          </p:cNvSpPr>
          <p:nvPr>
            <p:ph idx="1"/>
          </p:nvPr>
        </p:nvSpPr>
        <p:spPr>
          <a:xfrm>
            <a:off x="1117309" y="2057400"/>
            <a:ext cx="10157354" cy="4470400"/>
          </a:xfrm>
        </p:spPr>
        <p:txBody>
          <a:bodyPr>
            <a:normAutofit/>
          </a:bodyPr>
          <a:lstStyle/>
          <a:p>
            <a:pPr>
              <a:spcBef>
                <a:spcPts val="2400"/>
              </a:spcBef>
            </a:pPr>
            <a:r>
              <a:rPr lang="en-US" sz="3200" dirty="0"/>
              <a:t>Comprehensiveness</a:t>
            </a:r>
          </a:p>
          <a:p>
            <a:pPr>
              <a:spcBef>
                <a:spcPts val="2400"/>
              </a:spcBef>
            </a:pPr>
            <a:r>
              <a:rPr lang="en-US" sz="3200" dirty="0"/>
              <a:t>Lack of analysis or context</a:t>
            </a:r>
          </a:p>
          <a:p>
            <a:pPr>
              <a:spcBef>
                <a:spcPts val="2400"/>
              </a:spcBef>
            </a:pPr>
            <a:r>
              <a:rPr lang="en-US" sz="3200" dirty="0"/>
              <a:t>Difficulty with common terms</a:t>
            </a:r>
          </a:p>
          <a:p>
            <a:pPr>
              <a:spcBef>
                <a:spcPts val="2400"/>
              </a:spcBef>
            </a:pPr>
            <a:r>
              <a:rPr lang="en-US" sz="3200" dirty="0"/>
              <a:t>Difficulty with ambiguous terms</a:t>
            </a:r>
          </a:p>
          <a:p>
            <a:pPr>
              <a:spcBef>
                <a:spcPts val="2400"/>
              </a:spcBef>
            </a:pPr>
            <a:r>
              <a:rPr lang="en-US" sz="3200" dirty="0"/>
              <a:t>Difficulty isolating cases with a certain outcome</a:t>
            </a:r>
          </a:p>
        </p:txBody>
      </p:sp>
      <p:sp>
        <p:nvSpPr>
          <p:cNvPr id="4" name="TextBox 3">
            <a:extLst>
              <a:ext uri="{FF2B5EF4-FFF2-40B4-BE49-F238E27FC236}">
                <a16:creationId xmlns:a16="http://schemas.microsoft.com/office/drawing/2014/main" id="{A65EE23D-9091-EE4B-9930-901B40A25DB7}"/>
              </a:ext>
            </a:extLst>
          </p:cNvPr>
          <p:cNvSpPr txBox="1"/>
          <p:nvPr/>
        </p:nvSpPr>
        <p:spPr>
          <a:xfrm>
            <a:off x="6195986" y="1974756"/>
            <a:ext cx="4272196" cy="1454244"/>
          </a:xfrm>
          <a:prstGeom prst="rect">
            <a:avLst/>
          </a:prstGeom>
          <a:solidFill>
            <a:schemeClr val="bg2">
              <a:lumMod val="20000"/>
              <a:lumOff val="80000"/>
            </a:schemeClr>
          </a:solidFill>
          <a:ln w="38100">
            <a:solidFill>
              <a:schemeClr val="accent2"/>
            </a:solidFill>
          </a:ln>
          <a:effectLst>
            <a:outerShdw blurRad="50800" dist="38100" dir="2700000" sx="101000" sy="101000" algn="tl" rotWithShape="0">
              <a:prstClr val="black">
                <a:alpha val="60000"/>
              </a:prstClr>
            </a:outerShdw>
          </a:effectLst>
        </p:spPr>
        <p:txBody>
          <a:bodyPr wrap="square" rtlCol="0">
            <a:spAutoFit/>
          </a:bodyPr>
          <a:lstStyle/>
          <a:p>
            <a:pPr algn="ctr">
              <a:spcBef>
                <a:spcPts val="0"/>
              </a:spcBef>
            </a:pPr>
            <a:r>
              <a:rPr lang="en-US" sz="800" dirty="0"/>
              <a:t> </a:t>
            </a:r>
            <a:br>
              <a:rPr lang="en-US" dirty="0"/>
            </a:br>
            <a:r>
              <a:rPr lang="en-US" sz="3200" dirty="0"/>
              <a:t>"summary judgment"</a:t>
            </a:r>
          </a:p>
          <a:p>
            <a:pPr algn="ctr">
              <a:spcBef>
                <a:spcPts val="900"/>
              </a:spcBef>
            </a:pPr>
            <a:r>
              <a:rPr lang="en-US" sz="3200" dirty="0"/>
              <a:t>"standard of review"</a:t>
            </a:r>
            <a:br>
              <a:rPr lang="en-US" dirty="0"/>
            </a:br>
            <a:r>
              <a:rPr lang="en-US" sz="900" dirty="0"/>
              <a:t> </a:t>
            </a:r>
            <a:endParaRPr lang="en-US" dirty="0"/>
          </a:p>
        </p:txBody>
      </p:sp>
      <p:sp>
        <p:nvSpPr>
          <p:cNvPr id="5" name="TextBox 4">
            <a:extLst>
              <a:ext uri="{FF2B5EF4-FFF2-40B4-BE49-F238E27FC236}">
                <a16:creationId xmlns:a16="http://schemas.microsoft.com/office/drawing/2014/main" id="{0682321F-6D80-AA4E-A778-DF7B3A820C24}"/>
              </a:ext>
            </a:extLst>
          </p:cNvPr>
          <p:cNvSpPr txBox="1"/>
          <p:nvPr/>
        </p:nvSpPr>
        <p:spPr>
          <a:xfrm>
            <a:off x="7161212" y="2858160"/>
            <a:ext cx="4272196" cy="1454244"/>
          </a:xfrm>
          <a:prstGeom prst="rect">
            <a:avLst/>
          </a:prstGeom>
          <a:solidFill>
            <a:schemeClr val="bg2">
              <a:lumMod val="20000"/>
              <a:lumOff val="80000"/>
            </a:schemeClr>
          </a:solidFill>
          <a:ln w="38100">
            <a:solidFill>
              <a:schemeClr val="accent2"/>
            </a:solidFill>
          </a:ln>
          <a:effectLst>
            <a:outerShdw blurRad="50800" dist="38100" dir="2700000" sx="101000" sy="101000" algn="tl" rotWithShape="0">
              <a:prstClr val="black">
                <a:alpha val="60000"/>
              </a:prstClr>
            </a:outerShdw>
          </a:effectLst>
        </p:spPr>
        <p:txBody>
          <a:bodyPr wrap="square" rtlCol="0">
            <a:spAutoFit/>
          </a:bodyPr>
          <a:lstStyle/>
          <a:p>
            <a:pPr algn="ctr">
              <a:spcBef>
                <a:spcPts val="0"/>
              </a:spcBef>
            </a:pPr>
            <a:r>
              <a:rPr lang="en-US" sz="800" dirty="0"/>
              <a:t> </a:t>
            </a:r>
            <a:br>
              <a:rPr lang="en-US" dirty="0"/>
            </a:br>
            <a:r>
              <a:rPr lang="en-US" sz="3200" dirty="0"/>
              <a:t>release</a:t>
            </a:r>
            <a:r>
              <a:rPr lang="en-US" sz="2800" dirty="0">
                <a:solidFill>
                  <a:schemeClr val="bg2">
                    <a:lumMod val="75000"/>
                  </a:schemeClr>
                </a:solidFill>
              </a:rPr>
              <a:t> (verb)</a:t>
            </a:r>
            <a:endParaRPr lang="en-US" sz="3200" dirty="0">
              <a:solidFill>
                <a:schemeClr val="bg2">
                  <a:lumMod val="75000"/>
                </a:schemeClr>
              </a:solidFill>
            </a:endParaRPr>
          </a:p>
          <a:p>
            <a:pPr algn="ctr">
              <a:spcBef>
                <a:spcPts val="900"/>
              </a:spcBef>
            </a:pPr>
            <a:r>
              <a:rPr lang="en-US" sz="3200" dirty="0"/>
              <a:t>release</a:t>
            </a:r>
            <a:r>
              <a:rPr lang="en-US" sz="2800" dirty="0">
                <a:solidFill>
                  <a:schemeClr val="bg2">
                    <a:lumMod val="75000"/>
                  </a:schemeClr>
                </a:solidFill>
              </a:rPr>
              <a:t> (document)</a:t>
            </a:r>
            <a:br>
              <a:rPr lang="en-US" dirty="0"/>
            </a:br>
            <a:r>
              <a:rPr lang="en-US" sz="900" dirty="0"/>
              <a:t> </a:t>
            </a:r>
            <a:endParaRPr lang="en-US" dirty="0"/>
          </a:p>
        </p:txBody>
      </p:sp>
    </p:spTree>
    <p:extLst>
      <p:ext uri="{BB962C8B-B14F-4D97-AF65-F5344CB8AC3E}">
        <p14:creationId xmlns:p14="http://schemas.microsoft.com/office/powerpoint/2010/main" val="16289056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duotone>
              <a:schemeClr val="accent2">
                <a:shade val="45000"/>
                <a:satMod val="135000"/>
              </a:schemeClr>
              <a:prstClr val="white"/>
            </a:duotone>
          </a:blip>
          <a:srcRect t="1" b="6635"/>
          <a:stretch/>
        </p:blipFill>
        <p:spPr>
          <a:xfrm>
            <a:off x="-1" y="-1"/>
            <a:ext cx="12188825" cy="6858001"/>
          </a:xfrm>
          <a:prstGeom prst="rect">
            <a:avLst/>
          </a:prstGeom>
        </p:spPr>
      </p:pic>
      <p:sp>
        <p:nvSpPr>
          <p:cNvPr id="5" name="Title 1"/>
          <p:cNvSpPr txBox="1">
            <a:spLocks/>
          </p:cNvSpPr>
          <p:nvPr/>
        </p:nvSpPr>
        <p:spPr>
          <a:xfrm>
            <a:off x="1802474" y="1765300"/>
            <a:ext cx="8583878" cy="2194560"/>
          </a:xfrm>
          <a:prstGeom prst="rect">
            <a:avLst/>
          </a:prstGeom>
          <a:ln w="38100"/>
          <a:effectLst>
            <a:outerShdw blurRad="50800" dist="762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nchorCtr="0">
            <a:normAutofit/>
          </a:bodyPr>
          <a:lst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a:lstStyle>
          <a:p>
            <a:pPr algn="ctr">
              <a:spcBef>
                <a:spcPts val="600"/>
              </a:spcBef>
              <a:spcAft>
                <a:spcPts val="600"/>
              </a:spcAft>
            </a:pPr>
            <a:r>
              <a:rPr lang="en-US" sz="6000" b="1" dirty="0"/>
              <a:t>Tips for case-law keyword searches</a:t>
            </a:r>
            <a:endParaRPr lang="en-US" sz="4700" dirty="0"/>
          </a:p>
        </p:txBody>
      </p:sp>
    </p:spTree>
    <p:extLst>
      <p:ext uri="{BB962C8B-B14F-4D97-AF65-F5344CB8AC3E}">
        <p14:creationId xmlns:p14="http://schemas.microsoft.com/office/powerpoint/2010/main" val="17618409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Text Box 2"/>
          <p:cNvSpPr txBox="1">
            <a:spLocks noChangeArrowheads="1"/>
          </p:cNvSpPr>
          <p:nvPr/>
        </p:nvSpPr>
        <p:spPr bwMode="auto">
          <a:xfrm>
            <a:off x="1522412" y="6186488"/>
            <a:ext cx="9144000" cy="5191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175">
                <a:solidFill>
                  <a:schemeClr val="tx1"/>
                </a:solidFill>
                <a:miter lim="800000"/>
                <a:headEnd/>
                <a:tailEnd/>
              </a14:hiddenLine>
            </a:ext>
          </a:extLst>
        </p:spPr>
        <p:txBody>
          <a:bodyPr>
            <a:spAutoFit/>
          </a:bodyPr>
          <a:lstStyle/>
          <a:p>
            <a:pPr algn="ctr">
              <a:spcBef>
                <a:spcPct val="50000"/>
              </a:spcBef>
            </a:pPr>
            <a:r>
              <a:rPr lang="en-US" sz="2800" b="1" dirty="0"/>
              <a:t>Practice smart source selection</a:t>
            </a:r>
          </a:p>
        </p:txBody>
      </p:sp>
      <p:pic>
        <p:nvPicPr>
          <p:cNvPr id="3" name="Picture 2">
            <a:extLst>
              <a:ext uri="{FF2B5EF4-FFF2-40B4-BE49-F238E27FC236}">
                <a16:creationId xmlns:a16="http://schemas.microsoft.com/office/drawing/2014/main" id="{7E971FEF-4952-DB40-8E36-C96A0A8B7DBA}"/>
              </a:ext>
            </a:extLst>
          </p:cNvPr>
          <p:cNvPicPr>
            <a:picLocks noChangeAspect="1"/>
          </p:cNvPicPr>
          <p:nvPr/>
        </p:nvPicPr>
        <p:blipFill>
          <a:blip r:embed="rId3"/>
          <a:stretch>
            <a:fillRect/>
          </a:stretch>
        </p:blipFill>
        <p:spPr>
          <a:xfrm>
            <a:off x="1611351" y="104141"/>
            <a:ext cx="9073526" cy="6086765"/>
          </a:xfrm>
          <a:prstGeom prst="rect">
            <a:avLst/>
          </a:prstGeom>
          <a:ln w="19050">
            <a:solidFill>
              <a:schemeClr val="tx1"/>
            </a:solidFill>
          </a:ln>
        </p:spPr>
      </p:pic>
      <p:grpSp>
        <p:nvGrpSpPr>
          <p:cNvPr id="4" name="Group 3">
            <a:extLst>
              <a:ext uri="{FF2B5EF4-FFF2-40B4-BE49-F238E27FC236}">
                <a16:creationId xmlns:a16="http://schemas.microsoft.com/office/drawing/2014/main" id="{0BA5D0EA-8934-4B4A-B7A3-9B53185FB858}"/>
              </a:ext>
            </a:extLst>
          </p:cNvPr>
          <p:cNvGrpSpPr/>
          <p:nvPr/>
        </p:nvGrpSpPr>
        <p:grpSpPr>
          <a:xfrm>
            <a:off x="2055812" y="2743200"/>
            <a:ext cx="6611736" cy="1104900"/>
            <a:chOff x="808196" y="2679700"/>
            <a:chExt cx="5864189" cy="979976"/>
          </a:xfrm>
        </p:grpSpPr>
        <p:sp>
          <p:nvSpPr>
            <p:cNvPr id="5" name="Rounded Rectangle 4">
              <a:extLst>
                <a:ext uri="{FF2B5EF4-FFF2-40B4-BE49-F238E27FC236}">
                  <a16:creationId xmlns:a16="http://schemas.microsoft.com/office/drawing/2014/main" id="{11C8EAAB-D156-A34C-8E9E-C9D82F7390F6}"/>
                </a:ext>
              </a:extLst>
            </p:cNvPr>
            <p:cNvSpPr/>
            <p:nvPr/>
          </p:nvSpPr>
          <p:spPr bwMode="auto">
            <a:xfrm>
              <a:off x="808196" y="2679700"/>
              <a:ext cx="1744504" cy="279400"/>
            </a:xfrm>
            <a:prstGeom prst="roundRect">
              <a:avLst/>
            </a:prstGeom>
            <a:noFill/>
            <a:ln w="38100" cap="flat" cmpd="sng" algn="ctr">
              <a:solidFill>
                <a:schemeClr val="accent3"/>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sp>
          <p:nvSpPr>
            <p:cNvPr id="6" name="AutoShape 16">
              <a:extLst>
                <a:ext uri="{FF2B5EF4-FFF2-40B4-BE49-F238E27FC236}">
                  <a16:creationId xmlns:a16="http://schemas.microsoft.com/office/drawing/2014/main" id="{EF61347A-438A-DD4E-8C0F-F91E9F17DA28}"/>
                </a:ext>
              </a:extLst>
            </p:cNvPr>
            <p:cNvSpPr>
              <a:spLocks noChangeArrowheads="1"/>
            </p:cNvSpPr>
            <p:nvPr/>
          </p:nvSpPr>
          <p:spPr bwMode="auto">
            <a:xfrm>
              <a:off x="3276600" y="3198324"/>
              <a:ext cx="3395785" cy="461352"/>
            </a:xfrm>
            <a:prstGeom prst="wedgeRectCallout">
              <a:avLst>
                <a:gd name="adj1" fmla="val -71295"/>
                <a:gd name="adj2" fmla="val -126506"/>
              </a:avLst>
            </a:prstGeom>
            <a:solidFill>
              <a:srgbClr val="EBEBEB"/>
            </a:solidFill>
            <a:ln w="28575">
              <a:solidFill>
                <a:schemeClr val="tx1"/>
              </a:solidFill>
              <a:miter lim="800000"/>
              <a:headEnd/>
              <a:tailEnd/>
            </a:ln>
            <a:effectLst>
              <a:outerShdw blurRad="50800" dist="25400" dir="2700000" algn="tl" rotWithShape="0">
                <a:prstClr val="black">
                  <a:alpha val="60000"/>
                </a:prstClr>
              </a:outerShdw>
            </a:effectLst>
          </p:spPr>
          <p:txBody>
            <a:bodyPr wrap="none" anchor="ctr"/>
            <a:lstStyle/>
            <a:p>
              <a:pPr algn="ctr"/>
              <a:r>
                <a:rPr lang="en-US" altLang="en-US" sz="1600" b="1" dirty="0">
                  <a:solidFill>
                    <a:schemeClr val="tx2"/>
                  </a:solidFill>
                </a:rPr>
                <a:t>California State Cases, Combined</a:t>
              </a:r>
              <a:endParaRPr lang="en-US" altLang="en-US" sz="2000" dirty="0">
                <a:solidFill>
                  <a:schemeClr val="tx2"/>
                </a:solidFill>
              </a:endParaRPr>
            </a:p>
          </p:txBody>
        </p:sp>
      </p:grpSp>
      <p:pic>
        <p:nvPicPr>
          <p:cNvPr id="10" name="Picture 9">
            <a:extLst>
              <a:ext uri="{FF2B5EF4-FFF2-40B4-BE49-F238E27FC236}">
                <a16:creationId xmlns:a16="http://schemas.microsoft.com/office/drawing/2014/main" id="{E8A43368-1497-DC4B-9EDB-A2E38F0FECB3}"/>
              </a:ext>
            </a:extLst>
          </p:cNvPr>
          <p:cNvPicPr>
            <a:picLocks noChangeAspect="1"/>
          </p:cNvPicPr>
          <p:nvPr/>
        </p:nvPicPr>
        <p:blipFill>
          <a:blip r:embed="rId4"/>
          <a:stretch>
            <a:fillRect/>
          </a:stretch>
        </p:blipFill>
        <p:spPr>
          <a:xfrm>
            <a:off x="1343199" y="99723"/>
            <a:ext cx="9502426" cy="6086765"/>
          </a:xfrm>
          <a:prstGeom prst="rect">
            <a:avLst/>
          </a:prstGeom>
          <a:ln w="19050">
            <a:solidFill>
              <a:schemeClr val="tx1"/>
            </a:solidFill>
          </a:ln>
        </p:spPr>
      </p:pic>
    </p:spTree>
    <p:extLst>
      <p:ext uri="{BB962C8B-B14F-4D97-AF65-F5344CB8AC3E}">
        <p14:creationId xmlns:p14="http://schemas.microsoft.com/office/powerpoint/2010/main" val="10255089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Text Box 2"/>
          <p:cNvSpPr txBox="1">
            <a:spLocks noChangeArrowheads="1"/>
          </p:cNvSpPr>
          <p:nvPr/>
        </p:nvSpPr>
        <p:spPr bwMode="auto">
          <a:xfrm>
            <a:off x="1522412" y="6100763"/>
            <a:ext cx="9144000" cy="5191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175">
                <a:solidFill>
                  <a:schemeClr val="tx1"/>
                </a:solidFill>
                <a:miter lim="800000"/>
                <a:headEnd/>
                <a:tailEnd/>
              </a14:hiddenLine>
            </a:ext>
          </a:extLst>
        </p:spPr>
        <p:txBody>
          <a:bodyPr>
            <a:spAutoFit/>
          </a:bodyPr>
          <a:lstStyle/>
          <a:p>
            <a:pPr algn="ctr">
              <a:spcBef>
                <a:spcPct val="50000"/>
              </a:spcBef>
            </a:pPr>
            <a:r>
              <a:rPr lang="en-US" sz="2800" b="1" dirty="0"/>
              <a:t>Use Natural Language </a:t>
            </a:r>
            <a:r>
              <a:rPr lang="en-US" sz="2800" b="1" i="1" dirty="0"/>
              <a:t>and</a:t>
            </a:r>
            <a:r>
              <a:rPr lang="en-US" sz="2800" b="1" dirty="0"/>
              <a:t> Terms &amp; Connectors</a:t>
            </a:r>
          </a:p>
        </p:txBody>
      </p:sp>
      <p:pic>
        <p:nvPicPr>
          <p:cNvPr id="3" name="Picture 2">
            <a:extLst>
              <a:ext uri="{FF2B5EF4-FFF2-40B4-BE49-F238E27FC236}">
                <a16:creationId xmlns:a16="http://schemas.microsoft.com/office/drawing/2014/main" id="{16B990FE-5313-1044-9B79-319C5D87ABC8}"/>
              </a:ext>
            </a:extLst>
          </p:cNvPr>
          <p:cNvPicPr>
            <a:picLocks noChangeAspect="1"/>
          </p:cNvPicPr>
          <p:nvPr/>
        </p:nvPicPr>
        <p:blipFill>
          <a:blip r:embed="rId3"/>
          <a:stretch>
            <a:fillRect/>
          </a:stretch>
        </p:blipFill>
        <p:spPr>
          <a:xfrm>
            <a:off x="3766133" y="3590761"/>
            <a:ext cx="6383383" cy="1432169"/>
          </a:xfrm>
          <a:prstGeom prst="rect">
            <a:avLst/>
          </a:prstGeom>
          <a:ln w="28575">
            <a:solidFill>
              <a:schemeClr val="tx1"/>
            </a:solidFill>
          </a:ln>
          <a:effectLst>
            <a:outerShdw blurRad="50800" dist="38100" dir="2700000" sx="101000" sy="101000" algn="tl" rotWithShape="0">
              <a:prstClr val="black">
                <a:alpha val="60000"/>
              </a:prstClr>
            </a:outerShdw>
          </a:effectLst>
        </p:spPr>
      </p:pic>
      <p:pic>
        <p:nvPicPr>
          <p:cNvPr id="11" name="Picture 10">
            <a:extLst>
              <a:ext uri="{FF2B5EF4-FFF2-40B4-BE49-F238E27FC236}">
                <a16:creationId xmlns:a16="http://schemas.microsoft.com/office/drawing/2014/main" id="{1381EF96-7AB6-A84A-A04C-4E3FD2939694}"/>
              </a:ext>
            </a:extLst>
          </p:cNvPr>
          <p:cNvPicPr>
            <a:picLocks noChangeAspect="1"/>
          </p:cNvPicPr>
          <p:nvPr/>
        </p:nvPicPr>
        <p:blipFill>
          <a:blip r:embed="rId4"/>
          <a:stretch>
            <a:fillRect/>
          </a:stretch>
        </p:blipFill>
        <p:spPr>
          <a:xfrm>
            <a:off x="4069566" y="4413064"/>
            <a:ext cx="6388100" cy="1440615"/>
          </a:xfrm>
          <a:prstGeom prst="rect">
            <a:avLst/>
          </a:prstGeom>
          <a:ln w="28575">
            <a:solidFill>
              <a:schemeClr val="tx1"/>
            </a:solidFill>
          </a:ln>
          <a:effectLst>
            <a:outerShdw blurRad="50800" dist="38100" dir="2700000" sx="101000" sy="101000" algn="tl" rotWithShape="0">
              <a:prstClr val="black">
                <a:alpha val="60000"/>
              </a:prstClr>
            </a:outerShdw>
          </a:effectLst>
        </p:spPr>
      </p:pic>
      <p:pic>
        <p:nvPicPr>
          <p:cNvPr id="12" name="Picture 11">
            <a:extLst>
              <a:ext uri="{FF2B5EF4-FFF2-40B4-BE49-F238E27FC236}">
                <a16:creationId xmlns:a16="http://schemas.microsoft.com/office/drawing/2014/main" id="{182136E7-A5F6-DA46-90D1-22C0F42FE2F9}"/>
              </a:ext>
            </a:extLst>
          </p:cNvPr>
          <p:cNvPicPr>
            <a:picLocks noChangeAspect="1"/>
          </p:cNvPicPr>
          <p:nvPr/>
        </p:nvPicPr>
        <p:blipFill>
          <a:blip r:embed="rId5"/>
          <a:stretch>
            <a:fillRect/>
          </a:stretch>
        </p:blipFill>
        <p:spPr>
          <a:xfrm>
            <a:off x="1778342" y="219920"/>
            <a:ext cx="5499100" cy="1673043"/>
          </a:xfrm>
          <a:prstGeom prst="rect">
            <a:avLst/>
          </a:prstGeom>
          <a:ln w="28575">
            <a:solidFill>
              <a:schemeClr val="tx1"/>
            </a:solidFill>
          </a:ln>
          <a:effectLst>
            <a:outerShdw blurRad="50800" dist="38100" dir="2700000" sx="101000" sy="101000" algn="tl" rotWithShape="0">
              <a:prstClr val="black">
                <a:alpha val="60000"/>
              </a:prstClr>
            </a:outerShdw>
          </a:effectLst>
        </p:spPr>
      </p:pic>
      <p:pic>
        <p:nvPicPr>
          <p:cNvPr id="13" name="Picture 12">
            <a:extLst>
              <a:ext uri="{FF2B5EF4-FFF2-40B4-BE49-F238E27FC236}">
                <a16:creationId xmlns:a16="http://schemas.microsoft.com/office/drawing/2014/main" id="{551D3905-1D10-0542-A318-9BD95E6EEDEC}"/>
              </a:ext>
            </a:extLst>
          </p:cNvPr>
          <p:cNvPicPr>
            <a:picLocks noChangeAspect="1"/>
          </p:cNvPicPr>
          <p:nvPr/>
        </p:nvPicPr>
        <p:blipFill>
          <a:blip r:embed="rId6"/>
          <a:stretch>
            <a:fillRect/>
          </a:stretch>
        </p:blipFill>
        <p:spPr>
          <a:xfrm>
            <a:off x="2273640" y="1623042"/>
            <a:ext cx="5499100" cy="1641522"/>
          </a:xfrm>
          <a:prstGeom prst="rect">
            <a:avLst/>
          </a:prstGeom>
          <a:ln w="28575">
            <a:solidFill>
              <a:schemeClr val="tx1"/>
            </a:solidFill>
          </a:ln>
          <a:effectLst>
            <a:outerShdw blurRad="50800" dist="38100" dir="2700000" sx="101000" sy="101000" algn="tl" rotWithShape="0">
              <a:prstClr val="black">
                <a:alpha val="60000"/>
              </a:prstClr>
            </a:outerShdw>
          </a:effectLst>
        </p:spPr>
      </p:pic>
    </p:spTree>
    <p:extLst>
      <p:ext uri="{BB962C8B-B14F-4D97-AF65-F5344CB8AC3E}">
        <p14:creationId xmlns:p14="http://schemas.microsoft.com/office/powerpoint/2010/main" val="4137562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1486" y="152400"/>
            <a:ext cx="11049000" cy="1397000"/>
          </a:xfrm>
        </p:spPr>
        <p:txBody>
          <a:bodyPr>
            <a:normAutofit/>
          </a:bodyPr>
          <a:lstStyle/>
          <a:p>
            <a:r>
              <a:rPr lang="en-US" sz="4800" dirty="0"/>
              <a:t>Try natural language when</a:t>
            </a:r>
          </a:p>
        </p:txBody>
      </p:sp>
      <p:sp>
        <p:nvSpPr>
          <p:cNvPr id="3" name="Content Placeholder 2"/>
          <p:cNvSpPr>
            <a:spLocks noGrp="1"/>
          </p:cNvSpPr>
          <p:nvPr>
            <p:ph idx="1"/>
          </p:nvPr>
        </p:nvSpPr>
        <p:spPr>
          <a:xfrm>
            <a:off x="1117309" y="1701800"/>
            <a:ext cx="10734722" cy="4435231"/>
          </a:xfrm>
        </p:spPr>
        <p:txBody>
          <a:bodyPr>
            <a:normAutofit/>
          </a:bodyPr>
          <a:lstStyle/>
          <a:p>
            <a:pPr>
              <a:spcBef>
                <a:spcPts val="2400"/>
              </a:spcBef>
            </a:pPr>
            <a:r>
              <a:rPr lang="en-US" sz="3200" dirty="0"/>
              <a:t>You’re not familiar with the terminology </a:t>
            </a:r>
            <a:br>
              <a:rPr lang="en-US" sz="3200" dirty="0"/>
            </a:br>
            <a:r>
              <a:rPr lang="en-US" sz="3200" dirty="0"/>
              <a:t>      in an area of law</a:t>
            </a:r>
          </a:p>
          <a:p>
            <a:pPr>
              <a:spcBef>
                <a:spcPts val="2400"/>
              </a:spcBef>
            </a:pPr>
            <a:r>
              <a:rPr lang="en-US" sz="3200" dirty="0"/>
              <a:t>There are multiple ways to state your issue</a:t>
            </a:r>
          </a:p>
          <a:p>
            <a:pPr>
              <a:spcBef>
                <a:spcPts val="2400"/>
              </a:spcBef>
            </a:pPr>
            <a:r>
              <a:rPr lang="en-US" sz="3200" dirty="0"/>
              <a:t>You’re looking for broad concepts or topics </a:t>
            </a:r>
            <a:br>
              <a:rPr lang="en-US" sz="3200" dirty="0"/>
            </a:br>
            <a:r>
              <a:rPr lang="en-US" sz="3200" dirty="0"/>
              <a:t>      rather than specific facts or documents</a:t>
            </a:r>
          </a:p>
          <a:p>
            <a:pPr>
              <a:spcBef>
                <a:spcPts val="2400"/>
              </a:spcBef>
            </a:pPr>
            <a:r>
              <a:rPr lang="en-US" sz="3200" dirty="0"/>
              <a:t>You only need a few relevant documents as a start</a:t>
            </a:r>
          </a:p>
        </p:txBody>
      </p:sp>
    </p:spTree>
    <p:extLst>
      <p:ext uri="{BB962C8B-B14F-4D97-AF65-F5344CB8AC3E}">
        <p14:creationId xmlns:p14="http://schemas.microsoft.com/office/powerpoint/2010/main" val="26357384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1486" y="152400"/>
            <a:ext cx="11049000" cy="1397000"/>
          </a:xfrm>
        </p:spPr>
        <p:txBody>
          <a:bodyPr>
            <a:normAutofit/>
          </a:bodyPr>
          <a:lstStyle/>
          <a:p>
            <a:r>
              <a:rPr lang="en-US" sz="4800" dirty="0"/>
              <a:t>Try terms &amp; connectors when</a:t>
            </a:r>
          </a:p>
        </p:txBody>
      </p:sp>
      <p:sp>
        <p:nvSpPr>
          <p:cNvPr id="3" name="Content Placeholder 2"/>
          <p:cNvSpPr>
            <a:spLocks noGrp="1"/>
          </p:cNvSpPr>
          <p:nvPr>
            <p:ph idx="1"/>
          </p:nvPr>
        </p:nvSpPr>
        <p:spPr>
          <a:xfrm>
            <a:off x="1117309" y="2044700"/>
            <a:ext cx="10157354" cy="4470400"/>
          </a:xfrm>
        </p:spPr>
        <p:txBody>
          <a:bodyPr>
            <a:normAutofit/>
          </a:bodyPr>
          <a:lstStyle/>
          <a:p>
            <a:pPr>
              <a:spcBef>
                <a:spcPts val="2400"/>
              </a:spcBef>
            </a:pPr>
            <a:r>
              <a:rPr lang="en-US" sz="3200" dirty="0"/>
              <a:t>There’s specialized factual/legal terminology</a:t>
            </a:r>
          </a:p>
          <a:p>
            <a:pPr>
              <a:spcBef>
                <a:spcPts val="2400"/>
              </a:spcBef>
            </a:pPr>
            <a:r>
              <a:rPr lang="en-US" sz="3200" dirty="0"/>
              <a:t>You’re looking for specific facts</a:t>
            </a:r>
          </a:p>
          <a:p>
            <a:pPr>
              <a:spcBef>
                <a:spcPts val="2400"/>
              </a:spcBef>
            </a:pPr>
            <a:r>
              <a:rPr lang="en-US" sz="3200" dirty="0"/>
              <a:t>You’re looking for a particular document</a:t>
            </a:r>
          </a:p>
          <a:p>
            <a:pPr>
              <a:spcBef>
                <a:spcPts val="2400"/>
              </a:spcBef>
            </a:pPr>
            <a:r>
              <a:rPr lang="en-US" sz="3200" dirty="0"/>
              <a:t>You want maximal control over how </a:t>
            </a:r>
            <a:br>
              <a:rPr lang="en-US" sz="3200" dirty="0"/>
            </a:br>
            <a:r>
              <a:rPr lang="en-US" sz="3200" dirty="0"/>
              <a:t>      the search engine processes your search</a:t>
            </a:r>
          </a:p>
        </p:txBody>
      </p:sp>
    </p:spTree>
    <p:extLst>
      <p:ext uri="{BB962C8B-B14F-4D97-AF65-F5344CB8AC3E}">
        <p14:creationId xmlns:p14="http://schemas.microsoft.com/office/powerpoint/2010/main" val="11615830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6E47EBF-598E-F047-9F2F-2A57E0026C85}"/>
              </a:ext>
            </a:extLst>
          </p:cNvPr>
          <p:cNvGrpSpPr/>
          <p:nvPr/>
        </p:nvGrpSpPr>
        <p:grpSpPr>
          <a:xfrm>
            <a:off x="1696484" y="103589"/>
            <a:ext cx="8795856" cy="5997174"/>
            <a:chOff x="348144" y="123234"/>
            <a:chExt cx="8447711" cy="5759802"/>
          </a:xfrm>
        </p:grpSpPr>
        <p:pic>
          <p:nvPicPr>
            <p:cNvPr id="3" name="Picture 2">
              <a:extLst>
                <a:ext uri="{FF2B5EF4-FFF2-40B4-BE49-F238E27FC236}">
                  <a16:creationId xmlns:a16="http://schemas.microsoft.com/office/drawing/2014/main" id="{7B83B916-B32A-FD49-93CE-9EA4D609B18C}"/>
                </a:ext>
              </a:extLst>
            </p:cNvPr>
            <p:cNvPicPr>
              <a:picLocks noChangeAspect="1"/>
            </p:cNvPicPr>
            <p:nvPr/>
          </p:nvPicPr>
          <p:blipFill>
            <a:blip r:embed="rId3"/>
            <a:stretch>
              <a:fillRect/>
            </a:stretch>
          </p:blipFill>
          <p:spPr>
            <a:xfrm>
              <a:off x="348144" y="123234"/>
              <a:ext cx="8447711" cy="5759802"/>
            </a:xfrm>
            <a:prstGeom prst="rect">
              <a:avLst/>
            </a:prstGeom>
            <a:ln w="19050">
              <a:solidFill>
                <a:schemeClr val="tx1"/>
              </a:solidFill>
            </a:ln>
          </p:spPr>
        </p:pic>
        <p:sp>
          <p:nvSpPr>
            <p:cNvPr id="7" name="Rectangle 6">
              <a:extLst>
                <a:ext uri="{FF2B5EF4-FFF2-40B4-BE49-F238E27FC236}">
                  <a16:creationId xmlns:a16="http://schemas.microsoft.com/office/drawing/2014/main" id="{E78A40A0-26C1-0647-95B9-BB4EBFE45551}"/>
                </a:ext>
              </a:extLst>
            </p:cNvPr>
            <p:cNvSpPr/>
            <p:nvPr/>
          </p:nvSpPr>
          <p:spPr bwMode="auto">
            <a:xfrm>
              <a:off x="4862456" y="161365"/>
              <a:ext cx="656217" cy="290456"/>
            </a:xfrm>
            <a:prstGeom prst="rect">
              <a:avLst/>
            </a:prstGeom>
            <a:solidFill>
              <a:srgbClr val="125A9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grpSp>
      <p:sp>
        <p:nvSpPr>
          <p:cNvPr id="330754" name="Text Box 2"/>
          <p:cNvSpPr txBox="1">
            <a:spLocks noChangeArrowheads="1"/>
          </p:cNvSpPr>
          <p:nvPr/>
        </p:nvSpPr>
        <p:spPr bwMode="auto">
          <a:xfrm>
            <a:off x="1522412" y="6186488"/>
            <a:ext cx="9144000" cy="5191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175">
                <a:solidFill>
                  <a:schemeClr val="tx1"/>
                </a:solidFill>
                <a:miter lim="800000"/>
                <a:headEnd/>
                <a:tailEnd/>
              </a14:hiddenLine>
            </a:ext>
          </a:extLst>
        </p:spPr>
        <p:txBody>
          <a:bodyPr>
            <a:spAutoFit/>
          </a:bodyPr>
          <a:lstStyle/>
          <a:p>
            <a:pPr algn="ctr">
              <a:spcBef>
                <a:spcPct val="50000"/>
              </a:spcBef>
            </a:pPr>
            <a:r>
              <a:rPr lang="en-US" sz="2800" b="1" dirty="0"/>
              <a:t>Exploit “Search Within Results”</a:t>
            </a:r>
          </a:p>
        </p:txBody>
      </p:sp>
      <p:sp>
        <p:nvSpPr>
          <p:cNvPr id="5" name="Rounded Rectangle 4">
            <a:extLst>
              <a:ext uri="{FF2B5EF4-FFF2-40B4-BE49-F238E27FC236}">
                <a16:creationId xmlns:a16="http://schemas.microsoft.com/office/drawing/2014/main" id="{81113D4F-C848-9C48-97D4-BDA9294CDA42}"/>
              </a:ext>
            </a:extLst>
          </p:cNvPr>
          <p:cNvSpPr/>
          <p:nvPr/>
        </p:nvSpPr>
        <p:spPr bwMode="auto">
          <a:xfrm>
            <a:off x="1827212" y="3259584"/>
            <a:ext cx="1680066" cy="814283"/>
          </a:xfrm>
          <a:prstGeom prst="roundRect">
            <a:avLst/>
          </a:prstGeom>
          <a:noFill/>
          <a:ln w="38100" cap="flat" cmpd="sng" algn="ctr">
            <a:solidFill>
              <a:schemeClr val="accent3"/>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pic>
        <p:nvPicPr>
          <p:cNvPr id="6" name="Picture 5">
            <a:extLst>
              <a:ext uri="{FF2B5EF4-FFF2-40B4-BE49-F238E27FC236}">
                <a16:creationId xmlns:a16="http://schemas.microsoft.com/office/drawing/2014/main" id="{AE8092F6-E296-3D4D-AC03-C22AC809D9F2}"/>
              </a:ext>
            </a:extLst>
          </p:cNvPr>
          <p:cNvPicPr>
            <a:picLocks noChangeAspect="1"/>
          </p:cNvPicPr>
          <p:nvPr/>
        </p:nvPicPr>
        <p:blipFill rotWithShape="1">
          <a:blip r:embed="rId4"/>
          <a:srcRect l="26823" t="41686" r="35883" b="32379"/>
          <a:stretch/>
        </p:blipFill>
        <p:spPr>
          <a:xfrm>
            <a:off x="3297290" y="2043134"/>
            <a:ext cx="6270121" cy="2452666"/>
          </a:xfrm>
          <a:prstGeom prst="rect">
            <a:avLst/>
          </a:prstGeom>
          <a:ln w="19050">
            <a:solidFill>
              <a:schemeClr val="tx1"/>
            </a:solidFill>
          </a:ln>
          <a:effectLst>
            <a:outerShdw blurRad="50800" dist="76200" dir="2700000" algn="tl" rotWithShape="0">
              <a:prstClr val="black">
                <a:alpha val="40000"/>
              </a:prstClr>
            </a:outerShdw>
          </a:effectLst>
        </p:spPr>
      </p:pic>
    </p:spTree>
    <p:extLst>
      <p:ext uri="{BB962C8B-B14F-4D97-AF65-F5344CB8AC3E}">
        <p14:creationId xmlns:p14="http://schemas.microsoft.com/office/powerpoint/2010/main" val="24419842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Text Box 2"/>
          <p:cNvSpPr txBox="1">
            <a:spLocks noChangeArrowheads="1"/>
          </p:cNvSpPr>
          <p:nvPr/>
        </p:nvSpPr>
        <p:spPr bwMode="auto">
          <a:xfrm>
            <a:off x="1522412" y="6186488"/>
            <a:ext cx="9144000" cy="5191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175">
                <a:solidFill>
                  <a:schemeClr val="tx1"/>
                </a:solidFill>
                <a:miter lim="800000"/>
                <a:headEnd/>
                <a:tailEnd/>
              </a14:hiddenLine>
            </a:ext>
          </a:extLst>
        </p:spPr>
        <p:txBody>
          <a:bodyPr>
            <a:spAutoFit/>
          </a:bodyPr>
          <a:lstStyle/>
          <a:p>
            <a:pPr algn="ctr">
              <a:spcBef>
                <a:spcPct val="50000"/>
              </a:spcBef>
            </a:pPr>
            <a:r>
              <a:rPr lang="en-US" sz="2800" b="1" dirty="0"/>
              <a:t>Take advantage of Field / Segment searching</a:t>
            </a:r>
          </a:p>
        </p:txBody>
      </p:sp>
      <p:pic>
        <p:nvPicPr>
          <p:cNvPr id="3" name="Picture 2">
            <a:extLst>
              <a:ext uri="{FF2B5EF4-FFF2-40B4-BE49-F238E27FC236}">
                <a16:creationId xmlns:a16="http://schemas.microsoft.com/office/drawing/2014/main" id="{3705EF88-32BE-574B-A61E-BC016C969F82}"/>
              </a:ext>
            </a:extLst>
          </p:cNvPr>
          <p:cNvPicPr>
            <a:picLocks noChangeAspect="1"/>
          </p:cNvPicPr>
          <p:nvPr/>
        </p:nvPicPr>
        <p:blipFill rotWithShape="1">
          <a:blip r:embed="rId3"/>
          <a:srcRect b="13855"/>
          <a:stretch/>
        </p:blipFill>
        <p:spPr>
          <a:xfrm>
            <a:off x="786306" y="340866"/>
            <a:ext cx="10616211" cy="5759897"/>
          </a:xfrm>
          <a:prstGeom prst="rect">
            <a:avLst/>
          </a:prstGeom>
          <a:ln w="19050">
            <a:solidFill>
              <a:schemeClr val="tx1"/>
            </a:solidFill>
          </a:ln>
        </p:spPr>
      </p:pic>
      <p:sp>
        <p:nvSpPr>
          <p:cNvPr id="5" name="AutoShape 16">
            <a:extLst>
              <a:ext uri="{FF2B5EF4-FFF2-40B4-BE49-F238E27FC236}">
                <a16:creationId xmlns:a16="http://schemas.microsoft.com/office/drawing/2014/main" id="{9D6C275B-787F-3349-B45F-C8249E82F463}"/>
              </a:ext>
            </a:extLst>
          </p:cNvPr>
          <p:cNvSpPr>
            <a:spLocks noChangeArrowheads="1"/>
          </p:cNvSpPr>
          <p:nvPr/>
        </p:nvSpPr>
        <p:spPr bwMode="auto">
          <a:xfrm>
            <a:off x="2513012" y="2971800"/>
            <a:ext cx="8508505" cy="1732186"/>
          </a:xfrm>
          <a:prstGeom prst="wedgeRectCallout">
            <a:avLst>
              <a:gd name="adj1" fmla="val -59208"/>
              <a:gd name="adj2" fmla="val -95892"/>
            </a:avLst>
          </a:prstGeom>
          <a:solidFill>
            <a:srgbClr val="EBEBEB"/>
          </a:solidFill>
          <a:ln w="28575">
            <a:solidFill>
              <a:schemeClr val="tx1"/>
            </a:solidFill>
            <a:miter lim="800000"/>
            <a:headEnd/>
            <a:tailEnd/>
          </a:ln>
          <a:effectLst>
            <a:outerShdw blurRad="50800" dist="25400" dir="2700000" algn="tl" rotWithShape="0">
              <a:prstClr val="black">
                <a:alpha val="60000"/>
              </a:prstClr>
            </a:outerShdw>
          </a:effectLst>
        </p:spPr>
        <p:txBody>
          <a:bodyPr wrap="square" anchor="ctr"/>
          <a:lstStyle/>
          <a:p>
            <a:pPr>
              <a:lnSpc>
                <a:spcPts val="2400"/>
              </a:lnSpc>
            </a:pPr>
            <a:r>
              <a:rPr lang="en-US" altLang="en-US" b="1" dirty="0">
                <a:solidFill>
                  <a:schemeClr val="tx2"/>
                </a:solidFill>
              </a:rPr>
              <a:t>  </a:t>
            </a:r>
            <a:r>
              <a:rPr lang="en-US" altLang="en-US" b="1" dirty="0">
                <a:solidFill>
                  <a:schemeClr val="tx1">
                    <a:lumMod val="75000"/>
                  </a:schemeClr>
                </a:solidFill>
              </a:rPr>
              <a:t>Search:</a:t>
            </a:r>
            <a:br>
              <a:rPr lang="en-US" altLang="en-US" b="1" dirty="0"/>
            </a:br>
            <a:r>
              <a:rPr lang="en-US" altLang="en-US" b="1" dirty="0"/>
              <a:t>      </a:t>
            </a:r>
            <a:r>
              <a:rPr lang="en-US" altLang="en-US" b="1" dirty="0" err="1">
                <a:solidFill>
                  <a:schemeClr val="tx2"/>
                </a:solidFill>
              </a:rPr>
              <a:t>writtenby</a:t>
            </a:r>
            <a:r>
              <a:rPr lang="en-US" altLang="en-US" b="1" dirty="0">
                <a:solidFill>
                  <a:schemeClr val="tx2"/>
                </a:solidFill>
              </a:rPr>
              <a:t>(</a:t>
            </a:r>
            <a:r>
              <a:rPr lang="en-US" altLang="en-US" dirty="0" err="1">
                <a:solidFill>
                  <a:schemeClr val="tx2"/>
                </a:solidFill>
              </a:rPr>
              <a:t>george</a:t>
            </a:r>
            <a:r>
              <a:rPr lang="en-US" altLang="en-US" b="1" dirty="0">
                <a:solidFill>
                  <a:schemeClr val="tx2"/>
                </a:solidFill>
              </a:rPr>
              <a:t>)</a:t>
            </a:r>
            <a:r>
              <a:rPr lang="en-US" altLang="en-US" dirty="0">
                <a:solidFill>
                  <a:schemeClr val="tx2"/>
                </a:solidFill>
              </a:rPr>
              <a:t> and </a:t>
            </a:r>
            <a:br>
              <a:rPr lang="en-US" altLang="en-US" dirty="0">
                <a:solidFill>
                  <a:schemeClr val="tx2"/>
                </a:solidFill>
              </a:rPr>
            </a:br>
            <a:r>
              <a:rPr lang="en-US" altLang="en-US" dirty="0">
                <a:solidFill>
                  <a:schemeClr val="tx2"/>
                </a:solidFill>
              </a:rPr>
              <a:t>      </a:t>
            </a:r>
            <a:r>
              <a:rPr lang="en-US" altLang="en-US" b="1" dirty="0">
                <a:solidFill>
                  <a:schemeClr val="tx2"/>
                </a:solidFill>
              </a:rPr>
              <a:t>ln-summary(</a:t>
            </a:r>
            <a:r>
              <a:rPr lang="en-US" altLang="en-US" dirty="0">
                <a:solidFill>
                  <a:schemeClr val="tx2"/>
                </a:solidFill>
              </a:rPr>
              <a:t>"death penalty" or "capital punishment"     </a:t>
            </a:r>
          </a:p>
          <a:p>
            <a:pPr>
              <a:lnSpc>
                <a:spcPts val="2400"/>
              </a:lnSpc>
            </a:pPr>
            <a:r>
              <a:rPr lang="en-US" altLang="en-US" dirty="0">
                <a:solidFill>
                  <a:schemeClr val="tx2"/>
                </a:solidFill>
              </a:rPr>
              <a:t>      or (</a:t>
            </a:r>
            <a:r>
              <a:rPr lang="en-US" altLang="en-US" dirty="0" err="1">
                <a:solidFill>
                  <a:schemeClr val="tx2"/>
                </a:solidFill>
              </a:rPr>
              <a:t>sentenc</a:t>
            </a:r>
            <a:r>
              <a:rPr lang="en-US" altLang="en-US" dirty="0">
                <a:solidFill>
                  <a:schemeClr val="tx2"/>
                </a:solidFill>
              </a:rPr>
              <a:t>! /2 death) or "capital murder"</a:t>
            </a:r>
            <a:r>
              <a:rPr lang="en-US" altLang="en-US" b="1" dirty="0">
                <a:solidFill>
                  <a:schemeClr val="tx2"/>
                </a:solidFill>
              </a:rPr>
              <a:t>)</a:t>
            </a:r>
            <a:endParaRPr lang="en-US" altLang="en-US" sz="3200" b="1" dirty="0">
              <a:solidFill>
                <a:schemeClr val="tx2"/>
              </a:solidFill>
            </a:endParaRPr>
          </a:p>
        </p:txBody>
      </p:sp>
    </p:spTree>
    <p:extLst>
      <p:ext uri="{BB962C8B-B14F-4D97-AF65-F5344CB8AC3E}">
        <p14:creationId xmlns:p14="http://schemas.microsoft.com/office/powerpoint/2010/main" val="22674739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Ask the </a:t>
            </a:r>
            <a:r>
              <a:rPr lang="en-US" sz="3200" dirty="0" err="1"/>
              <a:t>Zief</a:t>
            </a:r>
            <a:r>
              <a:rPr lang="en-US" sz="3200" dirty="0"/>
              <a:t> Research Librarians!</a:t>
            </a:r>
          </a:p>
        </p:txBody>
      </p:sp>
      <p:pic>
        <p:nvPicPr>
          <p:cNvPr id="6" name="Picture Placeholder 5"/>
          <p:cNvPicPr>
            <a:picLocks noGrp="1" noChangeAspect="1"/>
          </p:cNvPicPr>
          <p:nvPr>
            <p:ph type="pic" idx="1"/>
          </p:nvPr>
        </p:nvPicPr>
        <p:blipFill>
          <a:blip r:embed="rId3">
            <a:extLst>
              <a:ext uri="{28A0092B-C50C-407E-A947-70E740481C1C}">
                <a14:useLocalDpi xmlns:a14="http://schemas.microsoft.com/office/drawing/2010/main" val="0"/>
              </a:ext>
            </a:extLst>
          </a:blip>
          <a:stretch>
            <a:fillRect/>
          </a:stretch>
        </p:blipFill>
        <p:spPr>
          <a:xfrm>
            <a:off x="2754085" y="279401"/>
            <a:ext cx="6680655" cy="4448175"/>
          </a:xfrm>
        </p:spPr>
      </p:pic>
      <p:sp>
        <p:nvSpPr>
          <p:cNvPr id="4" name="Text Placeholder 3"/>
          <p:cNvSpPr>
            <a:spLocks noGrp="1"/>
          </p:cNvSpPr>
          <p:nvPr>
            <p:ph type="body" sz="half" idx="2"/>
          </p:nvPr>
        </p:nvSpPr>
        <p:spPr>
          <a:xfrm>
            <a:off x="1979612" y="5588000"/>
            <a:ext cx="8305800" cy="812800"/>
          </a:xfrm>
        </p:spPr>
        <p:txBody>
          <a:bodyPr>
            <a:normAutofit fontScale="92500"/>
          </a:bodyPr>
          <a:lstStyle/>
          <a:p>
            <a:pPr algn="ctr"/>
            <a:r>
              <a:rPr lang="en-US" sz="2800" dirty="0"/>
              <a:t>https://legalresearch.usfca.edu/ZiefResearchHelp</a:t>
            </a:r>
          </a:p>
          <a:p>
            <a:endParaRPr lang="en-US" dirty="0"/>
          </a:p>
        </p:txBody>
      </p:sp>
    </p:spTree>
    <p:extLst>
      <p:ext uri="{BB962C8B-B14F-4D97-AF65-F5344CB8AC3E}">
        <p14:creationId xmlns:p14="http://schemas.microsoft.com/office/powerpoint/2010/main" val="37053525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Photo credits</a:t>
            </a:r>
          </a:p>
        </p:txBody>
      </p:sp>
      <p:sp>
        <p:nvSpPr>
          <p:cNvPr id="3" name="Content Placeholder 2"/>
          <p:cNvSpPr>
            <a:spLocks noGrp="1"/>
          </p:cNvSpPr>
          <p:nvPr>
            <p:ph idx="1"/>
          </p:nvPr>
        </p:nvSpPr>
        <p:spPr>
          <a:xfrm>
            <a:off x="1117308" y="1701800"/>
            <a:ext cx="10768304" cy="4394200"/>
          </a:xfrm>
        </p:spPr>
        <p:txBody>
          <a:bodyPr>
            <a:normAutofit/>
          </a:bodyPr>
          <a:lstStyle/>
          <a:p>
            <a:r>
              <a:rPr lang="en-US" dirty="0"/>
              <a:t>Questions by Nick </a:t>
            </a:r>
            <a:r>
              <a:rPr lang="en-US" dirty="0" err="1"/>
              <a:t>Youngson</a:t>
            </a:r>
            <a:r>
              <a:rPr lang="en-US" dirty="0"/>
              <a:t>, CC BY-SA 3.0, Alpha Stock Images,</a:t>
            </a:r>
            <a:br>
              <a:rPr lang="en-US" dirty="0"/>
            </a:br>
            <a:r>
              <a:rPr lang="en-US" dirty="0"/>
              <a:t>    http://www.picpedia.org/highway-signs/q/questions.html </a:t>
            </a:r>
          </a:p>
          <a:p>
            <a:r>
              <a:rPr lang="en-US" dirty="0"/>
              <a:t>Thumbs up and down image by </a:t>
            </a:r>
            <a:r>
              <a:rPr lang="en-US" dirty="0" err="1"/>
              <a:t>Bunzellisa</a:t>
            </a:r>
            <a:r>
              <a:rPr lang="en-US" dirty="0"/>
              <a:t> from </a:t>
            </a:r>
            <a:r>
              <a:rPr lang="en-US" dirty="0" err="1"/>
              <a:t>Pixabay</a:t>
            </a:r>
            <a:r>
              <a:rPr lang="en-US" dirty="0"/>
              <a:t>,</a:t>
            </a:r>
            <a:br>
              <a:rPr lang="en-US" dirty="0"/>
            </a:br>
            <a:r>
              <a:rPr lang="en-US" dirty="0"/>
              <a:t>    https://pixabay.com/?utm_source=</a:t>
            </a:r>
            <a:r>
              <a:rPr lang="en-US" dirty="0" err="1"/>
              <a:t>link-attribution&amp;amp</a:t>
            </a:r>
            <a:r>
              <a:rPr lang="en-US" dirty="0"/>
              <a:t>;</a:t>
            </a:r>
            <a:br>
              <a:rPr lang="en-US" dirty="0"/>
            </a:br>
            <a:r>
              <a:rPr lang="en-US" dirty="0"/>
              <a:t>    </a:t>
            </a:r>
            <a:r>
              <a:rPr lang="en-US" dirty="0" err="1"/>
              <a:t>utm_medium</a:t>
            </a:r>
            <a:r>
              <a:rPr lang="en-US" dirty="0"/>
              <a:t>=</a:t>
            </a:r>
            <a:r>
              <a:rPr lang="en-US" dirty="0" err="1"/>
              <a:t>referral&amp;amp;utm_campaign</a:t>
            </a:r>
            <a:r>
              <a:rPr lang="en-US" dirty="0"/>
              <a:t>=image&amp;</a:t>
            </a:r>
            <a:br>
              <a:rPr lang="en-US" dirty="0"/>
            </a:br>
            <a:r>
              <a:rPr lang="en-US" dirty="0"/>
              <a:t>    </a:t>
            </a:r>
            <a:r>
              <a:rPr lang="en-US" dirty="0" err="1"/>
              <a:t>amp;utm_content</a:t>
            </a:r>
            <a:r>
              <a:rPr lang="en-US" dirty="0"/>
              <a:t>=3171760</a:t>
            </a:r>
          </a:p>
          <a:p>
            <a:r>
              <a:rPr lang="en-US" dirty="0"/>
              <a:t>Split — Christopher </a:t>
            </a:r>
            <a:r>
              <a:rPr lang="en-US" dirty="0" err="1"/>
              <a:t>Titzer</a:t>
            </a:r>
            <a:r>
              <a:rPr lang="en-US" dirty="0"/>
              <a:t>, </a:t>
            </a:r>
            <a:br>
              <a:rPr lang="en-US" dirty="0"/>
            </a:br>
            <a:r>
              <a:rPr lang="en-US" dirty="0"/>
              <a:t>     https://</a:t>
            </a:r>
            <a:r>
              <a:rPr lang="en-US" dirty="0" err="1"/>
              <a:t>www.flickr.com</a:t>
            </a:r>
            <a:r>
              <a:rPr lang="en-US" dirty="0"/>
              <a:t>/photos/</a:t>
            </a:r>
            <a:r>
              <a:rPr lang="en-US" dirty="0" err="1"/>
              <a:t>qchristopher</a:t>
            </a:r>
            <a:r>
              <a:rPr lang="en-US" dirty="0"/>
              <a:t>/3060799184  </a:t>
            </a:r>
            <a:br>
              <a:rPr lang="en-US" dirty="0"/>
            </a:br>
            <a:r>
              <a:rPr lang="en-US" dirty="0"/>
              <a:t>     CC BY-NC-ND 2.0 </a:t>
            </a:r>
            <a:br>
              <a:rPr lang="en-US" dirty="0"/>
            </a:br>
            <a:r>
              <a:rPr lang="en-US" dirty="0"/>
              <a:t>     (https://</a:t>
            </a:r>
            <a:r>
              <a:rPr lang="en-US" dirty="0" err="1"/>
              <a:t>creativecommons.org</a:t>
            </a:r>
            <a:r>
              <a:rPr lang="en-US" dirty="0"/>
              <a:t>/licenses/by-</a:t>
            </a:r>
            <a:r>
              <a:rPr lang="en-US" dirty="0" err="1"/>
              <a:t>nc</a:t>
            </a:r>
            <a:r>
              <a:rPr lang="en-US" dirty="0"/>
              <a:t>-</a:t>
            </a:r>
            <a:r>
              <a:rPr lang="en-US" dirty="0" err="1"/>
              <a:t>nd</a:t>
            </a:r>
            <a:r>
              <a:rPr lang="en-US" dirty="0"/>
              <a:t>/2.0/)</a:t>
            </a:r>
          </a:p>
        </p:txBody>
      </p:sp>
    </p:spTree>
    <p:extLst>
      <p:ext uri="{BB962C8B-B14F-4D97-AF65-F5344CB8AC3E}">
        <p14:creationId xmlns:p14="http://schemas.microsoft.com/office/powerpoint/2010/main" val="1052879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408" y="76200"/>
            <a:ext cx="11315991" cy="1397000"/>
          </a:xfrm>
        </p:spPr>
        <p:txBody>
          <a:bodyPr>
            <a:normAutofit/>
          </a:bodyPr>
          <a:lstStyle/>
          <a:p>
            <a:r>
              <a:rPr lang="en-US" sz="4800" dirty="0"/>
              <a:t>Disadvantages — secondary sources</a:t>
            </a:r>
          </a:p>
        </p:txBody>
      </p:sp>
      <p:sp>
        <p:nvSpPr>
          <p:cNvPr id="3" name="Content Placeholder 2"/>
          <p:cNvSpPr>
            <a:spLocks noGrp="1"/>
          </p:cNvSpPr>
          <p:nvPr>
            <p:ph idx="1"/>
          </p:nvPr>
        </p:nvSpPr>
        <p:spPr>
          <a:xfrm>
            <a:off x="774409" y="2006600"/>
            <a:ext cx="10157354" cy="4470400"/>
          </a:xfrm>
        </p:spPr>
        <p:txBody>
          <a:bodyPr>
            <a:normAutofit/>
          </a:bodyPr>
          <a:lstStyle/>
          <a:p>
            <a:pPr>
              <a:spcBef>
                <a:spcPts val="2400"/>
              </a:spcBef>
            </a:pPr>
            <a:r>
              <a:rPr lang="en-US" sz="3600" dirty="0"/>
              <a:t>Selectivity</a:t>
            </a:r>
          </a:p>
          <a:p>
            <a:pPr>
              <a:spcBef>
                <a:spcPts val="2400"/>
              </a:spcBef>
            </a:pPr>
            <a:r>
              <a:rPr lang="en-US" sz="3600" dirty="0"/>
              <a:t>“Big picture” focus</a:t>
            </a:r>
          </a:p>
          <a:p>
            <a:pPr>
              <a:spcBef>
                <a:spcPts val="2400"/>
              </a:spcBef>
            </a:pPr>
            <a:r>
              <a:rPr lang="en-US" sz="3600" dirty="0"/>
              <a:t>Lack of secondary sources for some topics</a:t>
            </a:r>
          </a:p>
        </p:txBody>
      </p:sp>
    </p:spTree>
    <p:extLst>
      <p:ext uri="{BB962C8B-B14F-4D97-AF65-F5344CB8AC3E}">
        <p14:creationId xmlns:p14="http://schemas.microsoft.com/office/powerpoint/2010/main" val="12692865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3F9DB4-EB3B-2047-8E27-3FE3B15AEFFA}"/>
              </a:ext>
            </a:extLst>
          </p:cNvPr>
          <p:cNvSpPr/>
          <p:nvPr/>
        </p:nvSpPr>
        <p:spPr bwMode="auto">
          <a:xfrm>
            <a:off x="-1" y="0"/>
            <a:ext cx="12188825" cy="6858000"/>
          </a:xfrm>
          <a:prstGeom prst="rect">
            <a:avLst/>
          </a:prstGeom>
          <a:blipFill dpi="0" rotWithShape="1">
            <a:blip r:embed="rId3"/>
            <a:srcRect/>
            <a:stretch>
              <a:fillRect t="-16646" b="-16653"/>
            </a:stretch>
          </a:bli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681817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232225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522412" y="0"/>
            <a:ext cx="9144000" cy="6858000"/>
          </a:xfrm>
          <a:prstGeom prst="rect">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sp>
        <p:nvSpPr>
          <p:cNvPr id="236546" name="Rectangle 2"/>
          <p:cNvSpPr>
            <a:spLocks noChangeArrowheads="1"/>
          </p:cNvSpPr>
          <p:nvPr/>
        </p:nvSpPr>
        <p:spPr bwMode="auto">
          <a:xfrm>
            <a:off x="1522412" y="2493818"/>
            <a:ext cx="9144000" cy="1606447"/>
          </a:xfrm>
          <a:prstGeom prst="rect">
            <a:avLst/>
          </a:prstGeom>
          <a:solidFill>
            <a:srgbClr val="FFFFFF"/>
          </a:solidFill>
          <a:ln w="28575" cmpd="sng">
            <a:solidFill>
              <a:schemeClr val="bg1">
                <a:lumMod val="65000"/>
              </a:schemeClr>
            </a:solidFill>
            <a:miter lim="800000"/>
            <a:headEnd/>
            <a:tailEnd/>
          </a:ln>
          <a:extLst/>
        </p:spPr>
        <p:txBody>
          <a:bodyPr lIns="35717" tIns="35717" rIns="35717" bIns="35717" anchor="b"/>
          <a:lstStyle/>
          <a:p>
            <a:pPr algn="ctr" defTabSz="642938"/>
            <a:r>
              <a:rPr lang="en-US" sz="6000" b="1" dirty="0">
                <a:sym typeface="Arial" charset="0"/>
              </a:rPr>
              <a:t>[wrap up &amp; what’s next]</a:t>
            </a:r>
            <a:br>
              <a:rPr lang="en-US" sz="6000" b="1" dirty="0">
                <a:sym typeface="Arial" charset="0"/>
              </a:rPr>
            </a:br>
            <a:r>
              <a:rPr lang="en-US" b="1" dirty="0">
                <a:sym typeface="Arial" charset="0"/>
              </a:rPr>
              <a:t> </a:t>
            </a:r>
            <a:endParaRPr lang="en-US" sz="6000" b="1" dirty="0">
              <a:sym typeface="Arial" charset="0"/>
            </a:endParaRPr>
          </a:p>
        </p:txBody>
      </p:sp>
      <p:sp>
        <p:nvSpPr>
          <p:cNvPr id="2" name="Rectangle 1"/>
          <p:cNvSpPr/>
          <p:nvPr/>
        </p:nvSpPr>
        <p:spPr bwMode="auto">
          <a:xfrm>
            <a:off x="1522412" y="211678"/>
            <a:ext cx="9144000" cy="6151859"/>
          </a:xfrm>
          <a:prstGeom prst="rect">
            <a:avLst/>
          </a:prstGeom>
          <a:blipFill rotWithShape="1">
            <a:blip r:embed="rId3"/>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939718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CD5EDC7-2036-604E-A69B-659862882673}"/>
              </a:ext>
            </a:extLst>
          </p:cNvPr>
          <p:cNvSpPr/>
          <p:nvPr/>
        </p:nvSpPr>
        <p:spPr bwMode="auto">
          <a:xfrm>
            <a:off x="-9610" y="16041"/>
            <a:ext cx="12198435" cy="6841959"/>
          </a:xfrm>
          <a:prstGeom prst="rect">
            <a:avLst/>
          </a:prstGeom>
          <a:blipFill dpi="0" rotWithShape="1">
            <a:blip r:embed="rId2">
              <a:duotone>
                <a:schemeClr val="accent2">
                  <a:shade val="45000"/>
                  <a:satMod val="135000"/>
                </a:schemeClr>
                <a:prstClr val="white"/>
              </a:duotone>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a:fillRect b="-33716"/>
            </a:stretch>
          </a:blip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3" name="Title 1"/>
          <p:cNvSpPr txBox="1">
            <a:spLocks/>
          </p:cNvSpPr>
          <p:nvPr/>
        </p:nvSpPr>
        <p:spPr>
          <a:xfrm>
            <a:off x="1797668" y="1752600"/>
            <a:ext cx="8583878" cy="2194560"/>
          </a:xfrm>
          <a:prstGeom prst="rect">
            <a:avLst/>
          </a:prstGeom>
          <a:ln w="38100"/>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nchorCtr="0">
            <a:normAutofit/>
          </a:bodyPr>
          <a:lst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a:lstStyle>
          <a:p>
            <a:pPr algn="ctr">
              <a:spcBef>
                <a:spcPts val="600"/>
              </a:spcBef>
              <a:spcAft>
                <a:spcPts val="600"/>
              </a:spcAft>
            </a:pPr>
            <a:r>
              <a:rPr lang="en-US" sz="6000" b="1" dirty="0"/>
              <a:t>Secondary Sources</a:t>
            </a:r>
            <a:endParaRPr lang="en-US" sz="4700" dirty="0"/>
          </a:p>
        </p:txBody>
      </p:sp>
    </p:spTree>
    <p:extLst>
      <p:ext uri="{BB962C8B-B14F-4D97-AF65-F5344CB8AC3E}">
        <p14:creationId xmlns:p14="http://schemas.microsoft.com/office/powerpoint/2010/main" val="32526145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Photo credits</a:t>
            </a:r>
          </a:p>
        </p:txBody>
      </p:sp>
      <p:sp>
        <p:nvSpPr>
          <p:cNvPr id="3" name="Content Placeholder 2"/>
          <p:cNvSpPr>
            <a:spLocks noGrp="1"/>
          </p:cNvSpPr>
          <p:nvPr>
            <p:ph idx="1"/>
          </p:nvPr>
        </p:nvSpPr>
        <p:spPr/>
        <p:txBody>
          <a:bodyPr/>
          <a:lstStyle/>
          <a:p>
            <a:r>
              <a:rPr lang="en-US" dirty="0"/>
              <a:t>Questions by Nick </a:t>
            </a:r>
            <a:r>
              <a:rPr lang="en-US" dirty="0" err="1"/>
              <a:t>Youngson</a:t>
            </a:r>
            <a:r>
              <a:rPr lang="en-US" dirty="0"/>
              <a:t>, CC BY-SA 3.0, Alpha Stock Images, http://www.picpedia.org/highway-signs/q/questions.html</a:t>
            </a:r>
          </a:p>
          <a:p>
            <a:r>
              <a:rPr lang="en-US" dirty="0"/>
              <a:t>This is the End — Chris Goldberg, https://www.flickr.com/photos/chrisgold/10766099293, CC BY-NC 2.0 (https://creativecommons.org/licenses/by-nc/2.0)</a:t>
            </a:r>
          </a:p>
          <a:p>
            <a:endParaRPr lang="en-US" dirty="0"/>
          </a:p>
        </p:txBody>
      </p:sp>
    </p:spTree>
    <p:extLst>
      <p:ext uri="{BB962C8B-B14F-4D97-AF65-F5344CB8AC3E}">
        <p14:creationId xmlns:p14="http://schemas.microsoft.com/office/powerpoint/2010/main" val="2827531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Ask the </a:t>
            </a:r>
            <a:r>
              <a:rPr lang="en-US" sz="3200" dirty="0" err="1"/>
              <a:t>Zief</a:t>
            </a:r>
            <a:r>
              <a:rPr lang="en-US" sz="3200" dirty="0"/>
              <a:t> Research Librarians!</a:t>
            </a:r>
          </a:p>
        </p:txBody>
      </p:sp>
      <p:pic>
        <p:nvPicPr>
          <p:cNvPr id="6" name="Picture Placeholder 5"/>
          <p:cNvPicPr>
            <a:picLocks noGrp="1" noChangeAspect="1"/>
          </p:cNvPicPr>
          <p:nvPr>
            <p:ph type="pic" idx="1"/>
          </p:nvPr>
        </p:nvPicPr>
        <p:blipFill>
          <a:blip r:embed="rId3">
            <a:extLst>
              <a:ext uri="{28A0092B-C50C-407E-A947-70E740481C1C}">
                <a14:useLocalDpi xmlns:a14="http://schemas.microsoft.com/office/drawing/2010/main" val="0"/>
              </a:ext>
            </a:extLst>
          </a:blip>
          <a:stretch>
            <a:fillRect/>
          </a:stretch>
        </p:blipFill>
        <p:spPr>
          <a:xfrm>
            <a:off x="2754085" y="279401"/>
            <a:ext cx="6680655" cy="4448175"/>
          </a:xfrm>
        </p:spPr>
      </p:pic>
      <p:sp>
        <p:nvSpPr>
          <p:cNvPr id="4" name="Text Placeholder 3"/>
          <p:cNvSpPr>
            <a:spLocks noGrp="1"/>
          </p:cNvSpPr>
          <p:nvPr>
            <p:ph type="body" sz="half" idx="2"/>
          </p:nvPr>
        </p:nvSpPr>
        <p:spPr>
          <a:xfrm>
            <a:off x="1979612" y="5588000"/>
            <a:ext cx="8305800" cy="812800"/>
          </a:xfrm>
        </p:spPr>
        <p:txBody>
          <a:bodyPr>
            <a:normAutofit fontScale="92500"/>
          </a:bodyPr>
          <a:lstStyle/>
          <a:p>
            <a:pPr algn="ctr"/>
            <a:r>
              <a:rPr lang="en-US" sz="2800" dirty="0"/>
              <a:t>https://legalresearch.usfca.edu/ZiefResearchHelp</a:t>
            </a:r>
          </a:p>
          <a:p>
            <a:endParaRPr lang="en-US" dirty="0"/>
          </a:p>
        </p:txBody>
      </p:sp>
    </p:spTree>
    <p:extLst>
      <p:ext uri="{BB962C8B-B14F-4D97-AF65-F5344CB8AC3E}">
        <p14:creationId xmlns:p14="http://schemas.microsoft.com/office/powerpoint/2010/main" val="40506792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589" y="4040554"/>
            <a:ext cx="7008574" cy="1346200"/>
          </a:xfrm>
        </p:spPr>
        <p:txBody>
          <a:bodyPr/>
          <a:lstStyle/>
          <a:p>
            <a:r>
              <a:rPr lang="en-US" dirty="0"/>
              <a:t>Annotated Codes</a:t>
            </a:r>
          </a:p>
        </p:txBody>
      </p:sp>
      <p:sp>
        <p:nvSpPr>
          <p:cNvPr id="3" name="Text Placeholder 2"/>
          <p:cNvSpPr>
            <a:spLocks noGrp="1"/>
          </p:cNvSpPr>
          <p:nvPr>
            <p:ph type="body" idx="1"/>
          </p:nvPr>
        </p:nvSpPr>
        <p:spPr>
          <a:xfrm>
            <a:off x="836612" y="2132013"/>
            <a:ext cx="7008574" cy="1296987"/>
          </a:xfrm>
        </p:spPr>
        <p:txBody>
          <a:bodyPr/>
          <a:lstStyle/>
          <a:p>
            <a:r>
              <a:rPr lang="en-US" dirty="0"/>
              <a:t>Up next . . .</a:t>
            </a:r>
          </a:p>
        </p:txBody>
      </p:sp>
    </p:spTree>
    <p:extLst>
      <p:ext uri="{BB962C8B-B14F-4D97-AF65-F5344CB8AC3E}">
        <p14:creationId xmlns:p14="http://schemas.microsoft.com/office/powerpoint/2010/main" val="1776761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Photo credits</a:t>
            </a:r>
          </a:p>
        </p:txBody>
      </p:sp>
      <p:sp>
        <p:nvSpPr>
          <p:cNvPr id="3" name="Content Placeholder 2"/>
          <p:cNvSpPr>
            <a:spLocks noGrp="1"/>
          </p:cNvSpPr>
          <p:nvPr>
            <p:ph idx="1"/>
          </p:nvPr>
        </p:nvSpPr>
        <p:spPr>
          <a:xfrm>
            <a:off x="1117308" y="1701800"/>
            <a:ext cx="10768304" cy="4394200"/>
          </a:xfrm>
        </p:spPr>
        <p:txBody>
          <a:bodyPr>
            <a:normAutofit/>
          </a:bodyPr>
          <a:lstStyle/>
          <a:p>
            <a:r>
              <a:rPr lang="en-US" dirty="0"/>
              <a:t>Questions by Nick </a:t>
            </a:r>
            <a:r>
              <a:rPr lang="en-US" dirty="0" err="1"/>
              <a:t>Youngson</a:t>
            </a:r>
            <a:r>
              <a:rPr lang="en-US" dirty="0"/>
              <a:t>, CC BY-SA 3.0, Alpha Stock Images,</a:t>
            </a:r>
            <a:br>
              <a:rPr lang="en-US" dirty="0"/>
            </a:br>
            <a:r>
              <a:rPr lang="en-US" dirty="0"/>
              <a:t>    http://www.picpedia.org/highway-signs/q/questions.html </a:t>
            </a:r>
          </a:p>
          <a:p>
            <a:r>
              <a:rPr lang="en-US" dirty="0"/>
              <a:t>Thumbs up and down image by </a:t>
            </a:r>
            <a:r>
              <a:rPr lang="en-US" dirty="0" err="1"/>
              <a:t>Bunzellisa</a:t>
            </a:r>
            <a:r>
              <a:rPr lang="en-US" dirty="0"/>
              <a:t> from </a:t>
            </a:r>
            <a:r>
              <a:rPr lang="en-US" dirty="0" err="1"/>
              <a:t>Pixabay</a:t>
            </a:r>
            <a:r>
              <a:rPr lang="en-US" dirty="0"/>
              <a:t>,</a:t>
            </a:r>
            <a:br>
              <a:rPr lang="en-US" dirty="0"/>
            </a:br>
            <a:r>
              <a:rPr lang="en-US" dirty="0"/>
              <a:t>    https://pixabay.com/?utm_source=</a:t>
            </a:r>
            <a:r>
              <a:rPr lang="en-US" dirty="0" err="1"/>
              <a:t>link-attribution&amp;amp</a:t>
            </a:r>
            <a:r>
              <a:rPr lang="en-US" dirty="0"/>
              <a:t>;</a:t>
            </a:r>
            <a:br>
              <a:rPr lang="en-US" dirty="0"/>
            </a:br>
            <a:r>
              <a:rPr lang="en-US" dirty="0"/>
              <a:t>    </a:t>
            </a:r>
            <a:r>
              <a:rPr lang="en-US" dirty="0" err="1"/>
              <a:t>utm_medium</a:t>
            </a:r>
            <a:r>
              <a:rPr lang="en-US" dirty="0"/>
              <a:t>=</a:t>
            </a:r>
            <a:r>
              <a:rPr lang="en-US" dirty="0" err="1"/>
              <a:t>referral&amp;amp;utm_campaign</a:t>
            </a:r>
            <a:r>
              <a:rPr lang="en-US" dirty="0"/>
              <a:t>=image&amp;</a:t>
            </a:r>
            <a:br>
              <a:rPr lang="en-US" dirty="0"/>
            </a:br>
            <a:r>
              <a:rPr lang="en-US" dirty="0"/>
              <a:t>    </a:t>
            </a:r>
            <a:r>
              <a:rPr lang="en-US" dirty="0" err="1"/>
              <a:t>amp;utm_content</a:t>
            </a:r>
            <a:r>
              <a:rPr lang="en-US" dirty="0"/>
              <a:t>=3171760</a:t>
            </a:r>
          </a:p>
          <a:p>
            <a:r>
              <a:rPr lang="en-US" dirty="0"/>
              <a:t>Split — Christopher </a:t>
            </a:r>
            <a:r>
              <a:rPr lang="en-US" dirty="0" err="1"/>
              <a:t>Titzer</a:t>
            </a:r>
            <a:r>
              <a:rPr lang="en-US" dirty="0"/>
              <a:t>, </a:t>
            </a:r>
            <a:br>
              <a:rPr lang="en-US" dirty="0"/>
            </a:br>
            <a:r>
              <a:rPr lang="en-US" dirty="0"/>
              <a:t>     https://</a:t>
            </a:r>
            <a:r>
              <a:rPr lang="en-US" dirty="0" err="1"/>
              <a:t>www.flickr.com</a:t>
            </a:r>
            <a:r>
              <a:rPr lang="en-US" dirty="0"/>
              <a:t>/photos/</a:t>
            </a:r>
            <a:r>
              <a:rPr lang="en-US" dirty="0" err="1"/>
              <a:t>qchristopher</a:t>
            </a:r>
            <a:r>
              <a:rPr lang="en-US" dirty="0"/>
              <a:t>/3060799184  </a:t>
            </a:r>
            <a:br>
              <a:rPr lang="en-US" dirty="0"/>
            </a:br>
            <a:r>
              <a:rPr lang="en-US" dirty="0"/>
              <a:t>     CC BY-NC-ND 2.0 </a:t>
            </a:r>
            <a:br>
              <a:rPr lang="en-US" dirty="0"/>
            </a:br>
            <a:r>
              <a:rPr lang="en-US" dirty="0"/>
              <a:t>     (https://</a:t>
            </a:r>
            <a:r>
              <a:rPr lang="en-US" dirty="0" err="1"/>
              <a:t>creativecommons.org</a:t>
            </a:r>
            <a:r>
              <a:rPr lang="en-US" dirty="0"/>
              <a:t>/licenses/by-</a:t>
            </a:r>
            <a:r>
              <a:rPr lang="en-US" dirty="0" err="1"/>
              <a:t>nc</a:t>
            </a:r>
            <a:r>
              <a:rPr lang="en-US" dirty="0"/>
              <a:t>-</a:t>
            </a:r>
            <a:r>
              <a:rPr lang="en-US" dirty="0" err="1"/>
              <a:t>nd</a:t>
            </a:r>
            <a:r>
              <a:rPr lang="en-US" dirty="0"/>
              <a:t>/2.0/)</a:t>
            </a:r>
          </a:p>
        </p:txBody>
      </p:sp>
    </p:spTree>
    <p:extLst>
      <p:ext uri="{BB962C8B-B14F-4D97-AF65-F5344CB8AC3E}">
        <p14:creationId xmlns:p14="http://schemas.microsoft.com/office/powerpoint/2010/main" val="3412007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3F9DB4-EB3B-2047-8E27-3FE3B15AEFFA}"/>
              </a:ext>
            </a:extLst>
          </p:cNvPr>
          <p:cNvSpPr/>
          <p:nvPr/>
        </p:nvSpPr>
        <p:spPr bwMode="auto">
          <a:xfrm>
            <a:off x="-1" y="0"/>
            <a:ext cx="12188825" cy="6858000"/>
          </a:xfrm>
          <a:prstGeom prst="rect">
            <a:avLst/>
          </a:prstGeom>
          <a:blipFill dpi="0" rotWithShape="1">
            <a:blip r:embed="rId3"/>
            <a:srcRect/>
            <a:stretch>
              <a:fillRect t="-16646" b="-16653"/>
            </a:stretch>
          </a:bli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555004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1140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2383" y="431801"/>
            <a:ext cx="7008574" cy="3298825"/>
          </a:xfrm>
        </p:spPr>
        <p:txBody>
          <a:bodyPr>
            <a:normAutofit/>
          </a:bodyPr>
          <a:lstStyle/>
          <a:p>
            <a:r>
              <a:rPr lang="en-US" sz="6600" b="1" dirty="0"/>
              <a:t>Six ways </a:t>
            </a:r>
            <a:r>
              <a:rPr lang="en-US" sz="6600" dirty="0"/>
              <a:t>to find  </a:t>
            </a:r>
            <a:r>
              <a:rPr lang="en-US" sz="6600" b="1" dirty="0"/>
              <a:t>cases</a:t>
            </a:r>
            <a:endParaRPr lang="en-US" sz="6600" dirty="0"/>
          </a:p>
        </p:txBody>
      </p:sp>
      <p:sp>
        <p:nvSpPr>
          <p:cNvPr id="3" name="Subtitle 2"/>
          <p:cNvSpPr>
            <a:spLocks noGrp="1"/>
          </p:cNvSpPr>
          <p:nvPr>
            <p:ph type="subTitle" idx="1"/>
          </p:nvPr>
        </p:nvSpPr>
        <p:spPr>
          <a:xfrm>
            <a:off x="4672383" y="3860800"/>
            <a:ext cx="7008574" cy="1244600"/>
          </a:xfrm>
        </p:spPr>
        <p:txBody>
          <a:bodyPr>
            <a:noAutofit/>
          </a:bodyPr>
          <a:lstStyle/>
          <a:p>
            <a:r>
              <a:rPr lang="en-US" sz="3200" dirty="0"/>
              <a:t>Part 2 — Annotated codes</a:t>
            </a:r>
          </a:p>
        </p:txBody>
      </p:sp>
      <p:sp>
        <p:nvSpPr>
          <p:cNvPr id="4" name="Subtitle 2"/>
          <p:cNvSpPr txBox="1">
            <a:spLocks/>
          </p:cNvSpPr>
          <p:nvPr/>
        </p:nvSpPr>
        <p:spPr>
          <a:xfrm>
            <a:off x="4672383" y="5537200"/>
            <a:ext cx="7008574" cy="1244600"/>
          </a:xfrm>
          <a:prstGeom prst="rect">
            <a:avLst/>
          </a:prstGeom>
        </p:spPr>
        <p:txBody>
          <a:bodyPr vert="horz" lIns="121899" tIns="60949" rIns="121899" bIns="60949" rtlCol="0">
            <a:normAutofit/>
          </a:bodyPr>
          <a:lstStyle>
            <a:lvl1pPr marL="0" indent="0" algn="l" defTabSz="1218987" rtl="0" eaLnBrk="1" latinLnBrk="0" hangingPunct="1">
              <a:lnSpc>
                <a:spcPct val="95000"/>
              </a:lnSpc>
              <a:spcBef>
                <a:spcPts val="0"/>
              </a:spcBef>
              <a:buSzPct val="100000"/>
              <a:buFont typeface="Arial" pitchFamily="34" charset="0"/>
              <a:buNone/>
              <a:defRPr sz="2800" b="0" kern="1200">
                <a:solidFill>
                  <a:schemeClr val="tx1"/>
                </a:solidFill>
                <a:latin typeface="+mn-lt"/>
                <a:ea typeface="+mn-ea"/>
                <a:cs typeface="+mn-cs"/>
              </a:defRPr>
            </a:lvl1pPr>
            <a:lvl2pPr marL="609493" indent="0" algn="ctr" defTabSz="1218987" rtl="0" eaLnBrk="1" latinLnBrk="0" hangingPunct="1">
              <a:lnSpc>
                <a:spcPct val="95000"/>
              </a:lnSpc>
              <a:spcBef>
                <a:spcPts val="1066"/>
              </a:spcBef>
              <a:buSzPct val="100000"/>
              <a:buFont typeface="Century Gothic" pitchFamily="34" charset="0"/>
              <a:buNone/>
              <a:defRPr sz="2000" kern="1200">
                <a:solidFill>
                  <a:schemeClr val="tx1">
                    <a:tint val="75000"/>
                  </a:schemeClr>
                </a:solidFill>
                <a:latin typeface="+mn-lt"/>
                <a:ea typeface="+mn-ea"/>
                <a:cs typeface="+mn-cs"/>
              </a:defRPr>
            </a:lvl2pPr>
            <a:lvl3pPr marL="1218987"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3pPr>
            <a:lvl4pPr marL="1828480"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4pPr>
            <a:lvl5pPr marL="2437973"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5pPr>
            <a:lvl6pPr marL="3047467"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6pPr>
            <a:lvl7pPr marL="3656960"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7pPr>
            <a:lvl8pPr marL="4266453"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8pPr>
            <a:lvl9pPr marL="4875947"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9pPr>
          </a:lstStyle>
          <a:p>
            <a:r>
              <a:rPr lang="en-US" sz="2400" dirty="0"/>
              <a:t>Lee Ryan, Research Librarian</a:t>
            </a:r>
          </a:p>
          <a:p>
            <a:r>
              <a:rPr lang="en-US" sz="2400" dirty="0"/>
              <a:t>University of San Francisco School of Law</a:t>
            </a:r>
          </a:p>
        </p:txBody>
      </p:sp>
    </p:spTree>
    <p:extLst>
      <p:ext uri="{BB962C8B-B14F-4D97-AF65-F5344CB8AC3E}">
        <p14:creationId xmlns:p14="http://schemas.microsoft.com/office/powerpoint/2010/main" val="39473566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Case-finding tools / techniques</a:t>
            </a:r>
          </a:p>
        </p:txBody>
      </p:sp>
      <p:sp>
        <p:nvSpPr>
          <p:cNvPr id="14" name="Content Placeholder 13"/>
          <p:cNvSpPr>
            <a:spLocks noGrp="1"/>
          </p:cNvSpPr>
          <p:nvPr>
            <p:ph idx="1"/>
          </p:nvPr>
        </p:nvSpPr>
        <p:spPr/>
        <p:txBody>
          <a:bodyPr>
            <a:normAutofit/>
          </a:bodyPr>
          <a:lstStyle/>
          <a:p>
            <a:r>
              <a:rPr lang="en-US" sz="2800" dirty="0">
                <a:solidFill>
                  <a:schemeClr val="bg2">
                    <a:lumMod val="75000"/>
                  </a:schemeClr>
                </a:solidFill>
              </a:rPr>
              <a:t>Secondary sources</a:t>
            </a:r>
          </a:p>
          <a:p>
            <a:r>
              <a:rPr lang="en-US" sz="2800" b="1" dirty="0"/>
              <a:t>Annotated codes</a:t>
            </a:r>
          </a:p>
          <a:p>
            <a:r>
              <a:rPr lang="en-US" sz="2800" dirty="0">
                <a:solidFill>
                  <a:schemeClr val="bg2">
                    <a:lumMod val="75000"/>
                  </a:schemeClr>
                </a:solidFill>
              </a:rPr>
              <a:t>Tables of authorities (cases cited by a known case)</a:t>
            </a:r>
          </a:p>
          <a:p>
            <a:r>
              <a:rPr lang="en-US" sz="2800" dirty="0">
                <a:solidFill>
                  <a:schemeClr val="bg2">
                    <a:lumMod val="75000"/>
                  </a:schemeClr>
                </a:solidFill>
              </a:rPr>
              <a:t>Shepard’s and </a:t>
            </a:r>
            <a:r>
              <a:rPr lang="en-US" sz="2800" dirty="0" err="1">
                <a:solidFill>
                  <a:schemeClr val="bg2">
                    <a:lumMod val="75000"/>
                  </a:schemeClr>
                </a:solidFill>
              </a:rPr>
              <a:t>KeyCite</a:t>
            </a:r>
            <a:endParaRPr lang="en-US" sz="2800" dirty="0">
              <a:solidFill>
                <a:schemeClr val="bg2">
                  <a:lumMod val="75000"/>
                </a:schemeClr>
              </a:solidFill>
            </a:endParaRPr>
          </a:p>
          <a:p>
            <a:r>
              <a:rPr lang="en-US" sz="2800" dirty="0">
                <a:solidFill>
                  <a:schemeClr val="bg2">
                    <a:lumMod val="75000"/>
                  </a:schemeClr>
                </a:solidFill>
              </a:rPr>
              <a:t>West’s Key Number System</a:t>
            </a:r>
          </a:p>
          <a:p>
            <a:r>
              <a:rPr lang="en-US" sz="2800" dirty="0">
                <a:solidFill>
                  <a:schemeClr val="bg2">
                    <a:lumMod val="75000"/>
                  </a:schemeClr>
                </a:solidFill>
              </a:rPr>
              <a:t>Full-text keyword searches in case-law sources</a:t>
            </a:r>
          </a:p>
        </p:txBody>
      </p:sp>
      <p:sp>
        <p:nvSpPr>
          <p:cNvPr id="4" name="Right Arrow 3">
            <a:extLst>
              <a:ext uri="{FF2B5EF4-FFF2-40B4-BE49-F238E27FC236}">
                <a16:creationId xmlns:a16="http://schemas.microsoft.com/office/drawing/2014/main" id="{C4F82FBA-FC56-0B4B-B089-2E88C062A9CE}"/>
              </a:ext>
            </a:extLst>
          </p:cNvPr>
          <p:cNvSpPr/>
          <p:nvPr/>
        </p:nvSpPr>
        <p:spPr bwMode="auto">
          <a:xfrm>
            <a:off x="550197" y="2362200"/>
            <a:ext cx="567112" cy="499854"/>
          </a:xfrm>
          <a:prstGeom prst="rightArrow">
            <a:avLst/>
          </a:prstGeom>
          <a:solidFill>
            <a:srgbClr val="FFFF00"/>
          </a:solidFill>
          <a:ln w="19050" cap="flat" cmpd="sng" algn="ctr">
            <a:solidFill>
              <a:schemeClr val="tx2"/>
            </a:solidFill>
            <a:prstDash val="solid"/>
            <a:round/>
            <a:headEnd type="none" w="med" len="med"/>
            <a:tailEnd type="none" w="med" len="med"/>
          </a:ln>
          <a:effectLst>
            <a:outerShdw blurRad="50800" dist="38100" dir="2700000" sx="101000" sy="101000" algn="tl" rotWithShape="0">
              <a:prstClr val="black">
                <a:alpha val="60000"/>
              </a:prstClr>
            </a:outerShdw>
          </a:effectLst>
          <a:extLst/>
        </p:spPr>
        <p:txBody>
          <a:bodyPr vert="horz" wrap="square" lIns="91440" tIns="45720" rIns="91440" bIns="45720" numCol="1" rtlCol="0" anchor="t" anchorCtr="0" compatLnSpc="1">
            <a:prstTxWarp prst="textNoShape">
              <a:avLst/>
            </a:prstTxWarp>
          </a:bodyPr>
          <a:lstStyle/>
          <a:p>
            <a:endParaRPr lang="en-US" sz="1300">
              <a:solidFill>
                <a:schemeClr val="bg2">
                  <a:lumMod val="75000"/>
                </a:schemeClr>
              </a:solidFill>
            </a:endParaRPr>
          </a:p>
        </p:txBody>
      </p:sp>
    </p:spTree>
    <p:extLst>
      <p:ext uri="{BB962C8B-B14F-4D97-AF65-F5344CB8AC3E}">
        <p14:creationId xmlns:p14="http://schemas.microsoft.com/office/powerpoint/2010/main" val="2407509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589" y="3429000"/>
            <a:ext cx="7008574" cy="1930400"/>
          </a:xfrm>
        </p:spPr>
        <p:txBody>
          <a:bodyPr/>
          <a:lstStyle/>
          <a:p>
            <a:r>
              <a:rPr lang="en-US" dirty="0"/>
              <a:t>Introduction</a:t>
            </a:r>
          </a:p>
        </p:txBody>
      </p:sp>
      <p:sp>
        <p:nvSpPr>
          <p:cNvPr id="3" name="Text Placeholder 2"/>
          <p:cNvSpPr>
            <a:spLocks noGrp="1"/>
          </p:cNvSpPr>
          <p:nvPr>
            <p:ph type="body" idx="1"/>
          </p:nvPr>
        </p:nvSpPr>
        <p:spPr>
          <a:xfrm>
            <a:off x="812589" y="3429000"/>
            <a:ext cx="7008574" cy="1296987"/>
          </a:xfrm>
        </p:spPr>
        <p:txBody>
          <a:bodyPr/>
          <a:lstStyle/>
          <a:p>
            <a:r>
              <a:rPr lang="en-US" dirty="0"/>
              <a:t>beyond keyword searches</a:t>
            </a:r>
          </a:p>
        </p:txBody>
      </p:sp>
    </p:spTree>
    <p:extLst>
      <p:ext uri="{BB962C8B-B14F-4D97-AF65-F5344CB8AC3E}">
        <p14:creationId xmlns:p14="http://schemas.microsoft.com/office/powerpoint/2010/main" val="19976979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589" y="3429000"/>
            <a:ext cx="7008574" cy="1930400"/>
          </a:xfrm>
        </p:spPr>
        <p:txBody>
          <a:bodyPr/>
          <a:lstStyle/>
          <a:p>
            <a:r>
              <a:rPr lang="en-US" dirty="0"/>
              <a:t>Annotated Codes</a:t>
            </a:r>
          </a:p>
        </p:txBody>
      </p:sp>
    </p:spTree>
    <p:extLst>
      <p:ext uri="{BB962C8B-B14F-4D97-AF65-F5344CB8AC3E}">
        <p14:creationId xmlns:p14="http://schemas.microsoft.com/office/powerpoint/2010/main" val="18819207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589" y="914400"/>
            <a:ext cx="7008574" cy="1066800"/>
          </a:xfrm>
        </p:spPr>
        <p:txBody>
          <a:bodyPr/>
          <a:lstStyle/>
          <a:p>
            <a:r>
              <a:rPr lang="en-US" dirty="0"/>
              <a:t>Annotated Codes</a:t>
            </a:r>
          </a:p>
        </p:txBody>
      </p:sp>
      <p:sp>
        <p:nvSpPr>
          <p:cNvPr id="3" name="Text Placeholder 2"/>
          <p:cNvSpPr>
            <a:spLocks noGrp="1"/>
          </p:cNvSpPr>
          <p:nvPr>
            <p:ph type="body" idx="1"/>
          </p:nvPr>
        </p:nvSpPr>
        <p:spPr>
          <a:xfrm>
            <a:off x="812588" y="2286000"/>
            <a:ext cx="7644023" cy="2438400"/>
          </a:xfrm>
        </p:spPr>
        <p:txBody>
          <a:bodyPr>
            <a:normAutofit/>
          </a:bodyPr>
          <a:lstStyle/>
          <a:p>
            <a:r>
              <a:rPr lang="en-US" sz="3200" b="1" dirty="0"/>
              <a:t>Use whenever a statute is involved. . . </a:t>
            </a:r>
          </a:p>
          <a:p>
            <a:endParaRPr lang="en-US" b="1" dirty="0"/>
          </a:p>
          <a:p>
            <a:r>
              <a:rPr lang="en-US" dirty="0"/>
              <a:t>To find cases interpreting the statute</a:t>
            </a:r>
          </a:p>
          <a:p>
            <a:endParaRPr lang="en-US" dirty="0"/>
          </a:p>
        </p:txBody>
      </p:sp>
    </p:spTree>
    <p:extLst>
      <p:ext uri="{BB962C8B-B14F-4D97-AF65-F5344CB8AC3E}">
        <p14:creationId xmlns:p14="http://schemas.microsoft.com/office/powerpoint/2010/main" val="28677708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96254" y="6043973"/>
            <a:ext cx="9946615" cy="746229"/>
          </a:xfrm>
        </p:spPr>
        <p:txBody>
          <a:bodyPr>
            <a:normAutofit/>
          </a:bodyPr>
          <a:lstStyle/>
          <a:p>
            <a:pPr algn="ctr"/>
            <a:r>
              <a:rPr lang="en-US" sz="2800" b="1" dirty="0"/>
              <a:t>Annotated codes — Lexis — state codes</a:t>
            </a:r>
          </a:p>
        </p:txBody>
      </p:sp>
      <p:pic>
        <p:nvPicPr>
          <p:cNvPr id="10" name="Picture 9">
            <a:extLst>
              <a:ext uri="{FF2B5EF4-FFF2-40B4-BE49-F238E27FC236}">
                <a16:creationId xmlns:a16="http://schemas.microsoft.com/office/drawing/2014/main" id="{4CDEFB71-B01E-3C41-B47D-D16AF76989AA}"/>
              </a:ext>
            </a:extLst>
          </p:cNvPr>
          <p:cNvPicPr>
            <a:picLocks noChangeAspect="1"/>
          </p:cNvPicPr>
          <p:nvPr/>
        </p:nvPicPr>
        <p:blipFill>
          <a:blip r:embed="rId3"/>
          <a:stretch>
            <a:fillRect/>
          </a:stretch>
        </p:blipFill>
        <p:spPr>
          <a:xfrm>
            <a:off x="1764305" y="152399"/>
            <a:ext cx="8577886" cy="5969835"/>
          </a:xfrm>
          <a:prstGeom prst="rect">
            <a:avLst/>
          </a:prstGeom>
          <a:solidFill>
            <a:srgbClr val="FFFFFF">
              <a:shade val="85000"/>
            </a:srgbClr>
          </a:solidFill>
          <a:ln w="19050" cap="sq">
            <a:solidFill>
              <a:schemeClr val="tx1"/>
            </a:solidFill>
            <a:miter lim="800000"/>
          </a:ln>
          <a:effectLst/>
          <a:scene3d>
            <a:camera prst="orthographicFront"/>
            <a:lightRig rig="twoPt" dir="t">
              <a:rot lat="0" lon="0" rev="7200000"/>
            </a:lightRig>
          </a:scene3d>
          <a:sp3d>
            <a:bevelT w="25400" h="19050"/>
            <a:contourClr>
              <a:srgbClr val="FFFFFF"/>
            </a:contourClr>
          </a:sp3d>
        </p:spPr>
      </p:pic>
      <p:grpSp>
        <p:nvGrpSpPr>
          <p:cNvPr id="4" name="Group 3">
            <a:extLst>
              <a:ext uri="{FF2B5EF4-FFF2-40B4-BE49-F238E27FC236}">
                <a16:creationId xmlns:a16="http://schemas.microsoft.com/office/drawing/2014/main" id="{E3862BE5-8F71-264B-9728-CD6568937526}"/>
              </a:ext>
            </a:extLst>
          </p:cNvPr>
          <p:cNvGrpSpPr/>
          <p:nvPr/>
        </p:nvGrpSpPr>
        <p:grpSpPr>
          <a:xfrm>
            <a:off x="4037011" y="932914"/>
            <a:ext cx="1687127" cy="2145934"/>
            <a:chOff x="4037011" y="932914"/>
            <a:chExt cx="1687127" cy="2145934"/>
          </a:xfrm>
        </p:grpSpPr>
        <p:sp>
          <p:nvSpPr>
            <p:cNvPr id="12" name="Rounded Rectangle 11">
              <a:extLst>
                <a:ext uri="{FF2B5EF4-FFF2-40B4-BE49-F238E27FC236}">
                  <a16:creationId xmlns:a16="http://schemas.microsoft.com/office/drawing/2014/main" id="{AF5D920C-4A7A-0047-87EA-1FCF4F173EF1}"/>
                </a:ext>
              </a:extLst>
            </p:cNvPr>
            <p:cNvSpPr/>
            <p:nvPr/>
          </p:nvSpPr>
          <p:spPr bwMode="auto">
            <a:xfrm>
              <a:off x="4037011" y="932914"/>
              <a:ext cx="1687127" cy="2145934"/>
            </a:xfrm>
            <a:prstGeom prst="roundRect">
              <a:avLst/>
            </a:prstGeom>
            <a:noFill/>
            <a:ln w="38100" cap="flat" cmpd="sng" algn="ctr">
              <a:solidFill>
                <a:schemeClr val="accent3"/>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3" name="Down Arrow 12">
              <a:extLst>
                <a:ext uri="{FF2B5EF4-FFF2-40B4-BE49-F238E27FC236}">
                  <a16:creationId xmlns:a16="http://schemas.microsoft.com/office/drawing/2014/main" id="{D4034442-832A-F64D-BDFF-AFD09F60E031}"/>
                </a:ext>
              </a:extLst>
            </p:cNvPr>
            <p:cNvSpPr/>
            <p:nvPr/>
          </p:nvSpPr>
          <p:spPr bwMode="auto">
            <a:xfrm rot="8686747">
              <a:off x="4524216" y="2183542"/>
              <a:ext cx="569182" cy="686044"/>
            </a:xfrm>
            <a:prstGeom prst="downArrow">
              <a:avLst>
                <a:gd name="adj1" fmla="val 50000"/>
                <a:gd name="adj2" fmla="val 68600"/>
              </a:avLst>
            </a:prstGeom>
            <a:solidFill>
              <a:srgbClr val="FFFF00"/>
            </a:solidFill>
            <a:ln w="28575" cap="flat" cmpd="sng" algn="ctr">
              <a:solidFill>
                <a:schemeClr val="tx1"/>
              </a:solidFill>
              <a:prstDash val="solid"/>
              <a:round/>
              <a:headEnd type="none" w="med" len="med"/>
              <a:tailEnd type="none" w="med" len="med"/>
            </a:ln>
            <a:effectLst>
              <a:outerShdw blurRad="50800" dist="38100" dir="2700000" sx="101000" sy="101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grpSp>
      <p:grpSp>
        <p:nvGrpSpPr>
          <p:cNvPr id="6" name="Group 5">
            <a:extLst>
              <a:ext uri="{FF2B5EF4-FFF2-40B4-BE49-F238E27FC236}">
                <a16:creationId xmlns:a16="http://schemas.microsoft.com/office/drawing/2014/main" id="{C9B2AA39-08FA-E345-97E1-52F0A98A35C2}"/>
              </a:ext>
            </a:extLst>
          </p:cNvPr>
          <p:cNvGrpSpPr/>
          <p:nvPr/>
        </p:nvGrpSpPr>
        <p:grpSpPr>
          <a:xfrm>
            <a:off x="1736797" y="100013"/>
            <a:ext cx="8715231" cy="6144213"/>
            <a:chOff x="1736797" y="100013"/>
            <a:chExt cx="8715231" cy="6144213"/>
          </a:xfrm>
        </p:grpSpPr>
        <p:pic>
          <p:nvPicPr>
            <p:cNvPr id="20" name="Picture 19">
              <a:extLst>
                <a:ext uri="{FF2B5EF4-FFF2-40B4-BE49-F238E27FC236}">
                  <a16:creationId xmlns:a16="http://schemas.microsoft.com/office/drawing/2014/main" id="{A2564A86-A23B-DD42-B476-3CBE77A89683}"/>
                </a:ext>
              </a:extLst>
            </p:cNvPr>
            <p:cNvPicPr>
              <a:picLocks noChangeAspect="1"/>
            </p:cNvPicPr>
            <p:nvPr/>
          </p:nvPicPr>
          <p:blipFill>
            <a:blip r:embed="rId4"/>
            <a:stretch>
              <a:fillRect/>
            </a:stretch>
          </p:blipFill>
          <p:spPr>
            <a:xfrm>
              <a:off x="1736797" y="100013"/>
              <a:ext cx="8715231" cy="6144213"/>
            </a:xfrm>
            <a:prstGeom prst="rect">
              <a:avLst/>
            </a:prstGeom>
            <a:solidFill>
              <a:srgbClr val="FFFFFF">
                <a:shade val="85000"/>
              </a:srgbClr>
            </a:solidFill>
            <a:ln w="19050" cap="sq">
              <a:solidFill>
                <a:schemeClr val="tx1"/>
              </a:solidFill>
              <a:miter lim="800000"/>
            </a:ln>
            <a:effectLst/>
            <a:scene3d>
              <a:camera prst="orthographicFront"/>
              <a:lightRig rig="twoPt" dir="t">
                <a:rot lat="0" lon="0" rev="7200000"/>
              </a:lightRig>
            </a:scene3d>
            <a:sp3d>
              <a:bevelT w="25400" h="19050"/>
              <a:contourClr>
                <a:srgbClr val="FFFFFF"/>
              </a:contourClr>
            </a:sp3d>
          </p:spPr>
        </p:pic>
        <p:sp>
          <p:nvSpPr>
            <p:cNvPr id="23" name="Rounded Rectangle 22">
              <a:extLst>
                <a:ext uri="{FF2B5EF4-FFF2-40B4-BE49-F238E27FC236}">
                  <a16:creationId xmlns:a16="http://schemas.microsoft.com/office/drawing/2014/main" id="{72FA4755-34E7-194B-A97F-278B40114D17}"/>
                </a:ext>
              </a:extLst>
            </p:cNvPr>
            <p:cNvSpPr/>
            <p:nvPr/>
          </p:nvSpPr>
          <p:spPr bwMode="auto">
            <a:xfrm>
              <a:off x="2202559" y="744757"/>
              <a:ext cx="1394519" cy="404499"/>
            </a:xfrm>
            <a:prstGeom prst="roundRect">
              <a:avLst/>
            </a:prstGeom>
            <a:noFill/>
            <a:ln w="38100" cap="flat" cmpd="sng" algn="ctr">
              <a:solidFill>
                <a:schemeClr val="accent3"/>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grpSp>
      <p:pic>
        <p:nvPicPr>
          <p:cNvPr id="24" name="Picture 23">
            <a:extLst>
              <a:ext uri="{FF2B5EF4-FFF2-40B4-BE49-F238E27FC236}">
                <a16:creationId xmlns:a16="http://schemas.microsoft.com/office/drawing/2014/main" id="{A29EE6D0-DE3C-AB45-9474-3F6CA518C667}"/>
              </a:ext>
            </a:extLst>
          </p:cNvPr>
          <p:cNvPicPr>
            <a:picLocks noChangeAspect="1"/>
          </p:cNvPicPr>
          <p:nvPr/>
        </p:nvPicPr>
        <p:blipFill>
          <a:blip r:embed="rId5"/>
          <a:stretch>
            <a:fillRect/>
          </a:stretch>
        </p:blipFill>
        <p:spPr>
          <a:xfrm>
            <a:off x="1607467" y="0"/>
            <a:ext cx="8973892" cy="6257925"/>
          </a:xfrm>
          <a:prstGeom prst="rect">
            <a:avLst/>
          </a:prstGeom>
          <a:solidFill>
            <a:srgbClr val="FFFFFF">
              <a:shade val="85000"/>
            </a:srgbClr>
          </a:solidFill>
          <a:ln w="19050" cap="sq">
            <a:solidFill>
              <a:schemeClr val="tx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972234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061612" y="6304069"/>
            <a:ext cx="9894357" cy="742270"/>
          </a:xfrm>
          <a:prstGeom prst="rect">
            <a:avLst/>
          </a:prstGeom>
        </p:spPr>
        <p:txBody>
          <a:bodyPr>
            <a:normAutofit/>
          </a:bodyPr>
          <a:lst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a:lstStyle>
          <a:p>
            <a:pPr algn="ctr"/>
            <a:r>
              <a:rPr lang="en-US" sz="2800" b="1" dirty="0"/>
              <a:t>Annotated codes — Lexis — U.S. Code</a:t>
            </a:r>
          </a:p>
        </p:txBody>
      </p:sp>
      <p:sp>
        <p:nvSpPr>
          <p:cNvPr id="5" name="Rounded Rectangle 4">
            <a:extLst>
              <a:ext uri="{FF2B5EF4-FFF2-40B4-BE49-F238E27FC236}">
                <a16:creationId xmlns:a16="http://schemas.microsoft.com/office/drawing/2014/main" id="{E948B68D-EA05-8E42-A076-2057E32355DD}"/>
              </a:ext>
            </a:extLst>
          </p:cNvPr>
          <p:cNvSpPr/>
          <p:nvPr/>
        </p:nvSpPr>
        <p:spPr bwMode="auto">
          <a:xfrm>
            <a:off x="3256169" y="2941635"/>
            <a:ext cx="1189984" cy="361454"/>
          </a:xfrm>
          <a:prstGeom prst="roundRect">
            <a:avLst/>
          </a:prstGeom>
          <a:noFill/>
          <a:ln w="38100" cap="flat" cmpd="sng" algn="ctr">
            <a:solidFill>
              <a:srgbClr val="EE2323"/>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pic>
        <p:nvPicPr>
          <p:cNvPr id="6" name="Picture 5">
            <a:extLst>
              <a:ext uri="{FF2B5EF4-FFF2-40B4-BE49-F238E27FC236}">
                <a16:creationId xmlns:a16="http://schemas.microsoft.com/office/drawing/2014/main" id="{FFD1892C-3B12-5248-BB40-9F4C3B82EB77}"/>
              </a:ext>
            </a:extLst>
          </p:cNvPr>
          <p:cNvPicPr>
            <a:picLocks noChangeAspect="1"/>
          </p:cNvPicPr>
          <p:nvPr/>
        </p:nvPicPr>
        <p:blipFill>
          <a:blip r:embed="rId3"/>
          <a:stretch>
            <a:fillRect/>
          </a:stretch>
        </p:blipFill>
        <p:spPr>
          <a:xfrm>
            <a:off x="1749231" y="152400"/>
            <a:ext cx="8690364" cy="6039871"/>
          </a:xfrm>
          <a:prstGeom prst="rect">
            <a:avLst/>
          </a:prstGeom>
          <a:ln w="19050"/>
        </p:spPr>
        <p:style>
          <a:lnRef idx="2">
            <a:schemeClr val="dk1"/>
          </a:lnRef>
          <a:fillRef idx="1">
            <a:schemeClr val="lt1"/>
          </a:fillRef>
          <a:effectRef idx="0">
            <a:schemeClr val="dk1"/>
          </a:effectRef>
          <a:fontRef idx="minor">
            <a:schemeClr val="dk1"/>
          </a:fontRef>
        </p:style>
      </p:pic>
      <p:grpSp>
        <p:nvGrpSpPr>
          <p:cNvPr id="11" name="Group 10">
            <a:extLst>
              <a:ext uri="{FF2B5EF4-FFF2-40B4-BE49-F238E27FC236}">
                <a16:creationId xmlns:a16="http://schemas.microsoft.com/office/drawing/2014/main" id="{55ACCDFF-2B6D-BA49-9A77-50690B0FB475}"/>
              </a:ext>
            </a:extLst>
          </p:cNvPr>
          <p:cNvGrpSpPr/>
          <p:nvPr/>
        </p:nvGrpSpPr>
        <p:grpSpPr>
          <a:xfrm>
            <a:off x="3950632" y="884233"/>
            <a:ext cx="1781448" cy="1908776"/>
            <a:chOff x="3865769" y="884234"/>
            <a:chExt cx="1781448" cy="1908776"/>
          </a:xfrm>
        </p:grpSpPr>
        <p:sp>
          <p:nvSpPr>
            <p:cNvPr id="8" name="Rounded Rectangle 7">
              <a:extLst>
                <a:ext uri="{FF2B5EF4-FFF2-40B4-BE49-F238E27FC236}">
                  <a16:creationId xmlns:a16="http://schemas.microsoft.com/office/drawing/2014/main" id="{5EA5157C-85DA-9748-947A-5652697D08D3}"/>
                </a:ext>
              </a:extLst>
            </p:cNvPr>
            <p:cNvSpPr/>
            <p:nvPr/>
          </p:nvSpPr>
          <p:spPr bwMode="auto">
            <a:xfrm>
              <a:off x="3865769" y="884234"/>
              <a:ext cx="1781448" cy="1908776"/>
            </a:xfrm>
            <a:prstGeom prst="roundRect">
              <a:avLst/>
            </a:prstGeom>
            <a:noFill/>
            <a:ln w="38100" cap="flat" cmpd="sng" algn="ctr">
              <a:solidFill>
                <a:schemeClr val="accent3"/>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9" name="Down Arrow 8">
              <a:extLst>
                <a:ext uri="{FF2B5EF4-FFF2-40B4-BE49-F238E27FC236}">
                  <a16:creationId xmlns:a16="http://schemas.microsoft.com/office/drawing/2014/main" id="{46CA81D5-B422-A546-A7C7-A100C35385D1}"/>
                </a:ext>
              </a:extLst>
            </p:cNvPr>
            <p:cNvSpPr/>
            <p:nvPr/>
          </p:nvSpPr>
          <p:spPr bwMode="auto">
            <a:xfrm rot="8686747">
              <a:off x="4413318" y="2244708"/>
              <a:ext cx="422611" cy="488509"/>
            </a:xfrm>
            <a:prstGeom prst="downArrow">
              <a:avLst>
                <a:gd name="adj1" fmla="val 50000"/>
                <a:gd name="adj2" fmla="val 68600"/>
              </a:avLst>
            </a:prstGeom>
            <a:solidFill>
              <a:srgbClr val="FFFF00"/>
            </a:solidFill>
            <a:ln w="28575" cap="flat" cmpd="sng" algn="ctr">
              <a:solidFill>
                <a:schemeClr val="tx1"/>
              </a:solidFill>
              <a:prstDash val="solid"/>
              <a:round/>
              <a:headEnd type="none" w="med" len="med"/>
              <a:tailEnd type="none" w="med" len="med"/>
            </a:ln>
            <a:effectLst>
              <a:outerShdw blurRad="50800" dist="38100" dir="2700000" sx="101000" sy="101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grpSp>
      <p:grpSp>
        <p:nvGrpSpPr>
          <p:cNvPr id="2" name="Group 1">
            <a:extLst>
              <a:ext uri="{FF2B5EF4-FFF2-40B4-BE49-F238E27FC236}">
                <a16:creationId xmlns:a16="http://schemas.microsoft.com/office/drawing/2014/main" id="{78B38E00-DA09-F54E-B6E2-D9A0C2B468CB}"/>
              </a:ext>
            </a:extLst>
          </p:cNvPr>
          <p:cNvGrpSpPr/>
          <p:nvPr/>
        </p:nvGrpSpPr>
        <p:grpSpPr>
          <a:xfrm>
            <a:off x="1760434" y="152400"/>
            <a:ext cx="8667958" cy="6039871"/>
            <a:chOff x="1674811" y="152400"/>
            <a:chExt cx="8667958" cy="6039871"/>
          </a:xfrm>
        </p:grpSpPr>
        <p:pic>
          <p:nvPicPr>
            <p:cNvPr id="4" name="Picture 3">
              <a:extLst>
                <a:ext uri="{FF2B5EF4-FFF2-40B4-BE49-F238E27FC236}">
                  <a16:creationId xmlns:a16="http://schemas.microsoft.com/office/drawing/2014/main" id="{6151F54F-EFEA-0B42-A844-8B74D3AC3C7A}"/>
                </a:ext>
              </a:extLst>
            </p:cNvPr>
            <p:cNvPicPr>
              <a:picLocks noChangeAspect="1"/>
            </p:cNvPicPr>
            <p:nvPr/>
          </p:nvPicPr>
          <p:blipFill>
            <a:blip r:embed="rId4"/>
            <a:stretch>
              <a:fillRect/>
            </a:stretch>
          </p:blipFill>
          <p:spPr>
            <a:xfrm>
              <a:off x="1674811" y="152400"/>
              <a:ext cx="8667958" cy="6039871"/>
            </a:xfrm>
            <a:prstGeom prst="rect">
              <a:avLst/>
            </a:prstGeom>
            <a:ln w="19050"/>
          </p:spPr>
          <p:style>
            <a:lnRef idx="2">
              <a:schemeClr val="dk1"/>
            </a:lnRef>
            <a:fillRef idx="1">
              <a:schemeClr val="lt1"/>
            </a:fillRef>
            <a:effectRef idx="0">
              <a:schemeClr val="dk1"/>
            </a:effectRef>
            <a:fontRef idx="minor">
              <a:schemeClr val="dk1"/>
            </a:fontRef>
          </p:style>
        </p:pic>
        <p:sp>
          <p:nvSpPr>
            <p:cNvPr id="10" name="Rounded Rectangle 9">
              <a:extLst>
                <a:ext uri="{FF2B5EF4-FFF2-40B4-BE49-F238E27FC236}">
                  <a16:creationId xmlns:a16="http://schemas.microsoft.com/office/drawing/2014/main" id="{E948B68D-EA05-8E42-A076-2057E32355DD}"/>
                </a:ext>
              </a:extLst>
            </p:cNvPr>
            <p:cNvSpPr/>
            <p:nvPr/>
          </p:nvSpPr>
          <p:spPr bwMode="auto">
            <a:xfrm>
              <a:off x="2129821" y="990427"/>
              <a:ext cx="1189984" cy="361454"/>
            </a:xfrm>
            <a:prstGeom prst="roundRect">
              <a:avLst/>
            </a:prstGeom>
            <a:noFill/>
            <a:ln w="38100" cap="flat" cmpd="sng" algn="ctr">
              <a:solidFill>
                <a:schemeClr val="accent3"/>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grpSp>
    </p:spTree>
    <p:extLst>
      <p:ext uri="{BB962C8B-B14F-4D97-AF65-F5344CB8AC3E}">
        <p14:creationId xmlns:p14="http://schemas.microsoft.com/office/powerpoint/2010/main" val="6579753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989012" y="6324600"/>
            <a:ext cx="10157354" cy="762000"/>
          </a:xfrm>
          <a:prstGeom prst="rect">
            <a:avLst/>
          </a:prstGeom>
        </p:spPr>
        <p:txBody>
          <a:bodyPr>
            <a:normAutofit/>
          </a:bodyPr>
          <a:lst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a:lstStyle>
          <a:p>
            <a:pPr algn="ctr"/>
            <a:r>
              <a:rPr lang="en-US" sz="2800" b="1" dirty="0"/>
              <a:t>Annotated codes — Westlaw — state &amp; federal</a:t>
            </a:r>
          </a:p>
        </p:txBody>
      </p:sp>
      <p:grpSp>
        <p:nvGrpSpPr>
          <p:cNvPr id="11" name="Group 10">
            <a:extLst>
              <a:ext uri="{FF2B5EF4-FFF2-40B4-BE49-F238E27FC236}">
                <a16:creationId xmlns:a16="http://schemas.microsoft.com/office/drawing/2014/main" id="{4F20A23C-B2CC-E247-B44D-FD2D616CD155}"/>
              </a:ext>
            </a:extLst>
          </p:cNvPr>
          <p:cNvGrpSpPr/>
          <p:nvPr/>
        </p:nvGrpSpPr>
        <p:grpSpPr>
          <a:xfrm>
            <a:off x="1742200" y="190502"/>
            <a:ext cx="8704425" cy="5953125"/>
            <a:chOff x="477078" y="231040"/>
            <a:chExt cx="8189843" cy="5704782"/>
          </a:xfrm>
          <a:effectLst/>
        </p:grpSpPr>
        <p:pic>
          <p:nvPicPr>
            <p:cNvPr id="12" name="Picture 11">
              <a:extLst>
                <a:ext uri="{FF2B5EF4-FFF2-40B4-BE49-F238E27FC236}">
                  <a16:creationId xmlns:a16="http://schemas.microsoft.com/office/drawing/2014/main" id="{4F312A2A-4E2A-CA43-B65C-645CD678154F}"/>
                </a:ext>
              </a:extLst>
            </p:cNvPr>
            <p:cNvPicPr>
              <a:picLocks noChangeAspect="1"/>
            </p:cNvPicPr>
            <p:nvPr/>
          </p:nvPicPr>
          <p:blipFill>
            <a:blip r:embed="rId3"/>
            <a:stretch>
              <a:fillRect/>
            </a:stretch>
          </p:blipFill>
          <p:spPr>
            <a:xfrm>
              <a:off x="477078" y="231040"/>
              <a:ext cx="8189843" cy="5704782"/>
            </a:xfrm>
            <a:prstGeom prst="rect">
              <a:avLst/>
            </a:prstGeom>
            <a:solidFill>
              <a:srgbClr val="FFFFFF">
                <a:shade val="85000"/>
              </a:srgbClr>
            </a:solidFill>
            <a:ln w="19050" cap="sq">
              <a:solidFill>
                <a:schemeClr val="tx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Rectangle 12">
              <a:extLst>
                <a:ext uri="{FF2B5EF4-FFF2-40B4-BE49-F238E27FC236}">
                  <a16:creationId xmlns:a16="http://schemas.microsoft.com/office/drawing/2014/main" id="{A741E7B8-AFC9-6E46-9ED1-B615959C89DE}"/>
                </a:ext>
              </a:extLst>
            </p:cNvPr>
            <p:cNvSpPr/>
            <p:nvPr/>
          </p:nvSpPr>
          <p:spPr bwMode="auto">
            <a:xfrm>
              <a:off x="5051472" y="404271"/>
              <a:ext cx="689113" cy="344556"/>
            </a:xfrm>
            <a:prstGeom prst="rect">
              <a:avLst/>
            </a:prstGeom>
            <a:solidFill>
              <a:srgbClr val="125A90"/>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4" name="Oval 13">
              <a:extLst>
                <a:ext uri="{FF2B5EF4-FFF2-40B4-BE49-F238E27FC236}">
                  <a16:creationId xmlns:a16="http://schemas.microsoft.com/office/drawing/2014/main" id="{0F91E9D7-3F89-0F43-B152-5124DD9187AB}"/>
                </a:ext>
              </a:extLst>
            </p:cNvPr>
            <p:cNvSpPr/>
            <p:nvPr/>
          </p:nvSpPr>
          <p:spPr bwMode="auto">
            <a:xfrm>
              <a:off x="8350785" y="396607"/>
              <a:ext cx="275422" cy="275422"/>
            </a:xfrm>
            <a:prstGeom prst="ellipse">
              <a:avLst/>
            </a:prstGeom>
            <a:solidFill>
              <a:srgbClr val="1A7EA0"/>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grpSp>
      <p:grpSp>
        <p:nvGrpSpPr>
          <p:cNvPr id="2" name="Group 1">
            <a:extLst>
              <a:ext uri="{FF2B5EF4-FFF2-40B4-BE49-F238E27FC236}">
                <a16:creationId xmlns:a16="http://schemas.microsoft.com/office/drawing/2014/main" id="{17524FEB-D6C8-3F42-AC17-C8AC95B9B552}"/>
              </a:ext>
            </a:extLst>
          </p:cNvPr>
          <p:cNvGrpSpPr/>
          <p:nvPr/>
        </p:nvGrpSpPr>
        <p:grpSpPr>
          <a:xfrm>
            <a:off x="2513012" y="1676400"/>
            <a:ext cx="1224327" cy="842402"/>
            <a:chOff x="2513012" y="1676400"/>
            <a:chExt cx="1224327" cy="842402"/>
          </a:xfrm>
        </p:grpSpPr>
        <p:sp>
          <p:nvSpPr>
            <p:cNvPr id="16" name="Rounded Rectangle 15">
              <a:extLst>
                <a:ext uri="{FF2B5EF4-FFF2-40B4-BE49-F238E27FC236}">
                  <a16:creationId xmlns:a16="http://schemas.microsoft.com/office/drawing/2014/main" id="{21E1E643-CA36-764D-87DF-85600018413F}"/>
                </a:ext>
              </a:extLst>
            </p:cNvPr>
            <p:cNvSpPr/>
            <p:nvPr/>
          </p:nvSpPr>
          <p:spPr bwMode="auto">
            <a:xfrm>
              <a:off x="2513012" y="1676400"/>
              <a:ext cx="1224327" cy="364944"/>
            </a:xfrm>
            <a:prstGeom prst="roundRect">
              <a:avLst/>
            </a:prstGeom>
            <a:noFill/>
            <a:ln w="38100" cap="flat" cmpd="sng" algn="ctr">
              <a:solidFill>
                <a:schemeClr val="accent3"/>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7" name="Down Arrow 16">
              <a:extLst>
                <a:ext uri="{FF2B5EF4-FFF2-40B4-BE49-F238E27FC236}">
                  <a16:creationId xmlns:a16="http://schemas.microsoft.com/office/drawing/2014/main" id="{DE73CE7E-33D8-F642-8A19-5FB1C6058EDE}"/>
                </a:ext>
              </a:extLst>
            </p:cNvPr>
            <p:cNvSpPr/>
            <p:nvPr/>
          </p:nvSpPr>
          <p:spPr bwMode="auto">
            <a:xfrm rot="8686747">
              <a:off x="3135722" y="1943806"/>
              <a:ext cx="477050" cy="574996"/>
            </a:xfrm>
            <a:prstGeom prst="downArrow">
              <a:avLst>
                <a:gd name="adj1" fmla="val 50000"/>
                <a:gd name="adj2" fmla="val 68600"/>
              </a:avLst>
            </a:prstGeom>
            <a:solidFill>
              <a:srgbClr val="FFFF00"/>
            </a:solidFill>
            <a:ln w="28575" cap="flat" cmpd="sng" algn="ctr">
              <a:solidFill>
                <a:schemeClr val="tx1"/>
              </a:solidFill>
              <a:prstDash val="solid"/>
              <a:round/>
              <a:headEnd type="none" w="med" len="med"/>
              <a:tailEnd type="none" w="med" len="med"/>
            </a:ln>
            <a:effectLst>
              <a:outerShdw blurRad="50800" dist="38100" dir="2700000" sx="101000" sy="101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grpSp>
      <p:grpSp>
        <p:nvGrpSpPr>
          <p:cNvPr id="18" name="Group 17">
            <a:extLst>
              <a:ext uri="{FF2B5EF4-FFF2-40B4-BE49-F238E27FC236}">
                <a16:creationId xmlns:a16="http://schemas.microsoft.com/office/drawing/2014/main" id="{5190BA4E-39A3-DD49-A3A4-95A06D333271}"/>
              </a:ext>
            </a:extLst>
          </p:cNvPr>
          <p:cNvGrpSpPr/>
          <p:nvPr/>
        </p:nvGrpSpPr>
        <p:grpSpPr>
          <a:xfrm>
            <a:off x="1719629" y="133350"/>
            <a:ext cx="8749568" cy="6091989"/>
            <a:chOff x="440675" y="212641"/>
            <a:chExt cx="8284684" cy="5768308"/>
          </a:xfrm>
          <a:effectLst/>
        </p:grpSpPr>
        <p:pic>
          <p:nvPicPr>
            <p:cNvPr id="19" name="Picture 18">
              <a:extLst>
                <a:ext uri="{FF2B5EF4-FFF2-40B4-BE49-F238E27FC236}">
                  <a16:creationId xmlns:a16="http://schemas.microsoft.com/office/drawing/2014/main" id="{E7BDA416-2C02-7544-9987-1388A27F487E}"/>
                </a:ext>
              </a:extLst>
            </p:cNvPr>
            <p:cNvPicPr>
              <a:picLocks noChangeAspect="1"/>
            </p:cNvPicPr>
            <p:nvPr/>
          </p:nvPicPr>
          <p:blipFill>
            <a:blip r:embed="rId4"/>
            <a:stretch>
              <a:fillRect/>
            </a:stretch>
          </p:blipFill>
          <p:spPr>
            <a:xfrm>
              <a:off x="440675" y="212641"/>
              <a:ext cx="8284684" cy="5768308"/>
            </a:xfrm>
            <a:prstGeom prst="rect">
              <a:avLst/>
            </a:prstGeom>
            <a:solidFill>
              <a:srgbClr val="FFFFFF">
                <a:shade val="85000"/>
              </a:srgbClr>
            </a:solidFill>
            <a:ln w="19050" cap="sq">
              <a:solidFill>
                <a:schemeClr val="tx1"/>
              </a:solidFill>
              <a:miter lim="800000"/>
            </a:ln>
            <a:effectLst/>
            <a:scene3d>
              <a:camera prst="orthographicFront"/>
              <a:lightRig rig="twoPt" dir="t">
                <a:rot lat="0" lon="0" rev="7200000"/>
              </a:lightRig>
            </a:scene3d>
            <a:sp3d>
              <a:bevelT w="25400" h="19050"/>
              <a:contourClr>
                <a:srgbClr val="FFFFFF"/>
              </a:contourClr>
            </a:sp3d>
          </p:spPr>
        </p:pic>
        <p:sp>
          <p:nvSpPr>
            <p:cNvPr id="20" name="Rectangle 19">
              <a:extLst>
                <a:ext uri="{FF2B5EF4-FFF2-40B4-BE49-F238E27FC236}">
                  <a16:creationId xmlns:a16="http://schemas.microsoft.com/office/drawing/2014/main" id="{B159B896-4F41-3844-8F48-DB55D057BFFB}"/>
                </a:ext>
              </a:extLst>
            </p:cNvPr>
            <p:cNvSpPr/>
            <p:nvPr/>
          </p:nvSpPr>
          <p:spPr bwMode="auto">
            <a:xfrm>
              <a:off x="5122843" y="413451"/>
              <a:ext cx="582855" cy="324679"/>
            </a:xfrm>
            <a:prstGeom prst="rect">
              <a:avLst/>
            </a:prstGeom>
            <a:solidFill>
              <a:srgbClr val="125A90"/>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grpSp>
    </p:spTree>
    <p:extLst>
      <p:ext uri="{BB962C8B-B14F-4D97-AF65-F5344CB8AC3E}">
        <p14:creationId xmlns:p14="http://schemas.microsoft.com/office/powerpoint/2010/main" val="16842628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309" y="152400"/>
            <a:ext cx="10157354" cy="2971800"/>
          </a:xfrm>
        </p:spPr>
        <p:txBody>
          <a:bodyPr>
            <a:noAutofit/>
          </a:bodyPr>
          <a:lstStyle/>
          <a:p>
            <a:pPr algn="ctr"/>
            <a:r>
              <a:rPr lang="en-US" sz="5400" b="1" dirty="0"/>
              <a:t>Annotated Codes</a:t>
            </a:r>
            <a:br>
              <a:rPr lang="en-US" sz="5400" b="1" dirty="0"/>
            </a:br>
            <a:br>
              <a:rPr lang="en-US" sz="5400" dirty="0"/>
            </a:br>
            <a:r>
              <a:rPr lang="en-US" sz="4000" dirty="0"/>
              <a:t>Advantages &amp; Disadvantages</a:t>
            </a:r>
          </a:p>
        </p:txBody>
      </p:sp>
      <p:pic>
        <p:nvPicPr>
          <p:cNvPr id="3" name="Picture 2"/>
          <p:cNvPicPr>
            <a:picLocks noChangeAspect="1"/>
          </p:cNvPicPr>
          <p:nvPr/>
        </p:nvPicPr>
        <p:blipFill>
          <a:blip r:embed="rId3" cstate="print">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709828" y="3733800"/>
            <a:ext cx="2972316" cy="2057400"/>
          </a:xfrm>
          <a:prstGeom prst="rect">
            <a:avLst/>
          </a:prstGeom>
        </p:spPr>
      </p:pic>
    </p:spTree>
    <p:extLst>
      <p:ext uri="{BB962C8B-B14F-4D97-AF65-F5344CB8AC3E}">
        <p14:creationId xmlns:p14="http://schemas.microsoft.com/office/powerpoint/2010/main" val="17434390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Advantages — annotated codes</a:t>
            </a:r>
          </a:p>
        </p:txBody>
      </p:sp>
      <p:sp>
        <p:nvSpPr>
          <p:cNvPr id="3" name="Content Placeholder 2"/>
          <p:cNvSpPr>
            <a:spLocks noGrp="1"/>
          </p:cNvSpPr>
          <p:nvPr>
            <p:ph idx="1"/>
          </p:nvPr>
        </p:nvSpPr>
        <p:spPr>
          <a:xfrm>
            <a:off x="1117309" y="1981200"/>
            <a:ext cx="10157354" cy="3670300"/>
          </a:xfrm>
        </p:spPr>
        <p:txBody>
          <a:bodyPr>
            <a:normAutofit/>
          </a:bodyPr>
          <a:lstStyle/>
          <a:p>
            <a:pPr>
              <a:spcBef>
                <a:spcPts val="2400"/>
              </a:spcBef>
            </a:pPr>
            <a:r>
              <a:rPr lang="en-US" sz="3600" dirty="0"/>
              <a:t>Access to lots of cases</a:t>
            </a:r>
          </a:p>
          <a:p>
            <a:pPr>
              <a:spcBef>
                <a:spcPts val="2400"/>
              </a:spcBef>
            </a:pPr>
            <a:r>
              <a:rPr lang="en-US" sz="3600" dirty="0"/>
              <a:t>Organization of citations</a:t>
            </a:r>
          </a:p>
          <a:p>
            <a:pPr>
              <a:spcBef>
                <a:spcPts val="2400"/>
              </a:spcBef>
            </a:pPr>
            <a:r>
              <a:rPr lang="en-US" sz="3600" dirty="0"/>
              <a:t>Brief descriptions of cases</a:t>
            </a:r>
          </a:p>
        </p:txBody>
      </p:sp>
    </p:spTree>
    <p:extLst>
      <p:ext uri="{BB962C8B-B14F-4D97-AF65-F5344CB8AC3E}">
        <p14:creationId xmlns:p14="http://schemas.microsoft.com/office/powerpoint/2010/main" val="4136612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Disadvantages — annotated codes</a:t>
            </a:r>
          </a:p>
        </p:txBody>
      </p:sp>
      <p:sp>
        <p:nvSpPr>
          <p:cNvPr id="3" name="Content Placeholder 2"/>
          <p:cNvSpPr>
            <a:spLocks noGrp="1"/>
          </p:cNvSpPr>
          <p:nvPr>
            <p:ph idx="1"/>
          </p:nvPr>
        </p:nvSpPr>
        <p:spPr>
          <a:xfrm>
            <a:off x="1117309" y="2006600"/>
            <a:ext cx="10157354" cy="4470400"/>
          </a:xfrm>
        </p:spPr>
        <p:txBody>
          <a:bodyPr>
            <a:normAutofit/>
          </a:bodyPr>
          <a:lstStyle/>
          <a:p>
            <a:pPr>
              <a:spcBef>
                <a:spcPts val="2400"/>
              </a:spcBef>
            </a:pPr>
            <a:r>
              <a:rPr lang="en-US" sz="3600" dirty="0"/>
              <a:t>Lack of analysis, context, or explanation</a:t>
            </a:r>
          </a:p>
          <a:p>
            <a:pPr>
              <a:spcBef>
                <a:spcPts val="2400"/>
              </a:spcBef>
            </a:pPr>
            <a:r>
              <a:rPr lang="en-US" sz="3600" dirty="0"/>
              <a:t>Access to lots of cases (!)</a:t>
            </a:r>
          </a:p>
          <a:p>
            <a:pPr>
              <a:spcBef>
                <a:spcPts val="2400"/>
              </a:spcBef>
            </a:pPr>
            <a:r>
              <a:rPr lang="en-US" sz="3600" dirty="0"/>
              <a:t>Lack of utility for common-law issues</a:t>
            </a:r>
          </a:p>
        </p:txBody>
      </p:sp>
    </p:spTree>
    <p:extLst>
      <p:ext uri="{BB962C8B-B14F-4D97-AF65-F5344CB8AC3E}">
        <p14:creationId xmlns:p14="http://schemas.microsoft.com/office/powerpoint/2010/main" val="8347483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Ask the </a:t>
            </a:r>
            <a:r>
              <a:rPr lang="en-US" sz="3200" dirty="0" err="1"/>
              <a:t>Zief</a:t>
            </a:r>
            <a:r>
              <a:rPr lang="en-US" sz="3200" dirty="0"/>
              <a:t> Research Librarians!</a:t>
            </a:r>
          </a:p>
        </p:txBody>
      </p:sp>
      <p:pic>
        <p:nvPicPr>
          <p:cNvPr id="6" name="Picture Placeholder 5"/>
          <p:cNvPicPr>
            <a:picLocks noGrp="1" noChangeAspect="1"/>
          </p:cNvPicPr>
          <p:nvPr>
            <p:ph type="pic" idx="1"/>
          </p:nvPr>
        </p:nvPicPr>
        <p:blipFill>
          <a:blip r:embed="rId3">
            <a:extLst>
              <a:ext uri="{28A0092B-C50C-407E-A947-70E740481C1C}">
                <a14:useLocalDpi xmlns:a14="http://schemas.microsoft.com/office/drawing/2010/main" val="0"/>
              </a:ext>
            </a:extLst>
          </a:blip>
          <a:stretch>
            <a:fillRect/>
          </a:stretch>
        </p:blipFill>
        <p:spPr>
          <a:xfrm>
            <a:off x="2754085" y="279401"/>
            <a:ext cx="6680655" cy="4448175"/>
          </a:xfrm>
        </p:spPr>
      </p:pic>
      <p:sp>
        <p:nvSpPr>
          <p:cNvPr id="4" name="Text Placeholder 3"/>
          <p:cNvSpPr>
            <a:spLocks noGrp="1"/>
          </p:cNvSpPr>
          <p:nvPr>
            <p:ph type="body" sz="half" idx="2"/>
          </p:nvPr>
        </p:nvSpPr>
        <p:spPr>
          <a:xfrm>
            <a:off x="1979612" y="5588000"/>
            <a:ext cx="8305800" cy="812800"/>
          </a:xfrm>
        </p:spPr>
        <p:txBody>
          <a:bodyPr>
            <a:normAutofit fontScale="92500"/>
          </a:bodyPr>
          <a:lstStyle/>
          <a:p>
            <a:pPr algn="ctr"/>
            <a:r>
              <a:rPr lang="en-US" sz="2800" dirty="0"/>
              <a:t>https://legalresearch.usfca.edu/ZiefResearchHelp</a:t>
            </a:r>
          </a:p>
          <a:p>
            <a:endParaRPr lang="en-US" dirty="0"/>
          </a:p>
        </p:txBody>
      </p:sp>
    </p:spTree>
    <p:extLst>
      <p:ext uri="{BB962C8B-B14F-4D97-AF65-F5344CB8AC3E}">
        <p14:creationId xmlns:p14="http://schemas.microsoft.com/office/powerpoint/2010/main" val="3743544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589" y="4040554"/>
            <a:ext cx="7008574" cy="1930400"/>
          </a:xfrm>
        </p:spPr>
        <p:txBody>
          <a:bodyPr/>
          <a:lstStyle/>
          <a:p>
            <a:r>
              <a:rPr lang="en-US" dirty="0"/>
              <a:t>Table of Authorities</a:t>
            </a:r>
          </a:p>
        </p:txBody>
      </p:sp>
      <p:sp>
        <p:nvSpPr>
          <p:cNvPr id="3" name="Text Placeholder 2"/>
          <p:cNvSpPr>
            <a:spLocks noGrp="1"/>
          </p:cNvSpPr>
          <p:nvPr>
            <p:ph type="body" idx="1"/>
          </p:nvPr>
        </p:nvSpPr>
        <p:spPr>
          <a:xfrm>
            <a:off x="812589" y="2132013"/>
            <a:ext cx="7008574" cy="1296987"/>
          </a:xfrm>
        </p:spPr>
        <p:txBody>
          <a:bodyPr/>
          <a:lstStyle/>
          <a:p>
            <a:r>
              <a:rPr lang="en-US" dirty="0"/>
              <a:t>Up next . . .</a:t>
            </a:r>
          </a:p>
        </p:txBody>
      </p:sp>
    </p:spTree>
    <p:extLst>
      <p:ext uri="{BB962C8B-B14F-4D97-AF65-F5344CB8AC3E}">
        <p14:creationId xmlns:p14="http://schemas.microsoft.com/office/powerpoint/2010/main" val="21231823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3C2C401-5243-DF44-AF50-FF4E07A2B79A}"/>
              </a:ext>
            </a:extLst>
          </p:cNvPr>
          <p:cNvGrpSpPr/>
          <p:nvPr/>
        </p:nvGrpSpPr>
        <p:grpSpPr>
          <a:xfrm>
            <a:off x="0" y="1"/>
            <a:ext cx="12188825" cy="6857999"/>
            <a:chOff x="447988" y="459981"/>
            <a:chExt cx="11193307" cy="6297876"/>
          </a:xfrm>
        </p:grpSpPr>
        <p:grpSp>
          <p:nvGrpSpPr>
            <p:cNvPr id="3" name="Group 2">
              <a:extLst>
                <a:ext uri="{FF2B5EF4-FFF2-40B4-BE49-F238E27FC236}">
                  <a16:creationId xmlns:a16="http://schemas.microsoft.com/office/drawing/2014/main" id="{8CFB4C85-5C0E-E04E-BF5A-7033163ECB21}"/>
                </a:ext>
              </a:extLst>
            </p:cNvPr>
            <p:cNvGrpSpPr/>
            <p:nvPr/>
          </p:nvGrpSpPr>
          <p:grpSpPr>
            <a:xfrm>
              <a:off x="447988" y="459981"/>
              <a:ext cx="11193307" cy="6297876"/>
              <a:chOff x="447988" y="459981"/>
              <a:chExt cx="11193307" cy="6297876"/>
            </a:xfrm>
          </p:grpSpPr>
          <p:pic>
            <p:nvPicPr>
              <p:cNvPr id="5" name="Picture 4">
                <a:extLst>
                  <a:ext uri="{FF2B5EF4-FFF2-40B4-BE49-F238E27FC236}">
                    <a16:creationId xmlns:a16="http://schemas.microsoft.com/office/drawing/2014/main" id="{5C5C5843-AC97-D245-99FE-9695FAFE31D9}"/>
                  </a:ext>
                </a:extLst>
              </p:cNvPr>
              <p:cNvPicPr>
                <a:picLocks noChangeAspect="1"/>
              </p:cNvPicPr>
              <p:nvPr/>
            </p:nvPicPr>
            <p:blipFill rotWithShape="1">
              <a:blip r:embed="rId3"/>
              <a:srcRect t="3607" b="15248"/>
              <a:stretch/>
            </p:blipFill>
            <p:spPr>
              <a:xfrm>
                <a:off x="447988" y="459981"/>
                <a:ext cx="11193307" cy="6297876"/>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Rectangle 5">
                <a:extLst>
                  <a:ext uri="{FF2B5EF4-FFF2-40B4-BE49-F238E27FC236}">
                    <a16:creationId xmlns:a16="http://schemas.microsoft.com/office/drawing/2014/main" id="{7A09A41D-185F-9349-9CB1-9A61A7CE62F7}"/>
                  </a:ext>
                </a:extLst>
              </p:cNvPr>
              <p:cNvSpPr/>
              <p:nvPr/>
            </p:nvSpPr>
            <p:spPr bwMode="auto">
              <a:xfrm>
                <a:off x="6745863" y="471029"/>
                <a:ext cx="909693" cy="357329"/>
              </a:xfrm>
              <a:prstGeom prst="rect">
                <a:avLst/>
              </a:prstGeom>
              <a:solidFill>
                <a:srgbClr val="125A90"/>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grpSp>
        <p:sp>
          <p:nvSpPr>
            <p:cNvPr id="4" name="TextBox 3">
              <a:extLst>
                <a:ext uri="{FF2B5EF4-FFF2-40B4-BE49-F238E27FC236}">
                  <a16:creationId xmlns:a16="http://schemas.microsoft.com/office/drawing/2014/main" id="{96078BA3-C23A-574E-A8AA-50CF5216B472}"/>
                </a:ext>
              </a:extLst>
            </p:cNvPr>
            <p:cNvSpPr txBox="1"/>
            <p:nvPr/>
          </p:nvSpPr>
          <p:spPr>
            <a:xfrm>
              <a:off x="3657726" y="2989518"/>
              <a:ext cx="5815758" cy="1243612"/>
            </a:xfrm>
            <a:prstGeom prst="rect">
              <a:avLst/>
            </a:prstGeom>
            <a:solidFill>
              <a:srgbClr val="EBEBEB"/>
            </a:solidFill>
            <a:ln w="38100">
              <a:solidFill>
                <a:schemeClr val="tx1"/>
              </a:solidFill>
            </a:ln>
            <a:effectLst>
              <a:outerShdw blurRad="50800" dist="38100" dir="2700000" sx="101000" sy="101000" algn="tl" rotWithShape="0">
                <a:prstClr val="black">
                  <a:alpha val="60000"/>
                </a:prstClr>
              </a:outerShdw>
            </a:effectLst>
          </p:spPr>
          <p:txBody>
            <a:bodyPr wrap="square" rtlCol="0">
              <a:spAutoFit/>
            </a:bodyPr>
            <a:lstStyle/>
            <a:p>
              <a:r>
                <a:rPr lang="en-US" sz="1100" dirty="0"/>
                <a:t> </a:t>
              </a:r>
              <a:br>
                <a:rPr lang="en-US" sz="2800" dirty="0"/>
              </a:br>
              <a:r>
                <a:rPr lang="en-US" sz="2800" dirty="0"/>
                <a:t>  </a:t>
              </a:r>
              <a:r>
                <a:rPr lang="en-US" sz="2800" dirty="0">
                  <a:solidFill>
                    <a:schemeClr val="bg2">
                      <a:lumMod val="75000"/>
                    </a:schemeClr>
                  </a:solidFill>
                </a:rPr>
                <a:t>1746 results from search for: </a:t>
              </a:r>
              <a:br>
                <a:rPr lang="en-US" sz="2800" dirty="0"/>
              </a:br>
              <a:r>
                <a:rPr lang="en-US" sz="2800" dirty="0"/>
                <a:t>  </a:t>
              </a:r>
              <a:r>
                <a:rPr lang="en-US" sz="3200" dirty="0"/>
                <a:t>cases on DUIs and marijuana</a:t>
              </a:r>
              <a:br>
                <a:rPr lang="en-US" sz="2800" dirty="0"/>
              </a:br>
              <a:r>
                <a:rPr lang="en-US" sz="1100" dirty="0"/>
                <a:t> </a:t>
              </a:r>
              <a:endParaRPr lang="en-US" sz="2800" dirty="0"/>
            </a:p>
          </p:txBody>
        </p:sp>
      </p:grpSp>
      <p:grpSp>
        <p:nvGrpSpPr>
          <p:cNvPr id="8" name="Group 7">
            <a:extLst>
              <a:ext uri="{FF2B5EF4-FFF2-40B4-BE49-F238E27FC236}">
                <a16:creationId xmlns:a16="http://schemas.microsoft.com/office/drawing/2014/main" id="{141237C5-8A3E-014C-A08F-877CEF8A4EEE}"/>
              </a:ext>
            </a:extLst>
          </p:cNvPr>
          <p:cNvGrpSpPr/>
          <p:nvPr/>
        </p:nvGrpSpPr>
        <p:grpSpPr>
          <a:xfrm>
            <a:off x="-5599" y="-31085"/>
            <a:ext cx="12194424" cy="6889085"/>
            <a:chOff x="-5599" y="-31085"/>
            <a:chExt cx="12194424" cy="6889085"/>
          </a:xfrm>
        </p:grpSpPr>
        <p:pic>
          <p:nvPicPr>
            <p:cNvPr id="7" name="Picture 6">
              <a:extLst>
                <a:ext uri="{FF2B5EF4-FFF2-40B4-BE49-F238E27FC236}">
                  <a16:creationId xmlns:a16="http://schemas.microsoft.com/office/drawing/2014/main" id="{19F211ED-E63A-664B-B91C-9F166F269538}"/>
                </a:ext>
              </a:extLst>
            </p:cNvPr>
            <p:cNvPicPr>
              <a:picLocks noChangeAspect="1"/>
            </p:cNvPicPr>
            <p:nvPr/>
          </p:nvPicPr>
          <p:blipFill rotWithShape="1">
            <a:blip r:embed="rId4"/>
            <a:srcRect b="18861"/>
            <a:stretch/>
          </p:blipFill>
          <p:spPr>
            <a:xfrm>
              <a:off x="-5599" y="-31085"/>
              <a:ext cx="12194424" cy="6889085"/>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extBox 8">
              <a:extLst>
                <a:ext uri="{FF2B5EF4-FFF2-40B4-BE49-F238E27FC236}">
                  <a16:creationId xmlns:a16="http://schemas.microsoft.com/office/drawing/2014/main" id="{175A07C6-EBC4-A147-A7FC-8091AC514F04}"/>
                </a:ext>
              </a:extLst>
            </p:cNvPr>
            <p:cNvSpPr txBox="1"/>
            <p:nvPr/>
          </p:nvSpPr>
          <p:spPr>
            <a:xfrm>
              <a:off x="3066804" y="2895600"/>
              <a:ext cx="7218608" cy="1669688"/>
            </a:xfrm>
            <a:prstGeom prst="rect">
              <a:avLst/>
            </a:prstGeom>
            <a:solidFill>
              <a:srgbClr val="EBEBEB"/>
            </a:solidFill>
            <a:ln w="38100">
              <a:solidFill>
                <a:schemeClr val="tx1"/>
              </a:solidFill>
            </a:ln>
            <a:effectLst>
              <a:outerShdw blurRad="50800" dist="38100" dir="2700000" sx="101000" sy="101000" algn="tl" rotWithShape="0">
                <a:prstClr val="black">
                  <a:alpha val="60000"/>
                </a:prstClr>
              </a:outerShdw>
            </a:effectLst>
          </p:spPr>
          <p:txBody>
            <a:bodyPr wrap="square" rtlCol="0">
              <a:spAutoFit/>
            </a:bodyPr>
            <a:lstStyle/>
            <a:p>
              <a:r>
                <a:rPr lang="en-US" sz="1050" dirty="0"/>
                <a:t> </a:t>
              </a:r>
              <a:r>
                <a:rPr lang="en-US" dirty="0"/>
                <a:t>  </a:t>
              </a:r>
              <a:r>
                <a:rPr lang="en-US" sz="2800" dirty="0">
                  <a:solidFill>
                    <a:schemeClr val="bg2">
                      <a:lumMod val="75000"/>
                    </a:schemeClr>
                  </a:solidFill>
                </a:rPr>
                <a:t>1,309 results from search for: </a:t>
              </a:r>
              <a:br>
                <a:rPr lang="en-US" sz="2800" dirty="0"/>
              </a:br>
              <a:r>
                <a:rPr lang="en-US" sz="2800" dirty="0"/>
                <a:t>  </a:t>
              </a:r>
              <a:r>
                <a:rPr lang="en-US" sz="3200" dirty="0"/>
                <a:t>cases on liability of vessel owners</a:t>
              </a:r>
              <a:br>
                <a:rPr lang="en-US" sz="3200" dirty="0"/>
              </a:br>
              <a:r>
                <a:rPr lang="en-US" sz="3200" dirty="0"/>
                <a:t>  for employees’ negligence</a:t>
              </a:r>
              <a:br>
                <a:rPr lang="en-US" dirty="0"/>
              </a:br>
              <a:r>
                <a:rPr lang="en-US" sz="1050" dirty="0"/>
                <a:t> </a:t>
              </a:r>
              <a:endParaRPr lang="en-US" dirty="0"/>
            </a:p>
          </p:txBody>
        </p:sp>
      </p:grpSp>
    </p:spTree>
    <p:extLst>
      <p:ext uri="{BB962C8B-B14F-4D97-AF65-F5344CB8AC3E}">
        <p14:creationId xmlns:p14="http://schemas.microsoft.com/office/powerpoint/2010/main" val="30309845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Photo credits</a:t>
            </a:r>
          </a:p>
        </p:txBody>
      </p:sp>
      <p:sp>
        <p:nvSpPr>
          <p:cNvPr id="3" name="Content Placeholder 2"/>
          <p:cNvSpPr>
            <a:spLocks noGrp="1"/>
          </p:cNvSpPr>
          <p:nvPr>
            <p:ph idx="1"/>
          </p:nvPr>
        </p:nvSpPr>
        <p:spPr>
          <a:xfrm>
            <a:off x="1117308" y="1701800"/>
            <a:ext cx="10768304" cy="4394200"/>
          </a:xfrm>
        </p:spPr>
        <p:txBody>
          <a:bodyPr>
            <a:normAutofit/>
          </a:bodyPr>
          <a:lstStyle/>
          <a:p>
            <a:r>
              <a:rPr lang="en-US" dirty="0"/>
              <a:t>Questions by Nick </a:t>
            </a:r>
            <a:r>
              <a:rPr lang="en-US" dirty="0" err="1"/>
              <a:t>Youngson</a:t>
            </a:r>
            <a:r>
              <a:rPr lang="en-US" dirty="0"/>
              <a:t>, CC BY-SA 3.0, Alpha Stock Images,</a:t>
            </a:r>
            <a:br>
              <a:rPr lang="en-US" dirty="0"/>
            </a:br>
            <a:r>
              <a:rPr lang="en-US" dirty="0"/>
              <a:t>    http://www.picpedia.org/highway-signs/q/questions.html </a:t>
            </a:r>
          </a:p>
          <a:p>
            <a:r>
              <a:rPr lang="en-US" dirty="0"/>
              <a:t>Thumbs up and down image by </a:t>
            </a:r>
            <a:r>
              <a:rPr lang="en-US" dirty="0" err="1"/>
              <a:t>Bunzellisa</a:t>
            </a:r>
            <a:r>
              <a:rPr lang="en-US" dirty="0"/>
              <a:t> from </a:t>
            </a:r>
            <a:r>
              <a:rPr lang="en-US" dirty="0" err="1"/>
              <a:t>Pixabay</a:t>
            </a:r>
            <a:r>
              <a:rPr lang="en-US" dirty="0"/>
              <a:t>,</a:t>
            </a:r>
            <a:br>
              <a:rPr lang="en-US" dirty="0"/>
            </a:br>
            <a:r>
              <a:rPr lang="en-US" dirty="0"/>
              <a:t>    https://pixabay.com/?utm_source=</a:t>
            </a:r>
            <a:r>
              <a:rPr lang="en-US" dirty="0" err="1"/>
              <a:t>link-attribution&amp;amp</a:t>
            </a:r>
            <a:r>
              <a:rPr lang="en-US" dirty="0"/>
              <a:t>;</a:t>
            </a:r>
            <a:br>
              <a:rPr lang="en-US" dirty="0"/>
            </a:br>
            <a:r>
              <a:rPr lang="en-US" dirty="0"/>
              <a:t>    </a:t>
            </a:r>
            <a:r>
              <a:rPr lang="en-US" dirty="0" err="1"/>
              <a:t>utm_medium</a:t>
            </a:r>
            <a:r>
              <a:rPr lang="en-US" dirty="0"/>
              <a:t>=</a:t>
            </a:r>
            <a:r>
              <a:rPr lang="en-US" dirty="0" err="1"/>
              <a:t>referral&amp;amp;utm_campaign</a:t>
            </a:r>
            <a:r>
              <a:rPr lang="en-US" dirty="0"/>
              <a:t>=image&amp;</a:t>
            </a:r>
            <a:br>
              <a:rPr lang="en-US" dirty="0"/>
            </a:br>
            <a:r>
              <a:rPr lang="en-US" dirty="0"/>
              <a:t>    </a:t>
            </a:r>
            <a:r>
              <a:rPr lang="en-US" dirty="0" err="1"/>
              <a:t>amp;utm_content</a:t>
            </a:r>
            <a:r>
              <a:rPr lang="en-US" dirty="0"/>
              <a:t>=3171760</a:t>
            </a:r>
          </a:p>
          <a:p>
            <a:r>
              <a:rPr lang="en-US" dirty="0"/>
              <a:t>Split — Christopher </a:t>
            </a:r>
            <a:r>
              <a:rPr lang="en-US" dirty="0" err="1"/>
              <a:t>Titzer</a:t>
            </a:r>
            <a:r>
              <a:rPr lang="en-US" dirty="0"/>
              <a:t>, </a:t>
            </a:r>
            <a:br>
              <a:rPr lang="en-US" dirty="0"/>
            </a:br>
            <a:r>
              <a:rPr lang="en-US" dirty="0"/>
              <a:t>     https://</a:t>
            </a:r>
            <a:r>
              <a:rPr lang="en-US" dirty="0" err="1"/>
              <a:t>www.flickr.com</a:t>
            </a:r>
            <a:r>
              <a:rPr lang="en-US" dirty="0"/>
              <a:t>/photos/</a:t>
            </a:r>
            <a:r>
              <a:rPr lang="en-US" dirty="0" err="1"/>
              <a:t>qchristopher</a:t>
            </a:r>
            <a:r>
              <a:rPr lang="en-US" dirty="0"/>
              <a:t>/3060799184  </a:t>
            </a:r>
            <a:br>
              <a:rPr lang="en-US" dirty="0"/>
            </a:br>
            <a:r>
              <a:rPr lang="en-US" dirty="0"/>
              <a:t>     CC BY-NC-ND 2.0 </a:t>
            </a:r>
            <a:br>
              <a:rPr lang="en-US" dirty="0"/>
            </a:br>
            <a:r>
              <a:rPr lang="en-US" dirty="0"/>
              <a:t>     (https://</a:t>
            </a:r>
            <a:r>
              <a:rPr lang="en-US" dirty="0" err="1"/>
              <a:t>creativecommons.org</a:t>
            </a:r>
            <a:r>
              <a:rPr lang="en-US" dirty="0"/>
              <a:t>/licenses/by-</a:t>
            </a:r>
            <a:r>
              <a:rPr lang="en-US" dirty="0" err="1"/>
              <a:t>nc</a:t>
            </a:r>
            <a:r>
              <a:rPr lang="en-US" dirty="0"/>
              <a:t>-</a:t>
            </a:r>
            <a:r>
              <a:rPr lang="en-US" dirty="0" err="1"/>
              <a:t>nd</a:t>
            </a:r>
            <a:r>
              <a:rPr lang="en-US" dirty="0"/>
              <a:t>/2.0/)</a:t>
            </a:r>
          </a:p>
        </p:txBody>
      </p:sp>
    </p:spTree>
    <p:extLst>
      <p:ext uri="{BB962C8B-B14F-4D97-AF65-F5344CB8AC3E}">
        <p14:creationId xmlns:p14="http://schemas.microsoft.com/office/powerpoint/2010/main" val="2725247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3F9DB4-EB3B-2047-8E27-3FE3B15AEFFA}"/>
              </a:ext>
            </a:extLst>
          </p:cNvPr>
          <p:cNvSpPr/>
          <p:nvPr/>
        </p:nvSpPr>
        <p:spPr bwMode="auto">
          <a:xfrm>
            <a:off x="-1" y="0"/>
            <a:ext cx="12188825" cy="6858000"/>
          </a:xfrm>
          <a:prstGeom prst="rect">
            <a:avLst/>
          </a:prstGeom>
          <a:blipFill dpi="0" rotWithShape="1">
            <a:blip r:embed="rId3"/>
            <a:srcRect/>
            <a:stretch>
              <a:fillRect t="-16646" b="-16653"/>
            </a:stretch>
          </a:bli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3183704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5232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2383" y="431801"/>
            <a:ext cx="7008574" cy="3298825"/>
          </a:xfrm>
        </p:spPr>
        <p:txBody>
          <a:bodyPr>
            <a:normAutofit/>
          </a:bodyPr>
          <a:lstStyle/>
          <a:p>
            <a:r>
              <a:rPr lang="en-US" sz="6600" b="1" dirty="0"/>
              <a:t>Six ways </a:t>
            </a:r>
            <a:r>
              <a:rPr lang="en-US" sz="6600" dirty="0"/>
              <a:t>to find  </a:t>
            </a:r>
            <a:r>
              <a:rPr lang="en-US" sz="6600" b="1" dirty="0"/>
              <a:t>cases</a:t>
            </a:r>
            <a:endParaRPr lang="en-US" sz="6600" dirty="0"/>
          </a:p>
        </p:txBody>
      </p:sp>
      <p:sp>
        <p:nvSpPr>
          <p:cNvPr id="3" name="Subtitle 2"/>
          <p:cNvSpPr>
            <a:spLocks noGrp="1"/>
          </p:cNvSpPr>
          <p:nvPr>
            <p:ph type="subTitle" idx="1"/>
          </p:nvPr>
        </p:nvSpPr>
        <p:spPr>
          <a:xfrm>
            <a:off x="4672383" y="3860800"/>
            <a:ext cx="7008574" cy="1244600"/>
          </a:xfrm>
        </p:spPr>
        <p:txBody>
          <a:bodyPr>
            <a:noAutofit/>
          </a:bodyPr>
          <a:lstStyle/>
          <a:p>
            <a:r>
              <a:rPr lang="en-US" sz="3200" dirty="0"/>
              <a:t>Part 3 — Tables of authorities</a:t>
            </a:r>
          </a:p>
        </p:txBody>
      </p:sp>
      <p:sp>
        <p:nvSpPr>
          <p:cNvPr id="4" name="Subtitle 2"/>
          <p:cNvSpPr txBox="1">
            <a:spLocks/>
          </p:cNvSpPr>
          <p:nvPr/>
        </p:nvSpPr>
        <p:spPr>
          <a:xfrm>
            <a:off x="4672383" y="5537200"/>
            <a:ext cx="7008574" cy="1244600"/>
          </a:xfrm>
          <a:prstGeom prst="rect">
            <a:avLst/>
          </a:prstGeom>
        </p:spPr>
        <p:txBody>
          <a:bodyPr vert="horz" lIns="121899" tIns="60949" rIns="121899" bIns="60949" rtlCol="0">
            <a:normAutofit/>
          </a:bodyPr>
          <a:lstStyle>
            <a:lvl1pPr marL="0" indent="0" algn="l" defTabSz="1218987" rtl="0" eaLnBrk="1" latinLnBrk="0" hangingPunct="1">
              <a:lnSpc>
                <a:spcPct val="95000"/>
              </a:lnSpc>
              <a:spcBef>
                <a:spcPts val="0"/>
              </a:spcBef>
              <a:buSzPct val="100000"/>
              <a:buFont typeface="Arial" pitchFamily="34" charset="0"/>
              <a:buNone/>
              <a:defRPr sz="2800" b="0" kern="1200">
                <a:solidFill>
                  <a:schemeClr val="tx1"/>
                </a:solidFill>
                <a:latin typeface="+mn-lt"/>
                <a:ea typeface="+mn-ea"/>
                <a:cs typeface="+mn-cs"/>
              </a:defRPr>
            </a:lvl1pPr>
            <a:lvl2pPr marL="609493" indent="0" algn="ctr" defTabSz="1218987" rtl="0" eaLnBrk="1" latinLnBrk="0" hangingPunct="1">
              <a:lnSpc>
                <a:spcPct val="95000"/>
              </a:lnSpc>
              <a:spcBef>
                <a:spcPts val="1066"/>
              </a:spcBef>
              <a:buSzPct val="100000"/>
              <a:buFont typeface="Century Gothic" pitchFamily="34" charset="0"/>
              <a:buNone/>
              <a:defRPr sz="2000" kern="1200">
                <a:solidFill>
                  <a:schemeClr val="tx1">
                    <a:tint val="75000"/>
                  </a:schemeClr>
                </a:solidFill>
                <a:latin typeface="+mn-lt"/>
                <a:ea typeface="+mn-ea"/>
                <a:cs typeface="+mn-cs"/>
              </a:defRPr>
            </a:lvl2pPr>
            <a:lvl3pPr marL="1218987"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3pPr>
            <a:lvl4pPr marL="1828480"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4pPr>
            <a:lvl5pPr marL="2437973"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5pPr>
            <a:lvl6pPr marL="3047467"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6pPr>
            <a:lvl7pPr marL="3656960"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7pPr>
            <a:lvl8pPr marL="4266453"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8pPr>
            <a:lvl9pPr marL="4875947"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9pPr>
          </a:lstStyle>
          <a:p>
            <a:r>
              <a:rPr lang="en-US" sz="2400" dirty="0"/>
              <a:t>Lee Ryan, Research Librarian</a:t>
            </a:r>
          </a:p>
          <a:p>
            <a:r>
              <a:rPr lang="en-US" sz="2400" dirty="0"/>
              <a:t>University of San Francisco School of Law</a:t>
            </a:r>
          </a:p>
        </p:txBody>
      </p:sp>
    </p:spTree>
    <p:extLst>
      <p:ext uri="{BB962C8B-B14F-4D97-AF65-F5344CB8AC3E}">
        <p14:creationId xmlns:p14="http://schemas.microsoft.com/office/powerpoint/2010/main" val="38026765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Case-finding tools / techniques</a:t>
            </a:r>
          </a:p>
        </p:txBody>
      </p:sp>
      <p:sp>
        <p:nvSpPr>
          <p:cNvPr id="14" name="Content Placeholder 13"/>
          <p:cNvSpPr>
            <a:spLocks noGrp="1"/>
          </p:cNvSpPr>
          <p:nvPr>
            <p:ph idx="1"/>
          </p:nvPr>
        </p:nvSpPr>
        <p:spPr/>
        <p:txBody>
          <a:bodyPr>
            <a:normAutofit/>
          </a:bodyPr>
          <a:lstStyle/>
          <a:p>
            <a:r>
              <a:rPr lang="en-US" sz="2800" dirty="0">
                <a:solidFill>
                  <a:schemeClr val="bg2">
                    <a:lumMod val="75000"/>
                  </a:schemeClr>
                </a:solidFill>
              </a:rPr>
              <a:t>Secondary sources</a:t>
            </a:r>
          </a:p>
          <a:p>
            <a:r>
              <a:rPr lang="en-US" sz="2800" dirty="0">
                <a:solidFill>
                  <a:schemeClr val="bg2">
                    <a:lumMod val="75000"/>
                  </a:schemeClr>
                </a:solidFill>
              </a:rPr>
              <a:t>Annotated codes</a:t>
            </a:r>
          </a:p>
          <a:p>
            <a:r>
              <a:rPr lang="en-US" sz="2800" b="1" dirty="0"/>
              <a:t>Tables of authorities </a:t>
            </a:r>
            <a:r>
              <a:rPr lang="en-US" sz="2800" dirty="0"/>
              <a:t>(cases cited by a known case)</a:t>
            </a:r>
          </a:p>
          <a:p>
            <a:r>
              <a:rPr lang="en-US" sz="2800" dirty="0">
                <a:solidFill>
                  <a:schemeClr val="bg2">
                    <a:lumMod val="75000"/>
                  </a:schemeClr>
                </a:solidFill>
              </a:rPr>
              <a:t>Shepard’s and </a:t>
            </a:r>
            <a:r>
              <a:rPr lang="en-US" sz="2800" dirty="0" err="1">
                <a:solidFill>
                  <a:schemeClr val="bg2">
                    <a:lumMod val="75000"/>
                  </a:schemeClr>
                </a:solidFill>
              </a:rPr>
              <a:t>KeyCite</a:t>
            </a:r>
            <a:endParaRPr lang="en-US" sz="2800" dirty="0">
              <a:solidFill>
                <a:schemeClr val="bg2">
                  <a:lumMod val="75000"/>
                </a:schemeClr>
              </a:solidFill>
            </a:endParaRPr>
          </a:p>
          <a:p>
            <a:r>
              <a:rPr lang="en-US" sz="2800" dirty="0">
                <a:solidFill>
                  <a:schemeClr val="bg2">
                    <a:lumMod val="75000"/>
                  </a:schemeClr>
                </a:solidFill>
              </a:rPr>
              <a:t>West’s Key Number System</a:t>
            </a:r>
          </a:p>
          <a:p>
            <a:r>
              <a:rPr lang="en-US" sz="2800" dirty="0">
                <a:solidFill>
                  <a:schemeClr val="bg2">
                    <a:lumMod val="75000"/>
                  </a:schemeClr>
                </a:solidFill>
              </a:rPr>
              <a:t>Full-text keyword searches in case-law sources</a:t>
            </a:r>
          </a:p>
        </p:txBody>
      </p:sp>
      <p:sp>
        <p:nvSpPr>
          <p:cNvPr id="4" name="Right Arrow 3">
            <a:extLst>
              <a:ext uri="{FF2B5EF4-FFF2-40B4-BE49-F238E27FC236}">
                <a16:creationId xmlns:a16="http://schemas.microsoft.com/office/drawing/2014/main" id="{C4F82FBA-FC56-0B4B-B089-2E88C062A9CE}"/>
              </a:ext>
            </a:extLst>
          </p:cNvPr>
          <p:cNvSpPr/>
          <p:nvPr/>
        </p:nvSpPr>
        <p:spPr bwMode="auto">
          <a:xfrm>
            <a:off x="550197" y="2971800"/>
            <a:ext cx="567112" cy="499854"/>
          </a:xfrm>
          <a:prstGeom prst="rightArrow">
            <a:avLst/>
          </a:prstGeom>
          <a:solidFill>
            <a:srgbClr val="FFFF00"/>
          </a:solidFill>
          <a:ln w="19050" cap="flat" cmpd="sng" algn="ctr">
            <a:solidFill>
              <a:schemeClr val="tx2"/>
            </a:solidFill>
            <a:prstDash val="solid"/>
            <a:round/>
            <a:headEnd type="none" w="med" len="med"/>
            <a:tailEnd type="none" w="med" len="med"/>
          </a:ln>
          <a:effectLst>
            <a:outerShdw blurRad="50800" dist="38100" dir="2700000" sx="101000" sy="101000" algn="tl" rotWithShape="0">
              <a:prstClr val="black">
                <a:alpha val="60000"/>
              </a:prstClr>
            </a:outerShdw>
          </a:effectLst>
          <a:extLst/>
        </p:spPr>
        <p:txBody>
          <a:bodyPr vert="horz" wrap="square" lIns="91440" tIns="45720" rIns="91440" bIns="45720" numCol="1" rtlCol="0" anchor="t" anchorCtr="0" compatLnSpc="1">
            <a:prstTxWarp prst="textNoShape">
              <a:avLst/>
            </a:prstTxWarp>
          </a:bodyPr>
          <a:lstStyle/>
          <a:p>
            <a:endParaRPr lang="en-US" sz="1300">
              <a:solidFill>
                <a:schemeClr val="bg2">
                  <a:lumMod val="75000"/>
                </a:schemeClr>
              </a:solidFill>
            </a:endParaRPr>
          </a:p>
        </p:txBody>
      </p:sp>
    </p:spTree>
    <p:extLst>
      <p:ext uri="{BB962C8B-B14F-4D97-AF65-F5344CB8AC3E}">
        <p14:creationId xmlns:p14="http://schemas.microsoft.com/office/powerpoint/2010/main" val="25833314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589" y="3429000"/>
            <a:ext cx="7008574" cy="1930400"/>
          </a:xfrm>
        </p:spPr>
        <p:txBody>
          <a:bodyPr/>
          <a:lstStyle/>
          <a:p>
            <a:r>
              <a:rPr lang="en-US" dirty="0"/>
              <a:t>Table of Authorities</a:t>
            </a:r>
          </a:p>
        </p:txBody>
      </p:sp>
    </p:spTree>
    <p:extLst>
      <p:ext uri="{BB962C8B-B14F-4D97-AF65-F5344CB8AC3E}">
        <p14:creationId xmlns:p14="http://schemas.microsoft.com/office/powerpoint/2010/main" val="9090300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589" y="914400"/>
            <a:ext cx="7008574" cy="1066800"/>
          </a:xfrm>
        </p:spPr>
        <p:txBody>
          <a:bodyPr/>
          <a:lstStyle/>
          <a:p>
            <a:r>
              <a:rPr lang="en-US" dirty="0"/>
              <a:t>Table of authorities</a:t>
            </a:r>
          </a:p>
        </p:txBody>
      </p:sp>
      <p:sp>
        <p:nvSpPr>
          <p:cNvPr id="3" name="Text Placeholder 2"/>
          <p:cNvSpPr>
            <a:spLocks noGrp="1"/>
          </p:cNvSpPr>
          <p:nvPr>
            <p:ph type="body" idx="1"/>
          </p:nvPr>
        </p:nvSpPr>
        <p:spPr>
          <a:xfrm>
            <a:off x="812588" y="2556129"/>
            <a:ext cx="7526739" cy="1745742"/>
          </a:xfrm>
        </p:spPr>
        <p:txBody>
          <a:bodyPr>
            <a:noAutofit/>
          </a:bodyPr>
          <a:lstStyle/>
          <a:p>
            <a:r>
              <a:rPr lang="en-US" sz="3200" b="1" dirty="0"/>
              <a:t>Use when you . . . </a:t>
            </a:r>
          </a:p>
          <a:p>
            <a:endParaRPr lang="en-US" b="1" dirty="0"/>
          </a:p>
          <a:p>
            <a:endParaRPr lang="en-US" dirty="0"/>
          </a:p>
        </p:txBody>
      </p:sp>
      <p:sp>
        <p:nvSpPr>
          <p:cNvPr id="4" name="TextBox 3">
            <a:extLst>
              <a:ext uri="{FF2B5EF4-FFF2-40B4-BE49-F238E27FC236}">
                <a16:creationId xmlns:a16="http://schemas.microsoft.com/office/drawing/2014/main" id="{019961DC-2FE3-F644-80BC-73BDA819D8CB}"/>
              </a:ext>
            </a:extLst>
          </p:cNvPr>
          <p:cNvSpPr txBox="1"/>
          <p:nvPr/>
        </p:nvSpPr>
        <p:spPr>
          <a:xfrm>
            <a:off x="419100" y="3657600"/>
            <a:ext cx="7791450" cy="2339102"/>
          </a:xfrm>
          <a:prstGeom prst="rect">
            <a:avLst/>
          </a:prstGeom>
          <a:noFill/>
        </p:spPr>
        <p:txBody>
          <a:bodyPr wrap="square" rtlCol="0">
            <a:spAutoFit/>
          </a:bodyPr>
          <a:lstStyle/>
          <a:p>
            <a:pPr marL="457200">
              <a:spcBef>
                <a:spcPts val="600"/>
              </a:spcBef>
            </a:pPr>
            <a:r>
              <a:rPr lang="en-US" sz="2800" dirty="0"/>
              <a:t>Have a recent case from a lower court</a:t>
            </a:r>
          </a:p>
          <a:p>
            <a:pPr marL="457200">
              <a:lnSpc>
                <a:spcPct val="100000"/>
              </a:lnSpc>
              <a:spcBef>
                <a:spcPts val="600"/>
              </a:spcBef>
            </a:pPr>
            <a:r>
              <a:rPr lang="en-US" sz="2800" dirty="0"/>
              <a:t>     and ...</a:t>
            </a:r>
          </a:p>
          <a:p>
            <a:pPr marL="457200">
              <a:lnSpc>
                <a:spcPct val="100000"/>
              </a:lnSpc>
              <a:spcBef>
                <a:spcPts val="600"/>
              </a:spcBef>
            </a:pPr>
            <a:r>
              <a:rPr lang="en-US" sz="2800" dirty="0"/>
              <a:t>you want to find earlier leading cases from higher courts in the same jurisdiction</a:t>
            </a:r>
          </a:p>
          <a:p>
            <a:endParaRPr lang="en-US" dirty="0"/>
          </a:p>
        </p:txBody>
      </p:sp>
    </p:spTree>
    <p:extLst>
      <p:ext uri="{BB962C8B-B14F-4D97-AF65-F5344CB8AC3E}">
        <p14:creationId xmlns:p14="http://schemas.microsoft.com/office/powerpoint/2010/main" val="1080485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96254" y="6043973"/>
            <a:ext cx="9946615" cy="746229"/>
          </a:xfrm>
        </p:spPr>
        <p:txBody>
          <a:bodyPr>
            <a:normAutofit/>
          </a:bodyPr>
          <a:lstStyle/>
          <a:p>
            <a:pPr algn="ctr"/>
            <a:r>
              <a:rPr lang="en-US" sz="2800" b="1" dirty="0"/>
              <a:t>Cases cite older precedent</a:t>
            </a:r>
          </a:p>
        </p:txBody>
      </p:sp>
      <p:pic>
        <p:nvPicPr>
          <p:cNvPr id="14" name="Picture 13">
            <a:extLst>
              <a:ext uri="{FF2B5EF4-FFF2-40B4-BE49-F238E27FC236}">
                <a16:creationId xmlns:a16="http://schemas.microsoft.com/office/drawing/2014/main" id="{1298076C-A1B8-764D-AB3E-E297F052AF66}"/>
              </a:ext>
            </a:extLst>
          </p:cNvPr>
          <p:cNvPicPr>
            <a:picLocks noChangeAspect="1"/>
          </p:cNvPicPr>
          <p:nvPr/>
        </p:nvPicPr>
        <p:blipFill>
          <a:blip r:embed="rId3"/>
          <a:stretch>
            <a:fillRect/>
          </a:stretch>
        </p:blipFill>
        <p:spPr>
          <a:xfrm>
            <a:off x="1607221" y="152400"/>
            <a:ext cx="8924680" cy="5979883"/>
          </a:xfrm>
          <a:prstGeom prst="rect">
            <a:avLst/>
          </a:prstGeom>
          <a:ln w="19050">
            <a:solidFill>
              <a:schemeClr val="tx1"/>
            </a:solidFill>
          </a:ln>
        </p:spPr>
      </p:pic>
      <p:grpSp>
        <p:nvGrpSpPr>
          <p:cNvPr id="4" name="Group 3">
            <a:extLst>
              <a:ext uri="{FF2B5EF4-FFF2-40B4-BE49-F238E27FC236}">
                <a16:creationId xmlns:a16="http://schemas.microsoft.com/office/drawing/2014/main" id="{98A12502-7480-B148-9AB7-31BAEAD10CB3}"/>
              </a:ext>
            </a:extLst>
          </p:cNvPr>
          <p:cNvGrpSpPr/>
          <p:nvPr/>
        </p:nvGrpSpPr>
        <p:grpSpPr>
          <a:xfrm>
            <a:off x="2719142" y="2976762"/>
            <a:ext cx="6700838" cy="2619251"/>
            <a:chOff x="2719142" y="2976762"/>
            <a:chExt cx="6700838" cy="2619251"/>
          </a:xfrm>
        </p:grpSpPr>
        <p:grpSp>
          <p:nvGrpSpPr>
            <p:cNvPr id="3" name="Group 2">
              <a:extLst>
                <a:ext uri="{FF2B5EF4-FFF2-40B4-BE49-F238E27FC236}">
                  <a16:creationId xmlns:a16="http://schemas.microsoft.com/office/drawing/2014/main" id="{3B7916F2-3479-D54E-B4F9-82E97D028490}"/>
                </a:ext>
              </a:extLst>
            </p:cNvPr>
            <p:cNvGrpSpPr/>
            <p:nvPr/>
          </p:nvGrpSpPr>
          <p:grpSpPr>
            <a:xfrm>
              <a:off x="2719142" y="2976762"/>
              <a:ext cx="6700838" cy="2619251"/>
              <a:chOff x="2719142" y="2976762"/>
              <a:chExt cx="6700838" cy="2619251"/>
            </a:xfrm>
          </p:grpSpPr>
          <p:pic>
            <p:nvPicPr>
              <p:cNvPr id="16" name="Picture 15">
                <a:extLst>
                  <a:ext uri="{FF2B5EF4-FFF2-40B4-BE49-F238E27FC236}">
                    <a16:creationId xmlns:a16="http://schemas.microsoft.com/office/drawing/2014/main" id="{E734BE38-CEE3-634E-8F3C-BF43542210CE}"/>
                  </a:ext>
                </a:extLst>
              </p:cNvPr>
              <p:cNvPicPr>
                <a:picLocks noChangeAspect="1"/>
              </p:cNvPicPr>
              <p:nvPr/>
            </p:nvPicPr>
            <p:blipFill>
              <a:blip r:embed="rId4"/>
              <a:stretch>
                <a:fillRect/>
              </a:stretch>
            </p:blipFill>
            <p:spPr>
              <a:xfrm>
                <a:off x="2719142" y="2976762"/>
                <a:ext cx="6700838" cy="2619251"/>
              </a:xfrm>
              <a:prstGeom prst="rect">
                <a:avLst/>
              </a:prstGeom>
              <a:ln w="19050">
                <a:solidFill>
                  <a:schemeClr val="tx1"/>
                </a:solidFill>
              </a:ln>
              <a:effectLst>
                <a:outerShdw blurRad="50800" dist="76200" dir="2700000" algn="tl" rotWithShape="0">
                  <a:prstClr val="black">
                    <a:alpha val="40000"/>
                  </a:prstClr>
                </a:outerShdw>
              </a:effectLst>
            </p:spPr>
          </p:pic>
          <p:sp>
            <p:nvSpPr>
              <p:cNvPr id="15" name="Right Arrow 14">
                <a:extLst>
                  <a:ext uri="{FF2B5EF4-FFF2-40B4-BE49-F238E27FC236}">
                    <a16:creationId xmlns:a16="http://schemas.microsoft.com/office/drawing/2014/main" id="{163A5F1E-C486-4C4D-B61B-478E0BD935F0}"/>
                  </a:ext>
                </a:extLst>
              </p:cNvPr>
              <p:cNvSpPr/>
              <p:nvPr/>
            </p:nvSpPr>
            <p:spPr bwMode="auto">
              <a:xfrm>
                <a:off x="5997576" y="4762500"/>
                <a:ext cx="567112" cy="499854"/>
              </a:xfrm>
              <a:prstGeom prst="rightArrow">
                <a:avLst/>
              </a:prstGeom>
              <a:solidFill>
                <a:srgbClr val="FFFF00"/>
              </a:solidFill>
              <a:ln w="19050" cap="flat" cmpd="sng" algn="ctr">
                <a:solidFill>
                  <a:schemeClr val="tx2"/>
                </a:solidFill>
                <a:prstDash val="solid"/>
                <a:round/>
                <a:headEnd type="none" w="med" len="med"/>
                <a:tailEnd type="none" w="med" len="med"/>
              </a:ln>
              <a:effectLst>
                <a:outerShdw blurRad="50800" dist="38100" dir="2700000" sx="101000" sy="101000" algn="tl" rotWithShape="0">
                  <a:prstClr val="black">
                    <a:alpha val="6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grpSp>
        <p:sp>
          <p:nvSpPr>
            <p:cNvPr id="20" name="Rectangle 19">
              <a:extLst>
                <a:ext uri="{FF2B5EF4-FFF2-40B4-BE49-F238E27FC236}">
                  <a16:creationId xmlns:a16="http://schemas.microsoft.com/office/drawing/2014/main" id="{54D911D6-6B19-1A41-9137-36A52751CB07}"/>
                </a:ext>
              </a:extLst>
            </p:cNvPr>
            <p:cNvSpPr/>
            <p:nvPr/>
          </p:nvSpPr>
          <p:spPr bwMode="auto">
            <a:xfrm>
              <a:off x="6187496" y="4934972"/>
              <a:ext cx="3004458" cy="231110"/>
            </a:xfrm>
            <a:prstGeom prst="rect">
              <a:avLst/>
            </a:prstGeom>
            <a:solidFill>
              <a:srgbClr val="FFFF00">
                <a:alpha val="35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21" name="Rectangle 20">
              <a:extLst>
                <a:ext uri="{FF2B5EF4-FFF2-40B4-BE49-F238E27FC236}">
                  <a16:creationId xmlns:a16="http://schemas.microsoft.com/office/drawing/2014/main" id="{B86E4223-C617-EF4F-AD65-9B0BCC0227FA}"/>
                </a:ext>
              </a:extLst>
            </p:cNvPr>
            <p:cNvSpPr/>
            <p:nvPr/>
          </p:nvSpPr>
          <p:spPr bwMode="auto">
            <a:xfrm>
              <a:off x="2970212" y="5162454"/>
              <a:ext cx="3778332" cy="227607"/>
            </a:xfrm>
            <a:prstGeom prst="rect">
              <a:avLst/>
            </a:prstGeom>
            <a:solidFill>
              <a:srgbClr val="FFFF00">
                <a:alpha val="35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grpSp>
    </p:spTree>
    <p:extLst>
      <p:ext uri="{BB962C8B-B14F-4D97-AF65-F5344CB8AC3E}">
        <p14:creationId xmlns:p14="http://schemas.microsoft.com/office/powerpoint/2010/main" val="8941272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96254" y="6043973"/>
            <a:ext cx="9946615" cy="746229"/>
          </a:xfrm>
        </p:spPr>
        <p:txBody>
          <a:bodyPr>
            <a:normAutofit/>
          </a:bodyPr>
          <a:lstStyle/>
          <a:p>
            <a:pPr algn="ctr"/>
            <a:r>
              <a:rPr lang="en-US" sz="2800" b="1" dirty="0"/>
              <a:t>Displaying the Table of Authorities — Lexis</a:t>
            </a:r>
          </a:p>
        </p:txBody>
      </p:sp>
      <p:pic>
        <p:nvPicPr>
          <p:cNvPr id="14" name="Picture 13">
            <a:extLst>
              <a:ext uri="{FF2B5EF4-FFF2-40B4-BE49-F238E27FC236}">
                <a16:creationId xmlns:a16="http://schemas.microsoft.com/office/drawing/2014/main" id="{1298076C-A1B8-764D-AB3E-E297F052AF66}"/>
              </a:ext>
            </a:extLst>
          </p:cNvPr>
          <p:cNvPicPr>
            <a:picLocks noChangeAspect="1"/>
          </p:cNvPicPr>
          <p:nvPr/>
        </p:nvPicPr>
        <p:blipFill>
          <a:blip r:embed="rId3"/>
          <a:stretch>
            <a:fillRect/>
          </a:stretch>
        </p:blipFill>
        <p:spPr>
          <a:xfrm>
            <a:off x="1607221" y="152400"/>
            <a:ext cx="8924680" cy="5979883"/>
          </a:xfrm>
          <a:prstGeom prst="rect">
            <a:avLst/>
          </a:prstGeom>
          <a:ln w="19050">
            <a:solidFill>
              <a:schemeClr val="tx1"/>
            </a:solidFill>
          </a:ln>
        </p:spPr>
      </p:pic>
      <p:sp>
        <p:nvSpPr>
          <p:cNvPr id="8" name="Rounded Rectangle 7">
            <a:extLst>
              <a:ext uri="{FF2B5EF4-FFF2-40B4-BE49-F238E27FC236}">
                <a16:creationId xmlns:a16="http://schemas.microsoft.com/office/drawing/2014/main" id="{E948B68D-EA05-8E42-A076-2057E32355DD}"/>
              </a:ext>
            </a:extLst>
          </p:cNvPr>
          <p:cNvSpPr/>
          <p:nvPr/>
        </p:nvSpPr>
        <p:spPr bwMode="auto">
          <a:xfrm>
            <a:off x="8609012" y="2590800"/>
            <a:ext cx="1600200" cy="304800"/>
          </a:xfrm>
          <a:prstGeom prst="roundRect">
            <a:avLst/>
          </a:prstGeom>
          <a:noFill/>
          <a:ln w="38100" cap="flat" cmpd="sng" algn="ctr">
            <a:solidFill>
              <a:schemeClr val="accent3"/>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pic>
        <p:nvPicPr>
          <p:cNvPr id="9" name="Picture 8">
            <a:extLst>
              <a:ext uri="{FF2B5EF4-FFF2-40B4-BE49-F238E27FC236}">
                <a16:creationId xmlns:a16="http://schemas.microsoft.com/office/drawing/2014/main" id="{57D7B9C6-2051-4349-9AB2-A73C2136E2B4}"/>
              </a:ext>
            </a:extLst>
          </p:cNvPr>
          <p:cNvPicPr>
            <a:picLocks noChangeAspect="1"/>
          </p:cNvPicPr>
          <p:nvPr/>
        </p:nvPicPr>
        <p:blipFill rotWithShape="1">
          <a:blip r:embed="rId4"/>
          <a:srcRect b="598"/>
          <a:stretch/>
        </p:blipFill>
        <p:spPr>
          <a:xfrm>
            <a:off x="1404927" y="126386"/>
            <a:ext cx="9329268" cy="6031910"/>
          </a:xfrm>
          <a:prstGeom prst="rect">
            <a:avLst/>
          </a:prstGeom>
          <a:ln w="12700">
            <a:solidFill>
              <a:schemeClr val="tx1"/>
            </a:solidFill>
          </a:ln>
        </p:spPr>
      </p:pic>
      <p:sp>
        <p:nvSpPr>
          <p:cNvPr id="10" name="Rounded Rectangle 9">
            <a:extLst>
              <a:ext uri="{FF2B5EF4-FFF2-40B4-BE49-F238E27FC236}">
                <a16:creationId xmlns:a16="http://schemas.microsoft.com/office/drawing/2014/main" id="{E948B68D-EA05-8E42-A076-2057E32355DD}"/>
              </a:ext>
            </a:extLst>
          </p:cNvPr>
          <p:cNvSpPr/>
          <p:nvPr/>
        </p:nvSpPr>
        <p:spPr bwMode="auto">
          <a:xfrm>
            <a:off x="1538474" y="2286000"/>
            <a:ext cx="1279338" cy="304800"/>
          </a:xfrm>
          <a:prstGeom prst="roundRect">
            <a:avLst/>
          </a:prstGeom>
          <a:noFill/>
          <a:ln w="38100" cap="flat" cmpd="sng" algn="ctr">
            <a:solidFill>
              <a:schemeClr val="accent3"/>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pic>
        <p:nvPicPr>
          <p:cNvPr id="11" name="Picture 10">
            <a:extLst>
              <a:ext uri="{FF2B5EF4-FFF2-40B4-BE49-F238E27FC236}">
                <a16:creationId xmlns:a16="http://schemas.microsoft.com/office/drawing/2014/main" id="{18BD0C09-B70D-9948-BDEF-88192AF2C28E}"/>
              </a:ext>
            </a:extLst>
          </p:cNvPr>
          <p:cNvPicPr>
            <a:picLocks noChangeAspect="1"/>
          </p:cNvPicPr>
          <p:nvPr/>
        </p:nvPicPr>
        <p:blipFill rotWithShape="1">
          <a:blip r:embed="rId5"/>
          <a:srcRect r="283" b="4110"/>
          <a:stretch/>
        </p:blipFill>
        <p:spPr>
          <a:xfrm>
            <a:off x="1369951" y="139700"/>
            <a:ext cx="9372662" cy="6031909"/>
          </a:xfrm>
          <a:prstGeom prst="rect">
            <a:avLst/>
          </a:prstGeom>
          <a:ln w="19050">
            <a:solidFill>
              <a:schemeClr val="tx1"/>
            </a:solidFill>
          </a:ln>
        </p:spPr>
      </p:pic>
    </p:spTree>
    <p:extLst>
      <p:ext uri="{BB962C8B-B14F-4D97-AF65-F5344CB8AC3E}">
        <p14:creationId xmlns:p14="http://schemas.microsoft.com/office/powerpoint/2010/main" val="4423352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061612" y="6304069"/>
            <a:ext cx="9894357" cy="742270"/>
          </a:xfrm>
          <a:prstGeom prst="rect">
            <a:avLst/>
          </a:prstGeom>
        </p:spPr>
        <p:txBody>
          <a:bodyPr>
            <a:normAutofit/>
          </a:bodyPr>
          <a:lst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a:lstStyle>
          <a:p>
            <a:pPr algn="ctr"/>
            <a:r>
              <a:rPr lang="en-US" sz="2800" b="1" dirty="0"/>
              <a:t>Displaying the Table of Authorities — Westlaw </a:t>
            </a:r>
          </a:p>
        </p:txBody>
      </p:sp>
      <p:grpSp>
        <p:nvGrpSpPr>
          <p:cNvPr id="11" name="Group 10">
            <a:extLst>
              <a:ext uri="{FF2B5EF4-FFF2-40B4-BE49-F238E27FC236}">
                <a16:creationId xmlns:a16="http://schemas.microsoft.com/office/drawing/2014/main" id="{6A355E21-53D6-414A-A797-42FF6E82F932}"/>
              </a:ext>
            </a:extLst>
          </p:cNvPr>
          <p:cNvGrpSpPr/>
          <p:nvPr/>
        </p:nvGrpSpPr>
        <p:grpSpPr>
          <a:xfrm>
            <a:off x="1650604" y="228600"/>
            <a:ext cx="8716372" cy="5858545"/>
            <a:chOff x="463215" y="163511"/>
            <a:chExt cx="8217569" cy="5523284"/>
          </a:xfrm>
        </p:grpSpPr>
        <p:pic>
          <p:nvPicPr>
            <p:cNvPr id="12" name="Picture 11">
              <a:extLst>
                <a:ext uri="{FF2B5EF4-FFF2-40B4-BE49-F238E27FC236}">
                  <a16:creationId xmlns:a16="http://schemas.microsoft.com/office/drawing/2014/main" id="{8B5C9618-B240-2746-BA6F-311165B8A364}"/>
                </a:ext>
              </a:extLst>
            </p:cNvPr>
            <p:cNvPicPr>
              <a:picLocks noChangeAspect="1"/>
            </p:cNvPicPr>
            <p:nvPr/>
          </p:nvPicPr>
          <p:blipFill>
            <a:blip r:embed="rId3"/>
            <a:stretch>
              <a:fillRect/>
            </a:stretch>
          </p:blipFill>
          <p:spPr>
            <a:xfrm>
              <a:off x="463215" y="163511"/>
              <a:ext cx="8217569" cy="5523284"/>
            </a:xfrm>
            <a:prstGeom prst="rect">
              <a:avLst/>
            </a:prstGeom>
            <a:ln w="19050">
              <a:solidFill>
                <a:schemeClr val="tx1"/>
              </a:solidFill>
            </a:ln>
          </p:spPr>
        </p:pic>
        <p:sp>
          <p:nvSpPr>
            <p:cNvPr id="13" name="Rectangle 12">
              <a:extLst>
                <a:ext uri="{FF2B5EF4-FFF2-40B4-BE49-F238E27FC236}">
                  <a16:creationId xmlns:a16="http://schemas.microsoft.com/office/drawing/2014/main" id="{A66E7D0D-9746-A047-8EBF-B7CAFB6761EB}"/>
                </a:ext>
              </a:extLst>
            </p:cNvPr>
            <p:cNvSpPr/>
            <p:nvPr/>
          </p:nvSpPr>
          <p:spPr bwMode="auto">
            <a:xfrm>
              <a:off x="5052060" y="331470"/>
              <a:ext cx="640080" cy="331470"/>
            </a:xfrm>
            <a:prstGeom prst="rect">
              <a:avLst/>
            </a:prstGeom>
            <a:solidFill>
              <a:srgbClr val="125A90"/>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grpSp>
      <p:sp>
        <p:nvSpPr>
          <p:cNvPr id="14" name="Rounded Rectangle 13">
            <a:extLst>
              <a:ext uri="{FF2B5EF4-FFF2-40B4-BE49-F238E27FC236}">
                <a16:creationId xmlns:a16="http://schemas.microsoft.com/office/drawing/2014/main" id="{E948B68D-EA05-8E42-A076-2057E32355DD}"/>
              </a:ext>
            </a:extLst>
          </p:cNvPr>
          <p:cNvSpPr/>
          <p:nvPr/>
        </p:nvSpPr>
        <p:spPr bwMode="auto">
          <a:xfrm>
            <a:off x="6262464" y="1828800"/>
            <a:ext cx="934459" cy="381000"/>
          </a:xfrm>
          <a:prstGeom prst="roundRect">
            <a:avLst/>
          </a:prstGeom>
          <a:noFill/>
          <a:ln w="38100" cap="flat" cmpd="sng" algn="ctr">
            <a:solidFill>
              <a:schemeClr val="accent3"/>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pic>
        <p:nvPicPr>
          <p:cNvPr id="15" name="Picture 14">
            <a:extLst>
              <a:ext uri="{FF2B5EF4-FFF2-40B4-BE49-F238E27FC236}">
                <a16:creationId xmlns:a16="http://schemas.microsoft.com/office/drawing/2014/main" id="{43B75007-8BB8-C44D-B70B-9B638C38C380}"/>
              </a:ext>
            </a:extLst>
          </p:cNvPr>
          <p:cNvPicPr>
            <a:picLocks noChangeAspect="1"/>
          </p:cNvPicPr>
          <p:nvPr/>
        </p:nvPicPr>
        <p:blipFill>
          <a:blip r:embed="rId4"/>
          <a:stretch>
            <a:fillRect/>
          </a:stretch>
        </p:blipFill>
        <p:spPr>
          <a:xfrm>
            <a:off x="1649016" y="228600"/>
            <a:ext cx="8717960" cy="5859501"/>
          </a:xfrm>
          <a:prstGeom prst="rect">
            <a:avLst/>
          </a:prstGeom>
          <a:ln w="19050">
            <a:solidFill>
              <a:schemeClr val="tx1"/>
            </a:solidFill>
          </a:ln>
        </p:spPr>
      </p:pic>
    </p:spTree>
    <p:extLst>
      <p:ext uri="{BB962C8B-B14F-4D97-AF65-F5344CB8AC3E}">
        <p14:creationId xmlns:p14="http://schemas.microsoft.com/office/powerpoint/2010/main" val="13584896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Case-finding tools / techniques</a:t>
            </a:r>
          </a:p>
        </p:txBody>
      </p:sp>
      <p:sp>
        <p:nvSpPr>
          <p:cNvPr id="14" name="Content Placeholder 13"/>
          <p:cNvSpPr>
            <a:spLocks noGrp="1"/>
          </p:cNvSpPr>
          <p:nvPr>
            <p:ph idx="1"/>
          </p:nvPr>
        </p:nvSpPr>
        <p:spPr/>
        <p:txBody>
          <a:bodyPr>
            <a:normAutofit/>
          </a:bodyPr>
          <a:lstStyle/>
          <a:p>
            <a:r>
              <a:rPr lang="en-US" sz="2800" b="1" dirty="0"/>
              <a:t>Secondary sources</a:t>
            </a:r>
          </a:p>
          <a:p>
            <a:r>
              <a:rPr lang="en-US" sz="2800" b="1" dirty="0"/>
              <a:t>Annotated codes</a:t>
            </a:r>
          </a:p>
          <a:p>
            <a:r>
              <a:rPr lang="en-US" sz="2800" b="1" dirty="0"/>
              <a:t>Tables of authorities </a:t>
            </a:r>
            <a:r>
              <a:rPr lang="en-US" sz="2800" dirty="0"/>
              <a:t>(cases cited by a known case)</a:t>
            </a:r>
          </a:p>
          <a:p>
            <a:r>
              <a:rPr lang="en-US" sz="2800" b="1" dirty="0"/>
              <a:t>Shepard’s and </a:t>
            </a:r>
            <a:r>
              <a:rPr lang="en-US" sz="2800" b="1" dirty="0" err="1"/>
              <a:t>KeyCite</a:t>
            </a:r>
            <a:endParaRPr lang="en-US" sz="2800" b="1" dirty="0"/>
          </a:p>
          <a:p>
            <a:r>
              <a:rPr lang="en-US" sz="2800" b="1" dirty="0"/>
              <a:t>West’s Key Number System</a:t>
            </a:r>
          </a:p>
          <a:p>
            <a:r>
              <a:rPr lang="en-US" sz="2800" b="1" dirty="0"/>
              <a:t>Full-text keyword searches in case-law sources</a:t>
            </a:r>
          </a:p>
        </p:txBody>
      </p:sp>
    </p:spTree>
    <p:extLst>
      <p:ext uri="{BB962C8B-B14F-4D97-AF65-F5344CB8AC3E}">
        <p14:creationId xmlns:p14="http://schemas.microsoft.com/office/powerpoint/2010/main" val="7111829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309" y="152400"/>
            <a:ext cx="10157354" cy="2971800"/>
          </a:xfrm>
        </p:spPr>
        <p:txBody>
          <a:bodyPr>
            <a:noAutofit/>
          </a:bodyPr>
          <a:lstStyle/>
          <a:p>
            <a:pPr algn="ctr"/>
            <a:r>
              <a:rPr lang="en-US" sz="5400" b="1" dirty="0"/>
              <a:t>Table of Authorities</a:t>
            </a:r>
            <a:br>
              <a:rPr lang="en-US" sz="5400" b="1" dirty="0"/>
            </a:br>
            <a:br>
              <a:rPr lang="en-US" sz="5400" dirty="0"/>
            </a:br>
            <a:r>
              <a:rPr lang="en-US" sz="4000" dirty="0"/>
              <a:t>Advantages &amp; Disadvantages</a:t>
            </a:r>
          </a:p>
        </p:txBody>
      </p:sp>
      <p:pic>
        <p:nvPicPr>
          <p:cNvPr id="3" name="Picture 2"/>
          <p:cNvPicPr>
            <a:picLocks noChangeAspect="1"/>
          </p:cNvPicPr>
          <p:nvPr/>
        </p:nvPicPr>
        <p:blipFill>
          <a:blip r:embed="rId3" cstate="print">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709828" y="3733800"/>
            <a:ext cx="2972316" cy="2057400"/>
          </a:xfrm>
          <a:prstGeom prst="rect">
            <a:avLst/>
          </a:prstGeom>
        </p:spPr>
      </p:pic>
    </p:spTree>
    <p:extLst>
      <p:ext uri="{BB962C8B-B14F-4D97-AF65-F5344CB8AC3E}">
        <p14:creationId xmlns:p14="http://schemas.microsoft.com/office/powerpoint/2010/main" val="5634187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Advantages — table of authorities</a:t>
            </a:r>
          </a:p>
        </p:txBody>
      </p:sp>
      <p:sp>
        <p:nvSpPr>
          <p:cNvPr id="3" name="Content Placeholder 2"/>
          <p:cNvSpPr>
            <a:spLocks noGrp="1"/>
          </p:cNvSpPr>
          <p:nvPr>
            <p:ph idx="1"/>
          </p:nvPr>
        </p:nvSpPr>
        <p:spPr>
          <a:xfrm>
            <a:off x="1117309" y="1778000"/>
            <a:ext cx="10157354" cy="1536700"/>
          </a:xfrm>
        </p:spPr>
        <p:txBody>
          <a:bodyPr>
            <a:normAutofit/>
          </a:bodyPr>
          <a:lstStyle/>
          <a:p>
            <a:pPr>
              <a:spcBef>
                <a:spcPts val="2400"/>
              </a:spcBef>
            </a:pPr>
            <a:r>
              <a:rPr lang="en-US" sz="3600" dirty="0"/>
              <a:t>Simple to use</a:t>
            </a:r>
          </a:p>
          <a:p>
            <a:pPr>
              <a:spcBef>
                <a:spcPts val="2400"/>
              </a:spcBef>
            </a:pPr>
            <a:r>
              <a:rPr lang="en-US" sz="3600" dirty="0"/>
              <a:t>Likely to lead to relevant cases</a:t>
            </a:r>
          </a:p>
        </p:txBody>
      </p:sp>
      <p:sp>
        <p:nvSpPr>
          <p:cNvPr id="4" name="Title 1"/>
          <p:cNvSpPr txBox="1">
            <a:spLocks/>
          </p:cNvSpPr>
          <p:nvPr/>
        </p:nvSpPr>
        <p:spPr>
          <a:xfrm>
            <a:off x="1117308" y="3429000"/>
            <a:ext cx="10463503" cy="1066800"/>
          </a:xfrm>
          <a:prstGeom prst="rect">
            <a:avLst/>
          </a:prstGeom>
        </p:spPr>
        <p:txBody>
          <a:bodyPr vert="horz" lIns="121899" tIns="60949" rIns="121899" bIns="60949" rtlCol="0" anchor="b">
            <a:normAutofit/>
          </a:bodyPr>
          <a:lst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a:lstStyle>
          <a:p>
            <a:r>
              <a:rPr lang="en-US" dirty="0"/>
              <a:t>Disadvantages — table of authorities</a:t>
            </a:r>
          </a:p>
        </p:txBody>
      </p:sp>
      <p:sp>
        <p:nvSpPr>
          <p:cNvPr id="5" name="Content Placeholder 2"/>
          <p:cNvSpPr txBox="1">
            <a:spLocks/>
          </p:cNvSpPr>
          <p:nvPr/>
        </p:nvSpPr>
        <p:spPr>
          <a:xfrm>
            <a:off x="1117309" y="4813300"/>
            <a:ext cx="10157354" cy="1625600"/>
          </a:xfrm>
          <a:prstGeom prst="rect">
            <a:avLst/>
          </a:prstGeom>
        </p:spPr>
        <p:txBody>
          <a:bodyPr vert="horz" lIns="121899" tIns="60949" rIns="121899" bIns="60949" rtlCol="0">
            <a:normAutofit/>
          </a:bodyPr>
          <a:lstStyle>
            <a:lvl1pPr marL="304747" indent="-304747" algn="l" defTabSz="1218987" rtl="0" eaLnBrk="1" latinLnBrk="0" hangingPunct="1">
              <a:lnSpc>
                <a:spcPct val="95000"/>
              </a:lnSpc>
              <a:spcBef>
                <a:spcPts val="1866"/>
              </a:spcBef>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6pPr>
            <a:lvl7pPr marL="2864619" indent="-304747" algn="l" defTabSz="1218987" rtl="0" eaLnBrk="1" latinLnBrk="0" hangingPunct="1">
              <a:lnSpc>
                <a:spcPct val="95000"/>
              </a:lnSpc>
              <a:spcBef>
                <a:spcPts val="1066"/>
              </a:spcBef>
              <a:buSzPct val="90000"/>
              <a:buFont typeface="Century Gothic" pitchFamily="34" charset="0"/>
              <a:buChar char="–"/>
              <a:defRPr sz="1800" kern="1200" baseline="0">
                <a:solidFill>
                  <a:schemeClr val="tx1"/>
                </a:solidFill>
                <a:latin typeface="+mn-lt"/>
                <a:ea typeface="+mn-ea"/>
                <a:cs typeface="+mn-cs"/>
              </a:defRPr>
            </a:lvl7pPr>
            <a:lvl8pPr marL="3291264" indent="-304747" algn="l" defTabSz="1218987" rtl="0" eaLnBrk="1" latinLnBrk="0" hangingPunct="1">
              <a:lnSpc>
                <a:spcPct val="95000"/>
              </a:lnSpc>
              <a:spcBef>
                <a:spcPts val="1066"/>
              </a:spcBef>
              <a:buSzPct val="90000"/>
              <a:buFont typeface="Century Gothic" pitchFamily="34" charset="0"/>
              <a:buChar char="–"/>
              <a:defRPr sz="1800" kern="1200" baseline="0">
                <a:solidFill>
                  <a:schemeClr val="tx1"/>
                </a:solidFill>
                <a:latin typeface="+mn-lt"/>
                <a:ea typeface="+mn-ea"/>
                <a:cs typeface="+mn-cs"/>
              </a:defRPr>
            </a:lvl8pPr>
            <a:lvl9pPr marL="3778859" indent="-304747" algn="l" defTabSz="1218987" rtl="0" eaLnBrk="1" latinLnBrk="0" hangingPunct="1">
              <a:lnSpc>
                <a:spcPct val="95000"/>
              </a:lnSpc>
              <a:spcBef>
                <a:spcPts val="1066"/>
              </a:spcBef>
              <a:buSzPct val="90000"/>
              <a:buFont typeface="Century Gothic" pitchFamily="34" charset="0"/>
              <a:buChar char="–"/>
              <a:defRPr sz="1800" kern="1200" baseline="0">
                <a:solidFill>
                  <a:schemeClr val="tx1"/>
                </a:solidFill>
                <a:latin typeface="+mn-lt"/>
                <a:ea typeface="+mn-ea"/>
                <a:cs typeface="+mn-cs"/>
              </a:defRPr>
            </a:lvl9pPr>
          </a:lstStyle>
          <a:p>
            <a:pPr>
              <a:spcBef>
                <a:spcPts val="2400"/>
              </a:spcBef>
            </a:pPr>
            <a:r>
              <a:rPr lang="en-US" sz="3600" dirty="0"/>
              <a:t>Not comprehensive</a:t>
            </a:r>
          </a:p>
          <a:p>
            <a:pPr>
              <a:spcBef>
                <a:spcPts val="2400"/>
              </a:spcBef>
            </a:pPr>
            <a:r>
              <a:rPr lang="en-US" sz="3600" dirty="0"/>
              <a:t>Only looks backward in time</a:t>
            </a:r>
          </a:p>
        </p:txBody>
      </p:sp>
    </p:spTree>
    <p:extLst>
      <p:ext uri="{BB962C8B-B14F-4D97-AF65-F5344CB8AC3E}">
        <p14:creationId xmlns:p14="http://schemas.microsoft.com/office/powerpoint/2010/main" val="768437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5"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Ask the </a:t>
            </a:r>
            <a:r>
              <a:rPr lang="en-US" sz="3200" dirty="0" err="1"/>
              <a:t>Zief</a:t>
            </a:r>
            <a:r>
              <a:rPr lang="en-US" sz="3200" dirty="0"/>
              <a:t> Research Librarians!</a:t>
            </a:r>
          </a:p>
        </p:txBody>
      </p:sp>
      <p:pic>
        <p:nvPicPr>
          <p:cNvPr id="6" name="Picture Placeholder 5"/>
          <p:cNvPicPr>
            <a:picLocks noGrp="1" noChangeAspect="1"/>
          </p:cNvPicPr>
          <p:nvPr>
            <p:ph type="pic" idx="1"/>
          </p:nvPr>
        </p:nvPicPr>
        <p:blipFill>
          <a:blip r:embed="rId3">
            <a:extLst>
              <a:ext uri="{28A0092B-C50C-407E-A947-70E740481C1C}">
                <a14:useLocalDpi xmlns:a14="http://schemas.microsoft.com/office/drawing/2010/main" val="0"/>
              </a:ext>
            </a:extLst>
          </a:blip>
          <a:stretch>
            <a:fillRect/>
          </a:stretch>
        </p:blipFill>
        <p:spPr>
          <a:xfrm>
            <a:off x="2754085" y="279401"/>
            <a:ext cx="6680655" cy="4448175"/>
          </a:xfrm>
        </p:spPr>
      </p:pic>
      <p:sp>
        <p:nvSpPr>
          <p:cNvPr id="4" name="Text Placeholder 3"/>
          <p:cNvSpPr>
            <a:spLocks noGrp="1"/>
          </p:cNvSpPr>
          <p:nvPr>
            <p:ph type="body" sz="half" idx="2"/>
          </p:nvPr>
        </p:nvSpPr>
        <p:spPr>
          <a:xfrm>
            <a:off x="1979612" y="5588000"/>
            <a:ext cx="8305800" cy="812800"/>
          </a:xfrm>
        </p:spPr>
        <p:txBody>
          <a:bodyPr>
            <a:normAutofit fontScale="92500"/>
          </a:bodyPr>
          <a:lstStyle/>
          <a:p>
            <a:pPr algn="ctr"/>
            <a:r>
              <a:rPr lang="en-US" sz="2800" dirty="0"/>
              <a:t>https://legalresearch.usfca.edu/ZiefResearchHelp</a:t>
            </a:r>
          </a:p>
          <a:p>
            <a:endParaRPr lang="en-US" dirty="0"/>
          </a:p>
        </p:txBody>
      </p:sp>
    </p:spTree>
    <p:extLst>
      <p:ext uri="{BB962C8B-B14F-4D97-AF65-F5344CB8AC3E}">
        <p14:creationId xmlns:p14="http://schemas.microsoft.com/office/powerpoint/2010/main" val="30901373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588" y="4093308"/>
            <a:ext cx="7186823" cy="1930400"/>
          </a:xfrm>
        </p:spPr>
        <p:txBody>
          <a:bodyPr/>
          <a:lstStyle/>
          <a:p>
            <a:r>
              <a:rPr lang="en-US" dirty="0"/>
              <a:t>Shepard’s &amp; </a:t>
            </a:r>
            <a:r>
              <a:rPr lang="en-US" dirty="0" err="1"/>
              <a:t>KeyCite</a:t>
            </a:r>
            <a:endParaRPr lang="en-US" dirty="0"/>
          </a:p>
        </p:txBody>
      </p:sp>
      <p:sp>
        <p:nvSpPr>
          <p:cNvPr id="3" name="Text Placeholder 2"/>
          <p:cNvSpPr>
            <a:spLocks noGrp="1"/>
          </p:cNvSpPr>
          <p:nvPr>
            <p:ph type="body" idx="1"/>
          </p:nvPr>
        </p:nvSpPr>
        <p:spPr>
          <a:xfrm>
            <a:off x="812589" y="2132013"/>
            <a:ext cx="7008574" cy="1296987"/>
          </a:xfrm>
        </p:spPr>
        <p:txBody>
          <a:bodyPr/>
          <a:lstStyle/>
          <a:p>
            <a:r>
              <a:rPr lang="en-US" dirty="0"/>
              <a:t>Up next . . .</a:t>
            </a:r>
          </a:p>
        </p:txBody>
      </p:sp>
    </p:spTree>
    <p:extLst>
      <p:ext uri="{BB962C8B-B14F-4D97-AF65-F5344CB8AC3E}">
        <p14:creationId xmlns:p14="http://schemas.microsoft.com/office/powerpoint/2010/main" val="42557978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Photo credits</a:t>
            </a:r>
          </a:p>
        </p:txBody>
      </p:sp>
      <p:sp>
        <p:nvSpPr>
          <p:cNvPr id="3" name="Content Placeholder 2"/>
          <p:cNvSpPr>
            <a:spLocks noGrp="1"/>
          </p:cNvSpPr>
          <p:nvPr>
            <p:ph idx="1"/>
          </p:nvPr>
        </p:nvSpPr>
        <p:spPr>
          <a:xfrm>
            <a:off x="1117308" y="1701800"/>
            <a:ext cx="10768304" cy="4394200"/>
          </a:xfrm>
        </p:spPr>
        <p:txBody>
          <a:bodyPr>
            <a:normAutofit/>
          </a:bodyPr>
          <a:lstStyle/>
          <a:p>
            <a:r>
              <a:rPr lang="en-US" dirty="0"/>
              <a:t>Questions by Nick </a:t>
            </a:r>
            <a:r>
              <a:rPr lang="en-US" dirty="0" err="1"/>
              <a:t>Youngson</a:t>
            </a:r>
            <a:r>
              <a:rPr lang="en-US" dirty="0"/>
              <a:t>, CC BY-SA 3.0, Alpha Stock Images,</a:t>
            </a:r>
            <a:br>
              <a:rPr lang="en-US" dirty="0"/>
            </a:br>
            <a:r>
              <a:rPr lang="en-US" dirty="0"/>
              <a:t>    http://www.picpedia.org/highway-signs/q/questions.html </a:t>
            </a:r>
          </a:p>
          <a:p>
            <a:r>
              <a:rPr lang="en-US" dirty="0"/>
              <a:t>Thumbs up and down image by </a:t>
            </a:r>
            <a:r>
              <a:rPr lang="en-US" dirty="0" err="1"/>
              <a:t>Bunzellisa</a:t>
            </a:r>
            <a:r>
              <a:rPr lang="en-US" dirty="0"/>
              <a:t> from </a:t>
            </a:r>
            <a:r>
              <a:rPr lang="en-US" dirty="0" err="1"/>
              <a:t>Pixabay</a:t>
            </a:r>
            <a:r>
              <a:rPr lang="en-US" dirty="0"/>
              <a:t>,</a:t>
            </a:r>
            <a:br>
              <a:rPr lang="en-US" dirty="0"/>
            </a:br>
            <a:r>
              <a:rPr lang="en-US" dirty="0"/>
              <a:t>    https://pixabay.com/?utm_source=</a:t>
            </a:r>
            <a:r>
              <a:rPr lang="en-US" dirty="0" err="1"/>
              <a:t>link-attribution&amp;amp</a:t>
            </a:r>
            <a:r>
              <a:rPr lang="en-US" dirty="0"/>
              <a:t>;</a:t>
            </a:r>
            <a:br>
              <a:rPr lang="en-US" dirty="0"/>
            </a:br>
            <a:r>
              <a:rPr lang="en-US" dirty="0"/>
              <a:t>    </a:t>
            </a:r>
            <a:r>
              <a:rPr lang="en-US" dirty="0" err="1"/>
              <a:t>utm_medium</a:t>
            </a:r>
            <a:r>
              <a:rPr lang="en-US" dirty="0"/>
              <a:t>=</a:t>
            </a:r>
            <a:r>
              <a:rPr lang="en-US" dirty="0" err="1"/>
              <a:t>referral&amp;amp;utm_campaign</a:t>
            </a:r>
            <a:r>
              <a:rPr lang="en-US" dirty="0"/>
              <a:t>=image&amp;</a:t>
            </a:r>
            <a:br>
              <a:rPr lang="en-US" dirty="0"/>
            </a:br>
            <a:r>
              <a:rPr lang="en-US" dirty="0"/>
              <a:t>    </a:t>
            </a:r>
            <a:r>
              <a:rPr lang="en-US" dirty="0" err="1"/>
              <a:t>amp;utm_content</a:t>
            </a:r>
            <a:r>
              <a:rPr lang="en-US" dirty="0"/>
              <a:t>=3171760</a:t>
            </a:r>
          </a:p>
          <a:p>
            <a:r>
              <a:rPr lang="en-US" dirty="0"/>
              <a:t>Split — Christopher </a:t>
            </a:r>
            <a:r>
              <a:rPr lang="en-US" dirty="0" err="1"/>
              <a:t>Titzer</a:t>
            </a:r>
            <a:r>
              <a:rPr lang="en-US" dirty="0"/>
              <a:t>, </a:t>
            </a:r>
            <a:br>
              <a:rPr lang="en-US" dirty="0"/>
            </a:br>
            <a:r>
              <a:rPr lang="en-US" dirty="0"/>
              <a:t>     https://</a:t>
            </a:r>
            <a:r>
              <a:rPr lang="en-US" dirty="0" err="1"/>
              <a:t>www.flickr.com</a:t>
            </a:r>
            <a:r>
              <a:rPr lang="en-US" dirty="0"/>
              <a:t>/photos/</a:t>
            </a:r>
            <a:r>
              <a:rPr lang="en-US" dirty="0" err="1"/>
              <a:t>qchristopher</a:t>
            </a:r>
            <a:r>
              <a:rPr lang="en-US" dirty="0"/>
              <a:t>/3060799184  </a:t>
            </a:r>
            <a:br>
              <a:rPr lang="en-US" dirty="0"/>
            </a:br>
            <a:r>
              <a:rPr lang="en-US" dirty="0"/>
              <a:t>     CC BY-NC-ND 2.0 </a:t>
            </a:r>
            <a:br>
              <a:rPr lang="en-US" dirty="0"/>
            </a:br>
            <a:r>
              <a:rPr lang="en-US" dirty="0"/>
              <a:t>     (https://</a:t>
            </a:r>
            <a:r>
              <a:rPr lang="en-US" dirty="0" err="1"/>
              <a:t>creativecommons.org</a:t>
            </a:r>
            <a:r>
              <a:rPr lang="en-US" dirty="0"/>
              <a:t>/licenses/by-</a:t>
            </a:r>
            <a:r>
              <a:rPr lang="en-US" dirty="0" err="1"/>
              <a:t>nc</a:t>
            </a:r>
            <a:r>
              <a:rPr lang="en-US" dirty="0"/>
              <a:t>-</a:t>
            </a:r>
            <a:r>
              <a:rPr lang="en-US" dirty="0" err="1"/>
              <a:t>nd</a:t>
            </a:r>
            <a:r>
              <a:rPr lang="en-US" dirty="0"/>
              <a:t>/2.0/)</a:t>
            </a:r>
          </a:p>
        </p:txBody>
      </p:sp>
    </p:spTree>
    <p:extLst>
      <p:ext uri="{BB962C8B-B14F-4D97-AF65-F5344CB8AC3E}">
        <p14:creationId xmlns:p14="http://schemas.microsoft.com/office/powerpoint/2010/main" val="2182957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3F9DB4-EB3B-2047-8E27-3FE3B15AEFFA}"/>
              </a:ext>
            </a:extLst>
          </p:cNvPr>
          <p:cNvSpPr/>
          <p:nvPr/>
        </p:nvSpPr>
        <p:spPr bwMode="auto">
          <a:xfrm>
            <a:off x="-1" y="0"/>
            <a:ext cx="12188825" cy="6858000"/>
          </a:xfrm>
          <a:prstGeom prst="rect">
            <a:avLst/>
          </a:prstGeom>
          <a:blipFill dpi="0" rotWithShape="1">
            <a:blip r:embed="rId3"/>
            <a:srcRect/>
            <a:stretch>
              <a:fillRect t="-16646" b="-16653"/>
            </a:stretch>
          </a:bli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3034155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32643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2383" y="431801"/>
            <a:ext cx="7008574" cy="3298825"/>
          </a:xfrm>
        </p:spPr>
        <p:txBody>
          <a:bodyPr>
            <a:normAutofit/>
          </a:bodyPr>
          <a:lstStyle/>
          <a:p>
            <a:r>
              <a:rPr lang="en-US" sz="6600" b="1" dirty="0"/>
              <a:t>Six ways </a:t>
            </a:r>
            <a:r>
              <a:rPr lang="en-US" sz="6600" dirty="0"/>
              <a:t>to find  </a:t>
            </a:r>
            <a:r>
              <a:rPr lang="en-US" sz="6600" b="1" dirty="0"/>
              <a:t>cases</a:t>
            </a:r>
            <a:endParaRPr lang="en-US" sz="6600" dirty="0"/>
          </a:p>
        </p:txBody>
      </p:sp>
      <p:sp>
        <p:nvSpPr>
          <p:cNvPr id="3" name="Subtitle 2"/>
          <p:cNvSpPr>
            <a:spLocks noGrp="1"/>
          </p:cNvSpPr>
          <p:nvPr>
            <p:ph type="subTitle" idx="1"/>
          </p:nvPr>
        </p:nvSpPr>
        <p:spPr>
          <a:xfrm>
            <a:off x="4672383" y="3860800"/>
            <a:ext cx="7008574" cy="1244600"/>
          </a:xfrm>
        </p:spPr>
        <p:txBody>
          <a:bodyPr>
            <a:noAutofit/>
          </a:bodyPr>
          <a:lstStyle/>
          <a:p>
            <a:r>
              <a:rPr lang="en-US" sz="3200" dirty="0"/>
              <a:t>Part 4 — Shepard’s &amp; </a:t>
            </a:r>
            <a:r>
              <a:rPr lang="en-US" sz="3200" dirty="0" err="1"/>
              <a:t>KeyCite</a:t>
            </a:r>
            <a:endParaRPr lang="en-US" sz="3200" dirty="0"/>
          </a:p>
        </p:txBody>
      </p:sp>
      <p:sp>
        <p:nvSpPr>
          <p:cNvPr id="4" name="Subtitle 2"/>
          <p:cNvSpPr txBox="1">
            <a:spLocks/>
          </p:cNvSpPr>
          <p:nvPr/>
        </p:nvSpPr>
        <p:spPr>
          <a:xfrm>
            <a:off x="4672383" y="5537200"/>
            <a:ext cx="7008574" cy="1244600"/>
          </a:xfrm>
          <a:prstGeom prst="rect">
            <a:avLst/>
          </a:prstGeom>
        </p:spPr>
        <p:txBody>
          <a:bodyPr vert="horz" lIns="121899" tIns="60949" rIns="121899" bIns="60949" rtlCol="0">
            <a:normAutofit/>
          </a:bodyPr>
          <a:lstStyle>
            <a:lvl1pPr marL="0" indent="0" algn="l" defTabSz="1218987" rtl="0" eaLnBrk="1" latinLnBrk="0" hangingPunct="1">
              <a:lnSpc>
                <a:spcPct val="95000"/>
              </a:lnSpc>
              <a:spcBef>
                <a:spcPts val="0"/>
              </a:spcBef>
              <a:buSzPct val="100000"/>
              <a:buFont typeface="Arial" pitchFamily="34" charset="0"/>
              <a:buNone/>
              <a:defRPr sz="2800" b="0" kern="1200">
                <a:solidFill>
                  <a:schemeClr val="tx1"/>
                </a:solidFill>
                <a:latin typeface="+mn-lt"/>
                <a:ea typeface="+mn-ea"/>
                <a:cs typeface="+mn-cs"/>
              </a:defRPr>
            </a:lvl1pPr>
            <a:lvl2pPr marL="609493" indent="0" algn="ctr" defTabSz="1218987" rtl="0" eaLnBrk="1" latinLnBrk="0" hangingPunct="1">
              <a:lnSpc>
                <a:spcPct val="95000"/>
              </a:lnSpc>
              <a:spcBef>
                <a:spcPts val="1066"/>
              </a:spcBef>
              <a:buSzPct val="100000"/>
              <a:buFont typeface="Century Gothic" pitchFamily="34" charset="0"/>
              <a:buNone/>
              <a:defRPr sz="2000" kern="1200">
                <a:solidFill>
                  <a:schemeClr val="tx1">
                    <a:tint val="75000"/>
                  </a:schemeClr>
                </a:solidFill>
                <a:latin typeface="+mn-lt"/>
                <a:ea typeface="+mn-ea"/>
                <a:cs typeface="+mn-cs"/>
              </a:defRPr>
            </a:lvl2pPr>
            <a:lvl3pPr marL="1218987"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3pPr>
            <a:lvl4pPr marL="1828480"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4pPr>
            <a:lvl5pPr marL="2437973"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5pPr>
            <a:lvl6pPr marL="3047467"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6pPr>
            <a:lvl7pPr marL="3656960"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7pPr>
            <a:lvl8pPr marL="4266453"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8pPr>
            <a:lvl9pPr marL="4875947"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9pPr>
          </a:lstStyle>
          <a:p>
            <a:r>
              <a:rPr lang="en-US" sz="2400" dirty="0"/>
              <a:t>Lee Ryan, Research Librarian</a:t>
            </a:r>
          </a:p>
          <a:p>
            <a:r>
              <a:rPr lang="en-US" sz="2400" dirty="0"/>
              <a:t>University of San Francisco School of Law</a:t>
            </a:r>
          </a:p>
        </p:txBody>
      </p:sp>
    </p:spTree>
    <p:extLst>
      <p:ext uri="{BB962C8B-B14F-4D97-AF65-F5344CB8AC3E}">
        <p14:creationId xmlns:p14="http://schemas.microsoft.com/office/powerpoint/2010/main" val="38099570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Case-finding tools / techniques</a:t>
            </a:r>
          </a:p>
        </p:txBody>
      </p:sp>
      <p:sp>
        <p:nvSpPr>
          <p:cNvPr id="14" name="Content Placeholder 13"/>
          <p:cNvSpPr>
            <a:spLocks noGrp="1"/>
          </p:cNvSpPr>
          <p:nvPr>
            <p:ph idx="1"/>
          </p:nvPr>
        </p:nvSpPr>
        <p:spPr/>
        <p:txBody>
          <a:bodyPr>
            <a:normAutofit/>
          </a:bodyPr>
          <a:lstStyle/>
          <a:p>
            <a:r>
              <a:rPr lang="en-US" sz="2800" dirty="0">
                <a:solidFill>
                  <a:schemeClr val="bg2">
                    <a:lumMod val="75000"/>
                  </a:schemeClr>
                </a:solidFill>
              </a:rPr>
              <a:t>Secondary sources</a:t>
            </a:r>
          </a:p>
          <a:p>
            <a:r>
              <a:rPr lang="en-US" sz="2800" dirty="0">
                <a:solidFill>
                  <a:schemeClr val="bg2">
                    <a:lumMod val="75000"/>
                  </a:schemeClr>
                </a:solidFill>
              </a:rPr>
              <a:t>Annotated codes</a:t>
            </a:r>
          </a:p>
          <a:p>
            <a:r>
              <a:rPr lang="en-US" sz="2800" dirty="0">
                <a:solidFill>
                  <a:schemeClr val="bg2">
                    <a:lumMod val="75000"/>
                  </a:schemeClr>
                </a:solidFill>
              </a:rPr>
              <a:t>Tables of authorities (cases cited by a known case)</a:t>
            </a:r>
          </a:p>
          <a:p>
            <a:r>
              <a:rPr lang="en-US" sz="2800" b="1" dirty="0"/>
              <a:t>Shepard’s and </a:t>
            </a:r>
            <a:r>
              <a:rPr lang="en-US" sz="2800" b="1" dirty="0" err="1"/>
              <a:t>KeyCite</a:t>
            </a:r>
            <a:endParaRPr lang="en-US" sz="2800" b="1" dirty="0"/>
          </a:p>
          <a:p>
            <a:r>
              <a:rPr lang="en-US" sz="2800" dirty="0">
                <a:solidFill>
                  <a:schemeClr val="bg2">
                    <a:lumMod val="75000"/>
                  </a:schemeClr>
                </a:solidFill>
              </a:rPr>
              <a:t>West’s Key Number System</a:t>
            </a:r>
          </a:p>
          <a:p>
            <a:r>
              <a:rPr lang="en-US" sz="2800" dirty="0">
                <a:solidFill>
                  <a:schemeClr val="bg2">
                    <a:lumMod val="75000"/>
                  </a:schemeClr>
                </a:solidFill>
              </a:rPr>
              <a:t>Full-text keyword searches in case-law sources</a:t>
            </a:r>
          </a:p>
        </p:txBody>
      </p:sp>
      <p:sp>
        <p:nvSpPr>
          <p:cNvPr id="4" name="Right Arrow 3">
            <a:extLst>
              <a:ext uri="{FF2B5EF4-FFF2-40B4-BE49-F238E27FC236}">
                <a16:creationId xmlns:a16="http://schemas.microsoft.com/office/drawing/2014/main" id="{C4F82FBA-FC56-0B4B-B089-2E88C062A9CE}"/>
              </a:ext>
            </a:extLst>
          </p:cNvPr>
          <p:cNvSpPr/>
          <p:nvPr/>
        </p:nvSpPr>
        <p:spPr bwMode="auto">
          <a:xfrm>
            <a:off x="550197" y="3687073"/>
            <a:ext cx="567112" cy="499854"/>
          </a:xfrm>
          <a:prstGeom prst="rightArrow">
            <a:avLst/>
          </a:prstGeom>
          <a:solidFill>
            <a:srgbClr val="FFFF00"/>
          </a:solidFill>
          <a:ln w="19050" cap="flat" cmpd="sng" algn="ctr">
            <a:solidFill>
              <a:schemeClr val="tx2"/>
            </a:solidFill>
            <a:prstDash val="solid"/>
            <a:round/>
            <a:headEnd type="none" w="med" len="med"/>
            <a:tailEnd type="none" w="med" len="med"/>
          </a:ln>
          <a:effectLst>
            <a:outerShdw blurRad="50800" dist="38100" dir="2700000" sx="101000" sy="101000" algn="tl" rotWithShape="0">
              <a:prstClr val="black">
                <a:alpha val="60000"/>
              </a:prstClr>
            </a:outerShdw>
          </a:effectLst>
          <a:extLst/>
        </p:spPr>
        <p:txBody>
          <a:bodyPr vert="horz" wrap="square" lIns="91440" tIns="45720" rIns="91440" bIns="45720" numCol="1" rtlCol="0" anchor="t" anchorCtr="0" compatLnSpc="1">
            <a:prstTxWarp prst="textNoShape">
              <a:avLst/>
            </a:prstTxWarp>
          </a:bodyPr>
          <a:lstStyle/>
          <a:p>
            <a:endParaRPr lang="en-US" sz="1300">
              <a:solidFill>
                <a:schemeClr val="bg2">
                  <a:lumMod val="75000"/>
                </a:schemeClr>
              </a:solidFill>
            </a:endParaRPr>
          </a:p>
        </p:txBody>
      </p:sp>
    </p:spTree>
    <p:extLst>
      <p:ext uri="{BB962C8B-B14F-4D97-AF65-F5344CB8AC3E}">
        <p14:creationId xmlns:p14="http://schemas.microsoft.com/office/powerpoint/2010/main" val="22993984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588" y="3429000"/>
            <a:ext cx="7263023" cy="1415716"/>
          </a:xfrm>
        </p:spPr>
        <p:txBody>
          <a:bodyPr/>
          <a:lstStyle/>
          <a:p>
            <a:r>
              <a:rPr lang="en-US" dirty="0"/>
              <a:t>Shepard’s &amp; </a:t>
            </a:r>
            <a:r>
              <a:rPr lang="en-US" dirty="0" err="1"/>
              <a:t>KeyCite</a:t>
            </a:r>
            <a:endParaRPr lang="en-US" dirty="0"/>
          </a:p>
        </p:txBody>
      </p:sp>
    </p:spTree>
    <p:extLst>
      <p:ext uri="{BB962C8B-B14F-4D97-AF65-F5344CB8AC3E}">
        <p14:creationId xmlns:p14="http://schemas.microsoft.com/office/powerpoint/2010/main" val="38540661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Case-finding tools / techniques</a:t>
            </a:r>
          </a:p>
        </p:txBody>
      </p:sp>
      <p:sp>
        <p:nvSpPr>
          <p:cNvPr id="14" name="Content Placeholder 13"/>
          <p:cNvSpPr>
            <a:spLocks noGrp="1"/>
          </p:cNvSpPr>
          <p:nvPr>
            <p:ph idx="1"/>
          </p:nvPr>
        </p:nvSpPr>
        <p:spPr/>
        <p:txBody>
          <a:bodyPr>
            <a:normAutofit/>
          </a:bodyPr>
          <a:lstStyle/>
          <a:p>
            <a:r>
              <a:rPr lang="en-US" sz="2800" b="1" dirty="0"/>
              <a:t>Secondary sources</a:t>
            </a:r>
          </a:p>
          <a:p>
            <a:r>
              <a:rPr lang="en-US" sz="2800" dirty="0">
                <a:solidFill>
                  <a:schemeClr val="bg2">
                    <a:lumMod val="75000"/>
                  </a:schemeClr>
                </a:solidFill>
              </a:rPr>
              <a:t>Annotated codes</a:t>
            </a:r>
          </a:p>
          <a:p>
            <a:r>
              <a:rPr lang="en-US" sz="2800" dirty="0">
                <a:solidFill>
                  <a:schemeClr val="bg2">
                    <a:lumMod val="75000"/>
                  </a:schemeClr>
                </a:solidFill>
              </a:rPr>
              <a:t>Tables of authorities (cases cited by a known case)</a:t>
            </a:r>
          </a:p>
          <a:p>
            <a:r>
              <a:rPr lang="en-US" sz="2800" dirty="0">
                <a:solidFill>
                  <a:schemeClr val="bg2">
                    <a:lumMod val="75000"/>
                  </a:schemeClr>
                </a:solidFill>
              </a:rPr>
              <a:t>Shepard’s and </a:t>
            </a:r>
            <a:r>
              <a:rPr lang="en-US" sz="2800" dirty="0" err="1">
                <a:solidFill>
                  <a:schemeClr val="bg2">
                    <a:lumMod val="75000"/>
                  </a:schemeClr>
                </a:solidFill>
              </a:rPr>
              <a:t>KeyCite</a:t>
            </a:r>
            <a:endParaRPr lang="en-US" sz="2800" dirty="0">
              <a:solidFill>
                <a:schemeClr val="bg2">
                  <a:lumMod val="75000"/>
                </a:schemeClr>
              </a:solidFill>
            </a:endParaRPr>
          </a:p>
          <a:p>
            <a:r>
              <a:rPr lang="en-US" sz="2800" dirty="0">
                <a:solidFill>
                  <a:schemeClr val="bg2">
                    <a:lumMod val="75000"/>
                  </a:schemeClr>
                </a:solidFill>
              </a:rPr>
              <a:t>West’s Key Number System</a:t>
            </a:r>
          </a:p>
          <a:p>
            <a:r>
              <a:rPr lang="en-US" sz="2800" dirty="0">
                <a:solidFill>
                  <a:schemeClr val="bg2">
                    <a:lumMod val="75000"/>
                  </a:schemeClr>
                </a:solidFill>
              </a:rPr>
              <a:t>Full-text keyword searches in case-law sources</a:t>
            </a:r>
          </a:p>
        </p:txBody>
      </p:sp>
      <p:sp>
        <p:nvSpPr>
          <p:cNvPr id="4" name="Right Arrow 3">
            <a:extLst>
              <a:ext uri="{FF2B5EF4-FFF2-40B4-BE49-F238E27FC236}">
                <a16:creationId xmlns:a16="http://schemas.microsoft.com/office/drawing/2014/main" id="{C4F82FBA-FC56-0B4B-B089-2E88C062A9CE}"/>
              </a:ext>
            </a:extLst>
          </p:cNvPr>
          <p:cNvSpPr/>
          <p:nvPr/>
        </p:nvSpPr>
        <p:spPr bwMode="auto">
          <a:xfrm>
            <a:off x="539465" y="1701800"/>
            <a:ext cx="567112" cy="499854"/>
          </a:xfrm>
          <a:prstGeom prst="rightArrow">
            <a:avLst/>
          </a:prstGeom>
          <a:solidFill>
            <a:srgbClr val="FFFF00"/>
          </a:solidFill>
          <a:ln w="19050" cap="flat" cmpd="sng" algn="ctr">
            <a:solidFill>
              <a:schemeClr val="tx2"/>
            </a:solidFill>
            <a:prstDash val="solid"/>
            <a:round/>
            <a:headEnd type="none" w="med" len="med"/>
            <a:tailEnd type="none" w="med" len="med"/>
          </a:ln>
          <a:effectLst>
            <a:outerShdw blurRad="50800" dist="38100" dir="2700000" sx="101000" sy="101000" algn="tl" rotWithShape="0">
              <a:prstClr val="black">
                <a:alpha val="60000"/>
              </a:prstClr>
            </a:outerShdw>
          </a:effectLst>
          <a:extLst/>
        </p:spPr>
        <p:txBody>
          <a:bodyPr vert="horz" wrap="square" lIns="91440" tIns="45720" rIns="91440" bIns="45720" numCol="1" rtlCol="0" anchor="t" anchorCtr="0" compatLnSpc="1">
            <a:prstTxWarp prst="textNoShape">
              <a:avLst/>
            </a:prstTxWarp>
          </a:bodyPr>
          <a:lstStyle/>
          <a:p>
            <a:endParaRPr lang="en-US" sz="1300">
              <a:solidFill>
                <a:schemeClr val="bg2">
                  <a:lumMod val="75000"/>
                </a:schemeClr>
              </a:solidFill>
            </a:endParaRPr>
          </a:p>
        </p:txBody>
      </p:sp>
    </p:spTree>
    <p:extLst>
      <p:ext uri="{BB962C8B-B14F-4D97-AF65-F5344CB8AC3E}">
        <p14:creationId xmlns:p14="http://schemas.microsoft.com/office/powerpoint/2010/main" val="26217699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589" y="914400"/>
            <a:ext cx="7008574" cy="1066800"/>
          </a:xfrm>
        </p:spPr>
        <p:txBody>
          <a:bodyPr>
            <a:normAutofit fontScale="90000"/>
          </a:bodyPr>
          <a:lstStyle/>
          <a:p>
            <a:r>
              <a:rPr lang="en-US" dirty="0"/>
              <a:t>Shepard’s &amp; </a:t>
            </a:r>
            <a:r>
              <a:rPr lang="en-US" dirty="0" err="1"/>
              <a:t>KeyCite</a:t>
            </a:r>
            <a:endParaRPr lang="en-US" dirty="0"/>
          </a:p>
        </p:txBody>
      </p:sp>
      <p:sp>
        <p:nvSpPr>
          <p:cNvPr id="3" name="Text Placeholder 2"/>
          <p:cNvSpPr>
            <a:spLocks noGrp="1"/>
          </p:cNvSpPr>
          <p:nvPr>
            <p:ph type="body" idx="1"/>
          </p:nvPr>
        </p:nvSpPr>
        <p:spPr>
          <a:xfrm>
            <a:off x="812589" y="2609850"/>
            <a:ext cx="7008574" cy="1276350"/>
          </a:xfrm>
        </p:spPr>
        <p:txBody>
          <a:bodyPr>
            <a:normAutofit/>
          </a:bodyPr>
          <a:lstStyle/>
          <a:p>
            <a:r>
              <a:rPr lang="en-US" sz="3200" b="1" dirty="0"/>
              <a:t>Use when . . . </a:t>
            </a:r>
            <a:endParaRPr lang="en-US" dirty="0"/>
          </a:p>
          <a:p>
            <a:endParaRPr lang="en-US" dirty="0"/>
          </a:p>
        </p:txBody>
      </p:sp>
      <p:sp>
        <p:nvSpPr>
          <p:cNvPr id="4" name="TextBox 3">
            <a:extLst>
              <a:ext uri="{FF2B5EF4-FFF2-40B4-BE49-F238E27FC236}">
                <a16:creationId xmlns:a16="http://schemas.microsoft.com/office/drawing/2014/main" id="{1065364C-22C3-774E-BF46-794373C650AA}"/>
              </a:ext>
            </a:extLst>
          </p:cNvPr>
          <p:cNvSpPr txBox="1"/>
          <p:nvPr/>
        </p:nvSpPr>
        <p:spPr>
          <a:xfrm>
            <a:off x="381000" y="3833098"/>
            <a:ext cx="7791450" cy="2262158"/>
          </a:xfrm>
          <a:prstGeom prst="rect">
            <a:avLst/>
          </a:prstGeom>
          <a:noFill/>
        </p:spPr>
        <p:txBody>
          <a:bodyPr wrap="square" rtlCol="0">
            <a:spAutoFit/>
          </a:bodyPr>
          <a:lstStyle/>
          <a:p>
            <a:pPr marL="457200">
              <a:spcBef>
                <a:spcPts val="600"/>
              </a:spcBef>
            </a:pPr>
            <a:r>
              <a:rPr lang="en-US" sz="2800" dirty="0"/>
              <a:t>You want to find later cases that cite to:</a:t>
            </a:r>
          </a:p>
          <a:p>
            <a:pPr marL="457200">
              <a:lnSpc>
                <a:spcPct val="100000"/>
              </a:lnSpc>
              <a:spcBef>
                <a:spcPts val="600"/>
              </a:spcBef>
            </a:pPr>
            <a:r>
              <a:rPr lang="en-US" sz="2800" dirty="0"/>
              <a:t>•  a statute </a:t>
            </a:r>
            <a:br>
              <a:rPr lang="en-US" sz="2800" dirty="0"/>
            </a:br>
            <a:r>
              <a:rPr lang="en-US" sz="2800" dirty="0"/>
              <a:t>     or</a:t>
            </a:r>
            <a:br>
              <a:rPr lang="en-US" sz="2800" dirty="0"/>
            </a:br>
            <a:r>
              <a:rPr lang="en-US" sz="2800" dirty="0"/>
              <a:t>•  a case</a:t>
            </a:r>
          </a:p>
          <a:p>
            <a:endParaRPr lang="en-US" dirty="0"/>
          </a:p>
        </p:txBody>
      </p:sp>
    </p:spTree>
    <p:extLst>
      <p:ext uri="{BB962C8B-B14F-4D97-AF65-F5344CB8AC3E}">
        <p14:creationId xmlns:p14="http://schemas.microsoft.com/office/powerpoint/2010/main" val="12387703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96254" y="6043973"/>
            <a:ext cx="9946615" cy="746229"/>
          </a:xfrm>
        </p:spPr>
        <p:txBody>
          <a:bodyPr>
            <a:normAutofit/>
          </a:bodyPr>
          <a:lstStyle/>
          <a:p>
            <a:pPr algn="ctr"/>
            <a:r>
              <a:rPr lang="en-US" sz="2800" b="1" dirty="0"/>
              <a:t>Finding cases citing a statute via Shepard’s</a:t>
            </a:r>
          </a:p>
        </p:txBody>
      </p:sp>
      <p:pic>
        <p:nvPicPr>
          <p:cNvPr id="8" name="Picture 7">
            <a:extLst>
              <a:ext uri="{FF2B5EF4-FFF2-40B4-BE49-F238E27FC236}">
                <a16:creationId xmlns:a16="http://schemas.microsoft.com/office/drawing/2014/main" id="{9BCA28DA-B266-0548-BA49-4DF407F952E3}"/>
              </a:ext>
            </a:extLst>
          </p:cNvPr>
          <p:cNvPicPr>
            <a:picLocks noChangeAspect="1"/>
          </p:cNvPicPr>
          <p:nvPr/>
        </p:nvPicPr>
        <p:blipFill>
          <a:blip r:embed="rId3"/>
          <a:stretch>
            <a:fillRect/>
          </a:stretch>
        </p:blipFill>
        <p:spPr>
          <a:xfrm>
            <a:off x="1691827" y="178904"/>
            <a:ext cx="8805172" cy="5806210"/>
          </a:xfrm>
          <a:prstGeom prst="rect">
            <a:avLst/>
          </a:prstGeom>
          <a:ln w="19050">
            <a:solidFill>
              <a:schemeClr val="tx1"/>
            </a:solidFill>
          </a:ln>
        </p:spPr>
      </p:pic>
      <p:sp>
        <p:nvSpPr>
          <p:cNvPr id="9" name="Right Arrow 8">
            <a:extLst>
              <a:ext uri="{FF2B5EF4-FFF2-40B4-BE49-F238E27FC236}">
                <a16:creationId xmlns:a16="http://schemas.microsoft.com/office/drawing/2014/main" id="{2673236F-5715-A74D-A3DF-60AA8053E8D9}"/>
              </a:ext>
            </a:extLst>
          </p:cNvPr>
          <p:cNvSpPr/>
          <p:nvPr/>
        </p:nvSpPr>
        <p:spPr bwMode="auto">
          <a:xfrm>
            <a:off x="7707864" y="1842052"/>
            <a:ext cx="866665" cy="533400"/>
          </a:xfrm>
          <a:prstGeom prst="rightArrow">
            <a:avLst>
              <a:gd name="adj1" fmla="val 50000"/>
              <a:gd name="adj2" fmla="val 67542"/>
            </a:avLst>
          </a:prstGeom>
          <a:solidFill>
            <a:srgbClr val="FFFF00"/>
          </a:solidFill>
          <a:ln w="19050" cap="flat" cmpd="sng" algn="ctr">
            <a:solidFill>
              <a:schemeClr val="tx2"/>
            </a:solidFill>
            <a:prstDash val="solid"/>
            <a:round/>
            <a:headEnd type="none" w="med" len="med"/>
            <a:tailEnd type="none" w="med" len="med"/>
          </a:ln>
          <a:effectLst>
            <a:outerShdw blurRad="50800" dist="38100" dir="2700000" sx="101000" sy="101000" algn="tl" rotWithShape="0">
              <a:prstClr val="black">
                <a:alpha val="6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pic>
        <p:nvPicPr>
          <p:cNvPr id="6" name="Picture 5">
            <a:extLst>
              <a:ext uri="{FF2B5EF4-FFF2-40B4-BE49-F238E27FC236}">
                <a16:creationId xmlns:a16="http://schemas.microsoft.com/office/drawing/2014/main" id="{0597F9C2-7019-0545-ACCC-C396E309EC1A}"/>
              </a:ext>
            </a:extLst>
          </p:cNvPr>
          <p:cNvPicPr>
            <a:picLocks noChangeAspect="1"/>
          </p:cNvPicPr>
          <p:nvPr/>
        </p:nvPicPr>
        <p:blipFill>
          <a:blip r:embed="rId4"/>
          <a:stretch>
            <a:fillRect/>
          </a:stretch>
        </p:blipFill>
        <p:spPr>
          <a:xfrm>
            <a:off x="1698453" y="121548"/>
            <a:ext cx="8791920" cy="5890997"/>
          </a:xfrm>
          <a:prstGeom prst="rect">
            <a:avLst/>
          </a:prstGeom>
          <a:ln w="19050">
            <a:solidFill>
              <a:schemeClr val="tx1"/>
            </a:solidFill>
          </a:ln>
        </p:spPr>
      </p:pic>
    </p:spTree>
    <p:extLst>
      <p:ext uri="{BB962C8B-B14F-4D97-AF65-F5344CB8AC3E}">
        <p14:creationId xmlns:p14="http://schemas.microsoft.com/office/powerpoint/2010/main" val="19453607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96254" y="6043973"/>
            <a:ext cx="9946615" cy="746229"/>
          </a:xfrm>
        </p:spPr>
        <p:txBody>
          <a:bodyPr>
            <a:normAutofit/>
          </a:bodyPr>
          <a:lstStyle/>
          <a:p>
            <a:pPr algn="ctr"/>
            <a:r>
              <a:rPr lang="en-US" sz="2800" b="1" dirty="0"/>
              <a:t>Finding cases citing a case via Shepard’s</a:t>
            </a:r>
          </a:p>
        </p:txBody>
      </p:sp>
      <p:pic>
        <p:nvPicPr>
          <p:cNvPr id="7" name="Picture 6">
            <a:extLst>
              <a:ext uri="{FF2B5EF4-FFF2-40B4-BE49-F238E27FC236}">
                <a16:creationId xmlns:a16="http://schemas.microsoft.com/office/drawing/2014/main" id="{27295F2B-4842-8748-8E14-02E5266A6D26}"/>
              </a:ext>
            </a:extLst>
          </p:cNvPr>
          <p:cNvPicPr>
            <a:picLocks noChangeAspect="1"/>
          </p:cNvPicPr>
          <p:nvPr/>
        </p:nvPicPr>
        <p:blipFill>
          <a:blip r:embed="rId3"/>
          <a:stretch>
            <a:fillRect/>
          </a:stretch>
        </p:blipFill>
        <p:spPr>
          <a:xfrm>
            <a:off x="1672252" y="134815"/>
            <a:ext cx="8844322" cy="5960755"/>
          </a:xfrm>
          <a:prstGeom prst="rect">
            <a:avLst/>
          </a:prstGeom>
          <a:ln w="19050">
            <a:solidFill>
              <a:schemeClr val="tx1"/>
            </a:solidFill>
          </a:ln>
        </p:spPr>
      </p:pic>
      <p:sp>
        <p:nvSpPr>
          <p:cNvPr id="11" name="Right Arrow 10">
            <a:extLst>
              <a:ext uri="{FF2B5EF4-FFF2-40B4-BE49-F238E27FC236}">
                <a16:creationId xmlns:a16="http://schemas.microsoft.com/office/drawing/2014/main" id="{C4F82FBA-FC56-0B4B-B089-2E88C062A9CE}"/>
              </a:ext>
            </a:extLst>
          </p:cNvPr>
          <p:cNvSpPr/>
          <p:nvPr/>
        </p:nvSpPr>
        <p:spPr bwMode="auto">
          <a:xfrm>
            <a:off x="8116643" y="2640468"/>
            <a:ext cx="567112" cy="499854"/>
          </a:xfrm>
          <a:prstGeom prst="rightArrow">
            <a:avLst/>
          </a:prstGeom>
          <a:solidFill>
            <a:srgbClr val="FFFF00"/>
          </a:solidFill>
          <a:ln w="19050" cap="flat" cmpd="sng" algn="ctr">
            <a:solidFill>
              <a:schemeClr val="tx2"/>
            </a:solidFill>
            <a:prstDash val="solid"/>
            <a:round/>
            <a:headEnd type="none" w="med" len="med"/>
            <a:tailEnd type="none" w="med" len="med"/>
          </a:ln>
          <a:effectLst>
            <a:outerShdw blurRad="50800" dist="38100" dir="2700000" sx="101000" sy="101000" algn="tl" rotWithShape="0">
              <a:prstClr val="black">
                <a:alpha val="60000"/>
              </a:prstClr>
            </a:outerShdw>
          </a:effectLst>
          <a:extLst/>
        </p:spPr>
        <p:txBody>
          <a:bodyPr vert="horz" wrap="square" lIns="91440" tIns="45720" rIns="91440" bIns="45720" numCol="1" rtlCol="0" anchor="t" anchorCtr="0" compatLnSpc="1">
            <a:prstTxWarp prst="textNoShape">
              <a:avLst/>
            </a:prstTxWarp>
          </a:bodyPr>
          <a:lstStyle/>
          <a:p>
            <a:endParaRPr lang="en-US" sz="1300">
              <a:solidFill>
                <a:schemeClr val="bg2">
                  <a:lumMod val="75000"/>
                </a:schemeClr>
              </a:solidFill>
            </a:endParaRPr>
          </a:p>
        </p:txBody>
      </p:sp>
      <p:pic>
        <p:nvPicPr>
          <p:cNvPr id="12" name="Picture 11">
            <a:extLst>
              <a:ext uri="{FF2B5EF4-FFF2-40B4-BE49-F238E27FC236}">
                <a16:creationId xmlns:a16="http://schemas.microsoft.com/office/drawing/2014/main" id="{0F06CD6E-D418-EA48-8D09-A8B68327C2E5}"/>
              </a:ext>
            </a:extLst>
          </p:cNvPr>
          <p:cNvPicPr>
            <a:picLocks noChangeAspect="1"/>
          </p:cNvPicPr>
          <p:nvPr/>
        </p:nvPicPr>
        <p:blipFill>
          <a:blip r:embed="rId4"/>
          <a:stretch>
            <a:fillRect/>
          </a:stretch>
        </p:blipFill>
        <p:spPr>
          <a:xfrm>
            <a:off x="1605315" y="134810"/>
            <a:ext cx="8978196" cy="6018046"/>
          </a:xfrm>
          <a:prstGeom prst="rect">
            <a:avLst/>
          </a:prstGeom>
          <a:ln w="19050">
            <a:solidFill>
              <a:schemeClr val="tx1"/>
            </a:solidFill>
          </a:ln>
        </p:spPr>
      </p:pic>
    </p:spTree>
    <p:extLst>
      <p:ext uri="{BB962C8B-B14F-4D97-AF65-F5344CB8AC3E}">
        <p14:creationId xmlns:p14="http://schemas.microsoft.com/office/powerpoint/2010/main" val="27260500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96254" y="6043973"/>
            <a:ext cx="9946615" cy="746229"/>
          </a:xfrm>
        </p:spPr>
        <p:txBody>
          <a:bodyPr>
            <a:normAutofit/>
          </a:bodyPr>
          <a:lstStyle/>
          <a:p>
            <a:pPr algn="ctr"/>
            <a:r>
              <a:rPr lang="en-US" sz="2800" b="1" dirty="0"/>
              <a:t>Finding cases citing a statute via </a:t>
            </a:r>
            <a:r>
              <a:rPr lang="en-US" sz="2800" b="1" dirty="0" err="1"/>
              <a:t>KeyCite</a:t>
            </a:r>
            <a:endParaRPr lang="en-US" sz="2800" b="1" dirty="0"/>
          </a:p>
        </p:txBody>
      </p:sp>
      <p:pic>
        <p:nvPicPr>
          <p:cNvPr id="12" name="Picture 11">
            <a:extLst>
              <a:ext uri="{FF2B5EF4-FFF2-40B4-BE49-F238E27FC236}">
                <a16:creationId xmlns:a16="http://schemas.microsoft.com/office/drawing/2014/main" id="{4C45E88C-495E-B440-8633-5DFC1BCEB342}"/>
              </a:ext>
            </a:extLst>
          </p:cNvPr>
          <p:cNvPicPr>
            <a:picLocks noChangeAspect="1"/>
          </p:cNvPicPr>
          <p:nvPr/>
        </p:nvPicPr>
        <p:blipFill rotWithShape="1">
          <a:blip r:embed="rId3"/>
          <a:srcRect l="15494" t="12638" r="17693" b="7851"/>
          <a:stretch/>
        </p:blipFill>
        <p:spPr>
          <a:xfrm>
            <a:off x="1694768" y="165561"/>
            <a:ext cx="8799289" cy="5890315"/>
          </a:xfrm>
          <a:prstGeom prst="rect">
            <a:avLst/>
          </a:prstGeom>
          <a:ln w="19050">
            <a:solidFill>
              <a:schemeClr val="tx1"/>
            </a:solidFill>
          </a:ln>
        </p:spPr>
      </p:pic>
      <p:sp>
        <p:nvSpPr>
          <p:cNvPr id="13" name="Right Arrow 12">
            <a:extLst>
              <a:ext uri="{FF2B5EF4-FFF2-40B4-BE49-F238E27FC236}">
                <a16:creationId xmlns:a16="http://schemas.microsoft.com/office/drawing/2014/main" id="{CB2D8330-B936-9744-B8F8-942787587226}"/>
              </a:ext>
            </a:extLst>
          </p:cNvPr>
          <p:cNvSpPr/>
          <p:nvPr/>
        </p:nvSpPr>
        <p:spPr bwMode="auto">
          <a:xfrm>
            <a:off x="3931504" y="1395046"/>
            <a:ext cx="753326" cy="463644"/>
          </a:xfrm>
          <a:prstGeom prst="rightArrow">
            <a:avLst>
              <a:gd name="adj1" fmla="val 50000"/>
              <a:gd name="adj2" fmla="val 67542"/>
            </a:avLst>
          </a:prstGeom>
          <a:solidFill>
            <a:srgbClr val="FFFF00"/>
          </a:solidFill>
          <a:ln w="19050" cap="flat" cmpd="sng" algn="ctr">
            <a:solidFill>
              <a:schemeClr val="tx2"/>
            </a:solidFill>
            <a:prstDash val="solid"/>
            <a:round/>
            <a:headEnd type="none" w="med" len="med"/>
            <a:tailEnd type="none" w="med" len="med"/>
          </a:ln>
          <a:effectLst>
            <a:outerShdw blurRad="50800" dist="38100" dir="2700000" sx="101000" sy="101000" algn="tl" rotWithShape="0">
              <a:prstClr val="black">
                <a:alpha val="6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pic>
        <p:nvPicPr>
          <p:cNvPr id="6" name="Picture 5">
            <a:extLst>
              <a:ext uri="{FF2B5EF4-FFF2-40B4-BE49-F238E27FC236}">
                <a16:creationId xmlns:a16="http://schemas.microsoft.com/office/drawing/2014/main" id="{CBA011EB-C33C-5549-AE08-2C46E1D43902}"/>
              </a:ext>
            </a:extLst>
          </p:cNvPr>
          <p:cNvPicPr>
            <a:picLocks noChangeAspect="1"/>
          </p:cNvPicPr>
          <p:nvPr/>
        </p:nvPicPr>
        <p:blipFill>
          <a:blip r:embed="rId4"/>
          <a:stretch>
            <a:fillRect/>
          </a:stretch>
        </p:blipFill>
        <p:spPr>
          <a:xfrm>
            <a:off x="1575620" y="136565"/>
            <a:ext cx="9037585" cy="6055605"/>
          </a:xfrm>
          <a:prstGeom prst="rect">
            <a:avLst/>
          </a:prstGeom>
          <a:ln w="19050">
            <a:solidFill>
              <a:schemeClr val="tx1"/>
            </a:solidFill>
          </a:ln>
        </p:spPr>
      </p:pic>
    </p:spTree>
    <p:extLst>
      <p:ext uri="{BB962C8B-B14F-4D97-AF65-F5344CB8AC3E}">
        <p14:creationId xmlns:p14="http://schemas.microsoft.com/office/powerpoint/2010/main" val="19708804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96254" y="6043973"/>
            <a:ext cx="9946615" cy="746229"/>
          </a:xfrm>
        </p:spPr>
        <p:txBody>
          <a:bodyPr>
            <a:normAutofit/>
          </a:bodyPr>
          <a:lstStyle/>
          <a:p>
            <a:pPr algn="ctr"/>
            <a:r>
              <a:rPr lang="en-US" sz="2800" b="1" dirty="0"/>
              <a:t>Finding cases citing a case via </a:t>
            </a:r>
            <a:r>
              <a:rPr lang="en-US" sz="2800" b="1" dirty="0" err="1"/>
              <a:t>KeyCite</a:t>
            </a:r>
            <a:endParaRPr lang="en-US" sz="2800" b="1" dirty="0"/>
          </a:p>
        </p:txBody>
      </p:sp>
      <p:pic>
        <p:nvPicPr>
          <p:cNvPr id="6" name="Picture 5">
            <a:extLst>
              <a:ext uri="{FF2B5EF4-FFF2-40B4-BE49-F238E27FC236}">
                <a16:creationId xmlns:a16="http://schemas.microsoft.com/office/drawing/2014/main" id="{19511EE9-7D9C-9D4A-A0C6-B7A867E47A96}"/>
              </a:ext>
            </a:extLst>
          </p:cNvPr>
          <p:cNvPicPr>
            <a:picLocks noChangeAspect="1"/>
          </p:cNvPicPr>
          <p:nvPr/>
        </p:nvPicPr>
        <p:blipFill rotWithShape="1">
          <a:blip r:embed="rId3"/>
          <a:srcRect l="15777" t="12568" r="17778" b="7827"/>
          <a:stretch/>
        </p:blipFill>
        <p:spPr>
          <a:xfrm>
            <a:off x="1667950" y="131906"/>
            <a:ext cx="8852925" cy="5966102"/>
          </a:xfrm>
          <a:prstGeom prst="rect">
            <a:avLst/>
          </a:prstGeom>
          <a:ln w="19050">
            <a:solidFill>
              <a:schemeClr val="tx1"/>
            </a:solidFill>
          </a:ln>
        </p:spPr>
      </p:pic>
      <p:sp>
        <p:nvSpPr>
          <p:cNvPr id="13" name="Right Arrow 12">
            <a:extLst>
              <a:ext uri="{FF2B5EF4-FFF2-40B4-BE49-F238E27FC236}">
                <a16:creationId xmlns:a16="http://schemas.microsoft.com/office/drawing/2014/main" id="{CB2D8330-B936-9744-B8F8-942787587226}"/>
              </a:ext>
            </a:extLst>
          </p:cNvPr>
          <p:cNvSpPr/>
          <p:nvPr/>
        </p:nvSpPr>
        <p:spPr bwMode="auto">
          <a:xfrm>
            <a:off x="4447320" y="1430215"/>
            <a:ext cx="753326" cy="463644"/>
          </a:xfrm>
          <a:prstGeom prst="rightArrow">
            <a:avLst>
              <a:gd name="adj1" fmla="val 50000"/>
              <a:gd name="adj2" fmla="val 67542"/>
            </a:avLst>
          </a:prstGeom>
          <a:solidFill>
            <a:srgbClr val="FFFF00"/>
          </a:solidFill>
          <a:ln w="19050" cap="flat" cmpd="sng" algn="ctr">
            <a:solidFill>
              <a:schemeClr val="tx2"/>
            </a:solidFill>
            <a:prstDash val="solid"/>
            <a:round/>
            <a:headEnd type="none" w="med" len="med"/>
            <a:tailEnd type="none" w="med" len="med"/>
          </a:ln>
          <a:effectLst>
            <a:outerShdw blurRad="50800" dist="38100" dir="2700000" sx="101000" sy="101000" algn="tl" rotWithShape="0">
              <a:prstClr val="black">
                <a:alpha val="6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pic>
        <p:nvPicPr>
          <p:cNvPr id="7" name="Picture 6">
            <a:extLst>
              <a:ext uri="{FF2B5EF4-FFF2-40B4-BE49-F238E27FC236}">
                <a16:creationId xmlns:a16="http://schemas.microsoft.com/office/drawing/2014/main" id="{BA5647FD-99AA-FC4A-8FA2-4DFA3EB4BC21}"/>
              </a:ext>
            </a:extLst>
          </p:cNvPr>
          <p:cNvPicPr>
            <a:picLocks noChangeAspect="1"/>
          </p:cNvPicPr>
          <p:nvPr/>
        </p:nvPicPr>
        <p:blipFill>
          <a:blip r:embed="rId4"/>
          <a:stretch>
            <a:fillRect/>
          </a:stretch>
        </p:blipFill>
        <p:spPr>
          <a:xfrm>
            <a:off x="1631395" y="131906"/>
            <a:ext cx="8926036" cy="5994787"/>
          </a:xfrm>
          <a:prstGeom prst="rect">
            <a:avLst/>
          </a:prstGeom>
          <a:ln w="19050">
            <a:solidFill>
              <a:schemeClr val="tx1"/>
            </a:solidFill>
          </a:ln>
        </p:spPr>
      </p:pic>
    </p:spTree>
    <p:extLst>
      <p:ext uri="{BB962C8B-B14F-4D97-AF65-F5344CB8AC3E}">
        <p14:creationId xmlns:p14="http://schemas.microsoft.com/office/powerpoint/2010/main" val="11190467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309" y="152400"/>
            <a:ext cx="10157354" cy="2971800"/>
          </a:xfrm>
        </p:spPr>
        <p:txBody>
          <a:bodyPr>
            <a:noAutofit/>
          </a:bodyPr>
          <a:lstStyle/>
          <a:p>
            <a:pPr algn="ctr"/>
            <a:r>
              <a:rPr lang="en-US" sz="5400" b="1" dirty="0"/>
              <a:t>Shepard’s &amp; </a:t>
            </a:r>
            <a:r>
              <a:rPr lang="en-US" sz="5400" b="1" dirty="0" err="1"/>
              <a:t>KeyCite</a:t>
            </a:r>
            <a:br>
              <a:rPr lang="en-US" sz="5400" b="1" dirty="0"/>
            </a:br>
            <a:br>
              <a:rPr lang="en-US" sz="5400" dirty="0"/>
            </a:br>
            <a:r>
              <a:rPr lang="en-US" sz="4000" dirty="0"/>
              <a:t>Advantages &amp; Disadvantages</a:t>
            </a:r>
          </a:p>
        </p:txBody>
      </p:sp>
      <p:pic>
        <p:nvPicPr>
          <p:cNvPr id="3" name="Picture 2"/>
          <p:cNvPicPr>
            <a:picLocks noChangeAspect="1"/>
          </p:cNvPicPr>
          <p:nvPr/>
        </p:nvPicPr>
        <p:blipFill>
          <a:blip r:embed="rId3" cstate="print">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709828" y="3733800"/>
            <a:ext cx="2972316" cy="2057400"/>
          </a:xfrm>
          <a:prstGeom prst="rect">
            <a:avLst/>
          </a:prstGeom>
        </p:spPr>
      </p:pic>
    </p:spTree>
    <p:extLst>
      <p:ext uri="{BB962C8B-B14F-4D97-AF65-F5344CB8AC3E}">
        <p14:creationId xmlns:p14="http://schemas.microsoft.com/office/powerpoint/2010/main" val="4555470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1486" y="152400"/>
            <a:ext cx="11049000" cy="1397000"/>
          </a:xfrm>
        </p:spPr>
        <p:txBody>
          <a:bodyPr>
            <a:normAutofit/>
          </a:bodyPr>
          <a:lstStyle/>
          <a:p>
            <a:r>
              <a:rPr lang="en-US" sz="4800" dirty="0"/>
              <a:t>Advantages — Shepard’s &amp; </a:t>
            </a:r>
            <a:r>
              <a:rPr lang="en-US" sz="4800" dirty="0" err="1"/>
              <a:t>KeyCite</a:t>
            </a:r>
            <a:endParaRPr lang="en-US" sz="4800" dirty="0"/>
          </a:p>
        </p:txBody>
      </p:sp>
      <p:sp>
        <p:nvSpPr>
          <p:cNvPr id="3" name="Content Placeholder 2"/>
          <p:cNvSpPr>
            <a:spLocks noGrp="1"/>
          </p:cNvSpPr>
          <p:nvPr>
            <p:ph idx="1"/>
          </p:nvPr>
        </p:nvSpPr>
        <p:spPr>
          <a:xfrm>
            <a:off x="1015736" y="1973385"/>
            <a:ext cx="10157354" cy="1938215"/>
          </a:xfrm>
        </p:spPr>
        <p:txBody>
          <a:bodyPr>
            <a:normAutofit/>
          </a:bodyPr>
          <a:lstStyle/>
          <a:p>
            <a:pPr>
              <a:spcBef>
                <a:spcPts val="2400"/>
              </a:spcBef>
            </a:pPr>
            <a:r>
              <a:rPr lang="en-US" sz="3600" dirty="0"/>
              <a:t>Comprehensiveness</a:t>
            </a:r>
          </a:p>
          <a:p>
            <a:pPr>
              <a:spcBef>
                <a:spcPts val="2400"/>
              </a:spcBef>
            </a:pPr>
            <a:r>
              <a:rPr lang="en-US" sz="3600" dirty="0"/>
              <a:t>Editorial judgment (for cases, to a degree)</a:t>
            </a:r>
          </a:p>
        </p:txBody>
      </p:sp>
    </p:spTree>
    <p:extLst>
      <p:ext uri="{BB962C8B-B14F-4D97-AF65-F5344CB8AC3E}">
        <p14:creationId xmlns:p14="http://schemas.microsoft.com/office/powerpoint/2010/main" val="30274850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013" y="152400"/>
            <a:ext cx="11961812" cy="1397000"/>
          </a:xfrm>
        </p:spPr>
        <p:txBody>
          <a:bodyPr>
            <a:normAutofit/>
          </a:bodyPr>
          <a:lstStyle/>
          <a:p>
            <a:r>
              <a:rPr lang="en-US" sz="4800" dirty="0"/>
              <a:t>Disadvantages — Shepard’s &amp; </a:t>
            </a:r>
            <a:r>
              <a:rPr lang="en-US" sz="4800" dirty="0" err="1"/>
              <a:t>KeyCite</a:t>
            </a:r>
            <a:endParaRPr lang="en-US" sz="4800" dirty="0"/>
          </a:p>
        </p:txBody>
      </p:sp>
      <p:sp>
        <p:nvSpPr>
          <p:cNvPr id="3" name="Content Placeholder 2"/>
          <p:cNvSpPr>
            <a:spLocks noGrp="1"/>
          </p:cNvSpPr>
          <p:nvPr>
            <p:ph idx="1"/>
          </p:nvPr>
        </p:nvSpPr>
        <p:spPr>
          <a:xfrm>
            <a:off x="1015736" y="1970454"/>
            <a:ext cx="10157354" cy="3592146"/>
          </a:xfrm>
        </p:spPr>
        <p:txBody>
          <a:bodyPr>
            <a:normAutofit/>
          </a:bodyPr>
          <a:lstStyle/>
          <a:p>
            <a:pPr>
              <a:spcBef>
                <a:spcPts val="2400"/>
              </a:spcBef>
            </a:pPr>
            <a:r>
              <a:rPr lang="en-US" sz="3600" dirty="0"/>
              <a:t>Lack of analysis or explanation</a:t>
            </a:r>
          </a:p>
          <a:p>
            <a:pPr>
              <a:spcBef>
                <a:spcPts val="2400"/>
              </a:spcBef>
            </a:pPr>
            <a:r>
              <a:rPr lang="en-US" sz="3600" dirty="0"/>
              <a:t>Dependence on citing relationships</a:t>
            </a:r>
          </a:p>
          <a:p>
            <a:pPr>
              <a:spcBef>
                <a:spcPts val="2400"/>
              </a:spcBef>
            </a:pPr>
            <a:r>
              <a:rPr lang="en-US" sz="3600" dirty="0"/>
              <a:t>Lack of access to prior cases</a:t>
            </a:r>
          </a:p>
          <a:p>
            <a:pPr>
              <a:spcBef>
                <a:spcPts val="2400"/>
              </a:spcBef>
            </a:pPr>
            <a:r>
              <a:rPr lang="en-US" sz="3600" dirty="0"/>
              <a:t>Comprehensiveness (!)</a:t>
            </a:r>
          </a:p>
        </p:txBody>
      </p:sp>
    </p:spTree>
    <p:extLst>
      <p:ext uri="{BB962C8B-B14F-4D97-AF65-F5344CB8AC3E}">
        <p14:creationId xmlns:p14="http://schemas.microsoft.com/office/powerpoint/2010/main" val="34709962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Ask the </a:t>
            </a:r>
            <a:r>
              <a:rPr lang="en-US" sz="3200" dirty="0" err="1"/>
              <a:t>Zief</a:t>
            </a:r>
            <a:r>
              <a:rPr lang="en-US" sz="3200" dirty="0"/>
              <a:t> Research Librarians!</a:t>
            </a:r>
          </a:p>
        </p:txBody>
      </p:sp>
      <p:pic>
        <p:nvPicPr>
          <p:cNvPr id="6" name="Picture Placeholder 5"/>
          <p:cNvPicPr>
            <a:picLocks noGrp="1" noChangeAspect="1"/>
          </p:cNvPicPr>
          <p:nvPr>
            <p:ph type="pic" idx="1"/>
          </p:nvPr>
        </p:nvPicPr>
        <p:blipFill>
          <a:blip r:embed="rId3">
            <a:extLst>
              <a:ext uri="{28A0092B-C50C-407E-A947-70E740481C1C}">
                <a14:useLocalDpi xmlns:a14="http://schemas.microsoft.com/office/drawing/2010/main" val="0"/>
              </a:ext>
            </a:extLst>
          </a:blip>
          <a:stretch>
            <a:fillRect/>
          </a:stretch>
        </p:blipFill>
        <p:spPr>
          <a:xfrm>
            <a:off x="2754085" y="279401"/>
            <a:ext cx="6680655" cy="4448175"/>
          </a:xfrm>
        </p:spPr>
      </p:pic>
      <p:sp>
        <p:nvSpPr>
          <p:cNvPr id="4" name="Text Placeholder 3"/>
          <p:cNvSpPr>
            <a:spLocks noGrp="1"/>
          </p:cNvSpPr>
          <p:nvPr>
            <p:ph type="body" sz="half" idx="2"/>
          </p:nvPr>
        </p:nvSpPr>
        <p:spPr>
          <a:xfrm>
            <a:off x="1979612" y="5588000"/>
            <a:ext cx="8305800" cy="812800"/>
          </a:xfrm>
        </p:spPr>
        <p:txBody>
          <a:bodyPr>
            <a:normAutofit fontScale="92500"/>
          </a:bodyPr>
          <a:lstStyle/>
          <a:p>
            <a:pPr algn="ctr"/>
            <a:r>
              <a:rPr lang="en-US" sz="2800" dirty="0"/>
              <a:t>https://legalresearch.usfca.edu/ZiefResearchHelp</a:t>
            </a:r>
          </a:p>
          <a:p>
            <a:endParaRPr lang="en-US" dirty="0"/>
          </a:p>
        </p:txBody>
      </p:sp>
    </p:spTree>
    <p:extLst>
      <p:ext uri="{BB962C8B-B14F-4D97-AF65-F5344CB8AC3E}">
        <p14:creationId xmlns:p14="http://schemas.microsoft.com/office/powerpoint/2010/main" val="26636187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588" y="4022969"/>
            <a:ext cx="7186823" cy="1930400"/>
          </a:xfrm>
        </p:spPr>
        <p:txBody>
          <a:bodyPr/>
          <a:lstStyle/>
          <a:p>
            <a:r>
              <a:rPr lang="en-US" dirty="0"/>
              <a:t>West </a:t>
            </a:r>
            <a:br>
              <a:rPr lang="en-US" dirty="0"/>
            </a:br>
            <a:r>
              <a:rPr lang="en-US" dirty="0"/>
              <a:t>Key Number System</a:t>
            </a:r>
          </a:p>
        </p:txBody>
      </p:sp>
      <p:sp>
        <p:nvSpPr>
          <p:cNvPr id="3" name="Text Placeholder 2"/>
          <p:cNvSpPr>
            <a:spLocks noGrp="1"/>
          </p:cNvSpPr>
          <p:nvPr>
            <p:ph type="body" idx="1"/>
          </p:nvPr>
        </p:nvSpPr>
        <p:spPr>
          <a:xfrm>
            <a:off x="812589" y="2132013"/>
            <a:ext cx="7008574" cy="1296987"/>
          </a:xfrm>
        </p:spPr>
        <p:txBody>
          <a:bodyPr/>
          <a:lstStyle/>
          <a:p>
            <a:r>
              <a:rPr lang="en-US" dirty="0"/>
              <a:t>Up next . . .</a:t>
            </a:r>
          </a:p>
        </p:txBody>
      </p:sp>
    </p:spTree>
    <p:extLst>
      <p:ext uri="{BB962C8B-B14F-4D97-AF65-F5344CB8AC3E}">
        <p14:creationId xmlns:p14="http://schemas.microsoft.com/office/powerpoint/2010/main" val="3020065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589" y="3429000"/>
            <a:ext cx="7008574" cy="1930400"/>
          </a:xfrm>
        </p:spPr>
        <p:txBody>
          <a:bodyPr/>
          <a:lstStyle/>
          <a:p>
            <a:r>
              <a:rPr lang="en-US" dirty="0"/>
              <a:t>Secondary Sources</a:t>
            </a:r>
          </a:p>
        </p:txBody>
      </p:sp>
    </p:spTree>
    <p:extLst>
      <p:ext uri="{BB962C8B-B14F-4D97-AF65-F5344CB8AC3E}">
        <p14:creationId xmlns:p14="http://schemas.microsoft.com/office/powerpoint/2010/main" val="25916442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Photo credits</a:t>
            </a:r>
          </a:p>
        </p:txBody>
      </p:sp>
      <p:sp>
        <p:nvSpPr>
          <p:cNvPr id="3" name="Content Placeholder 2"/>
          <p:cNvSpPr>
            <a:spLocks noGrp="1"/>
          </p:cNvSpPr>
          <p:nvPr>
            <p:ph idx="1"/>
          </p:nvPr>
        </p:nvSpPr>
        <p:spPr>
          <a:xfrm>
            <a:off x="1117308" y="1701800"/>
            <a:ext cx="10768304" cy="4394200"/>
          </a:xfrm>
        </p:spPr>
        <p:txBody>
          <a:bodyPr>
            <a:normAutofit/>
          </a:bodyPr>
          <a:lstStyle/>
          <a:p>
            <a:r>
              <a:rPr lang="en-US" dirty="0"/>
              <a:t>Questions by Nick </a:t>
            </a:r>
            <a:r>
              <a:rPr lang="en-US" dirty="0" err="1"/>
              <a:t>Youngson</a:t>
            </a:r>
            <a:r>
              <a:rPr lang="en-US" dirty="0"/>
              <a:t>, CC BY-SA 3.0, Alpha Stock Images,</a:t>
            </a:r>
            <a:br>
              <a:rPr lang="en-US" dirty="0"/>
            </a:br>
            <a:r>
              <a:rPr lang="en-US" dirty="0"/>
              <a:t>    http://www.picpedia.org/highway-signs/q/questions.html </a:t>
            </a:r>
          </a:p>
          <a:p>
            <a:r>
              <a:rPr lang="en-US" dirty="0"/>
              <a:t>Thumbs up and down image by </a:t>
            </a:r>
            <a:r>
              <a:rPr lang="en-US" dirty="0" err="1"/>
              <a:t>Bunzellisa</a:t>
            </a:r>
            <a:r>
              <a:rPr lang="en-US" dirty="0"/>
              <a:t> from </a:t>
            </a:r>
            <a:r>
              <a:rPr lang="en-US" dirty="0" err="1"/>
              <a:t>Pixabay</a:t>
            </a:r>
            <a:r>
              <a:rPr lang="en-US" dirty="0"/>
              <a:t>,</a:t>
            </a:r>
            <a:br>
              <a:rPr lang="en-US" dirty="0"/>
            </a:br>
            <a:r>
              <a:rPr lang="en-US" dirty="0"/>
              <a:t>    https://pixabay.com/?utm_source=</a:t>
            </a:r>
            <a:r>
              <a:rPr lang="en-US" dirty="0" err="1"/>
              <a:t>link-attribution&amp;amp</a:t>
            </a:r>
            <a:r>
              <a:rPr lang="en-US" dirty="0"/>
              <a:t>;</a:t>
            </a:r>
            <a:br>
              <a:rPr lang="en-US" dirty="0"/>
            </a:br>
            <a:r>
              <a:rPr lang="en-US" dirty="0"/>
              <a:t>    </a:t>
            </a:r>
            <a:r>
              <a:rPr lang="en-US" dirty="0" err="1"/>
              <a:t>utm_medium</a:t>
            </a:r>
            <a:r>
              <a:rPr lang="en-US" dirty="0"/>
              <a:t>=</a:t>
            </a:r>
            <a:r>
              <a:rPr lang="en-US" dirty="0" err="1"/>
              <a:t>referral&amp;amp;utm_campaign</a:t>
            </a:r>
            <a:r>
              <a:rPr lang="en-US" dirty="0"/>
              <a:t>=image&amp;</a:t>
            </a:r>
            <a:br>
              <a:rPr lang="en-US" dirty="0"/>
            </a:br>
            <a:r>
              <a:rPr lang="en-US" dirty="0"/>
              <a:t>    </a:t>
            </a:r>
            <a:r>
              <a:rPr lang="en-US" dirty="0" err="1"/>
              <a:t>amp;utm_content</a:t>
            </a:r>
            <a:r>
              <a:rPr lang="en-US" dirty="0"/>
              <a:t>=3171760</a:t>
            </a:r>
          </a:p>
          <a:p>
            <a:r>
              <a:rPr lang="en-US" dirty="0"/>
              <a:t>Split — Christopher </a:t>
            </a:r>
            <a:r>
              <a:rPr lang="en-US" dirty="0" err="1"/>
              <a:t>Titzer</a:t>
            </a:r>
            <a:r>
              <a:rPr lang="en-US" dirty="0"/>
              <a:t>, </a:t>
            </a:r>
            <a:br>
              <a:rPr lang="en-US" dirty="0"/>
            </a:br>
            <a:r>
              <a:rPr lang="en-US" dirty="0"/>
              <a:t>     https://</a:t>
            </a:r>
            <a:r>
              <a:rPr lang="en-US" dirty="0" err="1"/>
              <a:t>www.flickr.com</a:t>
            </a:r>
            <a:r>
              <a:rPr lang="en-US" dirty="0"/>
              <a:t>/photos/</a:t>
            </a:r>
            <a:r>
              <a:rPr lang="en-US" dirty="0" err="1"/>
              <a:t>qchristopher</a:t>
            </a:r>
            <a:r>
              <a:rPr lang="en-US" dirty="0"/>
              <a:t>/3060799184  </a:t>
            </a:r>
            <a:br>
              <a:rPr lang="en-US" dirty="0"/>
            </a:br>
            <a:r>
              <a:rPr lang="en-US" dirty="0"/>
              <a:t>     CC BY-NC-ND 2.0 </a:t>
            </a:r>
            <a:br>
              <a:rPr lang="en-US" dirty="0"/>
            </a:br>
            <a:r>
              <a:rPr lang="en-US" dirty="0"/>
              <a:t>     (https://</a:t>
            </a:r>
            <a:r>
              <a:rPr lang="en-US" dirty="0" err="1"/>
              <a:t>creativecommons.org</a:t>
            </a:r>
            <a:r>
              <a:rPr lang="en-US" dirty="0"/>
              <a:t>/licenses/by-</a:t>
            </a:r>
            <a:r>
              <a:rPr lang="en-US" dirty="0" err="1"/>
              <a:t>nc</a:t>
            </a:r>
            <a:r>
              <a:rPr lang="en-US" dirty="0"/>
              <a:t>-</a:t>
            </a:r>
            <a:r>
              <a:rPr lang="en-US" dirty="0" err="1"/>
              <a:t>nd</a:t>
            </a:r>
            <a:r>
              <a:rPr lang="en-US" dirty="0"/>
              <a:t>/2.0/)</a:t>
            </a:r>
          </a:p>
        </p:txBody>
      </p:sp>
    </p:spTree>
    <p:extLst>
      <p:ext uri="{BB962C8B-B14F-4D97-AF65-F5344CB8AC3E}">
        <p14:creationId xmlns:p14="http://schemas.microsoft.com/office/powerpoint/2010/main" val="2910598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3F9DB4-EB3B-2047-8E27-3FE3B15AEFFA}"/>
              </a:ext>
            </a:extLst>
          </p:cNvPr>
          <p:cNvSpPr/>
          <p:nvPr/>
        </p:nvSpPr>
        <p:spPr bwMode="auto">
          <a:xfrm>
            <a:off x="-1" y="0"/>
            <a:ext cx="12188825" cy="6858000"/>
          </a:xfrm>
          <a:prstGeom prst="rect">
            <a:avLst/>
          </a:prstGeom>
          <a:blipFill dpi="0" rotWithShape="1">
            <a:blip r:embed="rId3"/>
            <a:srcRect/>
            <a:stretch>
              <a:fillRect t="-16646" b="-16653"/>
            </a:stretch>
          </a:bli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046344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6628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2383" y="431801"/>
            <a:ext cx="7008574" cy="3298825"/>
          </a:xfrm>
        </p:spPr>
        <p:txBody>
          <a:bodyPr>
            <a:normAutofit/>
          </a:bodyPr>
          <a:lstStyle/>
          <a:p>
            <a:r>
              <a:rPr lang="en-US" sz="6600" b="1" dirty="0"/>
              <a:t>Six ways </a:t>
            </a:r>
            <a:r>
              <a:rPr lang="en-US" sz="6600" dirty="0"/>
              <a:t>to find  </a:t>
            </a:r>
            <a:r>
              <a:rPr lang="en-US" sz="6600" b="1" dirty="0"/>
              <a:t>cases</a:t>
            </a:r>
            <a:endParaRPr lang="en-US" sz="6600" dirty="0"/>
          </a:p>
        </p:txBody>
      </p:sp>
      <p:sp>
        <p:nvSpPr>
          <p:cNvPr id="3" name="Subtitle 2"/>
          <p:cNvSpPr>
            <a:spLocks noGrp="1"/>
          </p:cNvSpPr>
          <p:nvPr>
            <p:ph type="subTitle" idx="1"/>
          </p:nvPr>
        </p:nvSpPr>
        <p:spPr>
          <a:xfrm>
            <a:off x="4672382" y="3860800"/>
            <a:ext cx="7261709" cy="1244600"/>
          </a:xfrm>
        </p:spPr>
        <p:txBody>
          <a:bodyPr>
            <a:noAutofit/>
          </a:bodyPr>
          <a:lstStyle/>
          <a:p>
            <a:r>
              <a:rPr lang="en-US" sz="3200" dirty="0"/>
              <a:t>Part 5A — West Key Number System 		(What &amp; When)</a:t>
            </a:r>
          </a:p>
        </p:txBody>
      </p:sp>
      <p:sp>
        <p:nvSpPr>
          <p:cNvPr id="4" name="Subtitle 2"/>
          <p:cNvSpPr txBox="1">
            <a:spLocks/>
          </p:cNvSpPr>
          <p:nvPr/>
        </p:nvSpPr>
        <p:spPr>
          <a:xfrm>
            <a:off x="4672383" y="5537200"/>
            <a:ext cx="7008574" cy="1244600"/>
          </a:xfrm>
          <a:prstGeom prst="rect">
            <a:avLst/>
          </a:prstGeom>
        </p:spPr>
        <p:txBody>
          <a:bodyPr vert="horz" lIns="121899" tIns="60949" rIns="121899" bIns="60949" rtlCol="0">
            <a:normAutofit/>
          </a:bodyPr>
          <a:lstStyle>
            <a:lvl1pPr marL="0" indent="0" algn="l" defTabSz="1218987" rtl="0" eaLnBrk="1" latinLnBrk="0" hangingPunct="1">
              <a:lnSpc>
                <a:spcPct val="95000"/>
              </a:lnSpc>
              <a:spcBef>
                <a:spcPts val="0"/>
              </a:spcBef>
              <a:buSzPct val="100000"/>
              <a:buFont typeface="Arial" pitchFamily="34" charset="0"/>
              <a:buNone/>
              <a:defRPr sz="2800" b="0" kern="1200">
                <a:solidFill>
                  <a:schemeClr val="tx1"/>
                </a:solidFill>
                <a:latin typeface="+mn-lt"/>
                <a:ea typeface="+mn-ea"/>
                <a:cs typeface="+mn-cs"/>
              </a:defRPr>
            </a:lvl1pPr>
            <a:lvl2pPr marL="609493" indent="0" algn="ctr" defTabSz="1218987" rtl="0" eaLnBrk="1" latinLnBrk="0" hangingPunct="1">
              <a:lnSpc>
                <a:spcPct val="95000"/>
              </a:lnSpc>
              <a:spcBef>
                <a:spcPts val="1066"/>
              </a:spcBef>
              <a:buSzPct val="100000"/>
              <a:buFont typeface="Century Gothic" pitchFamily="34" charset="0"/>
              <a:buNone/>
              <a:defRPr sz="2000" kern="1200">
                <a:solidFill>
                  <a:schemeClr val="tx1">
                    <a:tint val="75000"/>
                  </a:schemeClr>
                </a:solidFill>
                <a:latin typeface="+mn-lt"/>
                <a:ea typeface="+mn-ea"/>
                <a:cs typeface="+mn-cs"/>
              </a:defRPr>
            </a:lvl2pPr>
            <a:lvl3pPr marL="1218987"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3pPr>
            <a:lvl4pPr marL="1828480"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4pPr>
            <a:lvl5pPr marL="2437973"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5pPr>
            <a:lvl6pPr marL="3047467"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6pPr>
            <a:lvl7pPr marL="3656960"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7pPr>
            <a:lvl8pPr marL="4266453"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8pPr>
            <a:lvl9pPr marL="4875947"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9pPr>
          </a:lstStyle>
          <a:p>
            <a:r>
              <a:rPr lang="en-US" sz="2400" dirty="0"/>
              <a:t>Lee Ryan, Research Librarian</a:t>
            </a:r>
          </a:p>
          <a:p>
            <a:r>
              <a:rPr lang="en-US" sz="2400" dirty="0"/>
              <a:t>University of San Francisco School of Law</a:t>
            </a:r>
          </a:p>
        </p:txBody>
      </p:sp>
    </p:spTree>
    <p:extLst>
      <p:ext uri="{BB962C8B-B14F-4D97-AF65-F5344CB8AC3E}">
        <p14:creationId xmlns:p14="http://schemas.microsoft.com/office/powerpoint/2010/main" val="16649799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Case-finding tools / techniques</a:t>
            </a:r>
          </a:p>
        </p:txBody>
      </p:sp>
      <p:sp>
        <p:nvSpPr>
          <p:cNvPr id="14" name="Content Placeholder 13"/>
          <p:cNvSpPr>
            <a:spLocks noGrp="1"/>
          </p:cNvSpPr>
          <p:nvPr>
            <p:ph idx="1"/>
          </p:nvPr>
        </p:nvSpPr>
        <p:spPr/>
        <p:txBody>
          <a:bodyPr>
            <a:normAutofit/>
          </a:bodyPr>
          <a:lstStyle/>
          <a:p>
            <a:r>
              <a:rPr lang="en-US" sz="2800" dirty="0">
                <a:solidFill>
                  <a:schemeClr val="bg2">
                    <a:lumMod val="75000"/>
                  </a:schemeClr>
                </a:solidFill>
              </a:rPr>
              <a:t>Secondary sources</a:t>
            </a:r>
          </a:p>
          <a:p>
            <a:r>
              <a:rPr lang="en-US" sz="2800" dirty="0">
                <a:solidFill>
                  <a:schemeClr val="bg2">
                    <a:lumMod val="75000"/>
                  </a:schemeClr>
                </a:solidFill>
              </a:rPr>
              <a:t>Annotated codes</a:t>
            </a:r>
          </a:p>
          <a:p>
            <a:r>
              <a:rPr lang="en-US" sz="2800" dirty="0">
                <a:solidFill>
                  <a:schemeClr val="bg2">
                    <a:lumMod val="75000"/>
                  </a:schemeClr>
                </a:solidFill>
              </a:rPr>
              <a:t>Tables of authorities (cases cited by a known case)</a:t>
            </a:r>
          </a:p>
          <a:p>
            <a:r>
              <a:rPr lang="en-US" sz="2800" dirty="0">
                <a:solidFill>
                  <a:schemeClr val="bg2">
                    <a:lumMod val="75000"/>
                  </a:schemeClr>
                </a:solidFill>
              </a:rPr>
              <a:t>Shepard’s and </a:t>
            </a:r>
            <a:r>
              <a:rPr lang="en-US" sz="2800" dirty="0" err="1">
                <a:solidFill>
                  <a:schemeClr val="bg2">
                    <a:lumMod val="75000"/>
                  </a:schemeClr>
                </a:solidFill>
              </a:rPr>
              <a:t>KeyCite</a:t>
            </a:r>
            <a:endParaRPr lang="en-US" sz="2800" dirty="0">
              <a:solidFill>
                <a:schemeClr val="bg2">
                  <a:lumMod val="75000"/>
                </a:schemeClr>
              </a:solidFill>
            </a:endParaRPr>
          </a:p>
          <a:p>
            <a:r>
              <a:rPr lang="en-US" sz="2800" b="1" dirty="0"/>
              <a:t>West’s Key Number System </a:t>
            </a:r>
          </a:p>
          <a:p>
            <a:r>
              <a:rPr lang="en-US" sz="2800" dirty="0">
                <a:solidFill>
                  <a:schemeClr val="bg2">
                    <a:lumMod val="75000"/>
                  </a:schemeClr>
                </a:solidFill>
              </a:rPr>
              <a:t>Full-text keyword searches in case-law sources</a:t>
            </a:r>
          </a:p>
        </p:txBody>
      </p:sp>
      <p:sp>
        <p:nvSpPr>
          <p:cNvPr id="4" name="Right Arrow 3">
            <a:extLst>
              <a:ext uri="{FF2B5EF4-FFF2-40B4-BE49-F238E27FC236}">
                <a16:creationId xmlns:a16="http://schemas.microsoft.com/office/drawing/2014/main" id="{C4F82FBA-FC56-0B4B-B089-2E88C062A9CE}"/>
              </a:ext>
            </a:extLst>
          </p:cNvPr>
          <p:cNvSpPr/>
          <p:nvPr/>
        </p:nvSpPr>
        <p:spPr bwMode="auto">
          <a:xfrm>
            <a:off x="550197" y="4267200"/>
            <a:ext cx="567112" cy="499854"/>
          </a:xfrm>
          <a:prstGeom prst="rightArrow">
            <a:avLst/>
          </a:prstGeom>
          <a:solidFill>
            <a:srgbClr val="FFFF00"/>
          </a:solidFill>
          <a:ln w="19050" cap="flat" cmpd="sng" algn="ctr">
            <a:solidFill>
              <a:schemeClr val="tx2"/>
            </a:solidFill>
            <a:prstDash val="solid"/>
            <a:round/>
            <a:headEnd type="none" w="med" len="med"/>
            <a:tailEnd type="none" w="med" len="med"/>
          </a:ln>
          <a:effectLst>
            <a:outerShdw blurRad="50800" dist="38100" dir="2700000" sx="101000" sy="101000" algn="tl" rotWithShape="0">
              <a:prstClr val="black">
                <a:alpha val="60000"/>
              </a:prstClr>
            </a:outerShdw>
          </a:effectLst>
          <a:extLst/>
        </p:spPr>
        <p:txBody>
          <a:bodyPr vert="horz" wrap="square" lIns="91440" tIns="45720" rIns="91440" bIns="45720" numCol="1" rtlCol="0" anchor="t" anchorCtr="0" compatLnSpc="1">
            <a:prstTxWarp prst="textNoShape">
              <a:avLst/>
            </a:prstTxWarp>
          </a:bodyPr>
          <a:lstStyle/>
          <a:p>
            <a:endParaRPr lang="en-US" sz="1300">
              <a:solidFill>
                <a:schemeClr val="bg2">
                  <a:lumMod val="75000"/>
                </a:schemeClr>
              </a:solidFill>
            </a:endParaRPr>
          </a:p>
        </p:txBody>
      </p:sp>
      <p:sp>
        <p:nvSpPr>
          <p:cNvPr id="2" name="TextBox 1"/>
          <p:cNvSpPr txBox="1"/>
          <p:nvPr/>
        </p:nvSpPr>
        <p:spPr>
          <a:xfrm>
            <a:off x="6195986" y="4267200"/>
            <a:ext cx="4927626" cy="523220"/>
          </a:xfrm>
          <a:prstGeom prst="rect">
            <a:avLst/>
          </a:prstGeom>
          <a:noFill/>
        </p:spPr>
        <p:txBody>
          <a:bodyPr wrap="square" rtlCol="0">
            <a:spAutoFit/>
          </a:bodyPr>
          <a:lstStyle/>
          <a:p>
            <a:r>
              <a:rPr lang="en-US" sz="2800" b="1" dirty="0"/>
              <a:t>— What &amp; When</a:t>
            </a:r>
          </a:p>
        </p:txBody>
      </p:sp>
    </p:spTree>
    <p:extLst>
      <p:ext uri="{BB962C8B-B14F-4D97-AF65-F5344CB8AC3E}">
        <p14:creationId xmlns:p14="http://schemas.microsoft.com/office/powerpoint/2010/main" val="13053682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612" y="3429000"/>
            <a:ext cx="8001000" cy="1930400"/>
          </a:xfrm>
        </p:spPr>
        <p:txBody>
          <a:bodyPr>
            <a:normAutofit fontScale="90000"/>
          </a:bodyPr>
          <a:lstStyle/>
          <a:p>
            <a:r>
              <a:rPr lang="en-US" dirty="0"/>
              <a:t>West Key Number System </a:t>
            </a:r>
            <a:br>
              <a:rPr lang="en-US" dirty="0"/>
            </a:br>
            <a:r>
              <a:rPr lang="en-US" sz="4000" dirty="0"/>
              <a:t>(aka the “Digest”)</a:t>
            </a:r>
          </a:p>
        </p:txBody>
      </p:sp>
    </p:spTree>
    <p:extLst>
      <p:ext uri="{BB962C8B-B14F-4D97-AF65-F5344CB8AC3E}">
        <p14:creationId xmlns:p14="http://schemas.microsoft.com/office/powerpoint/2010/main" val="40999122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589" y="492369"/>
            <a:ext cx="7008574" cy="1066800"/>
          </a:xfrm>
        </p:spPr>
        <p:txBody>
          <a:bodyPr>
            <a:normAutofit fontScale="90000"/>
          </a:bodyPr>
          <a:lstStyle/>
          <a:p>
            <a:r>
              <a:rPr lang="en-US" dirty="0"/>
              <a:t>West </a:t>
            </a:r>
            <a:br>
              <a:rPr lang="en-US" dirty="0"/>
            </a:br>
            <a:r>
              <a:rPr lang="en-US" dirty="0"/>
              <a:t>Key Number System</a:t>
            </a:r>
          </a:p>
        </p:txBody>
      </p:sp>
      <p:sp>
        <p:nvSpPr>
          <p:cNvPr id="3" name="Text Placeholder 2"/>
          <p:cNvSpPr>
            <a:spLocks noGrp="1"/>
          </p:cNvSpPr>
          <p:nvPr>
            <p:ph type="body" idx="1"/>
          </p:nvPr>
        </p:nvSpPr>
        <p:spPr>
          <a:xfrm>
            <a:off x="830174" y="2385646"/>
            <a:ext cx="7008574" cy="1482970"/>
          </a:xfrm>
        </p:spPr>
        <p:txBody>
          <a:bodyPr>
            <a:normAutofit/>
          </a:bodyPr>
          <a:lstStyle/>
          <a:p>
            <a:r>
              <a:rPr lang="en-US" sz="3200" b="1" dirty="0"/>
              <a:t>Use when you want to find </a:t>
            </a:r>
            <a:endParaRPr lang="en-US" dirty="0"/>
          </a:p>
          <a:p>
            <a:endParaRPr lang="en-US" dirty="0"/>
          </a:p>
        </p:txBody>
      </p:sp>
      <p:sp>
        <p:nvSpPr>
          <p:cNvPr id="4" name="TextBox 3">
            <a:extLst>
              <a:ext uri="{FF2B5EF4-FFF2-40B4-BE49-F238E27FC236}">
                <a16:creationId xmlns:a16="http://schemas.microsoft.com/office/drawing/2014/main" id="{D7DD21DA-8AAE-764C-9317-6804CBDD6361}"/>
              </a:ext>
            </a:extLst>
          </p:cNvPr>
          <p:cNvSpPr txBox="1"/>
          <p:nvPr/>
        </p:nvSpPr>
        <p:spPr>
          <a:xfrm>
            <a:off x="381000" y="3622083"/>
            <a:ext cx="7791450" cy="2677656"/>
          </a:xfrm>
          <a:prstGeom prst="rect">
            <a:avLst/>
          </a:prstGeom>
          <a:noFill/>
        </p:spPr>
        <p:txBody>
          <a:bodyPr wrap="square" rtlCol="0">
            <a:spAutoFit/>
          </a:bodyPr>
          <a:lstStyle/>
          <a:p>
            <a:pPr marL="457200">
              <a:spcBef>
                <a:spcPts val="600"/>
              </a:spcBef>
            </a:pPr>
            <a:r>
              <a:rPr lang="en-US" sz="2800" b="1" dirty="0"/>
              <a:t>cases that have specific issues or points of law in common</a:t>
            </a:r>
            <a:r>
              <a:rPr lang="en-US" sz="2800" dirty="0"/>
              <a:t> —  </a:t>
            </a:r>
            <a:br>
              <a:rPr lang="en-US" sz="2800" dirty="0"/>
            </a:br>
            <a:r>
              <a:rPr lang="en-US" sz="2800" dirty="0"/>
              <a:t>    </a:t>
            </a:r>
            <a:r>
              <a:rPr lang="en-US" sz="2800" i="1" dirty="0"/>
              <a:t>even if</a:t>
            </a:r>
            <a:r>
              <a:rPr lang="en-US" sz="2800" dirty="0"/>
              <a:t> </a:t>
            </a:r>
            <a:br>
              <a:rPr lang="en-US" sz="2800" dirty="0"/>
            </a:br>
            <a:r>
              <a:rPr lang="en-US" sz="2800" dirty="0"/>
              <a:t>they don’t cite to one another </a:t>
            </a:r>
            <a:br>
              <a:rPr lang="en-US" sz="2800" dirty="0"/>
            </a:br>
            <a:r>
              <a:rPr lang="en-US" sz="2800" dirty="0"/>
              <a:t>     </a:t>
            </a:r>
            <a:r>
              <a:rPr lang="en-US" sz="2800" i="1" dirty="0"/>
              <a:t>or</a:t>
            </a:r>
            <a:r>
              <a:rPr lang="en-US" sz="2800" dirty="0"/>
              <a:t> </a:t>
            </a:r>
            <a:br>
              <a:rPr lang="en-US" sz="2800" dirty="0"/>
            </a:br>
            <a:r>
              <a:rPr lang="en-US" sz="2800" dirty="0"/>
              <a:t>they aren’t from the same jurisdiction. </a:t>
            </a:r>
            <a:endParaRPr lang="en-US" dirty="0"/>
          </a:p>
        </p:txBody>
      </p:sp>
    </p:spTree>
    <p:extLst>
      <p:ext uri="{BB962C8B-B14F-4D97-AF65-F5344CB8AC3E}">
        <p14:creationId xmlns:p14="http://schemas.microsoft.com/office/powerpoint/2010/main" val="19311479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9012" y="1905000"/>
            <a:ext cx="10157354" cy="1397000"/>
          </a:xfrm>
        </p:spPr>
        <p:txBody>
          <a:bodyPr>
            <a:normAutofit/>
          </a:bodyPr>
          <a:lstStyle/>
          <a:p>
            <a:pPr algn="ctr"/>
            <a:r>
              <a:rPr lang="en-US" sz="6000" dirty="0"/>
              <a:t>every. point. of. law.</a:t>
            </a:r>
          </a:p>
        </p:txBody>
      </p:sp>
    </p:spTree>
    <p:extLst>
      <p:ext uri="{BB962C8B-B14F-4D97-AF65-F5344CB8AC3E}">
        <p14:creationId xmlns:p14="http://schemas.microsoft.com/office/powerpoint/2010/main" val="13314945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9012" y="1905000"/>
            <a:ext cx="10157354" cy="1397000"/>
          </a:xfrm>
        </p:spPr>
        <p:txBody>
          <a:bodyPr>
            <a:normAutofit/>
          </a:bodyPr>
          <a:lstStyle/>
          <a:p>
            <a:pPr algn="ctr"/>
            <a:r>
              <a:rPr lang="en-US" sz="6000" dirty="0"/>
              <a:t>every. published. case.</a:t>
            </a:r>
          </a:p>
        </p:txBody>
      </p:sp>
    </p:spTree>
    <p:extLst>
      <p:ext uri="{BB962C8B-B14F-4D97-AF65-F5344CB8AC3E}">
        <p14:creationId xmlns:p14="http://schemas.microsoft.com/office/powerpoint/2010/main" val="3948099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duotone>
              <a:schemeClr val="accent2">
                <a:shade val="45000"/>
                <a:satMod val="135000"/>
              </a:schemeClr>
              <a:prstClr val="white"/>
            </a:duotone>
          </a:blip>
          <a:srcRect l="-11" t="5145" r="16131" b="17685"/>
          <a:stretch/>
        </p:blipFill>
        <p:spPr>
          <a:xfrm>
            <a:off x="-1588" y="1"/>
            <a:ext cx="12192000" cy="6858000"/>
          </a:xfrm>
          <a:prstGeom prst="rect">
            <a:avLst/>
          </a:prstGeom>
        </p:spPr>
      </p:pic>
      <p:sp>
        <p:nvSpPr>
          <p:cNvPr id="4" name="Title 1"/>
          <p:cNvSpPr txBox="1">
            <a:spLocks/>
          </p:cNvSpPr>
          <p:nvPr/>
        </p:nvSpPr>
        <p:spPr>
          <a:xfrm>
            <a:off x="1015735" y="2032000"/>
            <a:ext cx="10157354" cy="2158999"/>
          </a:xfrm>
          <a:prstGeom prst="rect">
            <a:avLst/>
          </a:prstGeom>
          <a:ln w="19050"/>
          <a:effectLst>
            <a:outerShdw blurRad="50800" dist="762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nchorCtr="0">
            <a:normAutofit/>
          </a:bodyPr>
          <a:lst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a:lstStyle>
          <a:p>
            <a:pPr algn="ctr"/>
            <a:r>
              <a:rPr lang="en-US" sz="6000" b="1" dirty="0"/>
              <a:t>What is the </a:t>
            </a:r>
          </a:p>
          <a:p>
            <a:pPr algn="ctr"/>
            <a:r>
              <a:rPr lang="en-US" sz="6000" b="1" dirty="0"/>
              <a:t>Key Number System?</a:t>
            </a:r>
          </a:p>
        </p:txBody>
      </p:sp>
    </p:spTree>
    <p:extLst>
      <p:ext uri="{BB962C8B-B14F-4D97-AF65-F5344CB8AC3E}">
        <p14:creationId xmlns:p14="http://schemas.microsoft.com/office/powerpoint/2010/main" val="32376624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589" y="914400"/>
            <a:ext cx="7008574" cy="1066800"/>
          </a:xfrm>
        </p:spPr>
        <p:txBody>
          <a:bodyPr/>
          <a:lstStyle/>
          <a:p>
            <a:r>
              <a:rPr lang="en-US" dirty="0"/>
              <a:t>Secondary Sources</a:t>
            </a:r>
          </a:p>
        </p:txBody>
      </p:sp>
      <p:sp>
        <p:nvSpPr>
          <p:cNvPr id="3" name="Text Placeholder 2"/>
          <p:cNvSpPr>
            <a:spLocks noGrp="1"/>
          </p:cNvSpPr>
          <p:nvPr>
            <p:ph type="body" idx="1"/>
          </p:nvPr>
        </p:nvSpPr>
        <p:spPr>
          <a:xfrm>
            <a:off x="812589" y="2743200"/>
            <a:ext cx="7008574" cy="2895600"/>
          </a:xfrm>
        </p:spPr>
        <p:txBody>
          <a:bodyPr/>
          <a:lstStyle/>
          <a:p>
            <a:r>
              <a:rPr lang="en-US" sz="3200" b="1" dirty="0"/>
              <a:t>Use when you want . . . </a:t>
            </a:r>
          </a:p>
          <a:p>
            <a:endParaRPr lang="en-US" b="1" dirty="0"/>
          </a:p>
          <a:p>
            <a:pPr marL="457200" indent="-457200">
              <a:spcBef>
                <a:spcPts val="600"/>
              </a:spcBef>
              <a:buFont typeface="Arial" panose="020B0604020202020204" pitchFamily="34" charset="0"/>
              <a:buChar char="•"/>
            </a:pPr>
            <a:r>
              <a:rPr lang="en-US" dirty="0"/>
              <a:t>Cases stating a general rule</a:t>
            </a:r>
          </a:p>
          <a:p>
            <a:pPr marL="457200" indent="-457200">
              <a:spcBef>
                <a:spcPts val="600"/>
              </a:spcBef>
              <a:buFont typeface="Arial" panose="020B0604020202020204" pitchFamily="34" charset="0"/>
              <a:buChar char="•"/>
            </a:pPr>
            <a:r>
              <a:rPr lang="en-US" dirty="0"/>
              <a:t>Analysis, explanation, discussion</a:t>
            </a:r>
          </a:p>
          <a:p>
            <a:pPr marL="457200" indent="-457200">
              <a:spcBef>
                <a:spcPts val="600"/>
              </a:spcBef>
              <a:buFont typeface="Arial" panose="020B0604020202020204" pitchFamily="34" charset="0"/>
              <a:buChar char="•"/>
            </a:pPr>
            <a:r>
              <a:rPr lang="en-US" dirty="0"/>
              <a:t>A few helpful cases</a:t>
            </a:r>
          </a:p>
          <a:p>
            <a:endParaRPr lang="en-US" dirty="0"/>
          </a:p>
        </p:txBody>
      </p:sp>
    </p:spTree>
    <p:extLst>
      <p:ext uri="{BB962C8B-B14F-4D97-AF65-F5344CB8AC3E}">
        <p14:creationId xmlns:p14="http://schemas.microsoft.com/office/powerpoint/2010/main" val="15552917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096252" y="5959371"/>
            <a:ext cx="9946615" cy="746229"/>
          </a:xfrm>
          <a:prstGeom prst="rect">
            <a:avLst/>
          </a:prstGeom>
        </p:spPr>
        <p:txBody>
          <a:bodyPr vert="horz" lIns="121899" tIns="60949" rIns="121899" bIns="60949" rtlCol="0" anchor="b">
            <a:normAutofit/>
          </a:bodyPr>
          <a:lst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a:lstStyle>
          <a:p>
            <a:pPr algn="ctr"/>
            <a:r>
              <a:rPr lang="en-US" sz="2800" b="1" dirty="0"/>
              <a:t>Seven “Divisions” for all U.S. law</a:t>
            </a:r>
          </a:p>
        </p:txBody>
      </p:sp>
      <p:pic>
        <p:nvPicPr>
          <p:cNvPr id="3" name="Picture 2">
            <a:extLst>
              <a:ext uri="{FF2B5EF4-FFF2-40B4-BE49-F238E27FC236}">
                <a16:creationId xmlns:a16="http://schemas.microsoft.com/office/drawing/2014/main" id="{4F9319A3-B5CC-F542-BB1F-97B028C3053E}"/>
              </a:ext>
            </a:extLst>
          </p:cNvPr>
          <p:cNvPicPr>
            <a:picLocks noChangeAspect="1"/>
          </p:cNvPicPr>
          <p:nvPr/>
        </p:nvPicPr>
        <p:blipFill>
          <a:blip r:embed="rId3"/>
          <a:stretch>
            <a:fillRect/>
          </a:stretch>
        </p:blipFill>
        <p:spPr>
          <a:xfrm>
            <a:off x="2067649" y="1066800"/>
            <a:ext cx="8003823" cy="4265195"/>
          </a:xfrm>
          <a:prstGeom prst="rect">
            <a:avLst/>
          </a:prstGeom>
          <a:ln w="19050">
            <a:solidFill>
              <a:schemeClr val="tx1"/>
            </a:solidFill>
          </a:ln>
          <a:effectLst/>
        </p:spPr>
      </p:pic>
    </p:spTree>
    <p:extLst>
      <p:ext uri="{BB962C8B-B14F-4D97-AF65-F5344CB8AC3E}">
        <p14:creationId xmlns:p14="http://schemas.microsoft.com/office/powerpoint/2010/main" val="16783232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096252" y="5959371"/>
            <a:ext cx="9946615" cy="746229"/>
          </a:xfrm>
          <a:prstGeom prst="rect">
            <a:avLst/>
          </a:prstGeom>
        </p:spPr>
        <p:txBody>
          <a:bodyPr vert="horz" lIns="121899" tIns="60949" rIns="121899" bIns="60949" rtlCol="0" anchor="b">
            <a:normAutofit/>
          </a:bodyPr>
          <a:lst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a:lstStyle>
          <a:p>
            <a:pPr algn="ctr"/>
            <a:r>
              <a:rPr lang="en-US" sz="2800" b="1" dirty="0"/>
              <a:t>Divisions broken down into “Topics”</a:t>
            </a:r>
          </a:p>
        </p:txBody>
      </p:sp>
      <p:pic>
        <p:nvPicPr>
          <p:cNvPr id="3" name="Picture 2">
            <a:extLst>
              <a:ext uri="{FF2B5EF4-FFF2-40B4-BE49-F238E27FC236}">
                <a16:creationId xmlns:a16="http://schemas.microsoft.com/office/drawing/2014/main" id="{4F9319A3-B5CC-F542-BB1F-97B028C3053E}"/>
              </a:ext>
            </a:extLst>
          </p:cNvPr>
          <p:cNvPicPr>
            <a:picLocks noChangeAspect="1"/>
          </p:cNvPicPr>
          <p:nvPr/>
        </p:nvPicPr>
        <p:blipFill>
          <a:blip r:embed="rId3"/>
          <a:stretch>
            <a:fillRect/>
          </a:stretch>
        </p:blipFill>
        <p:spPr>
          <a:xfrm>
            <a:off x="2067649" y="1066800"/>
            <a:ext cx="8003823" cy="4265195"/>
          </a:xfrm>
          <a:prstGeom prst="rect">
            <a:avLst/>
          </a:prstGeom>
          <a:ln w="19050">
            <a:solidFill>
              <a:schemeClr val="tx1"/>
            </a:solidFill>
          </a:ln>
          <a:effectLst/>
        </p:spPr>
      </p:pic>
      <p:pic>
        <p:nvPicPr>
          <p:cNvPr id="4" name="Picture 3">
            <a:extLst>
              <a:ext uri="{FF2B5EF4-FFF2-40B4-BE49-F238E27FC236}">
                <a16:creationId xmlns:a16="http://schemas.microsoft.com/office/drawing/2014/main" id="{4E73E678-07BD-5F40-B1C7-1E5B4DFEBAC6}"/>
              </a:ext>
            </a:extLst>
          </p:cNvPr>
          <p:cNvPicPr>
            <a:picLocks noChangeAspect="1"/>
          </p:cNvPicPr>
          <p:nvPr/>
        </p:nvPicPr>
        <p:blipFill rotWithShape="1">
          <a:blip r:embed="rId4"/>
          <a:srcRect t="1809"/>
          <a:stretch/>
        </p:blipFill>
        <p:spPr>
          <a:xfrm>
            <a:off x="1987872" y="716790"/>
            <a:ext cx="8163373" cy="5091077"/>
          </a:xfrm>
          <a:prstGeom prst="rect">
            <a:avLst/>
          </a:prstGeom>
          <a:ln w="19050">
            <a:solidFill>
              <a:schemeClr val="tx1"/>
            </a:solidFill>
          </a:ln>
          <a:effectLst/>
        </p:spPr>
      </p:pic>
      <p:pic>
        <p:nvPicPr>
          <p:cNvPr id="5" name="Picture 4">
            <a:extLst>
              <a:ext uri="{FF2B5EF4-FFF2-40B4-BE49-F238E27FC236}">
                <a16:creationId xmlns:a16="http://schemas.microsoft.com/office/drawing/2014/main" id="{760EBC2E-6171-3646-97F5-B828E371731A}"/>
              </a:ext>
            </a:extLst>
          </p:cNvPr>
          <p:cNvPicPr>
            <a:picLocks noChangeAspect="1"/>
          </p:cNvPicPr>
          <p:nvPr/>
        </p:nvPicPr>
        <p:blipFill>
          <a:blip r:embed="rId5"/>
          <a:stretch>
            <a:fillRect/>
          </a:stretch>
        </p:blipFill>
        <p:spPr>
          <a:xfrm>
            <a:off x="1717041" y="187234"/>
            <a:ext cx="8705033" cy="5832711"/>
          </a:xfrm>
          <a:prstGeom prst="rect">
            <a:avLst/>
          </a:prstGeom>
          <a:ln w="19050">
            <a:solidFill>
              <a:schemeClr val="tx1"/>
            </a:solidFill>
          </a:ln>
          <a:effectLst/>
        </p:spPr>
      </p:pic>
      <p:pic>
        <p:nvPicPr>
          <p:cNvPr id="6" name="Picture 5">
            <a:extLst>
              <a:ext uri="{FF2B5EF4-FFF2-40B4-BE49-F238E27FC236}">
                <a16:creationId xmlns:a16="http://schemas.microsoft.com/office/drawing/2014/main" id="{E5017428-31E8-2A4F-A317-B13634800E6B}"/>
              </a:ext>
            </a:extLst>
          </p:cNvPr>
          <p:cNvPicPr>
            <a:picLocks noChangeAspect="1"/>
          </p:cNvPicPr>
          <p:nvPr/>
        </p:nvPicPr>
        <p:blipFill>
          <a:blip r:embed="rId6"/>
          <a:stretch>
            <a:fillRect/>
          </a:stretch>
        </p:blipFill>
        <p:spPr>
          <a:xfrm>
            <a:off x="1717041" y="168292"/>
            <a:ext cx="8709436" cy="5851653"/>
          </a:xfrm>
          <a:prstGeom prst="rect">
            <a:avLst/>
          </a:prstGeom>
          <a:ln w="19050">
            <a:solidFill>
              <a:schemeClr val="tx1"/>
            </a:solidFill>
          </a:ln>
          <a:effectLst/>
        </p:spPr>
      </p:pic>
      <p:pic>
        <p:nvPicPr>
          <p:cNvPr id="7" name="Picture 6">
            <a:extLst>
              <a:ext uri="{FF2B5EF4-FFF2-40B4-BE49-F238E27FC236}">
                <a16:creationId xmlns:a16="http://schemas.microsoft.com/office/drawing/2014/main" id="{AC91DD0D-FAEA-D143-ADC5-58F0A83455EE}"/>
              </a:ext>
            </a:extLst>
          </p:cNvPr>
          <p:cNvPicPr>
            <a:picLocks noChangeAspect="1"/>
          </p:cNvPicPr>
          <p:nvPr/>
        </p:nvPicPr>
        <p:blipFill rotWithShape="1">
          <a:blip r:embed="rId7"/>
          <a:srcRect r="2889"/>
          <a:stretch/>
        </p:blipFill>
        <p:spPr>
          <a:xfrm>
            <a:off x="1574983" y="171274"/>
            <a:ext cx="8989148" cy="5864629"/>
          </a:xfrm>
          <a:prstGeom prst="rect">
            <a:avLst/>
          </a:prstGeom>
          <a:ln w="19050"/>
          <a:effectLst/>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17364590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096252" y="5959371"/>
            <a:ext cx="9946615" cy="746229"/>
          </a:xfrm>
          <a:prstGeom prst="rect">
            <a:avLst/>
          </a:prstGeom>
        </p:spPr>
        <p:txBody>
          <a:bodyPr vert="horz" lIns="121899" tIns="60949" rIns="121899" bIns="60949" rtlCol="0" anchor="b">
            <a:normAutofit/>
          </a:bodyPr>
          <a:lst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a:lstStyle>
          <a:p>
            <a:pPr algn="ctr"/>
            <a:r>
              <a:rPr lang="en-US" sz="2800" b="1" dirty="0"/>
              <a:t>Topics are outlined, producing “Key Numbers”</a:t>
            </a:r>
          </a:p>
        </p:txBody>
      </p:sp>
      <p:pic>
        <p:nvPicPr>
          <p:cNvPr id="4" name="Picture 3">
            <a:extLst>
              <a:ext uri="{FF2B5EF4-FFF2-40B4-BE49-F238E27FC236}">
                <a16:creationId xmlns:a16="http://schemas.microsoft.com/office/drawing/2014/main" id="{B478A5BA-4C3F-A149-A93E-B1007A2FAD18}"/>
              </a:ext>
            </a:extLst>
          </p:cNvPr>
          <p:cNvPicPr>
            <a:picLocks noChangeAspect="1"/>
          </p:cNvPicPr>
          <p:nvPr/>
        </p:nvPicPr>
        <p:blipFill>
          <a:blip r:embed="rId3"/>
          <a:stretch>
            <a:fillRect/>
          </a:stretch>
        </p:blipFill>
        <p:spPr>
          <a:xfrm>
            <a:off x="1764259" y="304800"/>
            <a:ext cx="8610600" cy="5595181"/>
          </a:xfrm>
          <a:prstGeom prst="rect">
            <a:avLst/>
          </a:prstGeom>
          <a:ln w="19050">
            <a:solidFill>
              <a:schemeClr val="tx1"/>
            </a:solidFill>
          </a:ln>
          <a:effectLst/>
        </p:spPr>
      </p:pic>
      <p:pic>
        <p:nvPicPr>
          <p:cNvPr id="5" name="Picture 4">
            <a:extLst>
              <a:ext uri="{FF2B5EF4-FFF2-40B4-BE49-F238E27FC236}">
                <a16:creationId xmlns:a16="http://schemas.microsoft.com/office/drawing/2014/main" id="{65F6A786-3574-C74E-A93B-68DCFD89812C}"/>
              </a:ext>
            </a:extLst>
          </p:cNvPr>
          <p:cNvPicPr>
            <a:picLocks noChangeAspect="1"/>
          </p:cNvPicPr>
          <p:nvPr/>
        </p:nvPicPr>
        <p:blipFill>
          <a:blip r:embed="rId4"/>
          <a:stretch>
            <a:fillRect/>
          </a:stretch>
        </p:blipFill>
        <p:spPr>
          <a:xfrm>
            <a:off x="1764259" y="286678"/>
            <a:ext cx="8653585" cy="5611510"/>
          </a:xfrm>
          <a:prstGeom prst="rect">
            <a:avLst/>
          </a:prstGeom>
          <a:ln w="19050">
            <a:solidFill>
              <a:schemeClr val="tx1"/>
            </a:solidFill>
          </a:ln>
          <a:effectLst/>
        </p:spPr>
      </p:pic>
      <p:pic>
        <p:nvPicPr>
          <p:cNvPr id="6" name="Picture 5">
            <a:extLst>
              <a:ext uri="{FF2B5EF4-FFF2-40B4-BE49-F238E27FC236}">
                <a16:creationId xmlns:a16="http://schemas.microsoft.com/office/drawing/2014/main" id="{C234D24C-9079-EE40-BFC9-438189873499}"/>
              </a:ext>
            </a:extLst>
          </p:cNvPr>
          <p:cNvPicPr>
            <a:picLocks noChangeAspect="1"/>
          </p:cNvPicPr>
          <p:nvPr/>
        </p:nvPicPr>
        <p:blipFill>
          <a:blip r:embed="rId5"/>
          <a:stretch>
            <a:fillRect/>
          </a:stretch>
        </p:blipFill>
        <p:spPr>
          <a:xfrm>
            <a:off x="1764258" y="249923"/>
            <a:ext cx="8653586" cy="5809495"/>
          </a:xfrm>
          <a:prstGeom prst="rect">
            <a:avLst/>
          </a:prstGeom>
          <a:ln w="19050">
            <a:solidFill>
              <a:schemeClr val="tx1"/>
            </a:solidFill>
          </a:ln>
          <a:effectLst/>
        </p:spPr>
      </p:pic>
    </p:spTree>
    <p:extLst>
      <p:ext uri="{BB962C8B-B14F-4D97-AF65-F5344CB8AC3E}">
        <p14:creationId xmlns:p14="http://schemas.microsoft.com/office/powerpoint/2010/main" val="31107999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096252" y="5959371"/>
            <a:ext cx="9946615" cy="746229"/>
          </a:xfrm>
          <a:prstGeom prst="rect">
            <a:avLst/>
          </a:prstGeom>
        </p:spPr>
        <p:txBody>
          <a:bodyPr vert="horz" lIns="121899" tIns="60949" rIns="121899" bIns="60949" rtlCol="0" anchor="b">
            <a:normAutofit/>
          </a:bodyPr>
          <a:lst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a:lstStyle>
          <a:p>
            <a:pPr algn="ctr"/>
            <a:r>
              <a:rPr lang="en-US" sz="2800" b="1" dirty="0"/>
              <a:t>Topics are outlined, producing “Key Numbers</a:t>
            </a:r>
          </a:p>
        </p:txBody>
      </p:sp>
      <p:pic>
        <p:nvPicPr>
          <p:cNvPr id="4" name="Picture 3">
            <a:extLst>
              <a:ext uri="{FF2B5EF4-FFF2-40B4-BE49-F238E27FC236}">
                <a16:creationId xmlns:a16="http://schemas.microsoft.com/office/drawing/2014/main" id="{EBFE61E1-BBAA-F944-BC8D-C2D0E85ECA0B}"/>
              </a:ext>
            </a:extLst>
          </p:cNvPr>
          <p:cNvPicPr>
            <a:picLocks noChangeAspect="1"/>
          </p:cNvPicPr>
          <p:nvPr/>
        </p:nvPicPr>
        <p:blipFill>
          <a:blip r:embed="rId3"/>
          <a:stretch>
            <a:fillRect/>
          </a:stretch>
        </p:blipFill>
        <p:spPr>
          <a:xfrm>
            <a:off x="1703579" y="152400"/>
            <a:ext cx="8731960" cy="5862110"/>
          </a:xfrm>
          <a:prstGeom prst="rect">
            <a:avLst/>
          </a:prstGeom>
          <a:ln w="19050">
            <a:solidFill>
              <a:schemeClr val="tx1"/>
            </a:solidFill>
          </a:ln>
          <a:effectLst/>
        </p:spPr>
      </p:pic>
      <p:sp>
        <p:nvSpPr>
          <p:cNvPr id="5" name="Rounded Rectangle 4">
            <a:extLst>
              <a:ext uri="{FF2B5EF4-FFF2-40B4-BE49-F238E27FC236}">
                <a16:creationId xmlns:a16="http://schemas.microsoft.com/office/drawing/2014/main" id="{E948B68D-EA05-8E42-A076-2057E32355DD}"/>
              </a:ext>
            </a:extLst>
          </p:cNvPr>
          <p:cNvSpPr/>
          <p:nvPr/>
        </p:nvSpPr>
        <p:spPr bwMode="auto">
          <a:xfrm>
            <a:off x="2665412" y="2819399"/>
            <a:ext cx="381000" cy="3063771"/>
          </a:xfrm>
          <a:prstGeom prst="roundRect">
            <a:avLst/>
          </a:prstGeom>
          <a:noFill/>
          <a:ln w="38100" cap="flat" cmpd="sng" algn="ctr">
            <a:solidFill>
              <a:schemeClr val="accent3"/>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pic>
        <p:nvPicPr>
          <p:cNvPr id="7" name="Picture 6"/>
          <p:cNvPicPr>
            <a:picLocks noChangeAspect="1"/>
          </p:cNvPicPr>
          <p:nvPr/>
        </p:nvPicPr>
        <p:blipFill>
          <a:blip r:embed="rId4"/>
          <a:stretch>
            <a:fillRect/>
          </a:stretch>
        </p:blipFill>
        <p:spPr>
          <a:xfrm>
            <a:off x="2411709" y="773536"/>
            <a:ext cx="690265" cy="5185835"/>
          </a:xfrm>
          <a:prstGeom prst="rect">
            <a:avLst/>
          </a:prstGeom>
        </p:spPr>
      </p:pic>
      <p:sp>
        <p:nvSpPr>
          <p:cNvPr id="8" name="Rectangle 7">
            <a:extLst>
              <a:ext uri="{FF2B5EF4-FFF2-40B4-BE49-F238E27FC236}">
                <a16:creationId xmlns:a16="http://schemas.microsoft.com/office/drawing/2014/main" id="{671B4561-F348-3944-AB3F-1DC6E0C035FE}"/>
              </a:ext>
            </a:extLst>
          </p:cNvPr>
          <p:cNvSpPr/>
          <p:nvPr/>
        </p:nvSpPr>
        <p:spPr bwMode="auto">
          <a:xfrm>
            <a:off x="11580812" y="6470072"/>
            <a:ext cx="457200" cy="318655"/>
          </a:xfrm>
          <a:prstGeom prst="rect">
            <a:avLst/>
          </a:prstGeom>
          <a:no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0" name="Rounded Rectangle 9">
            <a:extLst>
              <a:ext uri="{FF2B5EF4-FFF2-40B4-BE49-F238E27FC236}">
                <a16:creationId xmlns:a16="http://schemas.microsoft.com/office/drawing/2014/main" id="{E948B68D-EA05-8E42-A076-2057E32355DD}"/>
              </a:ext>
            </a:extLst>
          </p:cNvPr>
          <p:cNvSpPr/>
          <p:nvPr/>
        </p:nvSpPr>
        <p:spPr bwMode="auto">
          <a:xfrm>
            <a:off x="2411709" y="3810000"/>
            <a:ext cx="2768303" cy="1295400"/>
          </a:xfrm>
          <a:prstGeom prst="roundRect">
            <a:avLst/>
          </a:prstGeom>
          <a:noFill/>
          <a:ln w="38100" cap="flat" cmpd="sng" algn="ctr">
            <a:solidFill>
              <a:schemeClr val="accent3"/>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pic>
        <p:nvPicPr>
          <p:cNvPr id="11" name="Picture 10">
            <a:extLst>
              <a:ext uri="{FF2B5EF4-FFF2-40B4-BE49-F238E27FC236}">
                <a16:creationId xmlns:a16="http://schemas.microsoft.com/office/drawing/2014/main" id="{A4DCA5DC-A409-A04E-8679-128899128580}"/>
              </a:ext>
            </a:extLst>
          </p:cNvPr>
          <p:cNvPicPr>
            <a:picLocks noChangeAspect="1"/>
          </p:cNvPicPr>
          <p:nvPr/>
        </p:nvPicPr>
        <p:blipFill>
          <a:blip r:embed="rId5"/>
          <a:stretch>
            <a:fillRect/>
          </a:stretch>
        </p:blipFill>
        <p:spPr>
          <a:xfrm>
            <a:off x="3355677" y="1752600"/>
            <a:ext cx="5558822" cy="2910378"/>
          </a:xfrm>
          <a:prstGeom prst="rect">
            <a:avLst/>
          </a:prstGeom>
          <a:ln w="19050">
            <a:solidFill>
              <a:schemeClr val="tx1"/>
            </a:solidFill>
          </a:ln>
          <a:effectLst>
            <a:outerShdw blurRad="50800" dist="76200" dir="2700000" algn="tl" rotWithShape="0">
              <a:prstClr val="black">
                <a:alpha val="40000"/>
              </a:prstClr>
            </a:outerShdw>
          </a:effectLst>
        </p:spPr>
      </p:pic>
    </p:spTree>
    <p:extLst>
      <p:ext uri="{BB962C8B-B14F-4D97-AF65-F5344CB8AC3E}">
        <p14:creationId xmlns:p14="http://schemas.microsoft.com/office/powerpoint/2010/main" val="18602738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nodePh="1">
                                  <p:stCondLst>
                                    <p:cond delay="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0"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096252" y="5959371"/>
            <a:ext cx="9946615" cy="746229"/>
          </a:xfrm>
          <a:prstGeom prst="rect">
            <a:avLst/>
          </a:prstGeom>
        </p:spPr>
        <p:txBody>
          <a:bodyPr vert="horz" lIns="121899" tIns="60949" rIns="121899" bIns="60949" rtlCol="0" anchor="b">
            <a:normAutofit/>
          </a:bodyPr>
          <a:lst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a:lstStyle>
          <a:p>
            <a:pPr algn="ctr"/>
            <a:r>
              <a:rPr lang="en-US" sz="2800" b="1" dirty="0"/>
              <a:t>Key Numbers lead to case headnotes &amp; citations</a:t>
            </a:r>
          </a:p>
        </p:txBody>
      </p:sp>
      <p:pic>
        <p:nvPicPr>
          <p:cNvPr id="4" name="Picture 3">
            <a:extLst>
              <a:ext uri="{FF2B5EF4-FFF2-40B4-BE49-F238E27FC236}">
                <a16:creationId xmlns:a16="http://schemas.microsoft.com/office/drawing/2014/main" id="{ABE3384F-5552-C746-BACD-0BE154C6AA1D}"/>
              </a:ext>
            </a:extLst>
          </p:cNvPr>
          <p:cNvPicPr>
            <a:picLocks noChangeAspect="1"/>
          </p:cNvPicPr>
          <p:nvPr/>
        </p:nvPicPr>
        <p:blipFill>
          <a:blip r:embed="rId3"/>
          <a:stretch>
            <a:fillRect/>
          </a:stretch>
        </p:blipFill>
        <p:spPr>
          <a:xfrm>
            <a:off x="1755418" y="152400"/>
            <a:ext cx="8628281" cy="5792506"/>
          </a:xfrm>
          <a:prstGeom prst="rect">
            <a:avLst/>
          </a:prstGeom>
          <a:ln w="19050">
            <a:solidFill>
              <a:schemeClr val="tx1"/>
            </a:solidFill>
          </a:ln>
          <a:effectLst/>
        </p:spPr>
      </p:pic>
      <p:sp>
        <p:nvSpPr>
          <p:cNvPr id="5" name="Rounded Rectangle 4">
            <a:extLst>
              <a:ext uri="{FF2B5EF4-FFF2-40B4-BE49-F238E27FC236}">
                <a16:creationId xmlns:a16="http://schemas.microsoft.com/office/drawing/2014/main" id="{E948B68D-EA05-8E42-A076-2057E32355DD}"/>
              </a:ext>
            </a:extLst>
          </p:cNvPr>
          <p:cNvSpPr/>
          <p:nvPr/>
        </p:nvSpPr>
        <p:spPr bwMode="auto">
          <a:xfrm>
            <a:off x="2665412" y="4495800"/>
            <a:ext cx="2362200" cy="304800"/>
          </a:xfrm>
          <a:prstGeom prst="roundRect">
            <a:avLst/>
          </a:prstGeom>
          <a:noFill/>
          <a:ln w="38100" cap="flat" cmpd="sng" algn="ctr">
            <a:solidFill>
              <a:schemeClr val="accent3"/>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pic>
        <p:nvPicPr>
          <p:cNvPr id="6" name="Picture 5">
            <a:extLst>
              <a:ext uri="{FF2B5EF4-FFF2-40B4-BE49-F238E27FC236}">
                <a16:creationId xmlns:a16="http://schemas.microsoft.com/office/drawing/2014/main" id="{18FD6632-E7D7-D048-BE7B-C2779FD2E14B}"/>
              </a:ext>
            </a:extLst>
          </p:cNvPr>
          <p:cNvPicPr>
            <a:picLocks noChangeAspect="1"/>
          </p:cNvPicPr>
          <p:nvPr/>
        </p:nvPicPr>
        <p:blipFill rotWithShape="1">
          <a:blip r:embed="rId4"/>
          <a:srcRect t="47774" b="30645"/>
          <a:stretch/>
        </p:blipFill>
        <p:spPr>
          <a:xfrm>
            <a:off x="2284412" y="2819400"/>
            <a:ext cx="7569011" cy="855233"/>
          </a:xfrm>
          <a:prstGeom prst="rect">
            <a:avLst/>
          </a:prstGeom>
          <a:ln w="19050">
            <a:solidFill>
              <a:schemeClr val="tx1"/>
            </a:solidFill>
          </a:ln>
          <a:effectLst>
            <a:outerShdw blurRad="50800" dist="76200" dir="2700000" algn="tl" rotWithShape="0">
              <a:prstClr val="black">
                <a:alpha val="40000"/>
              </a:prstClr>
            </a:outerShdw>
          </a:effectLst>
        </p:spPr>
      </p:pic>
      <p:pic>
        <p:nvPicPr>
          <p:cNvPr id="7" name="Picture 6">
            <a:extLst>
              <a:ext uri="{FF2B5EF4-FFF2-40B4-BE49-F238E27FC236}">
                <a16:creationId xmlns:a16="http://schemas.microsoft.com/office/drawing/2014/main" id="{B90B9513-5EF6-3848-BD6D-2985BFBD462D}"/>
              </a:ext>
            </a:extLst>
          </p:cNvPr>
          <p:cNvPicPr>
            <a:picLocks noChangeAspect="1"/>
          </p:cNvPicPr>
          <p:nvPr/>
        </p:nvPicPr>
        <p:blipFill>
          <a:blip r:embed="rId5"/>
          <a:stretch>
            <a:fillRect/>
          </a:stretch>
        </p:blipFill>
        <p:spPr>
          <a:xfrm>
            <a:off x="1733777" y="149054"/>
            <a:ext cx="8649922" cy="5795852"/>
          </a:xfrm>
          <a:prstGeom prst="rect">
            <a:avLst/>
          </a:prstGeom>
          <a:ln w="19050">
            <a:solidFill>
              <a:schemeClr val="tx1"/>
            </a:solidFill>
          </a:ln>
          <a:effectLst/>
        </p:spPr>
      </p:pic>
    </p:spTree>
    <p:extLst>
      <p:ext uri="{BB962C8B-B14F-4D97-AF65-F5344CB8AC3E}">
        <p14:creationId xmlns:p14="http://schemas.microsoft.com/office/powerpoint/2010/main" val="23916347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309" y="152400"/>
            <a:ext cx="10157354" cy="2971800"/>
          </a:xfrm>
        </p:spPr>
        <p:txBody>
          <a:bodyPr>
            <a:noAutofit/>
          </a:bodyPr>
          <a:lstStyle/>
          <a:p>
            <a:pPr algn="ctr"/>
            <a:r>
              <a:rPr lang="en-US" sz="5400" b="1" dirty="0"/>
              <a:t>Key Number System</a:t>
            </a:r>
            <a:br>
              <a:rPr lang="en-US" sz="5400" b="1" dirty="0"/>
            </a:br>
            <a:br>
              <a:rPr lang="en-US" sz="5400" dirty="0"/>
            </a:br>
            <a:r>
              <a:rPr lang="en-US" sz="4000" dirty="0"/>
              <a:t>Advantages &amp; Disadvantages</a:t>
            </a:r>
          </a:p>
        </p:txBody>
      </p:sp>
      <p:pic>
        <p:nvPicPr>
          <p:cNvPr id="3" name="Picture 2"/>
          <p:cNvPicPr>
            <a:picLocks noChangeAspect="1"/>
          </p:cNvPicPr>
          <p:nvPr/>
        </p:nvPicPr>
        <p:blipFill>
          <a:blip r:embed="rId3" cstate="print">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709828" y="3733800"/>
            <a:ext cx="2972316" cy="2057400"/>
          </a:xfrm>
          <a:prstGeom prst="rect">
            <a:avLst/>
          </a:prstGeom>
        </p:spPr>
      </p:pic>
    </p:spTree>
    <p:extLst>
      <p:ext uri="{BB962C8B-B14F-4D97-AF65-F5344CB8AC3E}">
        <p14:creationId xmlns:p14="http://schemas.microsoft.com/office/powerpoint/2010/main" val="32849734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378" y="258011"/>
            <a:ext cx="10911216" cy="1419726"/>
          </a:xfrm>
        </p:spPr>
        <p:txBody>
          <a:bodyPr>
            <a:normAutofit/>
          </a:bodyPr>
          <a:lstStyle/>
          <a:p>
            <a:r>
              <a:rPr lang="en-US" sz="4800" dirty="0"/>
              <a:t>Advantages — Key Number System</a:t>
            </a:r>
          </a:p>
        </p:txBody>
      </p:sp>
      <p:sp>
        <p:nvSpPr>
          <p:cNvPr id="3" name="Content Placeholder 2"/>
          <p:cNvSpPr>
            <a:spLocks noGrp="1"/>
          </p:cNvSpPr>
          <p:nvPr>
            <p:ph idx="1"/>
          </p:nvPr>
        </p:nvSpPr>
        <p:spPr>
          <a:xfrm>
            <a:off x="1117309" y="1981200"/>
            <a:ext cx="10157354" cy="3962400"/>
          </a:xfrm>
        </p:spPr>
        <p:txBody>
          <a:bodyPr>
            <a:normAutofit/>
          </a:bodyPr>
          <a:lstStyle/>
          <a:p>
            <a:pPr>
              <a:spcBef>
                <a:spcPts val="2400"/>
              </a:spcBef>
            </a:pPr>
            <a:r>
              <a:rPr lang="en-US" sz="3600" dirty="0"/>
              <a:t>Has comprehensive coverage</a:t>
            </a:r>
          </a:p>
          <a:p>
            <a:pPr>
              <a:spcBef>
                <a:spcPts val="2400"/>
              </a:spcBef>
            </a:pPr>
            <a:r>
              <a:rPr lang="en-US" sz="3600" dirty="0"/>
              <a:t>Leads to analogous cases</a:t>
            </a:r>
          </a:p>
          <a:p>
            <a:pPr>
              <a:spcBef>
                <a:spcPts val="2400"/>
              </a:spcBef>
            </a:pPr>
            <a:r>
              <a:rPr lang="en-US" sz="3600" dirty="0"/>
              <a:t>Finds relevant cases where “descriptive” words are common, ambiguous, or vague</a:t>
            </a:r>
          </a:p>
          <a:p>
            <a:pPr>
              <a:spcBef>
                <a:spcPts val="2400"/>
              </a:spcBef>
            </a:pPr>
            <a:r>
              <a:rPr lang="en-US" sz="3600" dirty="0"/>
              <a:t>Finds cases representing broad topics</a:t>
            </a:r>
          </a:p>
        </p:txBody>
      </p:sp>
    </p:spTree>
    <p:extLst>
      <p:ext uri="{BB962C8B-B14F-4D97-AF65-F5344CB8AC3E}">
        <p14:creationId xmlns:p14="http://schemas.microsoft.com/office/powerpoint/2010/main" val="21837680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013" y="282074"/>
            <a:ext cx="11580812" cy="1419726"/>
          </a:xfrm>
        </p:spPr>
        <p:txBody>
          <a:bodyPr>
            <a:normAutofit/>
          </a:bodyPr>
          <a:lstStyle/>
          <a:p>
            <a:r>
              <a:rPr lang="en-US" sz="4800" dirty="0"/>
              <a:t>Disadvantages — Key Number System</a:t>
            </a:r>
          </a:p>
        </p:txBody>
      </p:sp>
      <p:sp>
        <p:nvSpPr>
          <p:cNvPr id="3" name="Content Placeholder 2"/>
          <p:cNvSpPr>
            <a:spLocks noGrp="1"/>
          </p:cNvSpPr>
          <p:nvPr>
            <p:ph idx="1"/>
          </p:nvPr>
        </p:nvSpPr>
        <p:spPr>
          <a:xfrm>
            <a:off x="1117309" y="1955800"/>
            <a:ext cx="10157354" cy="3289300"/>
          </a:xfrm>
        </p:spPr>
        <p:txBody>
          <a:bodyPr>
            <a:normAutofit/>
          </a:bodyPr>
          <a:lstStyle/>
          <a:p>
            <a:pPr>
              <a:spcBef>
                <a:spcPts val="2400"/>
              </a:spcBef>
            </a:pPr>
            <a:r>
              <a:rPr lang="en-US" sz="3600" dirty="0"/>
              <a:t>Comprehensive coverage (!)</a:t>
            </a:r>
          </a:p>
          <a:p>
            <a:pPr>
              <a:spcBef>
                <a:spcPts val="2400"/>
              </a:spcBef>
            </a:pPr>
            <a:r>
              <a:rPr lang="en-US" sz="3600" dirty="0"/>
              <a:t>Traditional approach to legal issues</a:t>
            </a:r>
          </a:p>
          <a:p>
            <a:pPr>
              <a:spcBef>
                <a:spcPts val="2400"/>
              </a:spcBef>
            </a:pPr>
            <a:r>
              <a:rPr lang="en-US" sz="3600" dirty="0"/>
              <a:t>Rigidity (to a degree)</a:t>
            </a:r>
          </a:p>
        </p:txBody>
      </p:sp>
    </p:spTree>
    <p:extLst>
      <p:ext uri="{BB962C8B-B14F-4D97-AF65-F5344CB8AC3E}">
        <p14:creationId xmlns:p14="http://schemas.microsoft.com/office/powerpoint/2010/main" val="2922142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Ask the </a:t>
            </a:r>
            <a:r>
              <a:rPr lang="en-US" sz="3200" dirty="0" err="1"/>
              <a:t>Zief</a:t>
            </a:r>
            <a:r>
              <a:rPr lang="en-US" sz="3200" dirty="0"/>
              <a:t> Research Librarians!</a:t>
            </a:r>
          </a:p>
        </p:txBody>
      </p:sp>
      <p:pic>
        <p:nvPicPr>
          <p:cNvPr id="6" name="Picture Placeholder 5"/>
          <p:cNvPicPr>
            <a:picLocks noGrp="1" noChangeAspect="1"/>
          </p:cNvPicPr>
          <p:nvPr>
            <p:ph type="pic" idx="1"/>
          </p:nvPr>
        </p:nvPicPr>
        <p:blipFill>
          <a:blip r:embed="rId3">
            <a:extLst>
              <a:ext uri="{28A0092B-C50C-407E-A947-70E740481C1C}">
                <a14:useLocalDpi xmlns:a14="http://schemas.microsoft.com/office/drawing/2010/main" val="0"/>
              </a:ext>
            </a:extLst>
          </a:blip>
          <a:stretch>
            <a:fillRect/>
          </a:stretch>
        </p:blipFill>
        <p:spPr>
          <a:xfrm>
            <a:off x="2754085" y="279401"/>
            <a:ext cx="6680655" cy="4448175"/>
          </a:xfrm>
        </p:spPr>
      </p:pic>
      <p:sp>
        <p:nvSpPr>
          <p:cNvPr id="4" name="Text Placeholder 3"/>
          <p:cNvSpPr>
            <a:spLocks noGrp="1"/>
          </p:cNvSpPr>
          <p:nvPr>
            <p:ph type="body" sz="half" idx="2"/>
          </p:nvPr>
        </p:nvSpPr>
        <p:spPr>
          <a:xfrm>
            <a:off x="1979612" y="5588000"/>
            <a:ext cx="8305800" cy="812800"/>
          </a:xfrm>
        </p:spPr>
        <p:txBody>
          <a:bodyPr>
            <a:normAutofit fontScale="92500"/>
          </a:bodyPr>
          <a:lstStyle/>
          <a:p>
            <a:pPr algn="ctr"/>
            <a:r>
              <a:rPr lang="en-US" sz="2800" dirty="0"/>
              <a:t>https://legalresearch.usfca.edu/ZiefResearchHelp</a:t>
            </a:r>
          </a:p>
          <a:p>
            <a:endParaRPr lang="en-US" dirty="0"/>
          </a:p>
        </p:txBody>
      </p:sp>
    </p:spTree>
    <p:extLst>
      <p:ext uri="{BB962C8B-B14F-4D97-AF65-F5344CB8AC3E}">
        <p14:creationId xmlns:p14="http://schemas.microsoft.com/office/powerpoint/2010/main" val="11783502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588" y="3882293"/>
            <a:ext cx="7186823" cy="1930400"/>
          </a:xfrm>
        </p:spPr>
        <p:txBody>
          <a:bodyPr>
            <a:normAutofit fontScale="90000"/>
          </a:bodyPr>
          <a:lstStyle/>
          <a:p>
            <a:r>
              <a:rPr lang="en-US" dirty="0"/>
              <a:t>West </a:t>
            </a:r>
            <a:br>
              <a:rPr lang="en-US" dirty="0"/>
            </a:br>
            <a:r>
              <a:rPr lang="en-US" dirty="0"/>
              <a:t>Key Number System: Basic How-</a:t>
            </a:r>
            <a:r>
              <a:rPr lang="en-US" dirty="0" err="1"/>
              <a:t>Tos</a:t>
            </a:r>
            <a:endParaRPr lang="en-US" dirty="0"/>
          </a:p>
        </p:txBody>
      </p:sp>
      <p:sp>
        <p:nvSpPr>
          <p:cNvPr id="3" name="Text Placeholder 2"/>
          <p:cNvSpPr>
            <a:spLocks noGrp="1"/>
          </p:cNvSpPr>
          <p:nvPr>
            <p:ph type="body" idx="1"/>
          </p:nvPr>
        </p:nvSpPr>
        <p:spPr>
          <a:xfrm>
            <a:off x="795005" y="2132013"/>
            <a:ext cx="7008574" cy="1296987"/>
          </a:xfrm>
        </p:spPr>
        <p:txBody>
          <a:bodyPr/>
          <a:lstStyle/>
          <a:p>
            <a:r>
              <a:rPr lang="en-US" dirty="0"/>
              <a:t>Up next . . .</a:t>
            </a:r>
          </a:p>
        </p:txBody>
      </p:sp>
    </p:spTree>
    <p:extLst>
      <p:ext uri="{BB962C8B-B14F-4D97-AF65-F5344CB8AC3E}">
        <p14:creationId xmlns:p14="http://schemas.microsoft.com/office/powerpoint/2010/main" val="24668208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33562" y="6079958"/>
            <a:ext cx="10156825" cy="762000"/>
          </a:xfrm>
        </p:spPr>
        <p:txBody>
          <a:bodyPr>
            <a:normAutofit/>
          </a:bodyPr>
          <a:lstStyle/>
          <a:p>
            <a:pPr algn="ctr"/>
            <a:r>
              <a:rPr lang="en-US" sz="2800" b="1" dirty="0"/>
              <a:t>Case citation in secondary source (Lexis)</a:t>
            </a:r>
          </a:p>
        </p:txBody>
      </p:sp>
      <p:pic>
        <p:nvPicPr>
          <p:cNvPr id="3" name="Picture 2">
            <a:extLst>
              <a:ext uri="{FF2B5EF4-FFF2-40B4-BE49-F238E27FC236}">
                <a16:creationId xmlns:a16="http://schemas.microsoft.com/office/drawing/2014/main" id="{955494A7-667D-B748-A6E6-96BC1FAE0270}"/>
              </a:ext>
            </a:extLst>
          </p:cNvPr>
          <p:cNvPicPr>
            <a:picLocks noChangeAspect="1"/>
          </p:cNvPicPr>
          <p:nvPr/>
        </p:nvPicPr>
        <p:blipFill>
          <a:blip r:embed="rId3"/>
          <a:stretch>
            <a:fillRect/>
          </a:stretch>
        </p:blipFill>
        <p:spPr>
          <a:xfrm>
            <a:off x="1598612" y="152400"/>
            <a:ext cx="8826726" cy="6149880"/>
          </a:xfrm>
          <a:prstGeom prst="rect">
            <a:avLst/>
          </a:prstGeom>
          <a:solidFill>
            <a:srgbClr val="FFFFFF">
              <a:shade val="85000"/>
            </a:srgbClr>
          </a:solidFill>
          <a:ln w="19050" cap="sq">
            <a:solidFill>
              <a:schemeClr val="tx1"/>
            </a:solidFill>
            <a:miter lim="800000"/>
          </a:ln>
          <a:effectLst>
            <a:outerShdw blurRad="55000" dist="18000" dir="5400000" algn="tl" rotWithShape="0">
              <a:srgbClr val="000000">
                <a:alpha val="40000"/>
              </a:srgbClr>
            </a:outerShdw>
          </a:effectLst>
        </p:spPr>
      </p:pic>
      <p:pic>
        <p:nvPicPr>
          <p:cNvPr id="4" name="Picture 3">
            <a:extLst>
              <a:ext uri="{FF2B5EF4-FFF2-40B4-BE49-F238E27FC236}">
                <a16:creationId xmlns:a16="http://schemas.microsoft.com/office/drawing/2014/main" id="{FDCCA9F9-CED0-FA44-A295-29D83ADD479A}"/>
              </a:ext>
            </a:extLst>
          </p:cNvPr>
          <p:cNvPicPr>
            <a:picLocks noChangeAspect="1"/>
          </p:cNvPicPr>
          <p:nvPr/>
        </p:nvPicPr>
        <p:blipFill>
          <a:blip r:embed="rId4"/>
          <a:stretch>
            <a:fillRect/>
          </a:stretch>
        </p:blipFill>
        <p:spPr>
          <a:xfrm>
            <a:off x="2019525" y="3524557"/>
            <a:ext cx="7937923" cy="1729716"/>
          </a:xfrm>
          <a:prstGeom prst="rect">
            <a:avLst/>
          </a:prstGeom>
          <a:solidFill>
            <a:srgbClr val="FFFFFF">
              <a:shade val="85000"/>
            </a:srgbClr>
          </a:solidFill>
          <a:ln w="88900" cap="sq">
            <a:noFill/>
            <a:miter lim="800000"/>
          </a:ln>
          <a:effectLst>
            <a:outerShdw blurRad="635000" dist="38100" dir="8100000" algn="tr" rotWithShape="0">
              <a:prstClr val="black">
                <a:alpha val="40000"/>
              </a:prstClr>
            </a:outerShdw>
          </a:effectLst>
          <a:scene3d>
            <a:camera prst="orthographicFront"/>
            <a:lightRig rig="twoPt" dir="t">
              <a:rot lat="0" lon="0" rev="7200000"/>
            </a:lightRig>
          </a:scene3d>
          <a:sp3d>
            <a:bevelT w="25400" h="19050"/>
            <a:contourClr>
              <a:srgbClr val="FFFFFF"/>
            </a:contourClr>
          </a:sp3d>
        </p:spPr>
      </p:pic>
      <p:grpSp>
        <p:nvGrpSpPr>
          <p:cNvPr id="5" name="Group 4">
            <a:extLst>
              <a:ext uri="{FF2B5EF4-FFF2-40B4-BE49-F238E27FC236}">
                <a16:creationId xmlns:a16="http://schemas.microsoft.com/office/drawing/2014/main" id="{43D6AE45-A50F-8C4F-BDA0-7F09E542D5A1}"/>
              </a:ext>
            </a:extLst>
          </p:cNvPr>
          <p:cNvGrpSpPr/>
          <p:nvPr/>
        </p:nvGrpSpPr>
        <p:grpSpPr>
          <a:xfrm>
            <a:off x="1865458" y="3962400"/>
            <a:ext cx="3819367" cy="1060642"/>
            <a:chOff x="1865458" y="3962400"/>
            <a:chExt cx="3819367" cy="1060642"/>
          </a:xfrm>
        </p:grpSpPr>
        <p:sp>
          <p:nvSpPr>
            <p:cNvPr id="6" name="Right Arrow 5">
              <a:extLst>
                <a:ext uri="{FF2B5EF4-FFF2-40B4-BE49-F238E27FC236}">
                  <a16:creationId xmlns:a16="http://schemas.microsoft.com/office/drawing/2014/main" id="{2826D8F4-FD8E-9041-87D0-4389311FE7C5}"/>
                </a:ext>
              </a:extLst>
            </p:cNvPr>
            <p:cNvSpPr/>
            <p:nvPr/>
          </p:nvSpPr>
          <p:spPr bwMode="auto">
            <a:xfrm>
              <a:off x="5256212" y="3962400"/>
              <a:ext cx="428613" cy="377782"/>
            </a:xfrm>
            <a:prstGeom prst="rightArrow">
              <a:avLst/>
            </a:prstGeom>
            <a:solidFill>
              <a:srgbClr val="FFFF00"/>
            </a:solidFill>
            <a:ln w="19050" cap="flat" cmpd="sng" algn="ctr">
              <a:solidFill>
                <a:schemeClr val="tx2"/>
              </a:solidFill>
              <a:prstDash val="solid"/>
              <a:round/>
              <a:headEnd type="none" w="med" len="med"/>
              <a:tailEnd type="none" w="med" len="med"/>
            </a:ln>
            <a:effectLst>
              <a:outerShdw blurRad="50800" dist="38100" dir="2700000" sx="101000" sy="101000" algn="tl" rotWithShape="0">
                <a:prstClr val="black">
                  <a:alpha val="60000"/>
                </a:prstClr>
              </a:outerShdw>
            </a:effectLst>
            <a:extLst/>
          </p:spPr>
          <p:txBody>
            <a:bodyPr vert="horz" wrap="square" lIns="91440" tIns="45720" rIns="91440" bIns="45720" numCol="1" rtlCol="0" anchor="t" anchorCtr="0" compatLnSpc="1">
              <a:prstTxWarp prst="textNoShape">
                <a:avLst/>
              </a:prstTxWarp>
            </a:bodyPr>
            <a:lstStyle/>
            <a:p>
              <a:endParaRPr lang="en-US" sz="1300">
                <a:solidFill>
                  <a:srgbClr val="000000"/>
                </a:solidFill>
              </a:endParaRPr>
            </a:p>
          </p:txBody>
        </p:sp>
        <p:sp>
          <p:nvSpPr>
            <p:cNvPr id="7" name="Right Arrow 6">
              <a:extLst>
                <a:ext uri="{FF2B5EF4-FFF2-40B4-BE49-F238E27FC236}">
                  <a16:creationId xmlns:a16="http://schemas.microsoft.com/office/drawing/2014/main" id="{FEA4EDAC-A861-4344-8758-5A47793E353C}"/>
                </a:ext>
              </a:extLst>
            </p:cNvPr>
            <p:cNvSpPr/>
            <p:nvPr/>
          </p:nvSpPr>
          <p:spPr bwMode="auto">
            <a:xfrm>
              <a:off x="1865458" y="4645260"/>
              <a:ext cx="428613" cy="377782"/>
            </a:xfrm>
            <a:prstGeom prst="rightArrow">
              <a:avLst/>
            </a:prstGeom>
            <a:solidFill>
              <a:srgbClr val="FFFF00"/>
            </a:solidFill>
            <a:ln w="19050" cap="flat" cmpd="sng" algn="ctr">
              <a:solidFill>
                <a:schemeClr val="tx2"/>
              </a:solidFill>
              <a:prstDash val="solid"/>
              <a:round/>
              <a:headEnd type="none" w="med" len="med"/>
              <a:tailEnd type="none" w="med" len="med"/>
            </a:ln>
            <a:effectLst>
              <a:outerShdw blurRad="50800" dist="38100" dir="2700000" sx="101000" sy="101000" algn="tl" rotWithShape="0">
                <a:prstClr val="black">
                  <a:alpha val="60000"/>
                </a:prstClr>
              </a:outerShdw>
            </a:effectLst>
            <a:extLst/>
          </p:spPr>
          <p:txBody>
            <a:bodyPr vert="horz" wrap="square" lIns="91440" tIns="45720" rIns="91440" bIns="45720" numCol="1" rtlCol="0" anchor="t" anchorCtr="0" compatLnSpc="1">
              <a:prstTxWarp prst="textNoShape">
                <a:avLst/>
              </a:prstTxWarp>
            </a:bodyPr>
            <a:lstStyle/>
            <a:p>
              <a:endParaRPr lang="en-US" sz="1300">
                <a:solidFill>
                  <a:srgbClr val="000000"/>
                </a:solidFill>
              </a:endParaRPr>
            </a:p>
          </p:txBody>
        </p:sp>
      </p:grpSp>
    </p:spTree>
    <p:extLst>
      <p:ext uri="{BB962C8B-B14F-4D97-AF65-F5344CB8AC3E}">
        <p14:creationId xmlns:p14="http://schemas.microsoft.com/office/powerpoint/2010/main" val="7437648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Photo credits</a:t>
            </a:r>
          </a:p>
        </p:txBody>
      </p:sp>
      <p:sp>
        <p:nvSpPr>
          <p:cNvPr id="3" name="Content Placeholder 2"/>
          <p:cNvSpPr>
            <a:spLocks noGrp="1"/>
          </p:cNvSpPr>
          <p:nvPr>
            <p:ph idx="1"/>
          </p:nvPr>
        </p:nvSpPr>
        <p:spPr>
          <a:xfrm>
            <a:off x="1117308" y="1701800"/>
            <a:ext cx="10768304" cy="4394200"/>
          </a:xfrm>
        </p:spPr>
        <p:txBody>
          <a:bodyPr>
            <a:normAutofit/>
          </a:bodyPr>
          <a:lstStyle/>
          <a:p>
            <a:r>
              <a:rPr lang="en-US" dirty="0"/>
              <a:t>Questions by Nick </a:t>
            </a:r>
            <a:r>
              <a:rPr lang="en-US" dirty="0" err="1"/>
              <a:t>Youngson</a:t>
            </a:r>
            <a:r>
              <a:rPr lang="en-US" dirty="0"/>
              <a:t>, CC BY-SA 3.0, Alpha Stock Images,</a:t>
            </a:r>
            <a:br>
              <a:rPr lang="en-US" dirty="0"/>
            </a:br>
            <a:r>
              <a:rPr lang="en-US" dirty="0"/>
              <a:t>    http://www.picpedia.org/highway-signs/q/questions.html </a:t>
            </a:r>
          </a:p>
          <a:p>
            <a:r>
              <a:rPr lang="en-US" dirty="0"/>
              <a:t>Thumbs up and down image by </a:t>
            </a:r>
            <a:r>
              <a:rPr lang="en-US" dirty="0" err="1"/>
              <a:t>Bunzellisa</a:t>
            </a:r>
            <a:r>
              <a:rPr lang="en-US" dirty="0"/>
              <a:t> from </a:t>
            </a:r>
            <a:r>
              <a:rPr lang="en-US" dirty="0" err="1"/>
              <a:t>Pixabay</a:t>
            </a:r>
            <a:r>
              <a:rPr lang="en-US" dirty="0"/>
              <a:t>,</a:t>
            </a:r>
            <a:br>
              <a:rPr lang="en-US" dirty="0"/>
            </a:br>
            <a:r>
              <a:rPr lang="en-US" dirty="0"/>
              <a:t>    https://pixabay.com/?utm_source=</a:t>
            </a:r>
            <a:r>
              <a:rPr lang="en-US" dirty="0" err="1"/>
              <a:t>link-attribution&amp;amp</a:t>
            </a:r>
            <a:r>
              <a:rPr lang="en-US" dirty="0"/>
              <a:t>;</a:t>
            </a:r>
            <a:br>
              <a:rPr lang="en-US" dirty="0"/>
            </a:br>
            <a:r>
              <a:rPr lang="en-US" dirty="0"/>
              <a:t>    </a:t>
            </a:r>
            <a:r>
              <a:rPr lang="en-US" dirty="0" err="1"/>
              <a:t>utm_medium</a:t>
            </a:r>
            <a:r>
              <a:rPr lang="en-US" dirty="0"/>
              <a:t>=</a:t>
            </a:r>
            <a:r>
              <a:rPr lang="en-US" dirty="0" err="1"/>
              <a:t>referral&amp;amp;utm_campaign</a:t>
            </a:r>
            <a:r>
              <a:rPr lang="en-US" dirty="0"/>
              <a:t>=image&amp;</a:t>
            </a:r>
            <a:br>
              <a:rPr lang="en-US" dirty="0"/>
            </a:br>
            <a:r>
              <a:rPr lang="en-US" dirty="0"/>
              <a:t>    </a:t>
            </a:r>
            <a:r>
              <a:rPr lang="en-US" dirty="0" err="1"/>
              <a:t>amp;utm_content</a:t>
            </a:r>
            <a:r>
              <a:rPr lang="en-US" dirty="0"/>
              <a:t>=3171760</a:t>
            </a:r>
          </a:p>
          <a:p>
            <a:r>
              <a:rPr lang="en-US" dirty="0"/>
              <a:t>Split — Christopher </a:t>
            </a:r>
            <a:r>
              <a:rPr lang="en-US" dirty="0" err="1"/>
              <a:t>Titzer</a:t>
            </a:r>
            <a:r>
              <a:rPr lang="en-US" dirty="0"/>
              <a:t>, </a:t>
            </a:r>
            <a:br>
              <a:rPr lang="en-US" dirty="0"/>
            </a:br>
            <a:r>
              <a:rPr lang="en-US" dirty="0"/>
              <a:t>     https://</a:t>
            </a:r>
            <a:r>
              <a:rPr lang="en-US" dirty="0" err="1"/>
              <a:t>www.flickr.com</a:t>
            </a:r>
            <a:r>
              <a:rPr lang="en-US" dirty="0"/>
              <a:t>/photos/</a:t>
            </a:r>
            <a:r>
              <a:rPr lang="en-US" dirty="0" err="1"/>
              <a:t>qchristopher</a:t>
            </a:r>
            <a:r>
              <a:rPr lang="en-US" dirty="0"/>
              <a:t>/3060799184  </a:t>
            </a:r>
            <a:br>
              <a:rPr lang="en-US" dirty="0"/>
            </a:br>
            <a:r>
              <a:rPr lang="en-US" dirty="0"/>
              <a:t>     CC BY-NC-ND 2.0 </a:t>
            </a:r>
            <a:br>
              <a:rPr lang="en-US" dirty="0"/>
            </a:br>
            <a:r>
              <a:rPr lang="en-US" dirty="0"/>
              <a:t>     (https://</a:t>
            </a:r>
            <a:r>
              <a:rPr lang="en-US" dirty="0" err="1"/>
              <a:t>creativecommons.org</a:t>
            </a:r>
            <a:r>
              <a:rPr lang="en-US" dirty="0"/>
              <a:t>/licenses/by-</a:t>
            </a:r>
            <a:r>
              <a:rPr lang="en-US" dirty="0" err="1"/>
              <a:t>nc</a:t>
            </a:r>
            <a:r>
              <a:rPr lang="en-US" dirty="0"/>
              <a:t>-</a:t>
            </a:r>
            <a:r>
              <a:rPr lang="en-US" dirty="0" err="1"/>
              <a:t>nd</a:t>
            </a:r>
            <a:r>
              <a:rPr lang="en-US" dirty="0"/>
              <a:t>/2.0/)</a:t>
            </a:r>
          </a:p>
        </p:txBody>
      </p:sp>
    </p:spTree>
    <p:extLst>
      <p:ext uri="{BB962C8B-B14F-4D97-AF65-F5344CB8AC3E}">
        <p14:creationId xmlns:p14="http://schemas.microsoft.com/office/powerpoint/2010/main" val="819913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3F9DB4-EB3B-2047-8E27-3FE3B15AEFFA}"/>
              </a:ext>
            </a:extLst>
          </p:cNvPr>
          <p:cNvSpPr/>
          <p:nvPr/>
        </p:nvSpPr>
        <p:spPr bwMode="auto">
          <a:xfrm>
            <a:off x="-1" y="0"/>
            <a:ext cx="12188825" cy="6858000"/>
          </a:xfrm>
          <a:prstGeom prst="rect">
            <a:avLst/>
          </a:prstGeom>
          <a:blipFill dpi="0" rotWithShape="1">
            <a:blip r:embed="rId3"/>
            <a:srcRect/>
            <a:stretch>
              <a:fillRect t="-16646" b="-16653"/>
            </a:stretch>
          </a:blip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166469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28142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2383" y="431801"/>
            <a:ext cx="7008574" cy="3298825"/>
          </a:xfrm>
        </p:spPr>
        <p:txBody>
          <a:bodyPr>
            <a:normAutofit/>
          </a:bodyPr>
          <a:lstStyle/>
          <a:p>
            <a:r>
              <a:rPr lang="en-US" sz="6600" b="1" dirty="0"/>
              <a:t>Six ways </a:t>
            </a:r>
            <a:r>
              <a:rPr lang="en-US" sz="6600" dirty="0"/>
              <a:t>to find  </a:t>
            </a:r>
            <a:r>
              <a:rPr lang="en-US" sz="6600" b="1" dirty="0"/>
              <a:t>cases</a:t>
            </a:r>
            <a:endParaRPr lang="en-US" sz="6600" dirty="0"/>
          </a:p>
        </p:txBody>
      </p:sp>
      <p:sp>
        <p:nvSpPr>
          <p:cNvPr id="3" name="Subtitle 2"/>
          <p:cNvSpPr>
            <a:spLocks noGrp="1"/>
          </p:cNvSpPr>
          <p:nvPr>
            <p:ph type="subTitle" idx="1"/>
          </p:nvPr>
        </p:nvSpPr>
        <p:spPr>
          <a:xfrm>
            <a:off x="4672382" y="3860800"/>
            <a:ext cx="7238263" cy="1244600"/>
          </a:xfrm>
        </p:spPr>
        <p:txBody>
          <a:bodyPr>
            <a:noAutofit/>
          </a:bodyPr>
          <a:lstStyle/>
          <a:p>
            <a:r>
              <a:rPr lang="en-US" sz="3200" dirty="0"/>
              <a:t>Part 5B — West Key Number System 		(Basic How-</a:t>
            </a:r>
            <a:r>
              <a:rPr lang="en-US" sz="3200" dirty="0" err="1"/>
              <a:t>Tos</a:t>
            </a:r>
            <a:r>
              <a:rPr lang="en-US" sz="3200" dirty="0"/>
              <a:t>)</a:t>
            </a:r>
          </a:p>
        </p:txBody>
      </p:sp>
      <p:sp>
        <p:nvSpPr>
          <p:cNvPr id="4" name="Subtitle 2"/>
          <p:cNvSpPr txBox="1">
            <a:spLocks/>
          </p:cNvSpPr>
          <p:nvPr/>
        </p:nvSpPr>
        <p:spPr>
          <a:xfrm>
            <a:off x="4672383" y="5537200"/>
            <a:ext cx="7008574" cy="1244600"/>
          </a:xfrm>
          <a:prstGeom prst="rect">
            <a:avLst/>
          </a:prstGeom>
        </p:spPr>
        <p:txBody>
          <a:bodyPr vert="horz" lIns="121899" tIns="60949" rIns="121899" bIns="60949" rtlCol="0">
            <a:normAutofit/>
          </a:bodyPr>
          <a:lstStyle>
            <a:lvl1pPr marL="0" indent="0" algn="l" defTabSz="1218987" rtl="0" eaLnBrk="1" latinLnBrk="0" hangingPunct="1">
              <a:lnSpc>
                <a:spcPct val="95000"/>
              </a:lnSpc>
              <a:spcBef>
                <a:spcPts val="0"/>
              </a:spcBef>
              <a:buSzPct val="100000"/>
              <a:buFont typeface="Arial" pitchFamily="34" charset="0"/>
              <a:buNone/>
              <a:defRPr sz="2800" b="0" kern="1200">
                <a:solidFill>
                  <a:schemeClr val="tx1"/>
                </a:solidFill>
                <a:latin typeface="+mn-lt"/>
                <a:ea typeface="+mn-ea"/>
                <a:cs typeface="+mn-cs"/>
              </a:defRPr>
            </a:lvl1pPr>
            <a:lvl2pPr marL="609493" indent="0" algn="ctr" defTabSz="1218987" rtl="0" eaLnBrk="1" latinLnBrk="0" hangingPunct="1">
              <a:lnSpc>
                <a:spcPct val="95000"/>
              </a:lnSpc>
              <a:spcBef>
                <a:spcPts val="1066"/>
              </a:spcBef>
              <a:buSzPct val="100000"/>
              <a:buFont typeface="Century Gothic" pitchFamily="34" charset="0"/>
              <a:buNone/>
              <a:defRPr sz="2000" kern="1200">
                <a:solidFill>
                  <a:schemeClr val="tx1">
                    <a:tint val="75000"/>
                  </a:schemeClr>
                </a:solidFill>
                <a:latin typeface="+mn-lt"/>
                <a:ea typeface="+mn-ea"/>
                <a:cs typeface="+mn-cs"/>
              </a:defRPr>
            </a:lvl2pPr>
            <a:lvl3pPr marL="1218987"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3pPr>
            <a:lvl4pPr marL="1828480"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4pPr>
            <a:lvl5pPr marL="2437973" indent="0" algn="ctr" defTabSz="1218987" rtl="0" eaLnBrk="1" latinLnBrk="0" hangingPunct="1">
              <a:lnSpc>
                <a:spcPct val="95000"/>
              </a:lnSpc>
              <a:spcBef>
                <a:spcPts val="1066"/>
              </a:spcBef>
              <a:buSzPct val="100000"/>
              <a:buFont typeface="Century Gothic" pitchFamily="34" charset="0"/>
              <a:buNone/>
              <a:defRPr sz="1800" kern="1200">
                <a:solidFill>
                  <a:schemeClr val="tx1">
                    <a:tint val="75000"/>
                  </a:schemeClr>
                </a:solidFill>
                <a:latin typeface="+mn-lt"/>
                <a:ea typeface="+mn-ea"/>
                <a:cs typeface="+mn-cs"/>
              </a:defRPr>
            </a:lvl5pPr>
            <a:lvl6pPr marL="3047467"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6pPr>
            <a:lvl7pPr marL="3656960"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7pPr>
            <a:lvl8pPr marL="4266453"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8pPr>
            <a:lvl9pPr marL="4875947" indent="0" algn="ctr" defTabSz="1218987" rtl="0" eaLnBrk="1" latinLnBrk="0" hangingPunct="1">
              <a:lnSpc>
                <a:spcPct val="95000"/>
              </a:lnSpc>
              <a:spcBef>
                <a:spcPts val="1066"/>
              </a:spcBef>
              <a:buSzPct val="90000"/>
              <a:buFont typeface="Century Gothic" pitchFamily="34" charset="0"/>
              <a:buNone/>
              <a:defRPr sz="1800" kern="1200">
                <a:solidFill>
                  <a:schemeClr val="tx1">
                    <a:tint val="75000"/>
                  </a:schemeClr>
                </a:solidFill>
                <a:latin typeface="+mn-lt"/>
                <a:ea typeface="+mn-ea"/>
                <a:cs typeface="+mn-cs"/>
              </a:defRPr>
            </a:lvl9pPr>
          </a:lstStyle>
          <a:p>
            <a:r>
              <a:rPr lang="en-US" sz="2400" dirty="0"/>
              <a:t>Lee Ryan, Research Librarian</a:t>
            </a:r>
          </a:p>
          <a:p>
            <a:r>
              <a:rPr lang="en-US" sz="2400" dirty="0"/>
              <a:t>University of San Francisco School of Law</a:t>
            </a:r>
          </a:p>
        </p:txBody>
      </p:sp>
    </p:spTree>
    <p:extLst>
      <p:ext uri="{BB962C8B-B14F-4D97-AF65-F5344CB8AC3E}">
        <p14:creationId xmlns:p14="http://schemas.microsoft.com/office/powerpoint/2010/main" val="5853586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Case-finding tools / techniques</a:t>
            </a:r>
          </a:p>
        </p:txBody>
      </p:sp>
      <p:sp>
        <p:nvSpPr>
          <p:cNvPr id="14" name="Content Placeholder 13"/>
          <p:cNvSpPr>
            <a:spLocks noGrp="1"/>
          </p:cNvSpPr>
          <p:nvPr>
            <p:ph idx="1"/>
          </p:nvPr>
        </p:nvSpPr>
        <p:spPr/>
        <p:txBody>
          <a:bodyPr>
            <a:normAutofit/>
          </a:bodyPr>
          <a:lstStyle/>
          <a:p>
            <a:r>
              <a:rPr lang="en-US" sz="2800" dirty="0">
                <a:solidFill>
                  <a:schemeClr val="bg2">
                    <a:lumMod val="75000"/>
                  </a:schemeClr>
                </a:solidFill>
              </a:rPr>
              <a:t>Secondary sources</a:t>
            </a:r>
          </a:p>
          <a:p>
            <a:r>
              <a:rPr lang="en-US" sz="2800" dirty="0">
                <a:solidFill>
                  <a:schemeClr val="bg2">
                    <a:lumMod val="75000"/>
                  </a:schemeClr>
                </a:solidFill>
              </a:rPr>
              <a:t>Annotated codes</a:t>
            </a:r>
          </a:p>
          <a:p>
            <a:r>
              <a:rPr lang="en-US" sz="2800" dirty="0">
                <a:solidFill>
                  <a:schemeClr val="bg2">
                    <a:lumMod val="75000"/>
                  </a:schemeClr>
                </a:solidFill>
              </a:rPr>
              <a:t>Tables of authorities (cases cited by a known case)</a:t>
            </a:r>
          </a:p>
          <a:p>
            <a:r>
              <a:rPr lang="en-US" sz="2800" dirty="0">
                <a:solidFill>
                  <a:schemeClr val="bg2">
                    <a:lumMod val="75000"/>
                  </a:schemeClr>
                </a:solidFill>
              </a:rPr>
              <a:t>Shepard’s and </a:t>
            </a:r>
            <a:r>
              <a:rPr lang="en-US" sz="2800" dirty="0" err="1">
                <a:solidFill>
                  <a:schemeClr val="bg2">
                    <a:lumMod val="75000"/>
                  </a:schemeClr>
                </a:solidFill>
              </a:rPr>
              <a:t>KeyCite</a:t>
            </a:r>
            <a:endParaRPr lang="en-US" sz="2800" dirty="0">
              <a:solidFill>
                <a:schemeClr val="bg2">
                  <a:lumMod val="75000"/>
                </a:schemeClr>
              </a:solidFill>
            </a:endParaRPr>
          </a:p>
          <a:p>
            <a:r>
              <a:rPr lang="en-US" sz="2800" b="1" dirty="0"/>
              <a:t>West’s Key Number System </a:t>
            </a:r>
          </a:p>
          <a:p>
            <a:r>
              <a:rPr lang="en-US" sz="2800" dirty="0">
                <a:solidFill>
                  <a:schemeClr val="bg2">
                    <a:lumMod val="75000"/>
                  </a:schemeClr>
                </a:solidFill>
              </a:rPr>
              <a:t>Full-text keyword searches in case-law sources</a:t>
            </a:r>
          </a:p>
        </p:txBody>
      </p:sp>
      <p:sp>
        <p:nvSpPr>
          <p:cNvPr id="4" name="Right Arrow 3">
            <a:extLst>
              <a:ext uri="{FF2B5EF4-FFF2-40B4-BE49-F238E27FC236}">
                <a16:creationId xmlns:a16="http://schemas.microsoft.com/office/drawing/2014/main" id="{C4F82FBA-FC56-0B4B-B089-2E88C062A9CE}"/>
              </a:ext>
            </a:extLst>
          </p:cNvPr>
          <p:cNvSpPr/>
          <p:nvPr/>
        </p:nvSpPr>
        <p:spPr bwMode="auto">
          <a:xfrm>
            <a:off x="550197" y="4267200"/>
            <a:ext cx="567112" cy="499854"/>
          </a:xfrm>
          <a:prstGeom prst="rightArrow">
            <a:avLst/>
          </a:prstGeom>
          <a:solidFill>
            <a:srgbClr val="FFFF00"/>
          </a:solidFill>
          <a:ln w="19050" cap="flat" cmpd="sng" algn="ctr">
            <a:solidFill>
              <a:schemeClr val="tx2"/>
            </a:solidFill>
            <a:prstDash val="solid"/>
            <a:round/>
            <a:headEnd type="none" w="med" len="med"/>
            <a:tailEnd type="none" w="med" len="med"/>
          </a:ln>
          <a:effectLst>
            <a:outerShdw blurRad="50800" dist="38100" dir="2700000" sx="101000" sy="101000" algn="tl" rotWithShape="0">
              <a:prstClr val="black">
                <a:alpha val="60000"/>
              </a:prstClr>
            </a:outerShdw>
          </a:effectLst>
          <a:extLst/>
        </p:spPr>
        <p:txBody>
          <a:bodyPr vert="horz" wrap="square" lIns="91440" tIns="45720" rIns="91440" bIns="45720" numCol="1" rtlCol="0" anchor="t" anchorCtr="0" compatLnSpc="1">
            <a:prstTxWarp prst="textNoShape">
              <a:avLst/>
            </a:prstTxWarp>
          </a:bodyPr>
          <a:lstStyle/>
          <a:p>
            <a:endParaRPr lang="en-US" sz="1300">
              <a:solidFill>
                <a:schemeClr val="bg2">
                  <a:lumMod val="75000"/>
                </a:schemeClr>
              </a:solidFill>
            </a:endParaRPr>
          </a:p>
        </p:txBody>
      </p:sp>
      <p:sp>
        <p:nvSpPr>
          <p:cNvPr id="2" name="TextBox 1"/>
          <p:cNvSpPr txBox="1"/>
          <p:nvPr/>
        </p:nvSpPr>
        <p:spPr>
          <a:xfrm>
            <a:off x="6206707" y="4283242"/>
            <a:ext cx="4927626" cy="523220"/>
          </a:xfrm>
          <a:prstGeom prst="rect">
            <a:avLst/>
          </a:prstGeom>
          <a:noFill/>
        </p:spPr>
        <p:txBody>
          <a:bodyPr wrap="square" rtlCol="0">
            <a:spAutoFit/>
          </a:bodyPr>
          <a:lstStyle/>
          <a:p>
            <a:r>
              <a:rPr lang="en-US" sz="2800" b="1" dirty="0"/>
              <a:t>— How-To</a:t>
            </a:r>
          </a:p>
        </p:txBody>
      </p:sp>
    </p:spTree>
    <p:extLst>
      <p:ext uri="{BB962C8B-B14F-4D97-AF65-F5344CB8AC3E}">
        <p14:creationId xmlns:p14="http://schemas.microsoft.com/office/powerpoint/2010/main" val="32367974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duotone>
              <a:schemeClr val="accent2">
                <a:shade val="45000"/>
                <a:satMod val="135000"/>
              </a:schemeClr>
              <a:prstClr val="white"/>
            </a:duotone>
          </a:blip>
          <a:srcRect l="-11" t="5145" r="16131" b="17685"/>
          <a:stretch/>
        </p:blipFill>
        <p:spPr>
          <a:xfrm>
            <a:off x="-1588" y="1"/>
            <a:ext cx="12192000" cy="6858000"/>
          </a:xfrm>
          <a:prstGeom prst="rect">
            <a:avLst/>
          </a:prstGeom>
        </p:spPr>
      </p:pic>
      <p:sp>
        <p:nvSpPr>
          <p:cNvPr id="4" name="Title 1"/>
          <p:cNvSpPr txBox="1">
            <a:spLocks/>
          </p:cNvSpPr>
          <p:nvPr/>
        </p:nvSpPr>
        <p:spPr>
          <a:xfrm>
            <a:off x="2214891" y="2133601"/>
            <a:ext cx="7759039" cy="2590800"/>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nchorCtr="0">
            <a:normAutofit/>
          </a:bodyPr>
          <a:lst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a:lstStyle>
          <a:p>
            <a:pPr algn="ctr">
              <a:spcAft>
                <a:spcPts val="600"/>
              </a:spcAft>
            </a:pPr>
            <a:r>
              <a:rPr lang="en-US" sz="6000" b="1" dirty="0"/>
              <a:t>Finding cases</a:t>
            </a:r>
          </a:p>
          <a:p>
            <a:pPr algn="ctr">
              <a:spcAft>
                <a:spcPts val="600"/>
              </a:spcAft>
            </a:pPr>
            <a:r>
              <a:rPr lang="en-US" sz="6000" b="1" dirty="0"/>
              <a:t>via the</a:t>
            </a:r>
          </a:p>
          <a:p>
            <a:pPr algn="ctr">
              <a:spcAft>
                <a:spcPts val="600"/>
              </a:spcAft>
            </a:pPr>
            <a:r>
              <a:rPr lang="en-US" sz="6000" b="1" dirty="0"/>
              <a:t>Key Number System</a:t>
            </a:r>
          </a:p>
        </p:txBody>
      </p:sp>
      <p:sp>
        <p:nvSpPr>
          <p:cNvPr id="5" name="Text Box 2">
            <a:extLst>
              <a:ext uri="{FF2B5EF4-FFF2-40B4-BE49-F238E27FC236}">
                <a16:creationId xmlns:a16="http://schemas.microsoft.com/office/drawing/2014/main" id="{E3386620-C9EF-5D43-A36A-6A1B7D13DA1A}"/>
              </a:ext>
            </a:extLst>
          </p:cNvPr>
          <p:cNvSpPr txBox="1">
            <a:spLocks noChangeArrowheads="1"/>
          </p:cNvSpPr>
          <p:nvPr/>
        </p:nvSpPr>
        <p:spPr bwMode="auto">
          <a:xfrm>
            <a:off x="1992973" y="1752600"/>
            <a:ext cx="8202877" cy="3970318"/>
          </a:xfrm>
          <a:prstGeom prst="rect">
            <a:avLst/>
          </a:prstGeom>
          <a:ln w="19050">
            <a:headEnd/>
            <a:tailEnd/>
          </a:ln>
          <a:effectLst>
            <a:outerShdw blurRad="50800" dist="762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a:spAutoFit/>
          </a:bodyPr>
          <a:lstStyle/>
          <a:p>
            <a:r>
              <a:rPr lang="en-US" sz="1400" b="1" dirty="0"/>
              <a:t> </a:t>
            </a:r>
          </a:p>
          <a:p>
            <a:r>
              <a:rPr lang="en-US" sz="3200" b="1" dirty="0"/>
              <a:t>  </a:t>
            </a:r>
            <a:r>
              <a:rPr lang="en-US" sz="2800" b="1" dirty="0"/>
              <a:t>Finding cases via the Key Number System</a:t>
            </a:r>
            <a:br>
              <a:rPr lang="en-US" sz="2800" b="1" dirty="0"/>
            </a:br>
            <a:r>
              <a:rPr lang="en-US" sz="1400" b="1" dirty="0"/>
              <a:t> </a:t>
            </a:r>
            <a:endParaRPr lang="en-US" sz="3600" dirty="0"/>
          </a:p>
          <a:p>
            <a:pPr>
              <a:lnSpc>
                <a:spcPct val="150000"/>
              </a:lnSpc>
            </a:pPr>
            <a:r>
              <a:rPr lang="en-US" sz="2800" dirty="0"/>
              <a:t>  </a:t>
            </a:r>
            <a:r>
              <a:rPr lang="en-US" sz="2800" dirty="0">
                <a:solidFill>
                  <a:srgbClr val="333399"/>
                </a:solidFill>
              </a:rPr>
              <a:t>•  Start with one “good” case</a:t>
            </a:r>
          </a:p>
          <a:p>
            <a:pPr>
              <a:lnSpc>
                <a:spcPct val="150000"/>
              </a:lnSpc>
            </a:pPr>
            <a:r>
              <a:rPr lang="en-US" sz="2800" dirty="0">
                <a:solidFill>
                  <a:srgbClr val="333399"/>
                </a:solidFill>
              </a:rPr>
              <a:t>  •  Browse a known Topic</a:t>
            </a:r>
          </a:p>
          <a:p>
            <a:pPr>
              <a:lnSpc>
                <a:spcPct val="150000"/>
              </a:lnSpc>
            </a:pPr>
            <a:r>
              <a:rPr lang="en-US" sz="2800" dirty="0">
                <a:solidFill>
                  <a:srgbClr val="333399"/>
                </a:solidFill>
              </a:rPr>
              <a:t>  •  Search for relevant Key Numbers</a:t>
            </a:r>
          </a:p>
          <a:p>
            <a:pPr>
              <a:lnSpc>
                <a:spcPct val="150000"/>
              </a:lnSpc>
            </a:pPr>
            <a:r>
              <a:rPr lang="en-US" sz="2800" dirty="0">
                <a:solidFill>
                  <a:srgbClr val="333399"/>
                </a:solidFill>
              </a:rPr>
              <a:t>  •  Run </a:t>
            </a:r>
            <a:r>
              <a:rPr lang="en-US" sz="2800" dirty="0" err="1">
                <a:solidFill>
                  <a:srgbClr val="333399"/>
                </a:solidFill>
              </a:rPr>
              <a:t>synopsis,digest</a:t>
            </a:r>
            <a:r>
              <a:rPr lang="en-US" sz="2800" dirty="0">
                <a:solidFill>
                  <a:srgbClr val="333399"/>
                </a:solidFill>
              </a:rPr>
              <a:t> (</a:t>
            </a:r>
            <a:r>
              <a:rPr lang="en-US" sz="2800" dirty="0" err="1">
                <a:solidFill>
                  <a:srgbClr val="333399"/>
                </a:solidFill>
              </a:rPr>
              <a:t>sy,di</a:t>
            </a:r>
            <a:r>
              <a:rPr lang="en-US" sz="2800" dirty="0">
                <a:solidFill>
                  <a:srgbClr val="333399"/>
                </a:solidFill>
              </a:rPr>
              <a:t>) searches</a:t>
            </a:r>
            <a:endParaRPr lang="en-US" sz="2000" dirty="0"/>
          </a:p>
          <a:p>
            <a:endParaRPr lang="en-US" dirty="0"/>
          </a:p>
        </p:txBody>
      </p:sp>
    </p:spTree>
    <p:extLst>
      <p:ext uri="{BB962C8B-B14F-4D97-AF65-F5344CB8AC3E}">
        <p14:creationId xmlns:p14="http://schemas.microsoft.com/office/powerpoint/2010/main" val="69903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duotone>
              <a:schemeClr val="accent2">
                <a:shade val="45000"/>
                <a:satMod val="135000"/>
              </a:schemeClr>
              <a:prstClr val="white"/>
            </a:duotone>
          </a:blip>
          <a:srcRect l="-11" t="5145" r="16131" b="17685"/>
          <a:stretch/>
        </p:blipFill>
        <p:spPr>
          <a:xfrm>
            <a:off x="-1588" y="1"/>
            <a:ext cx="12192000" cy="6858000"/>
          </a:xfrm>
          <a:prstGeom prst="rect">
            <a:avLst/>
          </a:prstGeom>
        </p:spPr>
      </p:pic>
      <p:sp>
        <p:nvSpPr>
          <p:cNvPr id="4" name="Title 1"/>
          <p:cNvSpPr txBox="1">
            <a:spLocks/>
          </p:cNvSpPr>
          <p:nvPr/>
        </p:nvSpPr>
        <p:spPr>
          <a:xfrm>
            <a:off x="2082535" y="1752600"/>
            <a:ext cx="8023754" cy="2194560"/>
          </a:xfrm>
          <a:prstGeom prst="rect">
            <a:avLst/>
          </a:prstGeom>
          <a:ln w="19050"/>
          <a:effectLst>
            <a:outerShdw blurRad="76200" dist="508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nchorCtr="0">
            <a:normAutofit/>
          </a:bodyPr>
          <a:lst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a:lstStyle>
          <a:p>
            <a:pPr algn="ctr">
              <a:spcBef>
                <a:spcPts val="600"/>
              </a:spcBef>
              <a:spcAft>
                <a:spcPts val="600"/>
              </a:spcAft>
            </a:pPr>
            <a:r>
              <a:rPr lang="en-US" sz="6000" b="1" dirty="0"/>
              <a:t>One “good” case</a:t>
            </a:r>
          </a:p>
        </p:txBody>
      </p:sp>
      <p:sp>
        <p:nvSpPr>
          <p:cNvPr id="7" name="Title 1"/>
          <p:cNvSpPr txBox="1">
            <a:spLocks/>
          </p:cNvSpPr>
          <p:nvPr/>
        </p:nvSpPr>
        <p:spPr>
          <a:xfrm>
            <a:off x="2082536" y="1727200"/>
            <a:ext cx="8023754" cy="2194560"/>
          </a:xfrm>
          <a:prstGeom prst="rect">
            <a:avLst/>
          </a:prstGeom>
          <a:ln w="19050"/>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nchorCtr="0">
            <a:normAutofit/>
          </a:bodyPr>
          <a:lst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a:lstStyle>
          <a:p>
            <a:pPr algn="ctr">
              <a:spcBef>
                <a:spcPts val="600"/>
              </a:spcBef>
              <a:spcAft>
                <a:spcPts val="600"/>
              </a:spcAft>
            </a:pPr>
            <a:r>
              <a:rPr lang="en-US" sz="6000" b="1" dirty="0"/>
              <a:t>One marginally</a:t>
            </a:r>
          </a:p>
          <a:p>
            <a:pPr algn="ctr">
              <a:spcBef>
                <a:spcPts val="1200"/>
              </a:spcBef>
              <a:spcAft>
                <a:spcPts val="1200"/>
              </a:spcAft>
            </a:pPr>
            <a:r>
              <a:rPr lang="en-US" sz="6000" b="1" dirty="0"/>
              <a:t>relevant case</a:t>
            </a:r>
          </a:p>
        </p:txBody>
      </p:sp>
      <p:sp>
        <p:nvSpPr>
          <p:cNvPr id="6" name="Text Box 3">
            <a:extLst>
              <a:ext uri="{FF2B5EF4-FFF2-40B4-BE49-F238E27FC236}">
                <a16:creationId xmlns:a16="http://schemas.microsoft.com/office/drawing/2014/main" id="{42C0FA9B-CA46-E240-9813-B88109CF483A}"/>
              </a:ext>
            </a:extLst>
          </p:cNvPr>
          <p:cNvSpPr txBox="1">
            <a:spLocks noChangeArrowheads="1"/>
          </p:cNvSpPr>
          <p:nvPr/>
        </p:nvSpPr>
        <p:spPr bwMode="auto">
          <a:xfrm>
            <a:off x="1046163" y="3429000"/>
            <a:ext cx="10096500" cy="2811537"/>
          </a:xfrm>
          <a:prstGeom prst="rect">
            <a:avLst/>
          </a:prstGeom>
          <a:ln w="19050">
            <a:headEnd/>
            <a:tailEnd/>
          </a:ln>
          <a:effectLst>
            <a:outerShdw blurRad="76200" dist="762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wrap="square" lIns="365760" tIns="45718" rIns="365760" bIns="182880" anchor="ctr" anchorCtr="0">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050" b="1" dirty="0">
                <a:solidFill>
                  <a:srgbClr val="000000"/>
                </a:solidFill>
                <a:cs typeface="Arial" panose="020B0604020202020204" pitchFamily="34" charset="0"/>
              </a:rPr>
              <a:t>  </a:t>
            </a:r>
            <a:endParaRPr lang="en-US" altLang="en-US" sz="1050" b="1" dirty="0">
              <a:solidFill>
                <a:srgbClr val="000000"/>
              </a:solidFill>
              <a:latin typeface="+mn-lt"/>
              <a:cs typeface="Arial" panose="020B0604020202020204" pitchFamily="34" charset="0"/>
            </a:endParaRPr>
          </a:p>
          <a:p>
            <a:r>
              <a:rPr lang="en-US" altLang="en-US" b="1" dirty="0">
                <a:solidFill>
                  <a:srgbClr val="000000"/>
                </a:solidFill>
                <a:latin typeface="+mn-lt"/>
                <a:cs typeface="Arial" panose="020B0604020202020204" pitchFamily="34" charset="0"/>
              </a:rPr>
              <a:t>Research hypo:</a:t>
            </a:r>
            <a:endParaRPr lang="en-US" altLang="en-US" dirty="0">
              <a:solidFill>
                <a:srgbClr val="000000"/>
              </a:solidFill>
              <a:latin typeface="+mn-lt"/>
              <a:cs typeface="Arial" panose="020B0604020202020204" pitchFamily="34" charset="0"/>
            </a:endParaRPr>
          </a:p>
          <a:p>
            <a:r>
              <a:rPr lang="en-US" altLang="en-US" dirty="0">
                <a:solidFill>
                  <a:srgbClr val="000000"/>
                </a:solidFill>
                <a:latin typeface="+mn-lt"/>
                <a:cs typeface="Arial" panose="020B0604020202020204" pitchFamily="34" charset="0"/>
              </a:rPr>
              <a:t>Find cases holding that a party who has partially performed a contract may recover for that partial performance.</a:t>
            </a:r>
          </a:p>
          <a:p>
            <a:pPr>
              <a:spcBef>
                <a:spcPct val="30000"/>
              </a:spcBef>
            </a:pPr>
            <a:r>
              <a:rPr lang="en-US" altLang="en-US" b="1" dirty="0">
                <a:solidFill>
                  <a:srgbClr val="000000"/>
                </a:solidFill>
                <a:latin typeface="+mn-lt"/>
                <a:cs typeface="Arial" panose="020B0604020202020204" pitchFamily="34" charset="0"/>
              </a:rPr>
              <a:t>Known case:</a:t>
            </a:r>
            <a:endParaRPr lang="en-US" altLang="en-US" dirty="0">
              <a:solidFill>
                <a:srgbClr val="000000"/>
              </a:solidFill>
              <a:latin typeface="+mn-lt"/>
              <a:cs typeface="Arial" panose="020B0604020202020204" pitchFamily="34" charset="0"/>
            </a:endParaRPr>
          </a:p>
          <a:p>
            <a:r>
              <a:rPr lang="en-US" altLang="en-US" i="1" dirty="0">
                <a:solidFill>
                  <a:srgbClr val="000000"/>
                </a:solidFill>
                <a:latin typeface="+mn-lt"/>
                <a:cs typeface="Arial" panose="020B0604020202020204" pitchFamily="34" charset="0"/>
              </a:rPr>
              <a:t>Filet Menu, Inc. v. C.C.L. &amp; G. Incorporated</a:t>
            </a:r>
            <a:r>
              <a:rPr lang="en-US" altLang="en-US" dirty="0">
                <a:solidFill>
                  <a:srgbClr val="000000"/>
                </a:solidFill>
                <a:latin typeface="+mn-lt"/>
                <a:cs typeface="Arial" panose="020B0604020202020204" pitchFamily="34" charset="0"/>
              </a:rPr>
              <a:t>, 79 Cal. App. 4th 852, 94 Cal. </a:t>
            </a:r>
            <a:r>
              <a:rPr lang="en-US" altLang="en-US" dirty="0" err="1">
                <a:solidFill>
                  <a:srgbClr val="000000"/>
                </a:solidFill>
                <a:latin typeface="+mn-lt"/>
                <a:cs typeface="Arial" panose="020B0604020202020204" pitchFamily="34" charset="0"/>
              </a:rPr>
              <a:t>Rptr</a:t>
            </a:r>
            <a:r>
              <a:rPr lang="en-US" altLang="en-US" dirty="0">
                <a:solidFill>
                  <a:srgbClr val="000000"/>
                </a:solidFill>
                <a:latin typeface="+mn-lt"/>
                <a:cs typeface="Arial" panose="020B0604020202020204" pitchFamily="34" charset="0"/>
              </a:rPr>
              <a:t>. 2d. 438 (2000)</a:t>
            </a:r>
          </a:p>
        </p:txBody>
      </p:sp>
    </p:spTree>
    <p:extLst>
      <p:ext uri="{BB962C8B-B14F-4D97-AF65-F5344CB8AC3E}">
        <p14:creationId xmlns:p14="http://schemas.microsoft.com/office/powerpoint/2010/main" val="39286681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1"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Text Box 2"/>
          <p:cNvSpPr txBox="1">
            <a:spLocks noChangeArrowheads="1"/>
          </p:cNvSpPr>
          <p:nvPr/>
        </p:nvSpPr>
        <p:spPr bwMode="auto">
          <a:xfrm>
            <a:off x="1522412" y="6186488"/>
            <a:ext cx="9144000" cy="5191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175">
                <a:solidFill>
                  <a:schemeClr val="tx1"/>
                </a:solidFill>
                <a:miter lim="800000"/>
                <a:headEnd/>
                <a:tailEnd/>
              </a14:hiddenLine>
            </a:ext>
          </a:extLst>
        </p:spPr>
        <p:txBody>
          <a:bodyPr>
            <a:spAutoFit/>
          </a:bodyPr>
          <a:lstStyle/>
          <a:p>
            <a:pPr algn="ctr">
              <a:spcBef>
                <a:spcPct val="50000"/>
              </a:spcBef>
            </a:pPr>
            <a:r>
              <a:rPr lang="en-US" altLang="en-US" sz="2800" b="1" dirty="0"/>
              <a:t>Find best headnotes in “good” (or so-so) case</a:t>
            </a:r>
          </a:p>
        </p:txBody>
      </p:sp>
      <p:pic>
        <p:nvPicPr>
          <p:cNvPr id="3" name="Picture 2">
            <a:extLst>
              <a:ext uri="{FF2B5EF4-FFF2-40B4-BE49-F238E27FC236}">
                <a16:creationId xmlns:a16="http://schemas.microsoft.com/office/drawing/2014/main" id="{585765FD-04E8-374D-9370-C098275A82ED}"/>
              </a:ext>
            </a:extLst>
          </p:cNvPr>
          <p:cNvPicPr>
            <a:picLocks noChangeAspect="1"/>
          </p:cNvPicPr>
          <p:nvPr/>
        </p:nvPicPr>
        <p:blipFill>
          <a:blip r:embed="rId3"/>
          <a:stretch>
            <a:fillRect/>
          </a:stretch>
        </p:blipFill>
        <p:spPr>
          <a:xfrm>
            <a:off x="1700843" y="208454"/>
            <a:ext cx="8787138" cy="5892309"/>
          </a:xfrm>
          <a:prstGeom prst="rect">
            <a:avLst/>
          </a:prstGeom>
          <a:ln w="19050">
            <a:solidFill>
              <a:schemeClr val="tx1"/>
            </a:solidFill>
          </a:ln>
        </p:spPr>
      </p:pic>
      <p:grpSp>
        <p:nvGrpSpPr>
          <p:cNvPr id="7" name="Group 6">
            <a:extLst>
              <a:ext uri="{FF2B5EF4-FFF2-40B4-BE49-F238E27FC236}">
                <a16:creationId xmlns:a16="http://schemas.microsoft.com/office/drawing/2014/main" id="{80D3A0AE-7FCE-404F-9E67-2A746A76986F}"/>
              </a:ext>
            </a:extLst>
          </p:cNvPr>
          <p:cNvGrpSpPr/>
          <p:nvPr/>
        </p:nvGrpSpPr>
        <p:grpSpPr>
          <a:xfrm>
            <a:off x="2195512" y="3612242"/>
            <a:ext cx="7797800" cy="1955800"/>
            <a:chOff x="673100" y="3612242"/>
            <a:chExt cx="7797800" cy="1955800"/>
          </a:xfrm>
        </p:grpSpPr>
        <p:pic>
          <p:nvPicPr>
            <p:cNvPr id="5" name="Picture 4">
              <a:extLst>
                <a:ext uri="{FF2B5EF4-FFF2-40B4-BE49-F238E27FC236}">
                  <a16:creationId xmlns:a16="http://schemas.microsoft.com/office/drawing/2014/main" id="{0AE6AA2B-8E66-014D-A4AD-FFCFD3F2C68C}"/>
                </a:ext>
              </a:extLst>
            </p:cNvPr>
            <p:cNvPicPr>
              <a:picLocks noChangeAspect="1"/>
            </p:cNvPicPr>
            <p:nvPr/>
          </p:nvPicPr>
          <p:blipFill>
            <a:blip r:embed="rId4"/>
            <a:stretch>
              <a:fillRect/>
            </a:stretch>
          </p:blipFill>
          <p:spPr>
            <a:xfrm>
              <a:off x="673100" y="3612242"/>
              <a:ext cx="7797800" cy="1955800"/>
            </a:xfrm>
            <a:prstGeom prst="rect">
              <a:avLst/>
            </a:prstGeom>
            <a:ln w="12700">
              <a:solidFill>
                <a:schemeClr val="tx1"/>
              </a:solidFill>
            </a:ln>
            <a:effectLst>
              <a:outerShdw blurRad="50800" dist="38100" dir="2700000" sx="101000" sy="101000" algn="tl" rotWithShape="0">
                <a:prstClr val="black">
                  <a:alpha val="60000"/>
                </a:prstClr>
              </a:outerShdw>
            </a:effectLst>
          </p:spPr>
        </p:pic>
        <p:grpSp>
          <p:nvGrpSpPr>
            <p:cNvPr id="6" name="Group 5">
              <a:extLst>
                <a:ext uri="{FF2B5EF4-FFF2-40B4-BE49-F238E27FC236}">
                  <a16:creationId xmlns:a16="http://schemas.microsoft.com/office/drawing/2014/main" id="{E30784A2-2EF0-FD4F-AD57-AB53F96A2E1C}"/>
                </a:ext>
              </a:extLst>
            </p:cNvPr>
            <p:cNvGrpSpPr/>
            <p:nvPr/>
          </p:nvGrpSpPr>
          <p:grpSpPr>
            <a:xfrm>
              <a:off x="829659" y="3661084"/>
              <a:ext cx="7487028" cy="1047901"/>
              <a:chOff x="829659" y="3661084"/>
              <a:chExt cx="7487028" cy="1047901"/>
            </a:xfrm>
          </p:grpSpPr>
          <p:sp>
            <p:nvSpPr>
              <p:cNvPr id="8" name="Rectangle 7">
                <a:extLst>
                  <a:ext uri="{FF2B5EF4-FFF2-40B4-BE49-F238E27FC236}">
                    <a16:creationId xmlns:a16="http://schemas.microsoft.com/office/drawing/2014/main" id="{6C370068-E99F-2B4E-95A8-8B72D5517A54}"/>
                  </a:ext>
                </a:extLst>
              </p:cNvPr>
              <p:cNvSpPr/>
              <p:nvPr/>
            </p:nvSpPr>
            <p:spPr bwMode="auto">
              <a:xfrm>
                <a:off x="829659" y="4355335"/>
                <a:ext cx="4838170" cy="353650"/>
              </a:xfrm>
              <a:prstGeom prst="rect">
                <a:avLst/>
              </a:prstGeom>
              <a:solidFill>
                <a:srgbClr val="FFFF00">
                  <a:alpha val="35000"/>
                </a:srgbClr>
              </a:solidFill>
              <a:ln w="127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sp>
            <p:nvSpPr>
              <p:cNvPr id="9" name="Rectangle 8">
                <a:extLst>
                  <a:ext uri="{FF2B5EF4-FFF2-40B4-BE49-F238E27FC236}">
                    <a16:creationId xmlns:a16="http://schemas.microsoft.com/office/drawing/2014/main" id="{13434683-4659-B845-A687-BDF2B1095A1D}"/>
                  </a:ext>
                </a:extLst>
              </p:cNvPr>
              <p:cNvSpPr/>
              <p:nvPr/>
            </p:nvSpPr>
            <p:spPr bwMode="auto">
              <a:xfrm>
                <a:off x="829659" y="3661084"/>
                <a:ext cx="7487028" cy="707716"/>
              </a:xfrm>
              <a:prstGeom prst="rect">
                <a:avLst/>
              </a:prstGeom>
              <a:solidFill>
                <a:srgbClr val="FFFF00">
                  <a:alpha val="35000"/>
                </a:srgbClr>
              </a:solidFill>
              <a:ln w="127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grpSp>
      </p:grpSp>
      <p:grpSp>
        <p:nvGrpSpPr>
          <p:cNvPr id="12" name="Group 11">
            <a:extLst>
              <a:ext uri="{FF2B5EF4-FFF2-40B4-BE49-F238E27FC236}">
                <a16:creationId xmlns:a16="http://schemas.microsoft.com/office/drawing/2014/main" id="{32222379-7F8D-2E40-AB8B-547D1FC6BEB9}"/>
              </a:ext>
            </a:extLst>
          </p:cNvPr>
          <p:cNvGrpSpPr/>
          <p:nvPr/>
        </p:nvGrpSpPr>
        <p:grpSpPr>
          <a:xfrm>
            <a:off x="1603197" y="127793"/>
            <a:ext cx="8969628" cy="6053631"/>
            <a:chOff x="261257" y="132141"/>
            <a:chExt cx="8601389" cy="5765546"/>
          </a:xfrm>
        </p:grpSpPr>
        <p:pic>
          <p:nvPicPr>
            <p:cNvPr id="11" name="Picture 10">
              <a:extLst>
                <a:ext uri="{FF2B5EF4-FFF2-40B4-BE49-F238E27FC236}">
                  <a16:creationId xmlns:a16="http://schemas.microsoft.com/office/drawing/2014/main" id="{2E42DC12-D532-1A4A-BEA2-A51271114450}"/>
                </a:ext>
              </a:extLst>
            </p:cNvPr>
            <p:cNvPicPr>
              <a:picLocks noChangeAspect="1"/>
            </p:cNvPicPr>
            <p:nvPr/>
          </p:nvPicPr>
          <p:blipFill>
            <a:blip r:embed="rId5"/>
            <a:stretch>
              <a:fillRect/>
            </a:stretch>
          </p:blipFill>
          <p:spPr>
            <a:xfrm>
              <a:off x="261257" y="132141"/>
              <a:ext cx="8601389" cy="5765546"/>
            </a:xfrm>
            <a:prstGeom prst="rect">
              <a:avLst/>
            </a:prstGeom>
            <a:ln w="19050">
              <a:solidFill>
                <a:schemeClr val="tx1"/>
              </a:solidFill>
            </a:ln>
          </p:spPr>
        </p:pic>
        <p:sp>
          <p:nvSpPr>
            <p:cNvPr id="14" name="Rounded Rectangle 13">
              <a:extLst>
                <a:ext uri="{FF2B5EF4-FFF2-40B4-BE49-F238E27FC236}">
                  <a16:creationId xmlns:a16="http://schemas.microsoft.com/office/drawing/2014/main" id="{D2B5F297-5672-4348-889C-208043DC0A80}"/>
                </a:ext>
              </a:extLst>
            </p:cNvPr>
            <p:cNvSpPr/>
            <p:nvPr/>
          </p:nvSpPr>
          <p:spPr bwMode="auto">
            <a:xfrm>
              <a:off x="2733039" y="3798277"/>
              <a:ext cx="5355883" cy="1688123"/>
            </a:xfrm>
            <a:prstGeom prst="roundRect">
              <a:avLst/>
            </a:prstGeom>
            <a:noFill/>
            <a:ln w="38100" cap="flat" cmpd="sng" algn="ctr">
              <a:solidFill>
                <a:schemeClr val="accent3"/>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grpSp>
      <p:pic>
        <p:nvPicPr>
          <p:cNvPr id="15" name="Picture 14">
            <a:extLst>
              <a:ext uri="{FF2B5EF4-FFF2-40B4-BE49-F238E27FC236}">
                <a16:creationId xmlns:a16="http://schemas.microsoft.com/office/drawing/2014/main" id="{EC19A278-B2E1-A245-9169-61989F7A929F}"/>
              </a:ext>
            </a:extLst>
          </p:cNvPr>
          <p:cNvPicPr>
            <a:picLocks noChangeAspect="1"/>
          </p:cNvPicPr>
          <p:nvPr/>
        </p:nvPicPr>
        <p:blipFill>
          <a:blip r:embed="rId6"/>
          <a:stretch>
            <a:fillRect/>
          </a:stretch>
        </p:blipFill>
        <p:spPr>
          <a:xfrm>
            <a:off x="2182710" y="2283405"/>
            <a:ext cx="7810602" cy="3463074"/>
          </a:xfrm>
          <a:prstGeom prst="rect">
            <a:avLst/>
          </a:prstGeom>
          <a:ln w="19050"/>
          <a:effectLst>
            <a:outerShdw blurRad="50800" dist="762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1622890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Text Box 2"/>
          <p:cNvSpPr txBox="1">
            <a:spLocks noChangeArrowheads="1"/>
          </p:cNvSpPr>
          <p:nvPr/>
        </p:nvSpPr>
        <p:spPr bwMode="auto">
          <a:xfrm>
            <a:off x="1522412" y="6186488"/>
            <a:ext cx="9144000" cy="5191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175">
                <a:solidFill>
                  <a:schemeClr val="tx1"/>
                </a:solidFill>
                <a:miter lim="800000"/>
                <a:headEnd/>
                <a:tailEnd/>
              </a14:hiddenLine>
            </a:ext>
          </a:extLst>
        </p:spPr>
        <p:txBody>
          <a:bodyPr>
            <a:spAutoFit/>
          </a:bodyPr>
          <a:lstStyle/>
          <a:p>
            <a:pPr algn="ctr">
              <a:spcBef>
                <a:spcPct val="50000"/>
              </a:spcBef>
            </a:pPr>
            <a:r>
              <a:rPr lang="en-US" sz="2800" b="1" dirty="0"/>
              <a:t>Use links in headnotes to find other similar cases</a:t>
            </a:r>
          </a:p>
        </p:txBody>
      </p:sp>
      <p:grpSp>
        <p:nvGrpSpPr>
          <p:cNvPr id="3" name="Group 2">
            <a:extLst>
              <a:ext uri="{FF2B5EF4-FFF2-40B4-BE49-F238E27FC236}">
                <a16:creationId xmlns:a16="http://schemas.microsoft.com/office/drawing/2014/main" id="{EB4D973E-4856-C14D-8CE4-C4DC0DA1E7AB}"/>
              </a:ext>
            </a:extLst>
          </p:cNvPr>
          <p:cNvGrpSpPr/>
          <p:nvPr/>
        </p:nvGrpSpPr>
        <p:grpSpPr>
          <a:xfrm>
            <a:off x="1629091" y="131859"/>
            <a:ext cx="8930641" cy="6027319"/>
            <a:chOff x="422031" y="170324"/>
            <a:chExt cx="8356209" cy="5639633"/>
          </a:xfrm>
        </p:grpSpPr>
        <p:grpSp>
          <p:nvGrpSpPr>
            <p:cNvPr id="9" name="Group 8">
              <a:extLst>
                <a:ext uri="{FF2B5EF4-FFF2-40B4-BE49-F238E27FC236}">
                  <a16:creationId xmlns:a16="http://schemas.microsoft.com/office/drawing/2014/main" id="{4F36BF70-B0C0-1B42-B9E1-10D2A341B956}"/>
                </a:ext>
              </a:extLst>
            </p:cNvPr>
            <p:cNvGrpSpPr/>
            <p:nvPr/>
          </p:nvGrpSpPr>
          <p:grpSpPr>
            <a:xfrm>
              <a:off x="422031" y="170324"/>
              <a:ext cx="8356209" cy="5639633"/>
              <a:chOff x="261257" y="132141"/>
              <a:chExt cx="8601389" cy="5765546"/>
            </a:xfrm>
          </p:grpSpPr>
          <p:pic>
            <p:nvPicPr>
              <p:cNvPr id="10" name="Picture 9">
                <a:extLst>
                  <a:ext uri="{FF2B5EF4-FFF2-40B4-BE49-F238E27FC236}">
                    <a16:creationId xmlns:a16="http://schemas.microsoft.com/office/drawing/2014/main" id="{84B847FE-9D95-D140-AABE-C944053B7BE7}"/>
                  </a:ext>
                </a:extLst>
              </p:cNvPr>
              <p:cNvPicPr>
                <a:picLocks noChangeAspect="1"/>
              </p:cNvPicPr>
              <p:nvPr/>
            </p:nvPicPr>
            <p:blipFill>
              <a:blip r:embed="rId3"/>
              <a:stretch>
                <a:fillRect/>
              </a:stretch>
            </p:blipFill>
            <p:spPr>
              <a:xfrm>
                <a:off x="261257" y="132141"/>
                <a:ext cx="8601389" cy="5765546"/>
              </a:xfrm>
              <a:prstGeom prst="rect">
                <a:avLst/>
              </a:prstGeom>
              <a:ln w="12700">
                <a:solidFill>
                  <a:schemeClr val="tx1"/>
                </a:solidFill>
              </a:ln>
            </p:spPr>
          </p:pic>
          <p:sp>
            <p:nvSpPr>
              <p:cNvPr id="11" name="Rounded Rectangle 10">
                <a:extLst>
                  <a:ext uri="{FF2B5EF4-FFF2-40B4-BE49-F238E27FC236}">
                    <a16:creationId xmlns:a16="http://schemas.microsoft.com/office/drawing/2014/main" id="{78FC5746-6581-714F-BB3B-3923E7D03660}"/>
                  </a:ext>
                </a:extLst>
              </p:cNvPr>
              <p:cNvSpPr/>
              <p:nvPr/>
            </p:nvSpPr>
            <p:spPr bwMode="auto">
              <a:xfrm>
                <a:off x="2733039" y="3798277"/>
                <a:ext cx="5355883" cy="1688123"/>
              </a:xfrm>
              <a:prstGeom prst="roundRect">
                <a:avLst/>
              </a:prstGeom>
              <a:noFill/>
              <a:ln w="12700" cap="flat" cmpd="sng" algn="ctr">
                <a:solidFill>
                  <a:schemeClr val="tx1"/>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grpSp>
        <p:pic>
          <p:nvPicPr>
            <p:cNvPr id="12" name="Picture 11">
              <a:extLst>
                <a:ext uri="{FF2B5EF4-FFF2-40B4-BE49-F238E27FC236}">
                  <a16:creationId xmlns:a16="http://schemas.microsoft.com/office/drawing/2014/main" id="{0251A8BB-FEEA-6447-B696-663CA2EAA060}"/>
                </a:ext>
              </a:extLst>
            </p:cNvPr>
            <p:cNvPicPr>
              <a:picLocks noChangeAspect="1"/>
            </p:cNvPicPr>
            <p:nvPr/>
          </p:nvPicPr>
          <p:blipFill>
            <a:blip r:embed="rId4"/>
            <a:stretch>
              <a:fillRect/>
            </a:stretch>
          </p:blipFill>
          <p:spPr>
            <a:xfrm>
              <a:off x="847505" y="2249854"/>
              <a:ext cx="7448990" cy="3302742"/>
            </a:xfrm>
            <a:prstGeom prst="rect">
              <a:avLst/>
            </a:prstGeom>
            <a:ln w="12700">
              <a:solidFill>
                <a:schemeClr val="tx1"/>
              </a:solidFill>
            </a:ln>
            <a:effectLst>
              <a:outerShdw blurRad="50800" dist="38100" dir="2700000" sx="101000" sy="101000" algn="tl" rotWithShape="0">
                <a:prstClr val="black">
                  <a:alpha val="60000"/>
                </a:prstClr>
              </a:outerShdw>
            </a:effectLst>
          </p:spPr>
        </p:pic>
      </p:grpSp>
      <p:grpSp>
        <p:nvGrpSpPr>
          <p:cNvPr id="4" name="Group 3">
            <a:extLst>
              <a:ext uri="{FF2B5EF4-FFF2-40B4-BE49-F238E27FC236}">
                <a16:creationId xmlns:a16="http://schemas.microsoft.com/office/drawing/2014/main" id="{A4425B6C-C884-894A-9C77-B32991D85706}"/>
              </a:ext>
            </a:extLst>
          </p:cNvPr>
          <p:cNvGrpSpPr/>
          <p:nvPr/>
        </p:nvGrpSpPr>
        <p:grpSpPr>
          <a:xfrm>
            <a:off x="3696380" y="2974976"/>
            <a:ext cx="6264049" cy="2478767"/>
            <a:chOff x="3696380" y="2974976"/>
            <a:chExt cx="6264049" cy="2478767"/>
          </a:xfrm>
        </p:grpSpPr>
        <p:sp>
          <p:nvSpPr>
            <p:cNvPr id="15" name="AutoShape 31">
              <a:extLst>
                <a:ext uri="{FF2B5EF4-FFF2-40B4-BE49-F238E27FC236}">
                  <a16:creationId xmlns:a16="http://schemas.microsoft.com/office/drawing/2014/main" id="{8C68EE8C-6287-FA43-AEFA-A1638A567EAF}"/>
                </a:ext>
              </a:extLst>
            </p:cNvPr>
            <p:cNvSpPr>
              <a:spLocks noChangeArrowheads="1"/>
            </p:cNvSpPr>
            <p:nvPr/>
          </p:nvSpPr>
          <p:spPr bwMode="auto">
            <a:xfrm>
              <a:off x="6963455" y="4438423"/>
              <a:ext cx="2996974" cy="1015320"/>
            </a:xfrm>
            <a:prstGeom prst="roundRect">
              <a:avLst>
                <a:gd name="adj" fmla="val 16667"/>
              </a:avLst>
            </a:prstGeom>
            <a:noFill/>
            <a:ln w="38100">
              <a:solidFill>
                <a:srgbClr val="125A90"/>
              </a:solidFill>
              <a:round/>
              <a:headEnd/>
              <a:tailEnd/>
            </a:ln>
            <a:effectLst>
              <a:outerShdw blurRad="50800" dist="25400" dir="2700000" algn="tl" rotWithShape="0">
                <a:prstClr val="black">
                  <a:alpha val="60000"/>
                </a:prstClr>
              </a:outerShdw>
            </a:effectLst>
            <a:extLst>
              <a:ext uri="{909E8E84-426E-40DD-AFC4-6F175D3DCCD1}">
                <a14:hiddenFill xmlns:a14="http://schemas.microsoft.com/office/drawing/2010/main">
                  <a:solidFill>
                    <a:schemeClr val="accent1"/>
                  </a:solidFill>
                </a14:hiddenFill>
              </a:ext>
            </a:extLst>
          </p:spPr>
          <p:txBody>
            <a:bodyPr wrap="none" anchor="ctr"/>
            <a:lstStyle/>
            <a:p>
              <a:pPr algn="ctr"/>
              <a:endParaRPr lang="en-US" altLang="en-US">
                <a:solidFill>
                  <a:srgbClr val="EE9416"/>
                </a:solidFill>
              </a:endParaRPr>
            </a:p>
          </p:txBody>
        </p:sp>
        <p:sp>
          <p:nvSpPr>
            <p:cNvPr id="16" name="AutoShape 32">
              <a:extLst>
                <a:ext uri="{FF2B5EF4-FFF2-40B4-BE49-F238E27FC236}">
                  <a16:creationId xmlns:a16="http://schemas.microsoft.com/office/drawing/2014/main" id="{FF0CDC6D-102D-B741-8849-B7F14F11B8D2}"/>
                </a:ext>
              </a:extLst>
            </p:cNvPr>
            <p:cNvSpPr>
              <a:spLocks noChangeArrowheads="1"/>
            </p:cNvSpPr>
            <p:nvPr/>
          </p:nvSpPr>
          <p:spPr bwMode="auto">
            <a:xfrm>
              <a:off x="3696380" y="2974976"/>
              <a:ext cx="4081690" cy="454024"/>
            </a:xfrm>
            <a:prstGeom prst="wedgeRectCallout">
              <a:avLst>
                <a:gd name="adj1" fmla="val 41871"/>
                <a:gd name="adj2" fmla="val 253555"/>
              </a:avLst>
            </a:prstGeom>
            <a:solidFill>
              <a:srgbClr val="EBEBEB"/>
            </a:solidFill>
            <a:ln w="28575">
              <a:solidFill>
                <a:srgbClr val="125A90"/>
              </a:solidFill>
              <a:miter lim="800000"/>
              <a:headEnd/>
              <a:tailEnd/>
            </a:ln>
            <a:effectLst>
              <a:outerShdw dist="35921" dir="2700000" algn="ctr" rotWithShape="0">
                <a:schemeClr val="bg2"/>
              </a:outerShdw>
            </a:effectLst>
          </p:spPr>
          <p:txBody>
            <a:bodyPr wrap="none" anchor="ctr"/>
            <a:lstStyle/>
            <a:p>
              <a:pPr algn="ctr"/>
              <a:r>
                <a:rPr lang="en-US" altLang="en-US" sz="2000" b="1" dirty="0"/>
                <a:t>Use link to find similar cases.</a:t>
              </a:r>
              <a:endParaRPr lang="en-US" altLang="en-US" sz="3200" dirty="0"/>
            </a:p>
          </p:txBody>
        </p:sp>
      </p:grpSp>
      <p:grpSp>
        <p:nvGrpSpPr>
          <p:cNvPr id="21" name="Group 20">
            <a:extLst>
              <a:ext uri="{FF2B5EF4-FFF2-40B4-BE49-F238E27FC236}">
                <a16:creationId xmlns:a16="http://schemas.microsoft.com/office/drawing/2014/main" id="{C51278FF-9F7A-D444-8B4E-3E118A614A57}"/>
              </a:ext>
            </a:extLst>
          </p:cNvPr>
          <p:cNvGrpSpPr/>
          <p:nvPr/>
        </p:nvGrpSpPr>
        <p:grpSpPr>
          <a:xfrm>
            <a:off x="1624692" y="199083"/>
            <a:ext cx="8939442" cy="5968904"/>
            <a:chOff x="297636" y="166043"/>
            <a:chExt cx="8548727" cy="5708022"/>
          </a:xfrm>
        </p:grpSpPr>
        <p:pic>
          <p:nvPicPr>
            <p:cNvPr id="23" name="Picture 22">
              <a:extLst>
                <a:ext uri="{FF2B5EF4-FFF2-40B4-BE49-F238E27FC236}">
                  <a16:creationId xmlns:a16="http://schemas.microsoft.com/office/drawing/2014/main" id="{BF531A42-3F68-7D46-80E9-2B2B5E0E036B}"/>
                </a:ext>
              </a:extLst>
            </p:cNvPr>
            <p:cNvPicPr>
              <a:picLocks noChangeAspect="1"/>
            </p:cNvPicPr>
            <p:nvPr/>
          </p:nvPicPr>
          <p:blipFill>
            <a:blip r:embed="rId5"/>
            <a:stretch>
              <a:fillRect/>
            </a:stretch>
          </p:blipFill>
          <p:spPr>
            <a:xfrm>
              <a:off x="297636" y="166043"/>
              <a:ext cx="8548727" cy="5708022"/>
            </a:xfrm>
            <a:prstGeom prst="rect">
              <a:avLst/>
            </a:prstGeom>
            <a:ln w="19050">
              <a:solidFill>
                <a:schemeClr val="tx1"/>
              </a:solidFill>
            </a:ln>
          </p:spPr>
        </p:pic>
        <p:sp>
          <p:nvSpPr>
            <p:cNvPr id="24" name="Rounded Rectangle 23">
              <a:extLst>
                <a:ext uri="{FF2B5EF4-FFF2-40B4-BE49-F238E27FC236}">
                  <a16:creationId xmlns:a16="http://schemas.microsoft.com/office/drawing/2014/main" id="{579278D9-499F-4042-B1A9-18ECF2EC5B10}"/>
                </a:ext>
              </a:extLst>
            </p:cNvPr>
            <p:cNvSpPr/>
            <p:nvPr/>
          </p:nvSpPr>
          <p:spPr bwMode="auto">
            <a:xfrm>
              <a:off x="2758509" y="983907"/>
              <a:ext cx="3015990" cy="281222"/>
            </a:xfrm>
            <a:prstGeom prst="roundRect">
              <a:avLst/>
            </a:prstGeom>
            <a:noFill/>
            <a:ln w="38100" cap="flat" cmpd="sng" algn="ctr">
              <a:solidFill>
                <a:schemeClr val="accent3"/>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chemeClr val="accent3"/>
                </a:solidFill>
                <a:latin typeface="Arial" charset="0"/>
                <a:ea typeface="ＭＳ Ｐゴシック" charset="0"/>
                <a:cs typeface="ＭＳ Ｐゴシック" charset="0"/>
              </a:endParaRPr>
            </a:p>
          </p:txBody>
        </p:sp>
      </p:grpSp>
      <p:pic>
        <p:nvPicPr>
          <p:cNvPr id="26" name="Picture 25">
            <a:extLst>
              <a:ext uri="{FF2B5EF4-FFF2-40B4-BE49-F238E27FC236}">
                <a16:creationId xmlns:a16="http://schemas.microsoft.com/office/drawing/2014/main" id="{5FBBCFF3-82B6-D745-8EAD-889339B79767}"/>
              </a:ext>
            </a:extLst>
          </p:cNvPr>
          <p:cNvPicPr>
            <a:picLocks noChangeAspect="1"/>
          </p:cNvPicPr>
          <p:nvPr/>
        </p:nvPicPr>
        <p:blipFill rotWithShape="1">
          <a:blip r:embed="rId5"/>
          <a:srcRect l="29409" t="14115" r="36101" b="80507"/>
          <a:stretch/>
        </p:blipFill>
        <p:spPr>
          <a:xfrm>
            <a:off x="3696380" y="1054327"/>
            <a:ext cx="6255849" cy="651395"/>
          </a:xfrm>
          <a:prstGeom prst="rect">
            <a:avLst/>
          </a:prstGeom>
          <a:ln w="19050">
            <a:solidFill>
              <a:schemeClr val="tx1"/>
            </a:solidFill>
          </a:ln>
          <a:effectLst>
            <a:outerShdw blurRad="50800" dist="38100" dir="2700000" algn="tl" rotWithShape="0">
              <a:prstClr val="black">
                <a:alpha val="40000"/>
              </a:prstClr>
            </a:outerShdw>
          </a:effectLst>
        </p:spPr>
      </p:pic>
      <p:grpSp>
        <p:nvGrpSpPr>
          <p:cNvPr id="27" name="Group 26">
            <a:extLst>
              <a:ext uri="{FF2B5EF4-FFF2-40B4-BE49-F238E27FC236}">
                <a16:creationId xmlns:a16="http://schemas.microsoft.com/office/drawing/2014/main" id="{B4A58150-4DF5-ED4B-B746-224CC3F159F4}"/>
              </a:ext>
            </a:extLst>
          </p:cNvPr>
          <p:cNvGrpSpPr/>
          <p:nvPr/>
        </p:nvGrpSpPr>
        <p:grpSpPr>
          <a:xfrm>
            <a:off x="3760824" y="1288532"/>
            <a:ext cx="6541477" cy="4584890"/>
            <a:chOff x="2086708" y="1024548"/>
            <a:chExt cx="6541477" cy="4584890"/>
          </a:xfrm>
          <a:effectLst>
            <a:outerShdw blurRad="50800" dist="38100" dir="2700000" algn="tl" rotWithShape="0">
              <a:prstClr val="black">
                <a:alpha val="40000"/>
              </a:prstClr>
            </a:outerShdw>
          </a:effectLst>
        </p:grpSpPr>
        <p:pic>
          <p:nvPicPr>
            <p:cNvPr id="28" name="Picture 27">
              <a:extLst>
                <a:ext uri="{FF2B5EF4-FFF2-40B4-BE49-F238E27FC236}">
                  <a16:creationId xmlns:a16="http://schemas.microsoft.com/office/drawing/2014/main" id="{A22CA28B-94C3-C849-A8A5-1965D4150A4B}"/>
                </a:ext>
              </a:extLst>
            </p:cNvPr>
            <p:cNvPicPr>
              <a:picLocks noChangeAspect="1"/>
            </p:cNvPicPr>
            <p:nvPr/>
          </p:nvPicPr>
          <p:blipFill>
            <a:blip r:embed="rId6"/>
            <a:stretch>
              <a:fillRect/>
            </a:stretch>
          </p:blipFill>
          <p:spPr>
            <a:xfrm>
              <a:off x="2086708" y="1663054"/>
              <a:ext cx="6541477" cy="3946384"/>
            </a:xfrm>
            <a:prstGeom prst="rect">
              <a:avLst/>
            </a:prstGeom>
            <a:ln w="19050">
              <a:solidFill>
                <a:schemeClr val="tx1"/>
              </a:solidFill>
            </a:ln>
            <a:effectLst>
              <a:outerShdw blurRad="50800" dist="76200" dir="2700000" algn="tl" rotWithShape="0">
                <a:prstClr val="black">
                  <a:alpha val="40000"/>
                </a:prstClr>
              </a:outerShdw>
            </a:effectLst>
          </p:spPr>
        </p:pic>
        <p:sp>
          <p:nvSpPr>
            <p:cNvPr id="29" name="AutoShape 16">
              <a:extLst>
                <a:ext uri="{FF2B5EF4-FFF2-40B4-BE49-F238E27FC236}">
                  <a16:creationId xmlns:a16="http://schemas.microsoft.com/office/drawing/2014/main" id="{C4AF8694-C71E-ED4B-9E76-939E76BEF5CD}"/>
                </a:ext>
              </a:extLst>
            </p:cNvPr>
            <p:cNvSpPr>
              <a:spLocks noChangeArrowheads="1"/>
            </p:cNvSpPr>
            <p:nvPr/>
          </p:nvSpPr>
          <p:spPr bwMode="auto">
            <a:xfrm>
              <a:off x="5737347" y="1024548"/>
              <a:ext cx="2890838" cy="488950"/>
            </a:xfrm>
            <a:prstGeom prst="wedgeRectCallout">
              <a:avLst>
                <a:gd name="adj1" fmla="val -72043"/>
                <a:gd name="adj2" fmla="val 126750"/>
              </a:avLst>
            </a:prstGeom>
            <a:solidFill>
              <a:schemeClr val="bg1"/>
            </a:solidFill>
            <a:ln w="19050">
              <a:solidFill>
                <a:schemeClr val="tx1"/>
              </a:solidFill>
              <a:miter lim="800000"/>
              <a:headEnd/>
              <a:tailEnd/>
            </a:ln>
            <a:effectLst>
              <a:outerShdw blurRad="50800" dist="25400" dir="2700000" algn="tl" rotWithShape="0">
                <a:prstClr val="black">
                  <a:alpha val="60000"/>
                </a:prstClr>
              </a:outerShdw>
            </a:effectLst>
          </p:spPr>
          <p:txBody>
            <a:bodyPr wrap="none" anchor="ctr"/>
            <a:lstStyle/>
            <a:p>
              <a:pPr algn="ctr"/>
              <a:r>
                <a:rPr lang="en-US" altLang="en-US" sz="1800" b="1" dirty="0">
                  <a:solidFill>
                    <a:schemeClr val="tx2"/>
                  </a:solidFill>
                </a:rPr>
                <a:t>actual, </a:t>
              </a:r>
              <a:r>
                <a:rPr lang="en-US" altLang="en-US" b="1" dirty="0">
                  <a:solidFill>
                    <a:schemeClr val="tx2"/>
                  </a:solidFill>
                </a:rPr>
                <a:t>relevant</a:t>
              </a:r>
              <a:r>
                <a:rPr lang="en-US" altLang="en-US" sz="1800" b="1" dirty="0">
                  <a:solidFill>
                    <a:schemeClr val="tx2"/>
                  </a:solidFill>
                </a:rPr>
                <a:t> case!</a:t>
              </a:r>
              <a:endParaRPr lang="en-US" altLang="en-US" dirty="0">
                <a:solidFill>
                  <a:schemeClr val="tx2"/>
                </a:solidFill>
              </a:endParaRPr>
            </a:p>
          </p:txBody>
        </p:sp>
      </p:grpSp>
    </p:spTree>
    <p:extLst>
      <p:ext uri="{BB962C8B-B14F-4D97-AF65-F5344CB8AC3E}">
        <p14:creationId xmlns:p14="http://schemas.microsoft.com/office/powerpoint/2010/main" val="26080545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subTnLst>
                                    <p:set>
                                      <p:cBhvr override="childStyle">
                                        <p:cTn dur="1" fill="hold" display="0" masterRel="nextClick" afterEffect="1"/>
                                        <p:tgtEl>
                                          <p:spTgt spid="26"/>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duotone>
              <a:schemeClr val="accent2">
                <a:shade val="45000"/>
                <a:satMod val="135000"/>
              </a:schemeClr>
              <a:prstClr val="white"/>
            </a:duotone>
          </a:blip>
          <a:srcRect l="-11" t="5145" r="16131" b="17685"/>
          <a:stretch/>
        </p:blipFill>
        <p:spPr>
          <a:xfrm>
            <a:off x="-1588" y="1"/>
            <a:ext cx="12192000" cy="6858000"/>
          </a:xfrm>
          <a:prstGeom prst="rect">
            <a:avLst/>
          </a:prstGeom>
        </p:spPr>
      </p:pic>
      <p:sp>
        <p:nvSpPr>
          <p:cNvPr id="4" name="Title 1"/>
          <p:cNvSpPr txBox="1">
            <a:spLocks/>
          </p:cNvSpPr>
          <p:nvPr/>
        </p:nvSpPr>
        <p:spPr>
          <a:xfrm>
            <a:off x="1802474" y="1765300"/>
            <a:ext cx="8583878" cy="2194560"/>
          </a:xfrm>
          <a:prstGeom prst="rect">
            <a:avLst/>
          </a:prstGeom>
          <a:ln w="19050"/>
          <a:effectLst>
            <a:outerShdw blurRad="76200" dist="762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nchorCtr="0">
            <a:normAutofit/>
          </a:bodyPr>
          <a:lst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a:lstStyle>
          <a:p>
            <a:pPr algn="ctr">
              <a:spcBef>
                <a:spcPts val="600"/>
              </a:spcBef>
              <a:spcAft>
                <a:spcPts val="600"/>
              </a:spcAft>
            </a:pPr>
            <a:r>
              <a:rPr lang="en-US" sz="6000" b="1" dirty="0"/>
              <a:t>Search for useful Topics &amp; Key Numbers</a:t>
            </a:r>
          </a:p>
        </p:txBody>
      </p:sp>
      <p:sp>
        <p:nvSpPr>
          <p:cNvPr id="6" name="Text Box 3">
            <a:extLst>
              <a:ext uri="{FF2B5EF4-FFF2-40B4-BE49-F238E27FC236}">
                <a16:creationId xmlns:a16="http://schemas.microsoft.com/office/drawing/2014/main" id="{42C0FA9B-CA46-E240-9813-B88109CF483A}"/>
              </a:ext>
            </a:extLst>
          </p:cNvPr>
          <p:cNvSpPr txBox="1">
            <a:spLocks noChangeArrowheads="1"/>
          </p:cNvSpPr>
          <p:nvPr/>
        </p:nvSpPr>
        <p:spPr bwMode="auto">
          <a:xfrm>
            <a:off x="1046163" y="4224750"/>
            <a:ext cx="10096500" cy="1500409"/>
          </a:xfrm>
          <a:prstGeom prst="rect">
            <a:avLst/>
          </a:prstGeom>
          <a:ln w="19050">
            <a:headEnd/>
            <a:tailEnd/>
          </a:ln>
          <a:effectLst>
            <a:outerShdw blurRad="76200" dist="762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wrap="square" lIns="365760" tIns="45718" rIns="365760" bIns="182880" anchor="ctr" anchorCtr="0">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050" b="1" dirty="0">
                <a:solidFill>
                  <a:srgbClr val="000000"/>
                </a:solidFill>
                <a:cs typeface="Arial" panose="020B0604020202020204" pitchFamily="34" charset="0"/>
              </a:rPr>
              <a:t>  </a:t>
            </a:r>
            <a:endParaRPr lang="en-US" altLang="en-US" sz="1050" b="1" dirty="0">
              <a:solidFill>
                <a:srgbClr val="000000"/>
              </a:solidFill>
              <a:latin typeface="+mn-lt"/>
              <a:cs typeface="Arial" panose="020B0604020202020204" pitchFamily="34" charset="0"/>
            </a:endParaRPr>
          </a:p>
          <a:p>
            <a:r>
              <a:rPr lang="en-US" altLang="en-US" b="1" dirty="0">
                <a:solidFill>
                  <a:srgbClr val="000000"/>
                </a:solidFill>
                <a:latin typeface="+mn-lt"/>
                <a:cs typeface="Arial" panose="020B0604020202020204" pitchFamily="34" charset="0"/>
              </a:rPr>
              <a:t>Research hypo:</a:t>
            </a:r>
            <a:endParaRPr lang="en-US" altLang="en-US" dirty="0">
              <a:solidFill>
                <a:srgbClr val="000000"/>
              </a:solidFill>
              <a:latin typeface="+mn-lt"/>
              <a:cs typeface="Arial" panose="020B0604020202020204" pitchFamily="34" charset="0"/>
            </a:endParaRPr>
          </a:p>
          <a:p>
            <a:r>
              <a:rPr lang="en-US" altLang="en-US" dirty="0">
                <a:solidFill>
                  <a:srgbClr val="000000"/>
                </a:solidFill>
                <a:latin typeface="+mn-lt"/>
                <a:cs typeface="Arial" panose="020B0604020202020204" pitchFamily="34" charset="0"/>
              </a:rPr>
              <a:t>Find cases addressing whether and when defendants in criminal trials can waive their right to a jury trial</a:t>
            </a:r>
          </a:p>
        </p:txBody>
      </p:sp>
    </p:spTree>
    <p:extLst>
      <p:ext uri="{BB962C8B-B14F-4D97-AF65-F5344CB8AC3E}">
        <p14:creationId xmlns:p14="http://schemas.microsoft.com/office/powerpoint/2010/main" val="30475391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53365" y="6115203"/>
            <a:ext cx="9900870" cy="742797"/>
          </a:xfrm>
        </p:spPr>
        <p:txBody>
          <a:bodyPr>
            <a:normAutofit/>
          </a:bodyPr>
          <a:lstStyle/>
          <a:p>
            <a:pPr algn="ctr"/>
            <a:r>
              <a:rPr lang="en-US" sz="2800" b="1" dirty="0"/>
              <a:t>Case citation in secondary source (Westlaw)</a:t>
            </a:r>
          </a:p>
        </p:txBody>
      </p:sp>
      <p:grpSp>
        <p:nvGrpSpPr>
          <p:cNvPr id="8" name="Group 7">
            <a:extLst>
              <a:ext uri="{FF2B5EF4-FFF2-40B4-BE49-F238E27FC236}">
                <a16:creationId xmlns:a16="http://schemas.microsoft.com/office/drawing/2014/main" id="{D007F54C-4EEE-2E40-B952-5B3BB5E571DA}"/>
              </a:ext>
            </a:extLst>
          </p:cNvPr>
          <p:cNvGrpSpPr/>
          <p:nvPr/>
        </p:nvGrpSpPr>
        <p:grpSpPr>
          <a:xfrm>
            <a:off x="1671297" y="152400"/>
            <a:ext cx="8842715" cy="6143071"/>
            <a:chOff x="333103" y="122184"/>
            <a:chExt cx="8477794" cy="5889558"/>
          </a:xfrm>
        </p:grpSpPr>
        <p:pic>
          <p:nvPicPr>
            <p:cNvPr id="9" name="Picture 8">
              <a:extLst>
                <a:ext uri="{FF2B5EF4-FFF2-40B4-BE49-F238E27FC236}">
                  <a16:creationId xmlns:a16="http://schemas.microsoft.com/office/drawing/2014/main" id="{C4A572B7-7CA7-0E4E-AD52-DE434898067E}"/>
                </a:ext>
              </a:extLst>
            </p:cNvPr>
            <p:cNvPicPr>
              <a:picLocks noChangeAspect="1"/>
            </p:cNvPicPr>
            <p:nvPr/>
          </p:nvPicPr>
          <p:blipFill>
            <a:blip r:embed="rId3"/>
            <a:stretch>
              <a:fillRect/>
            </a:stretch>
          </p:blipFill>
          <p:spPr>
            <a:xfrm>
              <a:off x="333103" y="122184"/>
              <a:ext cx="8477794" cy="5889558"/>
            </a:xfrm>
            <a:prstGeom prst="rect">
              <a:avLst/>
            </a:prstGeom>
            <a:solidFill>
              <a:srgbClr val="FFFFFF">
                <a:shade val="85000"/>
              </a:srgbClr>
            </a:solidFill>
            <a:ln w="19050" cap="sq">
              <a:solidFill>
                <a:schemeClr val="tx1"/>
              </a:solidFill>
              <a:miter lim="800000"/>
            </a:ln>
            <a:effectLst>
              <a:outerShdw blurRad="55000" dist="18000" dir="5400000" algn="tl" rotWithShape="0">
                <a:srgbClr val="000000">
                  <a:alpha val="40000"/>
                </a:srgbClr>
              </a:outerShdw>
            </a:effectLst>
          </p:spPr>
        </p:pic>
        <p:sp>
          <p:nvSpPr>
            <p:cNvPr id="10" name="Rectangle 9">
              <a:extLst>
                <a:ext uri="{FF2B5EF4-FFF2-40B4-BE49-F238E27FC236}">
                  <a16:creationId xmlns:a16="http://schemas.microsoft.com/office/drawing/2014/main" id="{2DA4DE8C-B4BE-554B-B91A-DDAE9311F500}"/>
                </a:ext>
              </a:extLst>
            </p:cNvPr>
            <p:cNvSpPr/>
            <p:nvPr/>
          </p:nvSpPr>
          <p:spPr bwMode="auto">
            <a:xfrm>
              <a:off x="5068389" y="313509"/>
              <a:ext cx="640080" cy="378823"/>
            </a:xfrm>
            <a:prstGeom prst="rect">
              <a:avLst/>
            </a:prstGeom>
            <a:solidFill>
              <a:srgbClr val="125A90"/>
            </a:solidFill>
            <a:ln w="19050"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endParaRPr lang="en-US" sz="1300">
                <a:solidFill>
                  <a:srgbClr val="000000"/>
                </a:solidFill>
              </a:endParaRPr>
            </a:p>
          </p:txBody>
        </p:sp>
      </p:grpSp>
      <p:pic>
        <p:nvPicPr>
          <p:cNvPr id="11" name="Picture 10">
            <a:extLst>
              <a:ext uri="{FF2B5EF4-FFF2-40B4-BE49-F238E27FC236}">
                <a16:creationId xmlns:a16="http://schemas.microsoft.com/office/drawing/2014/main" id="{B719EF82-3726-8447-ABD4-1C14245B92A1}"/>
              </a:ext>
            </a:extLst>
          </p:cNvPr>
          <p:cNvPicPr>
            <a:picLocks noChangeAspect="1"/>
          </p:cNvPicPr>
          <p:nvPr/>
        </p:nvPicPr>
        <p:blipFill>
          <a:blip r:embed="rId4"/>
          <a:stretch>
            <a:fillRect/>
          </a:stretch>
        </p:blipFill>
        <p:spPr>
          <a:xfrm>
            <a:off x="2359144" y="3618461"/>
            <a:ext cx="7355126" cy="1909257"/>
          </a:xfrm>
          <a:prstGeom prst="rect">
            <a:avLst/>
          </a:prstGeom>
          <a:solidFill>
            <a:srgbClr val="FFFFFF">
              <a:shade val="85000"/>
            </a:srgbClr>
          </a:solidFill>
          <a:ln w="88900" cap="sq">
            <a:noFill/>
            <a:miter lim="800000"/>
          </a:ln>
          <a:effectLst>
            <a:outerShdw blurRad="635000" dist="38100" dir="10800000" algn="r" rotWithShape="0">
              <a:prstClr val="black">
                <a:alpha val="40000"/>
              </a:prstClr>
            </a:outerShdw>
          </a:effectLst>
          <a:scene3d>
            <a:camera prst="orthographicFront"/>
            <a:lightRig rig="twoPt" dir="t">
              <a:rot lat="0" lon="0" rev="7200000"/>
            </a:lightRig>
          </a:scene3d>
          <a:sp3d>
            <a:bevelT w="25400" h="19050"/>
            <a:contourClr>
              <a:srgbClr val="FFFFFF"/>
            </a:contourClr>
          </a:sp3d>
        </p:spPr>
      </p:pic>
      <p:sp>
        <p:nvSpPr>
          <p:cNvPr id="12" name="Right Arrow 11">
            <a:extLst>
              <a:ext uri="{FF2B5EF4-FFF2-40B4-BE49-F238E27FC236}">
                <a16:creationId xmlns:a16="http://schemas.microsoft.com/office/drawing/2014/main" id="{8299D6DD-9883-8E4C-8A29-25BF99B63F5F}"/>
              </a:ext>
            </a:extLst>
          </p:cNvPr>
          <p:cNvSpPr/>
          <p:nvPr/>
        </p:nvSpPr>
        <p:spPr bwMode="auto">
          <a:xfrm>
            <a:off x="4341812" y="4728148"/>
            <a:ext cx="445678" cy="392822"/>
          </a:xfrm>
          <a:prstGeom prst="rightArrow">
            <a:avLst/>
          </a:prstGeom>
          <a:solidFill>
            <a:srgbClr val="FFFF00"/>
          </a:solidFill>
          <a:ln w="19050" cap="flat" cmpd="sng" algn="ctr">
            <a:solidFill>
              <a:schemeClr val="tx2"/>
            </a:solidFill>
            <a:prstDash val="solid"/>
            <a:round/>
            <a:headEnd type="none" w="med" len="med"/>
            <a:tailEnd type="none" w="med" len="med"/>
          </a:ln>
          <a:effectLst>
            <a:outerShdw blurRad="50800" dist="38100" dir="2700000" sx="101000" sy="101000" algn="tl" rotWithShape="0">
              <a:prstClr val="black">
                <a:alpha val="60000"/>
              </a:prstClr>
            </a:outerShdw>
          </a:effectLst>
          <a:extLst/>
        </p:spPr>
        <p:txBody>
          <a:bodyPr vert="horz" wrap="square" lIns="91440" tIns="45720" rIns="91440" bIns="45720" numCol="1" rtlCol="0" anchor="t" anchorCtr="0" compatLnSpc="1">
            <a:prstTxWarp prst="textNoShape">
              <a:avLst/>
            </a:prstTxWarp>
          </a:bodyPr>
          <a:lstStyle/>
          <a:p>
            <a:endParaRPr lang="en-US" sz="1300">
              <a:solidFill>
                <a:srgbClr val="000000"/>
              </a:solidFill>
            </a:endParaRPr>
          </a:p>
        </p:txBody>
      </p:sp>
    </p:spTree>
    <p:extLst>
      <p:ext uri="{BB962C8B-B14F-4D97-AF65-F5344CB8AC3E}">
        <p14:creationId xmlns:p14="http://schemas.microsoft.com/office/powerpoint/2010/main" val="26458669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1"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Text Box 2"/>
          <p:cNvSpPr txBox="1">
            <a:spLocks noChangeArrowheads="1"/>
          </p:cNvSpPr>
          <p:nvPr/>
        </p:nvSpPr>
        <p:spPr bwMode="auto">
          <a:xfrm>
            <a:off x="1522412" y="6186488"/>
            <a:ext cx="9144000" cy="5191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175">
                <a:solidFill>
                  <a:schemeClr val="tx1"/>
                </a:solidFill>
                <a:miter lim="800000"/>
                <a:headEnd/>
                <a:tailEnd/>
              </a14:hiddenLine>
            </a:ext>
          </a:extLst>
        </p:spPr>
        <p:txBody>
          <a:bodyPr>
            <a:spAutoFit/>
          </a:bodyPr>
          <a:lstStyle/>
          <a:p>
            <a:pPr algn="ctr">
              <a:spcBef>
                <a:spcPct val="50000"/>
              </a:spcBef>
            </a:pPr>
            <a:r>
              <a:rPr lang="en-US" sz="2800" b="1" dirty="0"/>
              <a:t>Search within Key Number System</a:t>
            </a:r>
          </a:p>
        </p:txBody>
      </p:sp>
      <p:grpSp>
        <p:nvGrpSpPr>
          <p:cNvPr id="5" name="Group 4">
            <a:extLst>
              <a:ext uri="{FF2B5EF4-FFF2-40B4-BE49-F238E27FC236}">
                <a16:creationId xmlns:a16="http://schemas.microsoft.com/office/drawing/2014/main" id="{8B291CCB-21CA-E144-94DD-E89183BCF233}"/>
              </a:ext>
            </a:extLst>
          </p:cNvPr>
          <p:cNvGrpSpPr/>
          <p:nvPr/>
        </p:nvGrpSpPr>
        <p:grpSpPr>
          <a:xfrm>
            <a:off x="1808225" y="224488"/>
            <a:ext cx="8572376" cy="5655612"/>
            <a:chOff x="492181" y="179035"/>
            <a:chExt cx="8159637" cy="5484346"/>
          </a:xfrm>
        </p:grpSpPr>
        <p:pic>
          <p:nvPicPr>
            <p:cNvPr id="3" name="Picture 2">
              <a:extLst>
                <a:ext uri="{FF2B5EF4-FFF2-40B4-BE49-F238E27FC236}">
                  <a16:creationId xmlns:a16="http://schemas.microsoft.com/office/drawing/2014/main" id="{1155DD9A-08A5-9249-AC74-172734B8681A}"/>
                </a:ext>
              </a:extLst>
            </p:cNvPr>
            <p:cNvPicPr>
              <a:picLocks noChangeAspect="1"/>
            </p:cNvPicPr>
            <p:nvPr/>
          </p:nvPicPr>
          <p:blipFill>
            <a:blip r:embed="rId3"/>
            <a:stretch>
              <a:fillRect/>
            </a:stretch>
          </p:blipFill>
          <p:spPr>
            <a:xfrm>
              <a:off x="492181" y="179035"/>
              <a:ext cx="8159637" cy="5484346"/>
            </a:xfrm>
            <a:prstGeom prst="rect">
              <a:avLst/>
            </a:prstGeom>
            <a:ln w="19050">
              <a:solidFill>
                <a:schemeClr val="tx1"/>
              </a:solidFill>
            </a:ln>
          </p:spPr>
        </p:pic>
        <p:sp>
          <p:nvSpPr>
            <p:cNvPr id="6" name="Rounded Rectangle 5">
              <a:extLst>
                <a:ext uri="{FF2B5EF4-FFF2-40B4-BE49-F238E27FC236}">
                  <a16:creationId xmlns:a16="http://schemas.microsoft.com/office/drawing/2014/main" id="{7D43A622-6B7E-904E-B6DE-1677F460C602}"/>
                </a:ext>
              </a:extLst>
            </p:cNvPr>
            <p:cNvSpPr/>
            <p:nvPr/>
          </p:nvSpPr>
          <p:spPr bwMode="auto">
            <a:xfrm>
              <a:off x="2511706" y="3368233"/>
              <a:ext cx="1088021" cy="333612"/>
            </a:xfrm>
            <a:prstGeom prst="roundRect">
              <a:avLst/>
            </a:prstGeom>
            <a:noFill/>
            <a:ln w="38100" cap="flat" cmpd="sng" algn="ctr">
              <a:solidFill>
                <a:schemeClr val="accent3"/>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sp>
          <p:nvSpPr>
            <p:cNvPr id="4" name="Rectangle 3">
              <a:extLst>
                <a:ext uri="{FF2B5EF4-FFF2-40B4-BE49-F238E27FC236}">
                  <a16:creationId xmlns:a16="http://schemas.microsoft.com/office/drawing/2014/main" id="{A4F92559-6357-F445-942C-F8672CCFA3FE}"/>
                </a:ext>
              </a:extLst>
            </p:cNvPr>
            <p:cNvSpPr/>
            <p:nvPr/>
          </p:nvSpPr>
          <p:spPr bwMode="auto">
            <a:xfrm>
              <a:off x="5058137" y="277793"/>
              <a:ext cx="625033" cy="347241"/>
            </a:xfrm>
            <a:prstGeom prst="rect">
              <a:avLst/>
            </a:prstGeom>
            <a:solidFill>
              <a:srgbClr val="125A9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grpSp>
      <p:sp>
        <p:nvSpPr>
          <p:cNvPr id="7" name="Right Arrow 6">
            <a:extLst>
              <a:ext uri="{FF2B5EF4-FFF2-40B4-BE49-F238E27FC236}">
                <a16:creationId xmlns:a16="http://schemas.microsoft.com/office/drawing/2014/main" id="{DA7BA16D-D8DB-5646-8B38-0072377E111A}"/>
              </a:ext>
            </a:extLst>
          </p:cNvPr>
          <p:cNvSpPr/>
          <p:nvPr/>
        </p:nvSpPr>
        <p:spPr bwMode="auto">
          <a:xfrm>
            <a:off x="2905261" y="3404436"/>
            <a:ext cx="1031138" cy="616105"/>
          </a:xfrm>
          <a:prstGeom prst="rightArrow">
            <a:avLst>
              <a:gd name="adj1" fmla="val 50000"/>
              <a:gd name="adj2" fmla="val 66908"/>
            </a:avLst>
          </a:prstGeom>
          <a:solidFill>
            <a:srgbClr val="FFFF00"/>
          </a:solidFill>
          <a:ln w="19050" cap="flat" cmpd="sng" algn="ctr">
            <a:solidFill>
              <a:schemeClr val="tx2"/>
            </a:solidFill>
            <a:prstDash val="solid"/>
            <a:round/>
            <a:headEnd type="none" w="med" len="med"/>
            <a:tailEnd type="none" w="med" len="med"/>
          </a:ln>
          <a:effectLst>
            <a:outerShdw blurRad="50800" dist="38100" dir="2700000" sx="101000" sy="101000" algn="tl" rotWithShape="0">
              <a:prstClr val="black">
                <a:alpha val="60000"/>
              </a:prstClr>
            </a:outerShdw>
          </a:effectLs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pic>
        <p:nvPicPr>
          <p:cNvPr id="13" name="Picture 12">
            <a:extLst>
              <a:ext uri="{FF2B5EF4-FFF2-40B4-BE49-F238E27FC236}">
                <a16:creationId xmlns:a16="http://schemas.microsoft.com/office/drawing/2014/main" id="{5E0B8455-F030-B34F-9842-C23EA4480E2A}"/>
              </a:ext>
            </a:extLst>
          </p:cNvPr>
          <p:cNvPicPr>
            <a:picLocks noChangeAspect="1"/>
          </p:cNvPicPr>
          <p:nvPr/>
        </p:nvPicPr>
        <p:blipFill>
          <a:blip r:embed="rId4"/>
          <a:stretch>
            <a:fillRect/>
          </a:stretch>
        </p:blipFill>
        <p:spPr>
          <a:xfrm>
            <a:off x="1666217" y="199088"/>
            <a:ext cx="8856390" cy="5941018"/>
          </a:xfrm>
          <a:prstGeom prst="rect">
            <a:avLst/>
          </a:prstGeom>
          <a:ln w="19050">
            <a:solidFill>
              <a:schemeClr val="tx1"/>
            </a:solidFill>
          </a:ln>
        </p:spPr>
      </p:pic>
      <p:sp>
        <p:nvSpPr>
          <p:cNvPr id="14" name="Right Arrow 13">
            <a:extLst>
              <a:ext uri="{FF2B5EF4-FFF2-40B4-BE49-F238E27FC236}">
                <a16:creationId xmlns:a16="http://schemas.microsoft.com/office/drawing/2014/main" id="{1BDA2EAF-4C75-BC42-8722-6A83C79A5C5D}"/>
              </a:ext>
            </a:extLst>
          </p:cNvPr>
          <p:cNvSpPr/>
          <p:nvPr/>
        </p:nvSpPr>
        <p:spPr bwMode="auto">
          <a:xfrm rot="10800000">
            <a:off x="4457204" y="1929236"/>
            <a:ext cx="955781" cy="571079"/>
          </a:xfrm>
          <a:prstGeom prst="rightArrow">
            <a:avLst>
              <a:gd name="adj1" fmla="val 50000"/>
              <a:gd name="adj2" fmla="val 66908"/>
            </a:avLst>
          </a:prstGeom>
          <a:solidFill>
            <a:srgbClr val="FFFF00"/>
          </a:solidFill>
          <a:ln w="19050" cap="flat" cmpd="sng" algn="ctr">
            <a:solidFill>
              <a:schemeClr val="tx2"/>
            </a:solidFill>
            <a:prstDash val="solid"/>
            <a:round/>
            <a:headEnd type="none" w="med" len="med"/>
            <a:tailEnd type="none" w="med" len="med"/>
          </a:ln>
          <a:effectLst>
            <a:outerShdw blurRad="50800" dist="38100" dir="2700000" sx="101000" sy="101000" algn="tl" rotWithShape="0">
              <a:prstClr val="black">
                <a:alpha val="60000"/>
              </a:prstClr>
            </a:outerShdw>
          </a:effectLs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grpSp>
        <p:nvGrpSpPr>
          <p:cNvPr id="2" name="Group 1">
            <a:extLst>
              <a:ext uri="{FF2B5EF4-FFF2-40B4-BE49-F238E27FC236}">
                <a16:creationId xmlns:a16="http://schemas.microsoft.com/office/drawing/2014/main" id="{EA9DB5F9-7323-1A46-9265-2449FE370990}"/>
              </a:ext>
            </a:extLst>
          </p:cNvPr>
          <p:cNvGrpSpPr/>
          <p:nvPr/>
        </p:nvGrpSpPr>
        <p:grpSpPr>
          <a:xfrm>
            <a:off x="2195512" y="2136722"/>
            <a:ext cx="7343273" cy="979662"/>
            <a:chOff x="2195512" y="2136722"/>
            <a:chExt cx="7343273" cy="979662"/>
          </a:xfrm>
        </p:grpSpPr>
        <p:pic>
          <p:nvPicPr>
            <p:cNvPr id="16" name="Picture 15">
              <a:extLst>
                <a:ext uri="{FF2B5EF4-FFF2-40B4-BE49-F238E27FC236}">
                  <a16:creationId xmlns:a16="http://schemas.microsoft.com/office/drawing/2014/main" id="{C4A72738-1174-B84E-B149-A4159CDCE176}"/>
                </a:ext>
              </a:extLst>
            </p:cNvPr>
            <p:cNvPicPr>
              <a:picLocks noChangeAspect="1"/>
            </p:cNvPicPr>
            <p:nvPr/>
          </p:nvPicPr>
          <p:blipFill rotWithShape="1">
            <a:blip r:embed="rId5"/>
            <a:srcRect l="6111" t="31595" r="69444" b="65510"/>
            <a:stretch/>
          </p:blipFill>
          <p:spPr>
            <a:xfrm>
              <a:off x="2195512" y="2136722"/>
              <a:ext cx="2235200" cy="177800"/>
            </a:xfrm>
            <a:prstGeom prst="rect">
              <a:avLst/>
            </a:prstGeom>
          </p:spPr>
        </p:pic>
        <p:sp>
          <p:nvSpPr>
            <p:cNvPr id="17" name="TextBox 16">
              <a:extLst>
                <a:ext uri="{FF2B5EF4-FFF2-40B4-BE49-F238E27FC236}">
                  <a16:creationId xmlns:a16="http://schemas.microsoft.com/office/drawing/2014/main" id="{FE8E83CD-6B24-CC45-B87E-FB5D2B4B16B0}"/>
                </a:ext>
              </a:extLst>
            </p:cNvPr>
            <p:cNvSpPr txBox="1"/>
            <p:nvPr/>
          </p:nvSpPr>
          <p:spPr>
            <a:xfrm>
              <a:off x="2650040" y="2500831"/>
              <a:ext cx="6888745" cy="615553"/>
            </a:xfrm>
            <a:prstGeom prst="rect">
              <a:avLst/>
            </a:prstGeom>
            <a:solidFill>
              <a:srgbClr val="EBEBEB"/>
            </a:solidFill>
            <a:ln w="28575">
              <a:solidFill>
                <a:schemeClr val="tx1"/>
              </a:solidFill>
            </a:ln>
            <a:effectLst>
              <a:outerShdw blurRad="50800" dist="38100" dir="2700000" sx="101000" sy="101000" algn="tl" rotWithShape="0">
                <a:prstClr val="black">
                  <a:alpha val="60000"/>
                </a:prstClr>
              </a:outerShdw>
            </a:effectLst>
          </p:spPr>
          <p:txBody>
            <a:bodyPr wrap="none" lIns="182880" tIns="91440" rIns="182880" bIns="91440" rtlCol="0">
              <a:spAutoFit/>
            </a:bodyPr>
            <a:lstStyle/>
            <a:p>
              <a:r>
                <a:rPr lang="en-US" sz="2800" dirty="0"/>
                <a:t>(search:  </a:t>
              </a:r>
              <a:r>
                <a:rPr lang="en-US" sz="2800" dirty="0">
                  <a:solidFill>
                    <a:schemeClr val="accent2"/>
                  </a:solidFill>
                </a:rPr>
                <a:t>waive right jury trial criminal</a:t>
              </a:r>
              <a:r>
                <a:rPr lang="en-US" sz="2800" dirty="0"/>
                <a:t>)</a:t>
              </a:r>
            </a:p>
          </p:txBody>
        </p:sp>
      </p:grpSp>
    </p:spTree>
    <p:extLst>
      <p:ext uri="{BB962C8B-B14F-4D97-AF65-F5344CB8AC3E}">
        <p14:creationId xmlns:p14="http://schemas.microsoft.com/office/powerpoint/2010/main" val="38517256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Text Box 2"/>
          <p:cNvSpPr txBox="1">
            <a:spLocks noChangeArrowheads="1"/>
          </p:cNvSpPr>
          <p:nvPr/>
        </p:nvSpPr>
        <p:spPr bwMode="auto">
          <a:xfrm>
            <a:off x="1522412" y="6186488"/>
            <a:ext cx="9144000" cy="5191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175">
                <a:solidFill>
                  <a:schemeClr val="tx1"/>
                </a:solidFill>
                <a:miter lim="800000"/>
                <a:headEnd/>
                <a:tailEnd/>
              </a14:hiddenLine>
            </a:ext>
          </a:extLst>
        </p:spPr>
        <p:txBody>
          <a:bodyPr>
            <a:spAutoFit/>
          </a:bodyPr>
          <a:lstStyle/>
          <a:p>
            <a:pPr algn="ctr">
              <a:spcBef>
                <a:spcPct val="50000"/>
              </a:spcBef>
            </a:pPr>
            <a:r>
              <a:rPr lang="en-US" sz="2800" b="1" dirty="0"/>
              <a:t>Explore results of Key Number System search </a:t>
            </a:r>
          </a:p>
        </p:txBody>
      </p:sp>
      <p:grpSp>
        <p:nvGrpSpPr>
          <p:cNvPr id="10" name="Group 9">
            <a:extLst>
              <a:ext uri="{FF2B5EF4-FFF2-40B4-BE49-F238E27FC236}">
                <a16:creationId xmlns:a16="http://schemas.microsoft.com/office/drawing/2014/main" id="{C83B924B-6AE2-B54C-8534-151C909E67BE}"/>
              </a:ext>
            </a:extLst>
          </p:cNvPr>
          <p:cNvGrpSpPr/>
          <p:nvPr/>
        </p:nvGrpSpPr>
        <p:grpSpPr>
          <a:xfrm>
            <a:off x="1731408" y="193958"/>
            <a:ext cx="8929685" cy="5976341"/>
            <a:chOff x="366715" y="176139"/>
            <a:chExt cx="8410570" cy="5628915"/>
          </a:xfrm>
        </p:grpSpPr>
        <p:pic>
          <p:nvPicPr>
            <p:cNvPr id="8" name="Picture 7">
              <a:extLst>
                <a:ext uri="{FF2B5EF4-FFF2-40B4-BE49-F238E27FC236}">
                  <a16:creationId xmlns:a16="http://schemas.microsoft.com/office/drawing/2014/main" id="{6362EB03-C499-7B44-A9AD-4B9AA5568D33}"/>
                </a:ext>
              </a:extLst>
            </p:cNvPr>
            <p:cNvPicPr>
              <a:picLocks noChangeAspect="1"/>
            </p:cNvPicPr>
            <p:nvPr/>
          </p:nvPicPr>
          <p:blipFill>
            <a:blip r:embed="rId3"/>
            <a:stretch>
              <a:fillRect/>
            </a:stretch>
          </p:blipFill>
          <p:spPr>
            <a:xfrm>
              <a:off x="366715" y="176139"/>
              <a:ext cx="8410570" cy="5628915"/>
            </a:xfrm>
            <a:prstGeom prst="rect">
              <a:avLst/>
            </a:prstGeom>
            <a:ln w="19050">
              <a:solidFill>
                <a:schemeClr val="tx1"/>
              </a:solidFill>
            </a:ln>
          </p:spPr>
        </p:pic>
        <p:sp>
          <p:nvSpPr>
            <p:cNvPr id="16" name="Rounded Rectangle 15">
              <a:extLst>
                <a:ext uri="{FF2B5EF4-FFF2-40B4-BE49-F238E27FC236}">
                  <a16:creationId xmlns:a16="http://schemas.microsoft.com/office/drawing/2014/main" id="{7F40ABEC-438E-2942-8983-53C46888752B}"/>
                </a:ext>
              </a:extLst>
            </p:cNvPr>
            <p:cNvSpPr/>
            <p:nvPr/>
          </p:nvSpPr>
          <p:spPr bwMode="auto">
            <a:xfrm>
              <a:off x="387927" y="3020292"/>
              <a:ext cx="4281055" cy="1163782"/>
            </a:xfrm>
            <a:prstGeom prst="roundRect">
              <a:avLst/>
            </a:prstGeom>
            <a:noFill/>
            <a:ln w="38100" cap="flat" cmpd="sng" algn="ctr">
              <a:solidFill>
                <a:schemeClr val="accent3"/>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grpSp>
      <p:pic>
        <p:nvPicPr>
          <p:cNvPr id="13" name="Picture 12">
            <a:extLst>
              <a:ext uri="{FF2B5EF4-FFF2-40B4-BE49-F238E27FC236}">
                <a16:creationId xmlns:a16="http://schemas.microsoft.com/office/drawing/2014/main" id="{56AD8A5D-04C4-DB4B-B75B-D12E3342AD18}"/>
              </a:ext>
            </a:extLst>
          </p:cNvPr>
          <p:cNvPicPr>
            <a:picLocks noChangeAspect="1"/>
          </p:cNvPicPr>
          <p:nvPr/>
        </p:nvPicPr>
        <p:blipFill>
          <a:blip r:embed="rId4"/>
          <a:stretch>
            <a:fillRect/>
          </a:stretch>
        </p:blipFill>
        <p:spPr>
          <a:xfrm>
            <a:off x="1775096" y="2432256"/>
            <a:ext cx="8041594" cy="2143599"/>
          </a:xfrm>
          <a:prstGeom prst="rect">
            <a:avLst/>
          </a:prstGeom>
          <a:ln w="38100">
            <a:solidFill>
              <a:schemeClr val="tx1"/>
            </a:solidFill>
          </a:ln>
          <a:effectLst>
            <a:outerShdw blurRad="50800" dist="38100" dir="2700000" sx="101000" sy="101000" algn="tl" rotWithShape="0">
              <a:prstClr val="black">
                <a:alpha val="60000"/>
              </a:prstClr>
            </a:outerShdw>
          </a:effectLst>
        </p:spPr>
      </p:pic>
      <p:sp>
        <p:nvSpPr>
          <p:cNvPr id="11" name="Right Arrow 10">
            <a:extLst>
              <a:ext uri="{FF2B5EF4-FFF2-40B4-BE49-F238E27FC236}">
                <a16:creationId xmlns:a16="http://schemas.microsoft.com/office/drawing/2014/main" id="{12C4CC1B-2C5E-A94E-BD35-8941A4C7ECAE}"/>
              </a:ext>
            </a:extLst>
          </p:cNvPr>
          <p:cNvSpPr/>
          <p:nvPr/>
        </p:nvSpPr>
        <p:spPr bwMode="auto">
          <a:xfrm rot="10800000">
            <a:off x="8525840" y="2669275"/>
            <a:ext cx="1031138" cy="616105"/>
          </a:xfrm>
          <a:prstGeom prst="rightArrow">
            <a:avLst>
              <a:gd name="adj1" fmla="val 50000"/>
              <a:gd name="adj2" fmla="val 66908"/>
            </a:avLst>
          </a:prstGeom>
          <a:solidFill>
            <a:srgbClr val="FFFF00"/>
          </a:solidFill>
          <a:ln w="19050" cap="flat" cmpd="sng" algn="ctr">
            <a:solidFill>
              <a:schemeClr val="tx2"/>
            </a:solidFill>
            <a:prstDash val="solid"/>
            <a:round/>
            <a:headEnd type="none" w="med" len="med"/>
            <a:tailEnd type="none" w="med" len="med"/>
          </a:ln>
          <a:effectLst>
            <a:outerShdw blurRad="50800" dist="38100" dir="2700000" sx="101000" sy="101000" algn="tl" rotWithShape="0">
              <a:prstClr val="black">
                <a:alpha val="60000"/>
              </a:prstClr>
            </a:outerShdw>
          </a:effectLs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sp>
        <p:nvSpPr>
          <p:cNvPr id="12" name="Right Arrow 11">
            <a:extLst>
              <a:ext uri="{FF2B5EF4-FFF2-40B4-BE49-F238E27FC236}">
                <a16:creationId xmlns:a16="http://schemas.microsoft.com/office/drawing/2014/main" id="{C2DD9B62-F1B0-B140-AB13-C6B7591ACB3A}"/>
              </a:ext>
            </a:extLst>
          </p:cNvPr>
          <p:cNvSpPr/>
          <p:nvPr/>
        </p:nvSpPr>
        <p:spPr bwMode="auto">
          <a:xfrm rot="16200000">
            <a:off x="2098297" y="3368243"/>
            <a:ext cx="924798" cy="552567"/>
          </a:xfrm>
          <a:prstGeom prst="rightArrow">
            <a:avLst>
              <a:gd name="adj1" fmla="val 50000"/>
              <a:gd name="adj2" fmla="val 66908"/>
            </a:avLst>
          </a:prstGeom>
          <a:solidFill>
            <a:srgbClr val="FFFF00"/>
          </a:solidFill>
          <a:ln w="19050" cap="flat" cmpd="sng" algn="ctr">
            <a:solidFill>
              <a:schemeClr val="tx2"/>
            </a:solidFill>
            <a:prstDash val="solid"/>
            <a:round/>
            <a:headEnd type="none" w="med" len="med"/>
            <a:tailEnd type="none" w="med" len="med"/>
          </a:ln>
          <a:effectLst>
            <a:outerShdw blurRad="50800" dist="38100" dir="2700000" sx="101000" sy="101000" algn="tl" rotWithShape="0">
              <a:prstClr val="black">
                <a:alpha val="60000"/>
              </a:prstClr>
            </a:outerShdw>
          </a:effectLs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pic>
        <p:nvPicPr>
          <p:cNvPr id="14" name="Picture 13">
            <a:extLst>
              <a:ext uri="{FF2B5EF4-FFF2-40B4-BE49-F238E27FC236}">
                <a16:creationId xmlns:a16="http://schemas.microsoft.com/office/drawing/2014/main" id="{CFAE6D01-71C4-9E47-8FF6-B4478F6B21F3}"/>
              </a:ext>
            </a:extLst>
          </p:cNvPr>
          <p:cNvPicPr>
            <a:picLocks noChangeAspect="1"/>
          </p:cNvPicPr>
          <p:nvPr/>
        </p:nvPicPr>
        <p:blipFill>
          <a:blip r:embed="rId5"/>
          <a:stretch>
            <a:fillRect/>
          </a:stretch>
        </p:blipFill>
        <p:spPr>
          <a:xfrm>
            <a:off x="1522412" y="1870059"/>
            <a:ext cx="9396771" cy="3548934"/>
          </a:xfrm>
          <a:prstGeom prst="rect">
            <a:avLst/>
          </a:prstGeom>
          <a:ln w="19050">
            <a:solidFill>
              <a:schemeClr val="tx1"/>
            </a:solidFill>
          </a:ln>
          <a:effectLst>
            <a:outerShdw blurRad="50800" dist="38100" dir="2700000" sx="101000" sy="101000" algn="tl" rotWithShape="0">
              <a:prstClr val="black">
                <a:alpha val="60000"/>
              </a:prstClr>
            </a:outerShdw>
          </a:effectLst>
        </p:spPr>
      </p:pic>
      <p:sp>
        <p:nvSpPr>
          <p:cNvPr id="15" name="Right Arrow 14">
            <a:extLst>
              <a:ext uri="{FF2B5EF4-FFF2-40B4-BE49-F238E27FC236}">
                <a16:creationId xmlns:a16="http://schemas.microsoft.com/office/drawing/2014/main" id="{622B9D0E-A7CB-8F4A-A7A4-0A5FB684125F}"/>
              </a:ext>
            </a:extLst>
          </p:cNvPr>
          <p:cNvSpPr/>
          <p:nvPr/>
        </p:nvSpPr>
        <p:spPr bwMode="auto">
          <a:xfrm rot="14737762">
            <a:off x="3709990" y="4626078"/>
            <a:ext cx="1031138" cy="616105"/>
          </a:xfrm>
          <a:prstGeom prst="rightArrow">
            <a:avLst>
              <a:gd name="adj1" fmla="val 50000"/>
              <a:gd name="adj2" fmla="val 66908"/>
            </a:avLst>
          </a:prstGeom>
          <a:solidFill>
            <a:srgbClr val="FFFF00"/>
          </a:solidFill>
          <a:ln w="19050" cap="flat" cmpd="sng" algn="ctr">
            <a:solidFill>
              <a:schemeClr val="tx2"/>
            </a:solidFill>
            <a:prstDash val="solid"/>
            <a:round/>
            <a:headEnd type="none" w="med" len="med"/>
            <a:tailEnd type="none" w="med" len="med"/>
          </a:ln>
          <a:effectLst>
            <a:outerShdw blurRad="50800" dist="38100" dir="2700000" sx="101000" sy="101000" algn="tl" rotWithShape="0">
              <a:prstClr val="black">
                <a:alpha val="60000"/>
              </a:prstClr>
            </a:outerShdw>
          </a:effectLs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7864406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5" grpId="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Text Box 2"/>
          <p:cNvSpPr txBox="1">
            <a:spLocks noChangeArrowheads="1"/>
          </p:cNvSpPr>
          <p:nvPr/>
        </p:nvSpPr>
        <p:spPr bwMode="auto">
          <a:xfrm>
            <a:off x="1522412" y="6182380"/>
            <a:ext cx="9601200" cy="52322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175">
                <a:solidFill>
                  <a:schemeClr val="tx1"/>
                </a:solidFill>
                <a:miter lim="800000"/>
                <a:headEnd/>
                <a:tailEnd/>
              </a14:hiddenLine>
            </a:ext>
          </a:extLst>
        </p:spPr>
        <p:txBody>
          <a:bodyPr wrap="square">
            <a:spAutoFit/>
          </a:bodyPr>
          <a:lstStyle/>
          <a:p>
            <a:pPr algn="ctr">
              <a:spcBef>
                <a:spcPct val="50000"/>
              </a:spcBef>
            </a:pPr>
            <a:r>
              <a:rPr lang="en-US" sz="2800" dirty="0"/>
              <a:t>View headnotes of cases for selected Key Number(s)</a:t>
            </a:r>
          </a:p>
        </p:txBody>
      </p:sp>
      <p:pic>
        <p:nvPicPr>
          <p:cNvPr id="3" name="Picture 2">
            <a:extLst>
              <a:ext uri="{FF2B5EF4-FFF2-40B4-BE49-F238E27FC236}">
                <a16:creationId xmlns:a16="http://schemas.microsoft.com/office/drawing/2014/main" id="{2DFD5D48-0DE4-E34A-844C-90F2807A0596}"/>
              </a:ext>
            </a:extLst>
          </p:cNvPr>
          <p:cNvPicPr>
            <a:picLocks noChangeAspect="1"/>
          </p:cNvPicPr>
          <p:nvPr/>
        </p:nvPicPr>
        <p:blipFill>
          <a:blip r:embed="rId3"/>
          <a:stretch>
            <a:fillRect/>
          </a:stretch>
        </p:blipFill>
        <p:spPr>
          <a:xfrm>
            <a:off x="1802315" y="135948"/>
            <a:ext cx="9041393" cy="6046432"/>
          </a:xfrm>
          <a:prstGeom prst="rect">
            <a:avLst/>
          </a:prstGeom>
          <a:ln w="19050">
            <a:solidFill>
              <a:schemeClr val="tx1"/>
            </a:solidFill>
          </a:ln>
        </p:spPr>
      </p:pic>
    </p:spTree>
    <p:extLst>
      <p:ext uri="{BB962C8B-B14F-4D97-AF65-F5344CB8AC3E}">
        <p14:creationId xmlns:p14="http://schemas.microsoft.com/office/powerpoint/2010/main" val="26712367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duotone>
              <a:schemeClr val="accent2">
                <a:shade val="45000"/>
                <a:satMod val="135000"/>
              </a:schemeClr>
              <a:prstClr val="white"/>
            </a:duotone>
          </a:blip>
          <a:srcRect l="-11" t="5145" r="16131" b="17685"/>
          <a:stretch/>
        </p:blipFill>
        <p:spPr>
          <a:xfrm>
            <a:off x="-1588" y="1"/>
            <a:ext cx="12192000" cy="6858000"/>
          </a:xfrm>
          <a:prstGeom prst="rect">
            <a:avLst/>
          </a:prstGeom>
        </p:spPr>
      </p:pic>
      <p:sp>
        <p:nvSpPr>
          <p:cNvPr id="4" name="Title 1"/>
          <p:cNvSpPr txBox="1">
            <a:spLocks/>
          </p:cNvSpPr>
          <p:nvPr/>
        </p:nvSpPr>
        <p:spPr>
          <a:xfrm>
            <a:off x="1444162" y="1765300"/>
            <a:ext cx="9300501" cy="2194560"/>
          </a:xfrm>
          <a:prstGeom prst="rect">
            <a:avLst/>
          </a:prstGeom>
          <a:ln w="19050"/>
          <a:effectLst>
            <a:outerShdw blurRad="50800" dist="762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nchorCtr="0">
            <a:normAutofit/>
          </a:bodyPr>
          <a:lst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a:lstStyle>
          <a:p>
            <a:pPr algn="ctr">
              <a:spcBef>
                <a:spcPts val="600"/>
              </a:spcBef>
              <a:spcAft>
                <a:spcPts val="600"/>
              </a:spcAft>
            </a:pPr>
            <a:r>
              <a:rPr lang="en-US" sz="6000" b="1" dirty="0"/>
              <a:t>Browsing a known Topic</a:t>
            </a:r>
          </a:p>
        </p:txBody>
      </p:sp>
      <p:sp>
        <p:nvSpPr>
          <p:cNvPr id="6" name="Text Box 3">
            <a:extLst>
              <a:ext uri="{FF2B5EF4-FFF2-40B4-BE49-F238E27FC236}">
                <a16:creationId xmlns:a16="http://schemas.microsoft.com/office/drawing/2014/main" id="{42C0FA9B-CA46-E240-9813-B88109CF483A}"/>
              </a:ext>
            </a:extLst>
          </p:cNvPr>
          <p:cNvSpPr txBox="1">
            <a:spLocks noChangeArrowheads="1"/>
          </p:cNvSpPr>
          <p:nvPr/>
        </p:nvSpPr>
        <p:spPr bwMode="auto">
          <a:xfrm>
            <a:off x="1084262" y="4271503"/>
            <a:ext cx="10515600" cy="1131077"/>
          </a:xfrm>
          <a:prstGeom prst="rect">
            <a:avLst/>
          </a:prstGeom>
          <a:ln w="19050">
            <a:headEnd/>
            <a:tailEnd/>
          </a:ln>
          <a:effectLst>
            <a:outerShdw blurRad="50800" dist="762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wrap="square" lIns="365760" tIns="45718" rIns="182880" bIns="182880" anchor="ctr" anchorCtr="0">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050" b="1" dirty="0">
                <a:solidFill>
                  <a:srgbClr val="000000"/>
                </a:solidFill>
                <a:cs typeface="Arial" panose="020B0604020202020204" pitchFamily="34" charset="0"/>
              </a:rPr>
              <a:t>  </a:t>
            </a:r>
            <a:endParaRPr lang="en-US" altLang="en-US" sz="1050" b="1" dirty="0">
              <a:solidFill>
                <a:srgbClr val="000000"/>
              </a:solidFill>
              <a:latin typeface="+mn-lt"/>
              <a:cs typeface="Arial" panose="020B0604020202020204" pitchFamily="34" charset="0"/>
            </a:endParaRPr>
          </a:p>
          <a:p>
            <a:r>
              <a:rPr lang="en-US" altLang="en-US" b="1" dirty="0">
                <a:solidFill>
                  <a:srgbClr val="000000"/>
                </a:solidFill>
                <a:latin typeface="+mn-lt"/>
                <a:cs typeface="Arial" panose="020B0604020202020204" pitchFamily="34" charset="0"/>
              </a:rPr>
              <a:t>Research hypo:</a:t>
            </a:r>
            <a:endParaRPr lang="en-US" altLang="en-US" dirty="0">
              <a:solidFill>
                <a:srgbClr val="000000"/>
              </a:solidFill>
              <a:latin typeface="+mn-lt"/>
              <a:cs typeface="Arial" panose="020B0604020202020204" pitchFamily="34" charset="0"/>
            </a:endParaRPr>
          </a:p>
          <a:p>
            <a:r>
              <a:rPr lang="en-US" altLang="en-US" dirty="0">
                <a:solidFill>
                  <a:srgbClr val="000000"/>
                </a:solidFill>
                <a:latin typeface="+mn-lt"/>
                <a:cs typeface="Arial" panose="020B0604020202020204" pitchFamily="34" charset="0"/>
              </a:rPr>
              <a:t>Find contract law cases on how offers are made or communicated</a:t>
            </a:r>
          </a:p>
        </p:txBody>
      </p:sp>
    </p:spTree>
    <p:extLst>
      <p:ext uri="{BB962C8B-B14F-4D97-AF65-F5344CB8AC3E}">
        <p14:creationId xmlns:p14="http://schemas.microsoft.com/office/powerpoint/2010/main" val="21707255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Text Box 2"/>
          <p:cNvSpPr txBox="1">
            <a:spLocks noChangeArrowheads="1"/>
          </p:cNvSpPr>
          <p:nvPr/>
        </p:nvSpPr>
        <p:spPr bwMode="auto">
          <a:xfrm>
            <a:off x="1522412" y="6262688"/>
            <a:ext cx="9144000" cy="5191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175">
                <a:solidFill>
                  <a:schemeClr val="tx1"/>
                </a:solidFill>
                <a:miter lim="800000"/>
                <a:headEnd/>
                <a:tailEnd/>
              </a14:hiddenLine>
            </a:ext>
          </a:extLst>
        </p:spPr>
        <p:txBody>
          <a:bodyPr>
            <a:spAutoFit/>
          </a:bodyPr>
          <a:lstStyle/>
          <a:p>
            <a:pPr algn="ctr">
              <a:spcBef>
                <a:spcPct val="50000"/>
              </a:spcBef>
            </a:pPr>
            <a:r>
              <a:rPr lang="en-US" sz="2800" b="1" dirty="0"/>
              <a:t>Browsing a known Topic (“Contracts”)</a:t>
            </a:r>
          </a:p>
        </p:txBody>
      </p:sp>
      <p:pic>
        <p:nvPicPr>
          <p:cNvPr id="3" name="Picture 2">
            <a:extLst>
              <a:ext uri="{FF2B5EF4-FFF2-40B4-BE49-F238E27FC236}">
                <a16:creationId xmlns:a16="http://schemas.microsoft.com/office/drawing/2014/main" id="{B478A5BA-4C3F-A149-A93E-B1007A2FAD18}"/>
              </a:ext>
            </a:extLst>
          </p:cNvPr>
          <p:cNvPicPr>
            <a:picLocks noChangeAspect="1"/>
          </p:cNvPicPr>
          <p:nvPr/>
        </p:nvPicPr>
        <p:blipFill>
          <a:blip r:embed="rId3"/>
          <a:stretch>
            <a:fillRect/>
          </a:stretch>
        </p:blipFill>
        <p:spPr>
          <a:xfrm>
            <a:off x="1442154" y="140398"/>
            <a:ext cx="9304516" cy="6046089"/>
          </a:xfrm>
          <a:prstGeom prst="rect">
            <a:avLst/>
          </a:prstGeom>
          <a:ln w="19050">
            <a:solidFill>
              <a:schemeClr val="tx1"/>
            </a:solidFill>
          </a:ln>
        </p:spPr>
      </p:pic>
      <p:pic>
        <p:nvPicPr>
          <p:cNvPr id="6" name="Picture 5">
            <a:extLst>
              <a:ext uri="{FF2B5EF4-FFF2-40B4-BE49-F238E27FC236}">
                <a16:creationId xmlns:a16="http://schemas.microsoft.com/office/drawing/2014/main" id="{65F6A786-3574-C74E-A93B-68DCFD89812C}"/>
              </a:ext>
            </a:extLst>
          </p:cNvPr>
          <p:cNvPicPr>
            <a:picLocks noChangeAspect="1"/>
          </p:cNvPicPr>
          <p:nvPr/>
        </p:nvPicPr>
        <p:blipFill>
          <a:blip r:embed="rId4"/>
          <a:stretch>
            <a:fillRect/>
          </a:stretch>
        </p:blipFill>
        <p:spPr>
          <a:xfrm>
            <a:off x="1442154" y="140397"/>
            <a:ext cx="9304516" cy="6033613"/>
          </a:xfrm>
          <a:prstGeom prst="rect">
            <a:avLst/>
          </a:prstGeom>
          <a:ln w="19050">
            <a:solidFill>
              <a:schemeClr val="tx1"/>
            </a:solidFill>
          </a:ln>
        </p:spPr>
      </p:pic>
      <p:pic>
        <p:nvPicPr>
          <p:cNvPr id="10" name="Picture 9">
            <a:extLst>
              <a:ext uri="{FF2B5EF4-FFF2-40B4-BE49-F238E27FC236}">
                <a16:creationId xmlns:a16="http://schemas.microsoft.com/office/drawing/2014/main" id="{C234D24C-9079-EE40-BFC9-438189873499}"/>
              </a:ext>
            </a:extLst>
          </p:cNvPr>
          <p:cNvPicPr>
            <a:picLocks noChangeAspect="1"/>
          </p:cNvPicPr>
          <p:nvPr/>
        </p:nvPicPr>
        <p:blipFill rotWithShape="1">
          <a:blip r:embed="rId5"/>
          <a:srcRect b="2953"/>
          <a:stretch/>
        </p:blipFill>
        <p:spPr>
          <a:xfrm>
            <a:off x="1442154" y="140396"/>
            <a:ext cx="9304516" cy="6062042"/>
          </a:xfrm>
          <a:prstGeom prst="rect">
            <a:avLst/>
          </a:prstGeom>
          <a:ln w="19050">
            <a:solidFill>
              <a:schemeClr val="tx1"/>
            </a:solidFill>
          </a:ln>
        </p:spPr>
      </p:pic>
    </p:spTree>
    <p:extLst>
      <p:ext uri="{BB962C8B-B14F-4D97-AF65-F5344CB8AC3E}">
        <p14:creationId xmlns:p14="http://schemas.microsoft.com/office/powerpoint/2010/main" val="41380237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Text Box 2"/>
          <p:cNvSpPr txBox="1">
            <a:spLocks noChangeArrowheads="1"/>
          </p:cNvSpPr>
          <p:nvPr/>
        </p:nvSpPr>
        <p:spPr bwMode="auto">
          <a:xfrm>
            <a:off x="1522412" y="6186488"/>
            <a:ext cx="9144000" cy="5191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175">
                <a:solidFill>
                  <a:schemeClr val="tx1"/>
                </a:solidFill>
                <a:miter lim="800000"/>
                <a:headEnd/>
                <a:tailEnd/>
              </a14:hiddenLine>
            </a:ext>
          </a:extLst>
        </p:spPr>
        <p:txBody>
          <a:bodyPr>
            <a:spAutoFit/>
          </a:bodyPr>
          <a:lstStyle/>
          <a:p>
            <a:pPr algn="ctr">
              <a:spcBef>
                <a:spcPct val="50000"/>
              </a:spcBef>
            </a:pPr>
            <a:r>
              <a:rPr lang="en-US" sz="2800" b="1" dirty="0"/>
              <a:t>Browsing a known Topic (“Contracts”)</a:t>
            </a:r>
          </a:p>
        </p:txBody>
      </p:sp>
      <p:pic>
        <p:nvPicPr>
          <p:cNvPr id="5" name="Picture 4">
            <a:extLst>
              <a:ext uri="{FF2B5EF4-FFF2-40B4-BE49-F238E27FC236}">
                <a16:creationId xmlns:a16="http://schemas.microsoft.com/office/drawing/2014/main" id="{EBFE61E1-BBAA-F944-BC8D-C2D0E85ECA0B}"/>
              </a:ext>
            </a:extLst>
          </p:cNvPr>
          <p:cNvPicPr>
            <a:picLocks noChangeAspect="1"/>
          </p:cNvPicPr>
          <p:nvPr/>
        </p:nvPicPr>
        <p:blipFill>
          <a:blip r:embed="rId3"/>
          <a:stretch>
            <a:fillRect/>
          </a:stretch>
        </p:blipFill>
        <p:spPr>
          <a:xfrm>
            <a:off x="1729744" y="240415"/>
            <a:ext cx="8729335" cy="5860348"/>
          </a:xfrm>
          <a:prstGeom prst="rect">
            <a:avLst/>
          </a:prstGeom>
          <a:ln w="19050">
            <a:solidFill>
              <a:schemeClr val="tx1"/>
            </a:solidFill>
          </a:ln>
        </p:spPr>
      </p:pic>
      <p:sp>
        <p:nvSpPr>
          <p:cNvPr id="10" name="Rounded Rectangle 9">
            <a:extLst>
              <a:ext uri="{FF2B5EF4-FFF2-40B4-BE49-F238E27FC236}">
                <a16:creationId xmlns:a16="http://schemas.microsoft.com/office/drawing/2014/main" id="{DC26E967-39F2-5C40-AC90-5DCEA0774AC4}"/>
              </a:ext>
            </a:extLst>
          </p:cNvPr>
          <p:cNvSpPr/>
          <p:nvPr/>
        </p:nvSpPr>
        <p:spPr bwMode="auto">
          <a:xfrm>
            <a:off x="2657543" y="3962400"/>
            <a:ext cx="2560007" cy="1418671"/>
          </a:xfrm>
          <a:prstGeom prst="roundRect">
            <a:avLst/>
          </a:prstGeom>
          <a:noFill/>
          <a:ln w="38100" cap="flat" cmpd="sng" algn="ctr">
            <a:solidFill>
              <a:schemeClr val="accent3"/>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pic>
        <p:nvPicPr>
          <p:cNvPr id="11" name="Picture 10">
            <a:extLst>
              <a:ext uri="{FF2B5EF4-FFF2-40B4-BE49-F238E27FC236}">
                <a16:creationId xmlns:a16="http://schemas.microsoft.com/office/drawing/2014/main" id="{A4DCA5DC-A409-A04E-8679-128899128580}"/>
              </a:ext>
            </a:extLst>
          </p:cNvPr>
          <p:cNvPicPr>
            <a:picLocks noChangeAspect="1"/>
          </p:cNvPicPr>
          <p:nvPr/>
        </p:nvPicPr>
        <p:blipFill>
          <a:blip r:embed="rId4"/>
          <a:stretch>
            <a:fillRect/>
          </a:stretch>
        </p:blipFill>
        <p:spPr>
          <a:xfrm>
            <a:off x="2218914" y="2830539"/>
            <a:ext cx="5558822" cy="2910378"/>
          </a:xfrm>
          <a:prstGeom prst="rect">
            <a:avLst/>
          </a:prstGeom>
          <a:ln w="19050">
            <a:solidFill>
              <a:schemeClr val="tx1"/>
            </a:solidFill>
          </a:ln>
          <a:effectLst>
            <a:outerShdw blurRad="50800" dist="38100" dir="2700000" sx="101000" sy="101000" algn="tl" rotWithShape="0">
              <a:prstClr val="black">
                <a:alpha val="60000"/>
              </a:prstClr>
            </a:outerShdw>
          </a:effectLst>
        </p:spPr>
      </p:pic>
    </p:spTree>
    <p:extLst>
      <p:ext uri="{BB962C8B-B14F-4D97-AF65-F5344CB8AC3E}">
        <p14:creationId xmlns:p14="http://schemas.microsoft.com/office/powerpoint/2010/main" val="7762988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Text Box 2"/>
          <p:cNvSpPr txBox="1">
            <a:spLocks noChangeArrowheads="1"/>
          </p:cNvSpPr>
          <p:nvPr/>
        </p:nvSpPr>
        <p:spPr bwMode="auto">
          <a:xfrm>
            <a:off x="1522412" y="6186488"/>
            <a:ext cx="9144000" cy="5191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175">
                <a:solidFill>
                  <a:schemeClr val="tx1"/>
                </a:solidFill>
                <a:miter lim="800000"/>
                <a:headEnd/>
                <a:tailEnd/>
              </a14:hiddenLine>
            </a:ext>
          </a:extLst>
        </p:spPr>
        <p:txBody>
          <a:bodyPr>
            <a:spAutoFit/>
          </a:bodyPr>
          <a:lstStyle/>
          <a:p>
            <a:pPr algn="ctr">
              <a:spcBef>
                <a:spcPct val="50000"/>
              </a:spcBef>
            </a:pPr>
            <a:r>
              <a:rPr lang="en-US" sz="2800" b="1" dirty="0"/>
              <a:t>Key Numbers lead to case headnotes &amp; citations</a:t>
            </a:r>
          </a:p>
        </p:txBody>
      </p:sp>
      <p:pic>
        <p:nvPicPr>
          <p:cNvPr id="6" name="Picture 5">
            <a:extLst>
              <a:ext uri="{FF2B5EF4-FFF2-40B4-BE49-F238E27FC236}">
                <a16:creationId xmlns:a16="http://schemas.microsoft.com/office/drawing/2014/main" id="{ABE3384F-5552-C746-BACD-0BE154C6AA1D}"/>
              </a:ext>
            </a:extLst>
          </p:cNvPr>
          <p:cNvPicPr>
            <a:picLocks noChangeAspect="1"/>
          </p:cNvPicPr>
          <p:nvPr/>
        </p:nvPicPr>
        <p:blipFill>
          <a:blip r:embed="rId3"/>
          <a:stretch>
            <a:fillRect/>
          </a:stretch>
        </p:blipFill>
        <p:spPr>
          <a:xfrm>
            <a:off x="1644036" y="241102"/>
            <a:ext cx="8607711" cy="5778697"/>
          </a:xfrm>
          <a:prstGeom prst="rect">
            <a:avLst/>
          </a:prstGeom>
          <a:ln w="19050">
            <a:solidFill>
              <a:schemeClr val="tx1"/>
            </a:solidFill>
          </a:ln>
        </p:spPr>
      </p:pic>
      <p:sp>
        <p:nvSpPr>
          <p:cNvPr id="13" name="Rounded Rectangle 12">
            <a:extLst>
              <a:ext uri="{FF2B5EF4-FFF2-40B4-BE49-F238E27FC236}">
                <a16:creationId xmlns:a16="http://schemas.microsoft.com/office/drawing/2014/main" id="{0239A52F-6EC1-C543-8C4E-86A6B0C77E5C}"/>
              </a:ext>
            </a:extLst>
          </p:cNvPr>
          <p:cNvSpPr/>
          <p:nvPr/>
        </p:nvSpPr>
        <p:spPr bwMode="auto">
          <a:xfrm>
            <a:off x="2320350" y="4590749"/>
            <a:ext cx="2629647" cy="286870"/>
          </a:xfrm>
          <a:prstGeom prst="roundRect">
            <a:avLst/>
          </a:prstGeom>
          <a:noFill/>
          <a:ln w="38100" cap="flat" cmpd="sng" algn="ctr">
            <a:solidFill>
              <a:schemeClr val="accent3"/>
            </a:solidFill>
            <a:prstDash val="solid"/>
            <a:round/>
            <a:headEnd type="none" w="med" len="med"/>
            <a:tailEnd type="none" w="med" len="med"/>
          </a:ln>
          <a:effectLst>
            <a:outerShdw blurRad="50800" dist="25400" dir="2700000" algn="tl" rotWithShape="0">
              <a:prstClr val="black">
                <a:alpha val="60000"/>
              </a:prstClr>
            </a:outerShdw>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pic>
        <p:nvPicPr>
          <p:cNvPr id="7" name="Picture 6">
            <a:extLst>
              <a:ext uri="{FF2B5EF4-FFF2-40B4-BE49-F238E27FC236}">
                <a16:creationId xmlns:a16="http://schemas.microsoft.com/office/drawing/2014/main" id="{18FD6632-E7D7-D048-BE7B-C2779FD2E14B}"/>
              </a:ext>
            </a:extLst>
          </p:cNvPr>
          <p:cNvPicPr>
            <a:picLocks noChangeAspect="1"/>
          </p:cNvPicPr>
          <p:nvPr/>
        </p:nvPicPr>
        <p:blipFill rotWithShape="1">
          <a:blip r:embed="rId4"/>
          <a:srcRect t="47774" b="30645"/>
          <a:stretch/>
        </p:blipFill>
        <p:spPr>
          <a:xfrm>
            <a:off x="2163385" y="4163132"/>
            <a:ext cx="7569011" cy="855233"/>
          </a:xfrm>
          <a:prstGeom prst="rect">
            <a:avLst/>
          </a:prstGeom>
          <a:ln w="38100">
            <a:solidFill>
              <a:schemeClr val="tx1"/>
            </a:solidFill>
          </a:ln>
          <a:effectLst>
            <a:outerShdw blurRad="50800" dist="38100" dir="2700000" sx="101000" sy="101000" algn="tl" rotWithShape="0">
              <a:prstClr val="black">
                <a:alpha val="60000"/>
              </a:prstClr>
            </a:outerShdw>
          </a:effectLst>
        </p:spPr>
      </p:pic>
      <p:pic>
        <p:nvPicPr>
          <p:cNvPr id="8" name="Picture 7">
            <a:extLst>
              <a:ext uri="{FF2B5EF4-FFF2-40B4-BE49-F238E27FC236}">
                <a16:creationId xmlns:a16="http://schemas.microsoft.com/office/drawing/2014/main" id="{B90B9513-5EF6-3848-BD6D-2985BFBD462D}"/>
              </a:ext>
            </a:extLst>
          </p:cNvPr>
          <p:cNvPicPr>
            <a:picLocks noChangeAspect="1"/>
          </p:cNvPicPr>
          <p:nvPr/>
        </p:nvPicPr>
        <p:blipFill>
          <a:blip r:embed="rId5"/>
          <a:stretch>
            <a:fillRect/>
          </a:stretch>
        </p:blipFill>
        <p:spPr>
          <a:xfrm>
            <a:off x="1575314" y="241102"/>
            <a:ext cx="8745152" cy="5859661"/>
          </a:xfrm>
          <a:prstGeom prst="rect">
            <a:avLst/>
          </a:prstGeom>
          <a:ln w="19050">
            <a:solidFill>
              <a:schemeClr val="tx1"/>
            </a:solidFill>
          </a:ln>
        </p:spPr>
      </p:pic>
    </p:spTree>
    <p:extLst>
      <p:ext uri="{BB962C8B-B14F-4D97-AF65-F5344CB8AC3E}">
        <p14:creationId xmlns:p14="http://schemas.microsoft.com/office/powerpoint/2010/main" val="15391497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duotone>
              <a:schemeClr val="accent2">
                <a:shade val="45000"/>
                <a:satMod val="135000"/>
              </a:schemeClr>
              <a:prstClr val="white"/>
            </a:duotone>
          </a:blip>
          <a:srcRect l="-11" t="5145" r="16131" b="17685"/>
          <a:stretch/>
        </p:blipFill>
        <p:spPr>
          <a:xfrm>
            <a:off x="-1588" y="1"/>
            <a:ext cx="12192000" cy="6858000"/>
          </a:xfrm>
          <a:prstGeom prst="rect">
            <a:avLst/>
          </a:prstGeom>
        </p:spPr>
      </p:pic>
      <p:sp>
        <p:nvSpPr>
          <p:cNvPr id="4" name="Title 1"/>
          <p:cNvSpPr txBox="1">
            <a:spLocks/>
          </p:cNvSpPr>
          <p:nvPr/>
        </p:nvSpPr>
        <p:spPr>
          <a:xfrm>
            <a:off x="1802474" y="1739900"/>
            <a:ext cx="8583878" cy="2194560"/>
          </a:xfrm>
          <a:prstGeom prst="rect">
            <a:avLst/>
          </a:prstGeom>
          <a:ln w="19050"/>
          <a:effectLst>
            <a:outerShdw blurRad="50800" dist="762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nchorCtr="0">
            <a:normAutofit fontScale="85000" lnSpcReduction="10000"/>
          </a:bodyPr>
          <a:lst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a:lstStyle>
          <a:p>
            <a:pPr algn="ctr">
              <a:spcBef>
                <a:spcPts val="600"/>
              </a:spcBef>
              <a:spcAft>
                <a:spcPts val="600"/>
              </a:spcAft>
            </a:pPr>
            <a:r>
              <a:rPr lang="en-US" sz="6000" b="1" dirty="0"/>
              <a:t>Synopsis, digest (</a:t>
            </a:r>
            <a:r>
              <a:rPr lang="en-US" sz="6000" b="1" dirty="0" err="1"/>
              <a:t>sy,di</a:t>
            </a:r>
            <a:r>
              <a:rPr lang="en-US" sz="6000" b="1" dirty="0"/>
              <a:t>) searching</a:t>
            </a:r>
          </a:p>
          <a:p>
            <a:pPr algn="ctr">
              <a:spcBef>
                <a:spcPts val="600"/>
              </a:spcBef>
              <a:spcAft>
                <a:spcPts val="600"/>
              </a:spcAft>
            </a:pPr>
            <a:r>
              <a:rPr lang="en-US" sz="4700" dirty="0"/>
              <a:t>Exploiting editorial enhancements</a:t>
            </a:r>
          </a:p>
        </p:txBody>
      </p:sp>
      <p:sp>
        <p:nvSpPr>
          <p:cNvPr id="6" name="Text Box 3">
            <a:extLst>
              <a:ext uri="{FF2B5EF4-FFF2-40B4-BE49-F238E27FC236}">
                <a16:creationId xmlns:a16="http://schemas.microsoft.com/office/drawing/2014/main" id="{42C0FA9B-CA46-E240-9813-B88109CF483A}"/>
              </a:ext>
            </a:extLst>
          </p:cNvPr>
          <p:cNvSpPr txBox="1">
            <a:spLocks noChangeArrowheads="1"/>
          </p:cNvSpPr>
          <p:nvPr/>
        </p:nvSpPr>
        <p:spPr bwMode="auto">
          <a:xfrm>
            <a:off x="836613" y="4124937"/>
            <a:ext cx="10515600" cy="1500409"/>
          </a:xfrm>
          <a:prstGeom prst="rect">
            <a:avLst/>
          </a:prstGeom>
          <a:ln w="19050">
            <a:headEnd/>
            <a:tailEnd/>
          </a:ln>
          <a:effectLst>
            <a:outerShdw blurRad="50800" dist="762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wrap="square" lIns="365760" tIns="45718" rIns="182880" bIns="182880" anchor="ctr" anchorCtr="0">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050" b="1" dirty="0">
                <a:solidFill>
                  <a:srgbClr val="000000"/>
                </a:solidFill>
                <a:cs typeface="Arial" panose="020B0604020202020204" pitchFamily="34" charset="0"/>
              </a:rPr>
              <a:t>  </a:t>
            </a:r>
            <a:endParaRPr lang="en-US" altLang="en-US" sz="1050" b="1" dirty="0">
              <a:solidFill>
                <a:srgbClr val="000000"/>
              </a:solidFill>
              <a:latin typeface="+mn-lt"/>
              <a:cs typeface="Arial" panose="020B0604020202020204" pitchFamily="34" charset="0"/>
            </a:endParaRPr>
          </a:p>
          <a:p>
            <a:r>
              <a:rPr lang="en-US" altLang="en-US" b="1" dirty="0">
                <a:solidFill>
                  <a:srgbClr val="000000"/>
                </a:solidFill>
                <a:latin typeface="+mn-lt"/>
                <a:cs typeface="Arial" panose="020B0604020202020204" pitchFamily="34" charset="0"/>
              </a:rPr>
              <a:t>Research hypo:</a:t>
            </a:r>
            <a:endParaRPr lang="en-US" altLang="en-US" dirty="0">
              <a:solidFill>
                <a:srgbClr val="000000"/>
              </a:solidFill>
              <a:latin typeface="+mn-lt"/>
              <a:cs typeface="Arial" panose="020B0604020202020204" pitchFamily="34" charset="0"/>
            </a:endParaRPr>
          </a:p>
          <a:p>
            <a:r>
              <a:rPr lang="en-US" altLang="en-US" dirty="0">
                <a:solidFill>
                  <a:srgbClr val="000000"/>
                </a:solidFill>
                <a:latin typeface="+mn-lt"/>
                <a:cs typeface="Arial" panose="020B0604020202020204" pitchFamily="34" charset="0"/>
              </a:rPr>
              <a:t>Find </a:t>
            </a:r>
            <a:r>
              <a:rPr lang="en-US" altLang="en-US" i="1" dirty="0">
                <a:solidFill>
                  <a:srgbClr val="000000"/>
                </a:solidFill>
                <a:latin typeface="+mn-lt"/>
                <a:cs typeface="Arial" panose="020B0604020202020204" pitchFamily="34" charset="0"/>
              </a:rPr>
              <a:t>relevant</a:t>
            </a:r>
            <a:r>
              <a:rPr lang="en-US" altLang="en-US" dirty="0">
                <a:solidFill>
                  <a:srgbClr val="000000"/>
                </a:solidFill>
                <a:latin typeface="+mn-lt"/>
                <a:cs typeface="Arial" panose="020B0604020202020204" pitchFamily="34" charset="0"/>
              </a:rPr>
              <a:t> cases discussing the FEHA definition of a disability as a condition that limits a major life activity.</a:t>
            </a:r>
          </a:p>
        </p:txBody>
      </p:sp>
    </p:spTree>
    <p:extLst>
      <p:ext uri="{BB962C8B-B14F-4D97-AF65-F5344CB8AC3E}">
        <p14:creationId xmlns:p14="http://schemas.microsoft.com/office/powerpoint/2010/main" val="9008386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ext Box 2">
            <a:extLst>
              <a:ext uri="{FF2B5EF4-FFF2-40B4-BE49-F238E27FC236}">
                <a16:creationId xmlns:a16="http://schemas.microsoft.com/office/drawing/2014/main" id="{07FBEE74-2ED3-304A-AAA5-CB6332198D56}"/>
              </a:ext>
            </a:extLst>
          </p:cNvPr>
          <p:cNvSpPr txBox="1">
            <a:spLocks noChangeArrowheads="1"/>
          </p:cNvSpPr>
          <p:nvPr/>
        </p:nvSpPr>
        <p:spPr bwMode="auto">
          <a:xfrm>
            <a:off x="1522412" y="6186488"/>
            <a:ext cx="9144000" cy="519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Lst>
        </p:spPr>
        <p:txBody>
          <a:bodyPr>
            <a:spAutoFit/>
          </a:bodyPr>
          <a:lstStyle/>
          <a:p>
            <a:pPr algn="ctr">
              <a:spcBef>
                <a:spcPct val="50000"/>
              </a:spcBef>
            </a:pPr>
            <a:r>
              <a:rPr lang="en-US" altLang="en-US" sz="2800" b="1" dirty="0"/>
              <a:t>The Synopsis &amp; Digest fields of cases on Westlaw</a:t>
            </a:r>
            <a:endParaRPr lang="en-US" altLang="en-US" b="1" dirty="0"/>
          </a:p>
        </p:txBody>
      </p:sp>
      <p:pic>
        <p:nvPicPr>
          <p:cNvPr id="3" name="Picture 2">
            <a:extLst>
              <a:ext uri="{FF2B5EF4-FFF2-40B4-BE49-F238E27FC236}">
                <a16:creationId xmlns:a16="http://schemas.microsoft.com/office/drawing/2014/main" id="{306D3BAF-BB6E-3344-87A6-91EDA281AB5F}"/>
              </a:ext>
            </a:extLst>
          </p:cNvPr>
          <p:cNvPicPr>
            <a:picLocks noChangeAspect="1"/>
          </p:cNvPicPr>
          <p:nvPr/>
        </p:nvPicPr>
        <p:blipFill>
          <a:blip r:embed="rId3"/>
          <a:stretch>
            <a:fillRect/>
          </a:stretch>
        </p:blipFill>
        <p:spPr>
          <a:xfrm>
            <a:off x="1572064" y="129071"/>
            <a:ext cx="9042009" cy="6025667"/>
          </a:xfrm>
          <a:prstGeom prst="rect">
            <a:avLst/>
          </a:prstGeom>
          <a:ln w="19050">
            <a:solidFill>
              <a:schemeClr val="tx1"/>
            </a:solidFill>
          </a:ln>
        </p:spPr>
      </p:pic>
      <p:grpSp>
        <p:nvGrpSpPr>
          <p:cNvPr id="26" name="Group 25">
            <a:extLst>
              <a:ext uri="{FF2B5EF4-FFF2-40B4-BE49-F238E27FC236}">
                <a16:creationId xmlns:a16="http://schemas.microsoft.com/office/drawing/2014/main" id="{98CEE3ED-AC09-F248-AA95-4D74F78AB711}"/>
              </a:ext>
            </a:extLst>
          </p:cNvPr>
          <p:cNvGrpSpPr/>
          <p:nvPr/>
        </p:nvGrpSpPr>
        <p:grpSpPr>
          <a:xfrm>
            <a:off x="2583595" y="404814"/>
            <a:ext cx="7018948" cy="5198085"/>
            <a:chOff x="1061183" y="404813"/>
            <a:chExt cx="7018948" cy="5198085"/>
          </a:xfrm>
          <a:effectLst>
            <a:outerShdw blurRad="50800" dist="76200" dir="2700000" algn="tl" rotWithShape="0">
              <a:prstClr val="black">
                <a:alpha val="40000"/>
              </a:prstClr>
            </a:outerShdw>
          </a:effectLst>
        </p:grpSpPr>
        <p:grpSp>
          <p:nvGrpSpPr>
            <p:cNvPr id="27" name="Group 24">
              <a:extLst>
                <a:ext uri="{FF2B5EF4-FFF2-40B4-BE49-F238E27FC236}">
                  <a16:creationId xmlns:a16="http://schemas.microsoft.com/office/drawing/2014/main" id="{1914E977-6051-434D-9090-D644D7E4D81F}"/>
                </a:ext>
              </a:extLst>
            </p:cNvPr>
            <p:cNvGrpSpPr>
              <a:grpSpLocks/>
            </p:cNvGrpSpPr>
            <p:nvPr/>
          </p:nvGrpSpPr>
          <p:grpSpPr bwMode="auto">
            <a:xfrm>
              <a:off x="1076325" y="404813"/>
              <a:ext cx="6991350" cy="4724400"/>
              <a:chOff x="678" y="373"/>
              <a:chExt cx="4404" cy="2976"/>
            </a:xfrm>
          </p:grpSpPr>
          <p:pic>
            <p:nvPicPr>
              <p:cNvPr id="29" name="Picture 18" descr="SynopsisFieldDetail">
                <a:extLst>
                  <a:ext uri="{FF2B5EF4-FFF2-40B4-BE49-F238E27FC236}">
                    <a16:creationId xmlns:a16="http://schemas.microsoft.com/office/drawing/2014/main" id="{CEFCCB43-F43A-6146-9133-B3D40E9126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 y="373"/>
                <a:ext cx="4404" cy="297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0" name="Rectangle 19">
                <a:extLst>
                  <a:ext uri="{FF2B5EF4-FFF2-40B4-BE49-F238E27FC236}">
                    <a16:creationId xmlns:a16="http://schemas.microsoft.com/office/drawing/2014/main" id="{F8AE0B78-FCD3-9E4E-81EF-E4E4355CBD48}"/>
                  </a:ext>
                </a:extLst>
              </p:cNvPr>
              <p:cNvSpPr>
                <a:spLocks noChangeArrowheads="1"/>
              </p:cNvSpPr>
              <p:nvPr/>
            </p:nvSpPr>
            <p:spPr bwMode="auto">
              <a:xfrm>
                <a:off x="1206" y="3187"/>
                <a:ext cx="431" cy="143"/>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 name="Rectangle 20">
                <a:extLst>
                  <a:ext uri="{FF2B5EF4-FFF2-40B4-BE49-F238E27FC236}">
                    <a16:creationId xmlns:a16="http://schemas.microsoft.com/office/drawing/2014/main" id="{95A176B0-71DC-DF42-A2CE-66C6DFDF9138}"/>
                  </a:ext>
                </a:extLst>
              </p:cNvPr>
              <p:cNvSpPr>
                <a:spLocks noChangeArrowheads="1"/>
              </p:cNvSpPr>
              <p:nvPr/>
            </p:nvSpPr>
            <p:spPr bwMode="auto">
              <a:xfrm>
                <a:off x="796" y="1846"/>
                <a:ext cx="774" cy="143"/>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 name="Rectangle 21">
                <a:extLst>
                  <a:ext uri="{FF2B5EF4-FFF2-40B4-BE49-F238E27FC236}">
                    <a16:creationId xmlns:a16="http://schemas.microsoft.com/office/drawing/2014/main" id="{C6697A55-F8AA-C141-B703-AE2AB2A28D4B}"/>
                  </a:ext>
                </a:extLst>
              </p:cNvPr>
              <p:cNvSpPr>
                <a:spLocks noChangeArrowheads="1"/>
              </p:cNvSpPr>
              <p:nvPr/>
            </p:nvSpPr>
            <p:spPr bwMode="auto">
              <a:xfrm>
                <a:off x="3261" y="1010"/>
                <a:ext cx="774" cy="11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 name="Rectangle 22">
                <a:extLst>
                  <a:ext uri="{FF2B5EF4-FFF2-40B4-BE49-F238E27FC236}">
                    <a16:creationId xmlns:a16="http://schemas.microsoft.com/office/drawing/2014/main" id="{5FB305EA-A8E7-034F-B400-57B6D4A68FD1}"/>
                  </a:ext>
                </a:extLst>
              </p:cNvPr>
              <p:cNvSpPr>
                <a:spLocks noChangeArrowheads="1"/>
              </p:cNvSpPr>
              <p:nvPr/>
            </p:nvSpPr>
            <p:spPr bwMode="auto">
              <a:xfrm>
                <a:off x="3732" y="1338"/>
                <a:ext cx="774" cy="11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 name="Rectangle 23">
                <a:extLst>
                  <a:ext uri="{FF2B5EF4-FFF2-40B4-BE49-F238E27FC236}">
                    <a16:creationId xmlns:a16="http://schemas.microsoft.com/office/drawing/2014/main" id="{8B80BF06-13DA-3842-9248-1C800C26393B}"/>
                  </a:ext>
                </a:extLst>
              </p:cNvPr>
              <p:cNvSpPr>
                <a:spLocks noChangeArrowheads="1"/>
              </p:cNvSpPr>
              <p:nvPr/>
            </p:nvSpPr>
            <p:spPr bwMode="auto">
              <a:xfrm>
                <a:off x="4053" y="1446"/>
                <a:ext cx="831" cy="28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8" name="Text Box 25">
              <a:extLst>
                <a:ext uri="{FF2B5EF4-FFF2-40B4-BE49-F238E27FC236}">
                  <a16:creationId xmlns:a16="http://schemas.microsoft.com/office/drawing/2014/main" id="{6B50FB0C-A159-B947-BBF9-2126AE035194}"/>
                </a:ext>
              </a:extLst>
            </p:cNvPr>
            <p:cNvSpPr txBox="1">
              <a:spLocks noChangeArrowheads="1"/>
            </p:cNvSpPr>
            <p:nvPr/>
          </p:nvSpPr>
          <p:spPr bwMode="auto">
            <a:xfrm>
              <a:off x="1061183" y="5126648"/>
              <a:ext cx="7018948" cy="47625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a:solidFill>
                    <a:srgbClr val="F07324"/>
                  </a:solidFill>
                </a:rPr>
                <a:t>Synopsis</a:t>
              </a:r>
              <a:r>
                <a:rPr lang="en-US" altLang="en-US"/>
                <a:t> — the bare essence of the case</a:t>
              </a:r>
            </a:p>
          </p:txBody>
        </p:sp>
      </p:grpSp>
      <p:grpSp>
        <p:nvGrpSpPr>
          <p:cNvPr id="36" name="Group 35">
            <a:extLst>
              <a:ext uri="{FF2B5EF4-FFF2-40B4-BE49-F238E27FC236}">
                <a16:creationId xmlns:a16="http://schemas.microsoft.com/office/drawing/2014/main" id="{A2931881-5871-5C4F-BC28-0B77949D2D5E}"/>
              </a:ext>
            </a:extLst>
          </p:cNvPr>
          <p:cNvGrpSpPr/>
          <p:nvPr/>
        </p:nvGrpSpPr>
        <p:grpSpPr>
          <a:xfrm>
            <a:off x="1685142" y="642449"/>
            <a:ext cx="8866970" cy="4772860"/>
            <a:chOff x="145145" y="1002934"/>
            <a:chExt cx="8866970" cy="4772860"/>
          </a:xfrm>
          <a:effectLst>
            <a:outerShdw blurRad="50800" dist="76200" dir="2700000" algn="tl" rotWithShape="0">
              <a:prstClr val="black">
                <a:alpha val="40000"/>
              </a:prstClr>
            </a:outerShdw>
          </a:effectLst>
        </p:grpSpPr>
        <p:pic>
          <p:nvPicPr>
            <p:cNvPr id="37" name="Picture 27" descr="DigestFieldDetail">
              <a:extLst>
                <a:ext uri="{FF2B5EF4-FFF2-40B4-BE49-F238E27FC236}">
                  <a16:creationId xmlns:a16="http://schemas.microsoft.com/office/drawing/2014/main" id="{25E5BBD9-E1BB-CD49-A299-5992A94A219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6552" y="1002934"/>
              <a:ext cx="8848725" cy="3768725"/>
            </a:xfrm>
            <a:prstGeom prst="rect">
              <a:avLst/>
            </a:prstGeom>
            <a:noFill/>
            <a:ln w="19050">
              <a:solidFill>
                <a:srgbClr val="000000"/>
              </a:solidFill>
              <a:miter lim="800000"/>
              <a:headEnd/>
              <a:tailEnd/>
            </a:ln>
            <a:effectLst/>
            <a:extLst>
              <a:ext uri="{909E8E84-426E-40DD-AFC4-6F175D3DCCD1}">
                <a14:hiddenFill xmlns:a14="http://schemas.microsoft.com/office/drawing/2010/main">
                  <a:solidFill>
                    <a:srgbClr val="FFFFFF"/>
                  </a:solidFill>
                </a14:hiddenFill>
              </a:ext>
            </a:extLst>
          </p:spPr>
        </p:pic>
        <p:sp>
          <p:nvSpPr>
            <p:cNvPr id="38" name="Text Box 28">
              <a:extLst>
                <a:ext uri="{FF2B5EF4-FFF2-40B4-BE49-F238E27FC236}">
                  <a16:creationId xmlns:a16="http://schemas.microsoft.com/office/drawing/2014/main" id="{C27F6113-BE4C-AD40-A62C-240C7ACC6A2D}"/>
                </a:ext>
              </a:extLst>
            </p:cNvPr>
            <p:cNvSpPr txBox="1">
              <a:spLocks noChangeArrowheads="1"/>
            </p:cNvSpPr>
            <p:nvPr/>
          </p:nvSpPr>
          <p:spPr bwMode="auto">
            <a:xfrm>
              <a:off x="145145" y="4760131"/>
              <a:ext cx="8866970" cy="1015663"/>
            </a:xfrm>
            <a:prstGeom prst="rect">
              <a:avLst/>
            </a:prstGeom>
            <a:solidFill>
              <a:schemeClr val="bg1"/>
            </a:solidFill>
            <a:ln w="19050">
              <a:solidFill>
                <a:schemeClr val="tx1"/>
              </a:solidFill>
              <a:miter lim="800000"/>
              <a:headEnd/>
              <a:tailEnd/>
            </a:ln>
            <a:effectLst/>
          </p:spPr>
          <p:txBody>
            <a:bodyPr wrap="square">
              <a:spAutoFit/>
            </a:bodyPr>
            <a:lstStyle/>
            <a:p>
              <a:pPr algn="ctr">
                <a:spcBef>
                  <a:spcPct val="50000"/>
                </a:spcBef>
              </a:pPr>
              <a:r>
                <a:rPr lang="en-US" altLang="en-US" dirty="0">
                  <a:solidFill>
                    <a:srgbClr val="F07324"/>
                  </a:solidFill>
                </a:rPr>
                <a:t>Digest</a:t>
              </a:r>
              <a:r>
                <a:rPr lang="en-US" altLang="en-US" dirty="0"/>
                <a:t> </a:t>
              </a:r>
              <a:br>
                <a:rPr lang="en-US" altLang="en-US" dirty="0"/>
              </a:br>
              <a:r>
                <a:rPr lang="en-US" altLang="en-US" sz="1800" dirty="0"/>
                <a:t>Headnotes (summaries of each point of law) plus </a:t>
              </a:r>
              <a:br>
                <a:rPr lang="en-US" altLang="en-US" sz="1800" dirty="0"/>
              </a:br>
              <a:r>
                <a:rPr lang="en-US" altLang="en-US" sz="1800" dirty="0"/>
                <a:t>Topic and Key Number “classification” information</a:t>
              </a:r>
            </a:p>
          </p:txBody>
        </p:sp>
      </p:grpSp>
    </p:spTree>
    <p:extLst>
      <p:ext uri="{BB962C8B-B14F-4D97-AF65-F5344CB8AC3E}">
        <p14:creationId xmlns:p14="http://schemas.microsoft.com/office/powerpoint/2010/main" val="5660455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ext Box 2">
            <a:extLst>
              <a:ext uri="{FF2B5EF4-FFF2-40B4-BE49-F238E27FC236}">
                <a16:creationId xmlns:a16="http://schemas.microsoft.com/office/drawing/2014/main" id="{C2FFAFDC-E550-4E42-8DC5-72F745C917ED}"/>
              </a:ext>
            </a:extLst>
          </p:cNvPr>
          <p:cNvSpPr txBox="1">
            <a:spLocks noChangeArrowheads="1"/>
          </p:cNvSpPr>
          <p:nvPr/>
        </p:nvSpPr>
        <p:spPr bwMode="auto">
          <a:xfrm>
            <a:off x="1522412" y="6186488"/>
            <a:ext cx="9144000" cy="519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Lst>
        </p:spPr>
        <p:txBody>
          <a:bodyPr>
            <a:spAutoFit/>
          </a:bodyPr>
          <a:lstStyle/>
          <a:p>
            <a:pPr algn="ctr">
              <a:spcBef>
                <a:spcPct val="50000"/>
              </a:spcBef>
            </a:pPr>
            <a:r>
              <a:rPr lang="en-US" altLang="en-US" sz="2800" b="1" dirty="0"/>
              <a:t>Results without and with “</a:t>
            </a:r>
            <a:r>
              <a:rPr lang="en-US" altLang="en-US" sz="2800" b="1" dirty="0" err="1"/>
              <a:t>sy,di</a:t>
            </a:r>
            <a:r>
              <a:rPr lang="en-US" altLang="en-US" sz="2800" b="1" dirty="0"/>
              <a:t>” searching</a:t>
            </a:r>
            <a:endParaRPr lang="en-US" altLang="en-US" b="1" dirty="0"/>
          </a:p>
        </p:txBody>
      </p:sp>
      <p:grpSp>
        <p:nvGrpSpPr>
          <p:cNvPr id="8" name="Group 7">
            <a:extLst>
              <a:ext uri="{FF2B5EF4-FFF2-40B4-BE49-F238E27FC236}">
                <a16:creationId xmlns:a16="http://schemas.microsoft.com/office/drawing/2014/main" id="{3B6540CD-C509-5744-8815-E41330D053EB}"/>
              </a:ext>
            </a:extLst>
          </p:cNvPr>
          <p:cNvGrpSpPr/>
          <p:nvPr/>
        </p:nvGrpSpPr>
        <p:grpSpPr>
          <a:xfrm>
            <a:off x="1631927" y="188553"/>
            <a:ext cx="8924969" cy="5966185"/>
            <a:chOff x="292714" y="160478"/>
            <a:chExt cx="8558572" cy="5721255"/>
          </a:xfrm>
        </p:grpSpPr>
        <p:grpSp>
          <p:nvGrpSpPr>
            <p:cNvPr id="7" name="Group 6">
              <a:extLst>
                <a:ext uri="{FF2B5EF4-FFF2-40B4-BE49-F238E27FC236}">
                  <a16:creationId xmlns:a16="http://schemas.microsoft.com/office/drawing/2014/main" id="{DD408BC8-84AF-AF49-94D2-CC593BC97820}"/>
                </a:ext>
              </a:extLst>
            </p:cNvPr>
            <p:cNvGrpSpPr/>
            <p:nvPr/>
          </p:nvGrpSpPr>
          <p:grpSpPr>
            <a:xfrm>
              <a:off x="292714" y="160478"/>
              <a:ext cx="8558572" cy="5721255"/>
              <a:chOff x="292714" y="160478"/>
              <a:chExt cx="8558572" cy="5721255"/>
            </a:xfrm>
          </p:grpSpPr>
          <p:pic>
            <p:nvPicPr>
              <p:cNvPr id="3" name="Picture 2">
                <a:extLst>
                  <a:ext uri="{FF2B5EF4-FFF2-40B4-BE49-F238E27FC236}">
                    <a16:creationId xmlns:a16="http://schemas.microsoft.com/office/drawing/2014/main" id="{44426E90-02FD-5F4D-B6A2-D5D351FB88C3}"/>
                  </a:ext>
                </a:extLst>
              </p:cNvPr>
              <p:cNvPicPr>
                <a:picLocks noChangeAspect="1"/>
              </p:cNvPicPr>
              <p:nvPr/>
            </p:nvPicPr>
            <p:blipFill>
              <a:blip r:embed="rId3"/>
              <a:stretch>
                <a:fillRect/>
              </a:stretch>
            </p:blipFill>
            <p:spPr>
              <a:xfrm>
                <a:off x="292714" y="160478"/>
                <a:ext cx="8558572" cy="5721255"/>
              </a:xfrm>
              <a:prstGeom prst="rect">
                <a:avLst/>
              </a:prstGeom>
              <a:ln w="19050">
                <a:solidFill>
                  <a:schemeClr val="tx1"/>
                </a:solidFill>
              </a:ln>
            </p:spPr>
          </p:pic>
          <p:sp>
            <p:nvSpPr>
              <p:cNvPr id="5" name="Rectangle 4">
                <a:extLst>
                  <a:ext uri="{FF2B5EF4-FFF2-40B4-BE49-F238E27FC236}">
                    <a16:creationId xmlns:a16="http://schemas.microsoft.com/office/drawing/2014/main" id="{2CD0C015-EA43-DE45-911A-DFC52274443C}"/>
                  </a:ext>
                </a:extLst>
              </p:cNvPr>
              <p:cNvSpPr/>
              <p:nvPr/>
            </p:nvSpPr>
            <p:spPr bwMode="auto">
              <a:xfrm>
                <a:off x="4831882" y="413887"/>
                <a:ext cx="616017" cy="298383"/>
              </a:xfrm>
              <a:prstGeom prst="rect">
                <a:avLst/>
              </a:prstGeom>
              <a:solidFill>
                <a:srgbClr val="125A9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grpSp>
        <p:sp>
          <p:nvSpPr>
            <p:cNvPr id="136198" name="Text Box 6">
              <a:extLst>
                <a:ext uri="{FF2B5EF4-FFF2-40B4-BE49-F238E27FC236}">
                  <a16:creationId xmlns:a16="http://schemas.microsoft.com/office/drawing/2014/main" id="{A5C04DC6-E595-6449-8C27-F919027A1063}"/>
                </a:ext>
              </a:extLst>
            </p:cNvPr>
            <p:cNvSpPr txBox="1">
              <a:spLocks noChangeArrowheads="1"/>
            </p:cNvSpPr>
            <p:nvPr/>
          </p:nvSpPr>
          <p:spPr bwMode="auto">
            <a:xfrm>
              <a:off x="990600" y="2892375"/>
              <a:ext cx="7308060" cy="1505221"/>
            </a:xfrm>
            <a:prstGeom prst="rect">
              <a:avLst/>
            </a:prstGeom>
            <a:solidFill>
              <a:schemeClr val="bg1"/>
            </a:solidFill>
            <a:ln w="28575">
              <a:solidFill>
                <a:schemeClr val="tx1"/>
              </a:solidFill>
              <a:miter lim="800000"/>
              <a:headEnd/>
              <a:tailEnd/>
            </a:ln>
            <a:effectLst>
              <a:outerShdw blurRad="50800" dist="38100" dir="2700000" sx="101000" sy="101000" algn="tl" rotWithShape="0">
                <a:prstClr val="black">
                  <a:alpha val="60000"/>
                </a:prstClr>
              </a:outerShdw>
            </a:effectLst>
          </p:spPr>
          <p:txBody>
            <a:bodyPr wrap="square">
              <a:spAutoFit/>
            </a:bodyPr>
            <a:lstStyle/>
            <a:p>
              <a:pPr>
                <a:spcBef>
                  <a:spcPct val="50000"/>
                </a:spcBef>
              </a:pPr>
              <a:r>
                <a:rPr lang="en-US" altLang="en-US" dirty="0"/>
                <a:t> Search:</a:t>
              </a:r>
            </a:p>
            <a:p>
              <a:pPr>
                <a:spcBef>
                  <a:spcPct val="50000"/>
                </a:spcBef>
              </a:pPr>
              <a:r>
                <a:rPr lang="en-US" altLang="en-US" dirty="0">
                  <a:solidFill>
                    <a:srgbClr val="3F7CB6"/>
                  </a:solidFill>
                </a:rPr>
                <a:t>  advanced: </a:t>
              </a:r>
              <a:r>
                <a:rPr lang="en-US" altLang="en-US" dirty="0" err="1">
                  <a:solidFill>
                    <a:srgbClr val="3F7CB6"/>
                  </a:solidFill>
                </a:rPr>
                <a:t>disab</a:t>
              </a:r>
              <a:r>
                <a:rPr lang="en-US" altLang="en-US" dirty="0">
                  <a:solidFill>
                    <a:srgbClr val="3F7CB6"/>
                  </a:solidFill>
                </a:rPr>
                <a:t>! and limit /p "major life activity"</a:t>
              </a:r>
            </a:p>
            <a:p>
              <a:pPr>
                <a:spcBef>
                  <a:spcPct val="50000"/>
                </a:spcBef>
              </a:pPr>
              <a:r>
                <a:rPr lang="en-US" altLang="en-US" dirty="0"/>
                <a:t> Results: 183 cases, mixed relevance</a:t>
              </a:r>
            </a:p>
          </p:txBody>
        </p:sp>
      </p:grpSp>
      <p:grpSp>
        <p:nvGrpSpPr>
          <p:cNvPr id="17" name="Group 16">
            <a:extLst>
              <a:ext uri="{FF2B5EF4-FFF2-40B4-BE49-F238E27FC236}">
                <a16:creationId xmlns:a16="http://schemas.microsoft.com/office/drawing/2014/main" id="{F235C31B-D6EA-1D42-85E2-AD23100E6707}"/>
              </a:ext>
            </a:extLst>
          </p:cNvPr>
          <p:cNvGrpSpPr/>
          <p:nvPr/>
        </p:nvGrpSpPr>
        <p:grpSpPr>
          <a:xfrm>
            <a:off x="1522412" y="166641"/>
            <a:ext cx="9143997" cy="5980076"/>
            <a:chOff x="156533" y="103788"/>
            <a:chExt cx="8830934" cy="5775336"/>
          </a:xfrm>
        </p:grpSpPr>
        <p:grpSp>
          <p:nvGrpSpPr>
            <p:cNvPr id="18" name="Group 17">
              <a:extLst>
                <a:ext uri="{FF2B5EF4-FFF2-40B4-BE49-F238E27FC236}">
                  <a16:creationId xmlns:a16="http://schemas.microsoft.com/office/drawing/2014/main" id="{51337648-B3DF-2743-B74A-00E6222295F7}"/>
                </a:ext>
              </a:extLst>
            </p:cNvPr>
            <p:cNvGrpSpPr/>
            <p:nvPr/>
          </p:nvGrpSpPr>
          <p:grpSpPr>
            <a:xfrm>
              <a:off x="262298" y="103788"/>
              <a:ext cx="8619404" cy="5775336"/>
              <a:chOff x="262298" y="103788"/>
              <a:chExt cx="8619404" cy="5775336"/>
            </a:xfrm>
          </p:grpSpPr>
          <p:pic>
            <p:nvPicPr>
              <p:cNvPr id="20" name="Picture 19">
                <a:extLst>
                  <a:ext uri="{FF2B5EF4-FFF2-40B4-BE49-F238E27FC236}">
                    <a16:creationId xmlns:a16="http://schemas.microsoft.com/office/drawing/2014/main" id="{65E6722D-A062-4D42-A2E4-887FE19D8D43}"/>
                  </a:ext>
                </a:extLst>
              </p:cNvPr>
              <p:cNvPicPr>
                <a:picLocks noChangeAspect="1"/>
              </p:cNvPicPr>
              <p:nvPr/>
            </p:nvPicPr>
            <p:blipFill>
              <a:blip r:embed="rId4"/>
              <a:stretch>
                <a:fillRect/>
              </a:stretch>
            </p:blipFill>
            <p:spPr>
              <a:xfrm>
                <a:off x="262298" y="103788"/>
                <a:ext cx="8619404" cy="5775336"/>
              </a:xfrm>
              <a:prstGeom prst="rect">
                <a:avLst/>
              </a:prstGeom>
              <a:ln w="19050">
                <a:solidFill>
                  <a:schemeClr val="tx1"/>
                </a:solidFill>
              </a:ln>
            </p:spPr>
          </p:pic>
          <p:sp>
            <p:nvSpPr>
              <p:cNvPr id="21" name="Rectangle 20">
                <a:extLst>
                  <a:ext uri="{FF2B5EF4-FFF2-40B4-BE49-F238E27FC236}">
                    <a16:creationId xmlns:a16="http://schemas.microsoft.com/office/drawing/2014/main" id="{217BFA91-10D0-2A47-8FFB-B397B1B0CD20}"/>
                  </a:ext>
                </a:extLst>
              </p:cNvPr>
              <p:cNvSpPr/>
              <p:nvPr/>
            </p:nvSpPr>
            <p:spPr bwMode="auto">
              <a:xfrm>
                <a:off x="4870382" y="394636"/>
                <a:ext cx="616017" cy="298383"/>
              </a:xfrm>
              <a:prstGeom prst="rect">
                <a:avLst/>
              </a:prstGeom>
              <a:solidFill>
                <a:srgbClr val="125A9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1300">
                  <a:solidFill>
                    <a:srgbClr val="000000"/>
                  </a:solidFill>
                  <a:latin typeface="Arial" charset="0"/>
                  <a:ea typeface="ＭＳ Ｐゴシック" charset="0"/>
                  <a:cs typeface="ＭＳ Ｐゴシック" charset="0"/>
                </a:endParaRPr>
              </a:p>
            </p:txBody>
          </p:sp>
        </p:grpSp>
        <p:sp>
          <p:nvSpPr>
            <p:cNvPr id="19" name="Text Box 16">
              <a:extLst>
                <a:ext uri="{FF2B5EF4-FFF2-40B4-BE49-F238E27FC236}">
                  <a16:creationId xmlns:a16="http://schemas.microsoft.com/office/drawing/2014/main" id="{A536D96C-E2E9-A246-8D69-126B838E972F}"/>
                </a:ext>
              </a:extLst>
            </p:cNvPr>
            <p:cNvSpPr txBox="1">
              <a:spLocks noChangeArrowheads="1"/>
            </p:cNvSpPr>
            <p:nvPr/>
          </p:nvSpPr>
          <p:spPr bwMode="auto">
            <a:xfrm>
              <a:off x="156533" y="2499994"/>
              <a:ext cx="8830934" cy="1515920"/>
            </a:xfrm>
            <a:prstGeom prst="rect">
              <a:avLst/>
            </a:prstGeom>
            <a:solidFill>
              <a:schemeClr val="bg1"/>
            </a:solidFill>
            <a:ln w="28575">
              <a:solidFill>
                <a:schemeClr val="tx1"/>
              </a:solidFill>
              <a:miter lim="800000"/>
              <a:headEnd/>
              <a:tailEnd/>
            </a:ln>
            <a:effectLst>
              <a:outerShdw blurRad="50800" dist="76200" dir="2700000" algn="tl" rotWithShape="0">
                <a:prstClr val="black">
                  <a:alpha val="40000"/>
                </a:prstClr>
              </a:outerShdw>
            </a:effectLst>
          </p:spPr>
          <p:txBody>
            <a:bodyPr wrap="square">
              <a:spAutoFit/>
            </a:bodyPr>
            <a:lstStyle/>
            <a:p>
              <a:pPr>
                <a:spcBef>
                  <a:spcPct val="50000"/>
                </a:spcBef>
              </a:pPr>
              <a:r>
                <a:rPr lang="en-US" altLang="en-US" dirty="0"/>
                <a:t> Search:</a:t>
              </a:r>
            </a:p>
            <a:p>
              <a:pPr>
                <a:spcBef>
                  <a:spcPct val="50000"/>
                </a:spcBef>
              </a:pPr>
              <a:r>
                <a:rPr lang="en-US" altLang="en-US" dirty="0">
                  <a:solidFill>
                    <a:srgbClr val="3F7CB6"/>
                  </a:solidFill>
                </a:rPr>
                <a:t>   advanced: </a:t>
              </a:r>
              <a:r>
                <a:rPr lang="en-US" altLang="en-US" dirty="0">
                  <a:solidFill>
                    <a:schemeClr val="accent2">
                      <a:lumMod val="75000"/>
                    </a:schemeClr>
                  </a:solidFill>
                </a:rPr>
                <a:t>SY,DI</a:t>
              </a:r>
              <a:r>
                <a:rPr lang="en-US" altLang="en-US" dirty="0">
                  <a:solidFill>
                    <a:srgbClr val="3F7CB6"/>
                  </a:solidFill>
                </a:rPr>
                <a:t>(</a:t>
              </a:r>
              <a:r>
                <a:rPr lang="en-US" altLang="en-US" dirty="0" err="1">
                  <a:solidFill>
                    <a:srgbClr val="3F7CB6"/>
                  </a:solidFill>
                </a:rPr>
                <a:t>disab</a:t>
              </a:r>
              <a:r>
                <a:rPr lang="en-US" altLang="en-US" dirty="0">
                  <a:solidFill>
                    <a:srgbClr val="3F7CB6"/>
                  </a:solidFill>
                </a:rPr>
                <a:t>! and limit and "major life activity")</a:t>
              </a:r>
            </a:p>
            <a:p>
              <a:pPr>
                <a:spcBef>
                  <a:spcPct val="50000"/>
                </a:spcBef>
              </a:pPr>
              <a:r>
                <a:rPr lang="en-US" altLang="en-US" dirty="0"/>
                <a:t> Results: 17 cases, good relevance</a:t>
              </a:r>
            </a:p>
          </p:txBody>
        </p:sp>
      </p:grpSp>
    </p:spTree>
    <p:extLst>
      <p:ext uri="{BB962C8B-B14F-4D97-AF65-F5344CB8AC3E}">
        <p14:creationId xmlns:p14="http://schemas.microsoft.com/office/powerpoint/2010/main" val="10133628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ooks 16x9">
  <a:themeElements>
    <a:clrScheme name="Books_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extLst>
    <a:ext uri="{05A4C25C-085E-4340-85A3-A5531E510DB2}">
      <thm15:themeFamily xmlns:thm15="http://schemas.microsoft.com/office/thememl/2012/main" name="TF02787940.potx" id="{9A4E33EC-D715-440E-9062-8AFA4CC9E341}" vid="{0DFBCB81-4ACA-49F1-BA1C-2B43B27F1FC4}"/>
    </a:ext>
  </a:extLst>
</a:theme>
</file>

<file path=ppt/theme/theme2.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ppt/theme/theme3.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Blue bookstack presentation (widescreen)</Template>
  <TotalTime>1549</TotalTime>
  <Words>5549</Words>
  <Application>Microsoft Macintosh PowerPoint</Application>
  <PresentationFormat>Custom</PresentationFormat>
  <Paragraphs>1466</Paragraphs>
  <Slides>124</Slides>
  <Notes>117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124</vt:i4>
      </vt:variant>
    </vt:vector>
  </HeadingPairs>
  <TitlesOfParts>
    <vt:vector size="128" baseType="lpstr">
      <vt:lpstr>ＭＳ Ｐゴシック</vt:lpstr>
      <vt:lpstr>Arial</vt:lpstr>
      <vt:lpstr>Century Gothic</vt:lpstr>
      <vt:lpstr>Books 16x9</vt:lpstr>
      <vt:lpstr>Six ways to find  cases</vt:lpstr>
      <vt:lpstr>Introduction</vt:lpstr>
      <vt:lpstr>PowerPoint Presentation</vt:lpstr>
      <vt:lpstr>Case-finding tools / techniques</vt:lpstr>
      <vt:lpstr>Case-finding tools / techniques</vt:lpstr>
      <vt:lpstr>Secondary Sources</vt:lpstr>
      <vt:lpstr>Secondary Sources</vt:lpstr>
      <vt:lpstr>Case citation in secondary source (Lexis)</vt:lpstr>
      <vt:lpstr>Case citation in secondary source (Westlaw)</vt:lpstr>
      <vt:lpstr>Secondary Sources  Advantages &amp; Disadvantages</vt:lpstr>
      <vt:lpstr>Advantages — secondary sources</vt:lpstr>
      <vt:lpstr>Disadvantages — secondary sources</vt:lpstr>
      <vt:lpstr>Ask the Zief Research Librarians!</vt:lpstr>
      <vt:lpstr>Annotated Codes</vt:lpstr>
      <vt:lpstr>Photo credits</vt:lpstr>
      <vt:lpstr>PowerPoint Presentation</vt:lpstr>
      <vt:lpstr>PowerPoint Presentation</vt:lpstr>
      <vt:lpstr>Six ways to find  cases</vt:lpstr>
      <vt:lpstr>Case-finding tools / techniques</vt:lpstr>
      <vt:lpstr>Annotated Codes</vt:lpstr>
      <vt:lpstr>Annotated Codes</vt:lpstr>
      <vt:lpstr>Annotated codes — Lexis — state codes</vt:lpstr>
      <vt:lpstr>PowerPoint Presentation</vt:lpstr>
      <vt:lpstr>PowerPoint Presentation</vt:lpstr>
      <vt:lpstr>Annotated Codes  Advantages &amp; Disadvantages</vt:lpstr>
      <vt:lpstr>Advantages — annotated codes</vt:lpstr>
      <vt:lpstr>Disadvantages — annotated codes</vt:lpstr>
      <vt:lpstr>Ask the Zief Research Librarians!</vt:lpstr>
      <vt:lpstr>Table of Authorities</vt:lpstr>
      <vt:lpstr>Photo credits</vt:lpstr>
      <vt:lpstr>PowerPoint Presentation</vt:lpstr>
      <vt:lpstr>PowerPoint Presentation</vt:lpstr>
      <vt:lpstr>Six ways to find  cases</vt:lpstr>
      <vt:lpstr>Case-finding tools / techniques</vt:lpstr>
      <vt:lpstr>Table of Authorities</vt:lpstr>
      <vt:lpstr>Table of authorities</vt:lpstr>
      <vt:lpstr>Cases cite older precedent</vt:lpstr>
      <vt:lpstr>Displaying the Table of Authorities — Lexis</vt:lpstr>
      <vt:lpstr>PowerPoint Presentation</vt:lpstr>
      <vt:lpstr>Table of Authorities  Advantages &amp; Disadvantages</vt:lpstr>
      <vt:lpstr>Advantages — table of authorities</vt:lpstr>
      <vt:lpstr>Ask the Zief Research Librarians!</vt:lpstr>
      <vt:lpstr>Shepard’s &amp; KeyCite</vt:lpstr>
      <vt:lpstr>Photo credits</vt:lpstr>
      <vt:lpstr>PowerPoint Presentation</vt:lpstr>
      <vt:lpstr>PowerPoint Presentation</vt:lpstr>
      <vt:lpstr>Six ways to find  cases</vt:lpstr>
      <vt:lpstr>Case-finding tools / techniques</vt:lpstr>
      <vt:lpstr>Shepard’s &amp; KeyCite</vt:lpstr>
      <vt:lpstr>Shepard’s &amp; KeyCite</vt:lpstr>
      <vt:lpstr>Finding cases citing a statute via Shepard’s</vt:lpstr>
      <vt:lpstr>Finding cases citing a case via Shepard’s</vt:lpstr>
      <vt:lpstr>Finding cases citing a statute via KeyCite</vt:lpstr>
      <vt:lpstr>Finding cases citing a case via KeyCite</vt:lpstr>
      <vt:lpstr>Shepard’s &amp; KeyCite  Advantages &amp; Disadvantages</vt:lpstr>
      <vt:lpstr>Advantages — Shepard’s &amp; KeyCite</vt:lpstr>
      <vt:lpstr>Disadvantages — Shepard’s &amp; KeyCite</vt:lpstr>
      <vt:lpstr>Ask the Zief Research Librarians!</vt:lpstr>
      <vt:lpstr>West  Key Number System</vt:lpstr>
      <vt:lpstr>Photo credits</vt:lpstr>
      <vt:lpstr>PowerPoint Presentation</vt:lpstr>
      <vt:lpstr>PowerPoint Presentation</vt:lpstr>
      <vt:lpstr>Six ways to find  cases</vt:lpstr>
      <vt:lpstr>Case-finding tools / techniques</vt:lpstr>
      <vt:lpstr>West Key Number System  (aka the “Digest”)</vt:lpstr>
      <vt:lpstr>West  Key Number System</vt:lpstr>
      <vt:lpstr>every. point. of. law.</vt:lpstr>
      <vt:lpstr>every. published. case.</vt:lpstr>
      <vt:lpstr>PowerPoint Presentation</vt:lpstr>
      <vt:lpstr>PowerPoint Presentation</vt:lpstr>
      <vt:lpstr>PowerPoint Presentation</vt:lpstr>
      <vt:lpstr>PowerPoint Presentation</vt:lpstr>
      <vt:lpstr>PowerPoint Presentation</vt:lpstr>
      <vt:lpstr>PowerPoint Presentation</vt:lpstr>
      <vt:lpstr>Key Number System  Advantages &amp; Disadvantages</vt:lpstr>
      <vt:lpstr>Advantages — Key Number System</vt:lpstr>
      <vt:lpstr>Disadvantages — Key Number System</vt:lpstr>
      <vt:lpstr>Ask the Zief Research Librarians!</vt:lpstr>
      <vt:lpstr>West  Key Number System: Basic How-Tos</vt:lpstr>
      <vt:lpstr>Photo credits</vt:lpstr>
      <vt:lpstr>PowerPoint Presentation</vt:lpstr>
      <vt:lpstr>PowerPoint Presentation</vt:lpstr>
      <vt:lpstr>Six ways to find  cases</vt:lpstr>
      <vt:lpstr>Case-finding tools / techniques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Ask the Zief Research Librarians!</vt:lpstr>
      <vt:lpstr>Full-text  keyword searching</vt:lpstr>
      <vt:lpstr>Photo credits</vt:lpstr>
      <vt:lpstr>PowerPoint Presentation</vt:lpstr>
      <vt:lpstr>PowerPoint Presentation</vt:lpstr>
      <vt:lpstr>Six ways to find  cases</vt:lpstr>
      <vt:lpstr>Case-finding tools / techniques</vt:lpstr>
      <vt:lpstr>PowerPoint Presentation</vt:lpstr>
      <vt:lpstr>Full-text searching  Advantages &amp; Disadvantages</vt:lpstr>
      <vt:lpstr>Advantages — full-text searching</vt:lpstr>
      <vt:lpstr>Disadvantages — Full-text searching</vt:lpstr>
      <vt:lpstr>PowerPoint Presentation</vt:lpstr>
      <vt:lpstr>PowerPoint Presentation</vt:lpstr>
      <vt:lpstr>PowerPoint Presentation</vt:lpstr>
      <vt:lpstr>Try natural language when</vt:lpstr>
      <vt:lpstr>Try terms &amp; connectors when</vt:lpstr>
      <vt:lpstr>PowerPoint Presentation</vt:lpstr>
      <vt:lpstr>PowerPoint Presentation</vt:lpstr>
      <vt:lpstr>Ask the Zief Research Librarians!</vt:lpstr>
      <vt:lpstr>Photo credits</vt:lpstr>
      <vt:lpstr>PowerPoint Presentation</vt:lpstr>
      <vt:lpstr>PowerPoint Presentation</vt:lpstr>
      <vt:lpstr>PowerPoint Presentation</vt:lpstr>
      <vt:lpstr>PowerPoint Presentation</vt:lpstr>
      <vt:lpstr>Photo credits</vt:lpstr>
    </vt:vector>
  </TitlesOfParts>
  <Company>University of San Francisco</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Six ways to find  cases</dc:title>
  <dc:creator>April Ham</dc:creator>
  <cp:lastModifiedBy>Lee Ryan</cp:lastModifiedBy>
  <cp:revision>192</cp:revision>
  <dcterms:created xsi:type="dcterms:W3CDTF">2019-06-18T20:30:09Z</dcterms:created>
  <dcterms:modified xsi:type="dcterms:W3CDTF">2019-07-19T23:58:21Z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