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8"/>
  </p:handoutMasterIdLst>
  <p:sldIdLst>
    <p:sldId id="256" r:id="rId2"/>
    <p:sldId id="257" r:id="rId3"/>
    <p:sldId id="258" r:id="rId4"/>
    <p:sldId id="288" r:id="rId5"/>
    <p:sldId id="282" r:id="rId6"/>
    <p:sldId id="283" r:id="rId7"/>
    <p:sldId id="284" r:id="rId8"/>
    <p:sldId id="285" r:id="rId9"/>
    <p:sldId id="315" r:id="rId10"/>
    <p:sldId id="316" r:id="rId11"/>
    <p:sldId id="317" r:id="rId12"/>
    <p:sldId id="318" r:id="rId13"/>
    <p:sldId id="319" r:id="rId14"/>
    <p:sldId id="320" r:id="rId15"/>
    <p:sldId id="321" r:id="rId16"/>
    <p:sldId id="322" r:id="rId17"/>
    <p:sldId id="323" r:id="rId18"/>
    <p:sldId id="324" r:id="rId19"/>
    <p:sldId id="325" r:id="rId20"/>
    <p:sldId id="269" r:id="rId21"/>
    <p:sldId id="270" r:id="rId22"/>
    <p:sldId id="307" r:id="rId23"/>
    <p:sldId id="271" r:id="rId24"/>
    <p:sldId id="272" r:id="rId25"/>
    <p:sldId id="308" r:id="rId26"/>
    <p:sldId id="309" r:id="rId27"/>
    <p:sldId id="312" r:id="rId28"/>
    <p:sldId id="313" r:id="rId29"/>
    <p:sldId id="314" r:id="rId30"/>
    <p:sldId id="281" r:id="rId31"/>
    <p:sldId id="300" r:id="rId32"/>
    <p:sldId id="310" r:id="rId33"/>
    <p:sldId id="311" r:id="rId34"/>
    <p:sldId id="301" r:id="rId35"/>
    <p:sldId id="302" r:id="rId36"/>
    <p:sldId id="303" r:id="rId37"/>
    <p:sldId id="304" r:id="rId38"/>
    <p:sldId id="305" r:id="rId39"/>
    <p:sldId id="259" r:id="rId40"/>
    <p:sldId id="290" r:id="rId41"/>
    <p:sldId id="262" r:id="rId42"/>
    <p:sldId id="291" r:id="rId43"/>
    <p:sldId id="292" r:id="rId44"/>
    <p:sldId id="293" r:id="rId45"/>
    <p:sldId id="294" r:id="rId46"/>
    <p:sldId id="299" r:id="rId47"/>
  </p:sldIdLst>
  <p:sldSz cx="12192000" cy="6858000"/>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5797"/>
          </a:xfrm>
          <a:prstGeom prst="rect">
            <a:avLst/>
          </a:prstGeom>
        </p:spPr>
        <p:txBody>
          <a:bodyPr vert="horz" lIns="92958" tIns="46479" rIns="92958" bIns="46479" rtlCol="0"/>
          <a:lstStyle>
            <a:lvl1pPr algn="r">
              <a:defRPr sz="1200"/>
            </a:lvl1pPr>
          </a:lstStyle>
          <a:p>
            <a:fld id="{BD3F339F-5548-4AAD-B9F6-1B6496CDB882}" type="datetimeFigureOut">
              <a:rPr lang="en-US" smtClean="0"/>
              <a:t>2/8/2016</a:t>
            </a:fld>
            <a:endParaRPr lang="en-US"/>
          </a:p>
        </p:txBody>
      </p:sp>
      <p:sp>
        <p:nvSpPr>
          <p:cNvPr id="4" name="Footer Placeholder 3"/>
          <p:cNvSpPr>
            <a:spLocks noGrp="1"/>
          </p:cNvSpPr>
          <p:nvPr>
            <p:ph type="ftr" sz="quarter" idx="2"/>
          </p:nvPr>
        </p:nvSpPr>
        <p:spPr>
          <a:xfrm>
            <a:off x="0" y="8817904"/>
            <a:ext cx="3026833" cy="465796"/>
          </a:xfrm>
          <a:prstGeom prst="rect">
            <a:avLst/>
          </a:prstGeom>
        </p:spPr>
        <p:txBody>
          <a:bodyPr vert="horz" lIns="92958" tIns="46479" rIns="92958" bIns="46479"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17904"/>
            <a:ext cx="3026833" cy="465796"/>
          </a:xfrm>
          <a:prstGeom prst="rect">
            <a:avLst/>
          </a:prstGeom>
        </p:spPr>
        <p:txBody>
          <a:bodyPr vert="horz" lIns="92958" tIns="46479" rIns="92958" bIns="46479" rtlCol="0" anchor="b"/>
          <a:lstStyle>
            <a:lvl1pPr algn="r">
              <a:defRPr sz="1200"/>
            </a:lvl1pPr>
          </a:lstStyle>
          <a:p>
            <a:fld id="{FB01EE61-29E1-4DAD-939D-081C44BDCA51}" type="slidenum">
              <a:rPr lang="en-US" smtClean="0"/>
              <a:t>‹#›</a:t>
            </a:fld>
            <a:endParaRPr lang="en-US"/>
          </a:p>
        </p:txBody>
      </p:sp>
    </p:spTree>
    <p:extLst>
      <p:ext uri="{BB962C8B-B14F-4D97-AF65-F5344CB8AC3E}">
        <p14:creationId xmlns:p14="http://schemas.microsoft.com/office/powerpoint/2010/main" val="144581077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0DDD40-E6AE-46DE-A456-26A8C34E0A9B}" type="datetimeFigureOut">
              <a:rPr lang="en-US" smtClean="0"/>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816434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0DDD40-E6AE-46DE-A456-26A8C34E0A9B}" type="datetimeFigureOut">
              <a:rPr lang="en-US" smtClean="0"/>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792692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0DDD40-E6AE-46DE-A456-26A8C34E0A9B}" type="datetimeFigureOut">
              <a:rPr lang="en-US" smtClean="0"/>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1192984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0DDD40-E6AE-46DE-A456-26A8C34E0A9B}" type="datetimeFigureOut">
              <a:rPr lang="en-US" smtClean="0"/>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591303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0DDD40-E6AE-46DE-A456-26A8C34E0A9B}" type="datetimeFigureOut">
              <a:rPr lang="en-US" smtClean="0"/>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1952333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0DDD40-E6AE-46DE-A456-26A8C34E0A9B}" type="datetimeFigureOut">
              <a:rPr lang="en-US" smtClean="0"/>
              <a:t>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3645876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0DDD40-E6AE-46DE-A456-26A8C34E0A9B}" type="datetimeFigureOut">
              <a:rPr lang="en-US" smtClean="0"/>
              <a:t>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2617036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0DDD40-E6AE-46DE-A456-26A8C34E0A9B}" type="datetimeFigureOut">
              <a:rPr lang="en-US" smtClean="0"/>
              <a:t>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419715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0DDD40-E6AE-46DE-A456-26A8C34E0A9B}" type="datetimeFigureOut">
              <a:rPr lang="en-US" smtClean="0"/>
              <a:t>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1424622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DDD40-E6AE-46DE-A456-26A8C34E0A9B}" type="datetimeFigureOut">
              <a:rPr lang="en-US" smtClean="0"/>
              <a:t>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90907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DDD40-E6AE-46DE-A456-26A8C34E0A9B}" type="datetimeFigureOut">
              <a:rPr lang="en-US" smtClean="0"/>
              <a:t>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4A7D7-9ACF-4DEA-A4AD-49B4259F0E4D}" type="slidenum">
              <a:rPr lang="en-US" smtClean="0"/>
              <a:t>‹#›</a:t>
            </a:fld>
            <a:endParaRPr lang="en-US"/>
          </a:p>
        </p:txBody>
      </p:sp>
    </p:spTree>
    <p:extLst>
      <p:ext uri="{BB962C8B-B14F-4D97-AF65-F5344CB8AC3E}">
        <p14:creationId xmlns:p14="http://schemas.microsoft.com/office/powerpoint/2010/main" val="3048917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0DDD40-E6AE-46DE-A456-26A8C34E0A9B}" type="datetimeFigureOut">
              <a:rPr lang="en-US" smtClean="0"/>
              <a:t>2/8/2016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24A7D7-9ACF-4DEA-A4AD-49B4259F0E4D}" type="slidenum">
              <a:rPr lang="en-US" smtClean="0"/>
              <a:t>‹#›</a:t>
            </a:fld>
            <a:endParaRPr lang="en-US"/>
          </a:p>
        </p:txBody>
      </p:sp>
    </p:spTree>
    <p:extLst>
      <p:ext uri="{BB962C8B-B14F-4D97-AF65-F5344CB8AC3E}">
        <p14:creationId xmlns:p14="http://schemas.microsoft.com/office/powerpoint/2010/main" val="1126737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labs.library.vcu.edu/klan/"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ars.library.ucf.edu/"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digitalcommons.lasalle.edu/histdeptoh/"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cholarworks.umt.edu/smokejumpers/"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digitalcollections.net.ucf.edu/cdm/ref/collection/VET/id/444" TargetMode="Externa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engagedscholarship.csuohio.edu/sheppard/" TargetMode="External"/><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digitalcommons.law.scu.edu/watergate/"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digitalcommons.law.lsu.edu/nuremberg/"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epublications.marquette.edu/data_drdolittle/" TargetMode="External"/><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digitalcommons.bepress.com/repository-research/" TargetMode="External"/><Relationship Id="rId2" Type="http://schemas.openxmlformats.org/officeDocument/2006/relationships/hyperlink" Target="http://works.bepress.com/ir_research/" TargetMode="External"/><Relationship Id="rId1" Type="http://schemas.openxmlformats.org/officeDocument/2006/relationships/slideLayout" Target="../slideLayouts/slideLayout2.xml"/><Relationship Id="rId6" Type="http://schemas.openxmlformats.org/officeDocument/2006/relationships/hyperlink" Target="mailto:stars@ucf.edu" TargetMode="External"/><Relationship Id="rId5" Type="http://schemas.openxmlformats.org/officeDocument/2006/relationships/hyperlink" Target="https://vimeo.com/122680919" TargetMode="External"/><Relationship Id="rId4" Type="http://schemas.openxmlformats.org/officeDocument/2006/relationships/hyperlink" Target="http://digitalcommons.bepress.com/history/"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tars.library.ucf.edu/ahistoryofcentralflorida/"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digitalcommons.fairfield.edu/americanscholarsreligion/"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59837"/>
            <a:ext cx="9144000" cy="3564294"/>
          </a:xfrm>
        </p:spPr>
        <p:txBody>
          <a:bodyPr>
            <a:normAutofit fontScale="90000"/>
          </a:bodyPr>
          <a:lstStyle/>
          <a:p>
            <a:r>
              <a:rPr lang="en-US" sz="10700" b="1" dirty="0" smtClean="0">
                <a:latin typeface="Bradley Hand ITC" panose="03070402050302030203" pitchFamily="66" charset="0"/>
              </a:rPr>
              <a:t>STARS</a:t>
            </a:r>
            <a:br>
              <a:rPr lang="en-US" sz="10700" b="1" dirty="0" smtClean="0">
                <a:latin typeface="Bradley Hand ITC" panose="03070402050302030203" pitchFamily="66" charset="0"/>
              </a:rPr>
            </a:br>
            <a:r>
              <a:rPr lang="en-US" dirty="0" smtClean="0"/>
              <a:t/>
            </a:r>
            <a:br>
              <a:rPr lang="en-US" dirty="0" smtClean="0"/>
            </a:br>
            <a:r>
              <a:rPr lang="en-US" dirty="0" smtClean="0"/>
              <a:t>AMH 6939</a:t>
            </a:r>
            <a:br>
              <a:rPr lang="en-US" dirty="0" smtClean="0"/>
            </a:br>
            <a:r>
              <a:rPr lang="en-US" dirty="0" smtClean="0"/>
              <a:t>Florida </a:t>
            </a:r>
            <a:r>
              <a:rPr lang="en-US" dirty="0"/>
              <a:t>in </a:t>
            </a:r>
            <a:r>
              <a:rPr lang="en-US" dirty="0" smtClean="0"/>
              <a:t>WWI Digital Projects</a:t>
            </a:r>
            <a:endParaRPr lang="en-US" dirty="0"/>
          </a:p>
        </p:txBody>
      </p:sp>
      <p:sp>
        <p:nvSpPr>
          <p:cNvPr id="3" name="Subtitle 2"/>
          <p:cNvSpPr>
            <a:spLocks noGrp="1"/>
          </p:cNvSpPr>
          <p:nvPr>
            <p:ph type="subTitle" idx="1"/>
          </p:nvPr>
        </p:nvSpPr>
        <p:spPr>
          <a:xfrm>
            <a:off x="1524000" y="4616799"/>
            <a:ext cx="9144000" cy="1655762"/>
          </a:xfrm>
        </p:spPr>
        <p:txBody>
          <a:bodyPr/>
          <a:lstStyle/>
          <a:p>
            <a:r>
              <a:rPr lang="en-US" dirty="0" smtClean="0"/>
              <a:t>Lee Dotson</a:t>
            </a:r>
          </a:p>
          <a:p>
            <a:r>
              <a:rPr lang="en-US" dirty="0" smtClean="0"/>
              <a:t>Digital Initiatives Librarian</a:t>
            </a:r>
          </a:p>
          <a:p>
            <a:r>
              <a:rPr lang="en-US" dirty="0" smtClean="0"/>
              <a:t>February 8, 2016</a:t>
            </a:r>
            <a:endParaRPr lang="en-US" dirty="0"/>
          </a:p>
        </p:txBody>
      </p:sp>
    </p:spTree>
    <p:extLst>
      <p:ext uri="{BB962C8B-B14F-4D97-AF65-F5344CB8AC3E}">
        <p14:creationId xmlns:p14="http://schemas.microsoft.com/office/powerpoint/2010/main" val="1833281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45476" y="0"/>
            <a:ext cx="9215089" cy="6867225"/>
          </a:xfrm>
          <a:prstGeom prst="rect">
            <a:avLst/>
          </a:prstGeom>
        </p:spPr>
      </p:pic>
      <p:sp>
        <p:nvSpPr>
          <p:cNvPr id="5" name="TextBox 4"/>
          <p:cNvSpPr txBox="1"/>
          <p:nvPr/>
        </p:nvSpPr>
        <p:spPr>
          <a:xfrm>
            <a:off x="7192538" y="6455214"/>
            <a:ext cx="3256156" cy="369332"/>
          </a:xfrm>
          <a:prstGeom prst="rect">
            <a:avLst/>
          </a:prstGeom>
          <a:solidFill>
            <a:schemeClr val="bg1"/>
          </a:solidFill>
        </p:spPr>
        <p:txBody>
          <a:bodyPr wrap="square" rtlCol="0">
            <a:spAutoFit/>
          </a:bodyPr>
          <a:lstStyle/>
          <a:p>
            <a:r>
              <a:rPr lang="en-US" dirty="0">
                <a:hlinkClick r:id="rId3"/>
              </a:rPr>
              <a:t>http://labs.library.vcu.edu/klan</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4074824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7882" y="0"/>
            <a:ext cx="11568994" cy="6858000"/>
          </a:xfrm>
          <a:prstGeom prst="rect">
            <a:avLst/>
          </a:prstGeom>
        </p:spPr>
      </p:pic>
    </p:spTree>
    <p:extLst>
      <p:ext uri="{BB962C8B-B14F-4D97-AF65-F5344CB8AC3E}">
        <p14:creationId xmlns:p14="http://schemas.microsoft.com/office/powerpoint/2010/main" val="2111792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407037" y="0"/>
            <a:ext cx="8476553" cy="6729869"/>
          </a:xfrm>
          <a:prstGeom prst="rect">
            <a:avLst/>
          </a:prstGeom>
        </p:spPr>
      </p:pic>
      <p:cxnSp>
        <p:nvCxnSpPr>
          <p:cNvPr id="5" name="Straight Arrow Connector 4"/>
          <p:cNvCxnSpPr/>
          <p:nvPr/>
        </p:nvCxnSpPr>
        <p:spPr>
          <a:xfrm flipH="1">
            <a:off x="6219951" y="6076278"/>
            <a:ext cx="662473" cy="317240"/>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5331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29161" y="0"/>
            <a:ext cx="8586439" cy="6772958"/>
          </a:xfrm>
          <a:prstGeom prst="rect">
            <a:avLst/>
          </a:prstGeom>
        </p:spPr>
      </p:pic>
    </p:spTree>
    <p:extLst>
      <p:ext uri="{BB962C8B-B14F-4D97-AF65-F5344CB8AC3E}">
        <p14:creationId xmlns:p14="http://schemas.microsoft.com/office/powerpoint/2010/main" val="2640344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94033" y="0"/>
            <a:ext cx="9118961" cy="6858000"/>
          </a:xfrm>
          <a:prstGeom prst="rect">
            <a:avLst/>
          </a:prstGeom>
        </p:spPr>
      </p:pic>
    </p:spTree>
    <p:extLst>
      <p:ext uri="{BB962C8B-B14F-4D97-AF65-F5344CB8AC3E}">
        <p14:creationId xmlns:p14="http://schemas.microsoft.com/office/powerpoint/2010/main" val="1399293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93180" y="0"/>
            <a:ext cx="9556596" cy="6832625"/>
          </a:xfrm>
          <a:prstGeom prst="rect">
            <a:avLst/>
          </a:prstGeom>
        </p:spPr>
      </p:pic>
    </p:spTree>
    <p:extLst>
      <p:ext uri="{BB962C8B-B14F-4D97-AF65-F5344CB8AC3E}">
        <p14:creationId xmlns:p14="http://schemas.microsoft.com/office/powerpoint/2010/main" val="926883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445104" y="239054"/>
            <a:ext cx="8250890" cy="6618946"/>
          </a:xfrm>
          <a:prstGeom prst="rect">
            <a:avLst/>
          </a:prstGeom>
        </p:spPr>
      </p:pic>
    </p:spTree>
    <p:extLst>
      <p:ext uri="{BB962C8B-B14F-4D97-AF65-F5344CB8AC3E}">
        <p14:creationId xmlns:p14="http://schemas.microsoft.com/office/powerpoint/2010/main" val="33373593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59365" y="0"/>
            <a:ext cx="10184679" cy="6701883"/>
          </a:xfrm>
          <a:prstGeom prst="rect">
            <a:avLst/>
          </a:prstGeom>
        </p:spPr>
      </p:pic>
      <p:cxnSp>
        <p:nvCxnSpPr>
          <p:cNvPr id="5" name="Straight Arrow Connector 4"/>
          <p:cNvCxnSpPr/>
          <p:nvPr/>
        </p:nvCxnSpPr>
        <p:spPr>
          <a:xfrm flipH="1">
            <a:off x="3153366" y="3678766"/>
            <a:ext cx="662473" cy="317240"/>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9425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30039" y="0"/>
            <a:ext cx="8885200" cy="6768119"/>
          </a:xfrm>
          <a:prstGeom prst="rect">
            <a:avLst/>
          </a:prstGeom>
        </p:spPr>
      </p:pic>
      <p:cxnSp>
        <p:nvCxnSpPr>
          <p:cNvPr id="5" name="Straight Arrow Connector 4"/>
          <p:cNvCxnSpPr/>
          <p:nvPr/>
        </p:nvCxnSpPr>
        <p:spPr>
          <a:xfrm flipH="1">
            <a:off x="3532507" y="3634161"/>
            <a:ext cx="662473" cy="317240"/>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8067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18009" y="0"/>
            <a:ext cx="8932128" cy="6878676"/>
          </a:xfrm>
          <a:prstGeom prst="rect">
            <a:avLst/>
          </a:prstGeom>
        </p:spPr>
      </p:pic>
      <p:cxnSp>
        <p:nvCxnSpPr>
          <p:cNvPr id="5" name="Straight Arrow Connector 4"/>
          <p:cNvCxnSpPr/>
          <p:nvPr/>
        </p:nvCxnSpPr>
        <p:spPr>
          <a:xfrm flipH="1">
            <a:off x="9442653" y="2563644"/>
            <a:ext cx="662473" cy="317240"/>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7182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35699" y="-1"/>
            <a:ext cx="9146818" cy="6883105"/>
          </a:xfrm>
          <a:prstGeom prst="rect">
            <a:avLst/>
          </a:prstGeom>
        </p:spPr>
      </p:pic>
      <p:sp>
        <p:nvSpPr>
          <p:cNvPr id="5" name="Rectangle 4"/>
          <p:cNvSpPr/>
          <p:nvPr/>
        </p:nvSpPr>
        <p:spPr>
          <a:xfrm>
            <a:off x="8953129" y="6221709"/>
            <a:ext cx="2785955" cy="369332"/>
          </a:xfrm>
          <a:prstGeom prst="rect">
            <a:avLst/>
          </a:prstGeom>
          <a:solidFill>
            <a:schemeClr val="bg1"/>
          </a:solidFill>
        </p:spPr>
        <p:txBody>
          <a:bodyPr wrap="none">
            <a:spAutoFit/>
          </a:bodyPr>
          <a:lstStyle/>
          <a:p>
            <a:r>
              <a:rPr lang="en-US" dirty="0" smtClean="0">
                <a:hlinkClick r:id="rId3"/>
              </a:rPr>
              <a:t>http://stars.library.ucf.edu/</a:t>
            </a:r>
            <a:r>
              <a:rPr lang="en-US" dirty="0" smtClean="0"/>
              <a:t> </a:t>
            </a:r>
            <a:endParaRPr lang="en-US" dirty="0"/>
          </a:p>
        </p:txBody>
      </p:sp>
    </p:spTree>
    <p:extLst>
      <p:ext uri="{BB962C8B-B14F-4D97-AF65-F5344CB8AC3E}">
        <p14:creationId xmlns:p14="http://schemas.microsoft.com/office/powerpoint/2010/main" val="951619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Oral Histories</a:t>
            </a:r>
            <a:endParaRPr lang="en-US" dirty="0"/>
          </a:p>
        </p:txBody>
      </p:sp>
      <p:pic>
        <p:nvPicPr>
          <p:cNvPr id="4" name="Content Placeholder 3"/>
          <p:cNvPicPr>
            <a:picLocks noGrp="1" noChangeAspect="1"/>
          </p:cNvPicPr>
          <p:nvPr>
            <p:ph idx="1"/>
          </p:nvPr>
        </p:nvPicPr>
        <p:blipFill>
          <a:blip r:embed="rId2"/>
          <a:stretch>
            <a:fillRect/>
          </a:stretch>
        </p:blipFill>
        <p:spPr>
          <a:xfrm>
            <a:off x="401445" y="1511643"/>
            <a:ext cx="9961154" cy="4827171"/>
          </a:xfrm>
          <a:prstGeom prst="rect">
            <a:avLst/>
          </a:prstGeom>
        </p:spPr>
      </p:pic>
      <p:sp>
        <p:nvSpPr>
          <p:cNvPr id="5" name="Rectangle 4"/>
          <p:cNvSpPr/>
          <p:nvPr/>
        </p:nvSpPr>
        <p:spPr>
          <a:xfrm>
            <a:off x="6891349" y="6154148"/>
            <a:ext cx="4617674" cy="369332"/>
          </a:xfrm>
          <a:prstGeom prst="rect">
            <a:avLst/>
          </a:prstGeom>
        </p:spPr>
        <p:txBody>
          <a:bodyPr wrap="none">
            <a:spAutoFit/>
          </a:bodyPr>
          <a:lstStyle/>
          <a:p>
            <a:r>
              <a:rPr lang="en-US" dirty="0" smtClean="0">
                <a:hlinkClick r:id="rId3"/>
              </a:rPr>
              <a:t>http://digitalcommons.lasalle.edu/histdeptoh/</a:t>
            </a:r>
            <a:r>
              <a:rPr lang="en-US" dirty="0" smtClean="0"/>
              <a:t> </a:t>
            </a:r>
            <a:endParaRPr lang="en-US" dirty="0"/>
          </a:p>
        </p:txBody>
      </p:sp>
    </p:spTree>
    <p:extLst>
      <p:ext uri="{BB962C8B-B14F-4D97-AF65-F5344CB8AC3E}">
        <p14:creationId xmlns:p14="http://schemas.microsoft.com/office/powerpoint/2010/main" val="2260778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95575" y="128587"/>
            <a:ext cx="6800850" cy="6600825"/>
          </a:xfrm>
          <a:prstGeom prst="rect">
            <a:avLst/>
          </a:prstGeom>
        </p:spPr>
      </p:pic>
    </p:spTree>
    <p:extLst>
      <p:ext uri="{BB962C8B-B14F-4D97-AF65-F5344CB8AC3E}">
        <p14:creationId xmlns:p14="http://schemas.microsoft.com/office/powerpoint/2010/main" val="2436364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35046" y="0"/>
            <a:ext cx="7491163" cy="6858000"/>
          </a:xfrm>
          <a:prstGeom prst="rect">
            <a:avLst/>
          </a:prstGeom>
        </p:spPr>
      </p:pic>
    </p:spTree>
    <p:extLst>
      <p:ext uri="{BB962C8B-B14F-4D97-AF65-F5344CB8AC3E}">
        <p14:creationId xmlns:p14="http://schemas.microsoft.com/office/powerpoint/2010/main" val="3795574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705100" y="171450"/>
            <a:ext cx="6781800" cy="6515100"/>
          </a:xfrm>
          <a:prstGeom prst="rect">
            <a:avLst/>
          </a:prstGeom>
        </p:spPr>
      </p:pic>
    </p:spTree>
    <p:extLst>
      <p:ext uri="{BB962C8B-B14F-4D97-AF65-F5344CB8AC3E}">
        <p14:creationId xmlns:p14="http://schemas.microsoft.com/office/powerpoint/2010/main" val="716376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17288" y="700716"/>
            <a:ext cx="9799947" cy="5510513"/>
          </a:xfrm>
          <a:prstGeom prst="rect">
            <a:avLst/>
          </a:prstGeom>
        </p:spPr>
      </p:pic>
    </p:spTree>
    <p:extLst>
      <p:ext uri="{BB962C8B-B14F-4D97-AF65-F5344CB8AC3E}">
        <p14:creationId xmlns:p14="http://schemas.microsoft.com/office/powerpoint/2010/main" val="29235957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52492" y="0"/>
            <a:ext cx="8415463" cy="6858000"/>
          </a:xfrm>
          <a:prstGeom prst="rect">
            <a:avLst/>
          </a:prstGeom>
        </p:spPr>
      </p:pic>
      <p:sp>
        <p:nvSpPr>
          <p:cNvPr id="5" name="TextBox 4"/>
          <p:cNvSpPr txBox="1"/>
          <p:nvPr/>
        </p:nvSpPr>
        <p:spPr>
          <a:xfrm>
            <a:off x="8967955" y="5812971"/>
            <a:ext cx="2956567" cy="646331"/>
          </a:xfrm>
          <a:prstGeom prst="rect">
            <a:avLst/>
          </a:prstGeom>
          <a:noFill/>
        </p:spPr>
        <p:txBody>
          <a:bodyPr wrap="square" rtlCol="0">
            <a:spAutoFit/>
          </a:bodyPr>
          <a:lstStyle/>
          <a:p>
            <a:r>
              <a:rPr lang="en-US" dirty="0">
                <a:hlinkClick r:id="rId3"/>
              </a:rPr>
              <a:t>http://scholarworks.umt.edu/smokejumpers</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29072740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660" r="1200"/>
          <a:stretch/>
        </p:blipFill>
        <p:spPr>
          <a:xfrm>
            <a:off x="2621902" y="61912"/>
            <a:ext cx="6932645" cy="6734175"/>
          </a:xfrm>
          <a:prstGeom prst="rect">
            <a:avLst/>
          </a:prstGeom>
        </p:spPr>
      </p:pic>
    </p:spTree>
    <p:extLst>
      <p:ext uri="{BB962C8B-B14F-4D97-AF65-F5344CB8AC3E}">
        <p14:creationId xmlns:p14="http://schemas.microsoft.com/office/powerpoint/2010/main" val="37026184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65192" y="0"/>
            <a:ext cx="7608016" cy="6819201"/>
          </a:xfrm>
          <a:prstGeom prst="rect">
            <a:avLst/>
          </a:prstGeom>
        </p:spPr>
      </p:pic>
    </p:spTree>
    <p:extLst>
      <p:ext uri="{BB962C8B-B14F-4D97-AF65-F5344CB8AC3E}">
        <p14:creationId xmlns:p14="http://schemas.microsoft.com/office/powerpoint/2010/main" val="2407164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2603241" y="0"/>
            <a:ext cx="7408507" cy="6866242"/>
          </a:xfrm>
          <a:prstGeom prst="rect">
            <a:avLst/>
          </a:prstGeom>
        </p:spPr>
      </p:pic>
      <p:cxnSp>
        <p:nvCxnSpPr>
          <p:cNvPr id="6" name="Straight Arrow Connector 5"/>
          <p:cNvCxnSpPr/>
          <p:nvPr/>
        </p:nvCxnSpPr>
        <p:spPr>
          <a:xfrm flipH="1">
            <a:off x="8851639" y="2006083"/>
            <a:ext cx="662473" cy="317240"/>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7517363" y="3274501"/>
            <a:ext cx="662473" cy="317240"/>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645021" y="5797422"/>
            <a:ext cx="662473" cy="317240"/>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90676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94551" y="0"/>
            <a:ext cx="9258371" cy="6789472"/>
          </a:xfrm>
          <a:prstGeom prst="rect">
            <a:avLst/>
          </a:prstGeom>
        </p:spPr>
      </p:pic>
      <p:sp>
        <p:nvSpPr>
          <p:cNvPr id="5" name="TextBox 4"/>
          <p:cNvSpPr txBox="1"/>
          <p:nvPr/>
        </p:nvSpPr>
        <p:spPr>
          <a:xfrm>
            <a:off x="5374433" y="5934269"/>
            <a:ext cx="6484775" cy="646331"/>
          </a:xfrm>
          <a:prstGeom prst="rect">
            <a:avLst/>
          </a:prstGeom>
          <a:noFill/>
        </p:spPr>
        <p:txBody>
          <a:bodyPr wrap="square" rtlCol="0">
            <a:spAutoFit/>
          </a:bodyPr>
          <a:lstStyle/>
          <a:p>
            <a:r>
              <a:rPr lang="en-US" dirty="0">
                <a:hlinkClick r:id="rId3"/>
              </a:rPr>
              <a:t>http://</a:t>
            </a:r>
            <a:r>
              <a:rPr lang="en-US" dirty="0" smtClean="0">
                <a:hlinkClick r:id="rId3"/>
              </a:rPr>
              <a:t>digitalcollections.net.ucf.edu/cdm/ref/collection/VET/id/444</a:t>
            </a:r>
            <a:endParaRPr lang="en-US" dirty="0" smtClean="0"/>
          </a:p>
          <a:p>
            <a:endParaRPr lang="en-US" dirty="0"/>
          </a:p>
        </p:txBody>
      </p:sp>
    </p:spTree>
    <p:extLst>
      <p:ext uri="{BB962C8B-B14F-4D97-AF65-F5344CB8AC3E}">
        <p14:creationId xmlns:p14="http://schemas.microsoft.com/office/powerpoint/2010/main" val="710584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107" y="643905"/>
            <a:ext cx="11431859" cy="1325563"/>
          </a:xfrm>
        </p:spPr>
        <p:txBody>
          <a:bodyPr>
            <a:normAutofit fontScale="90000"/>
          </a:bodyPr>
          <a:lstStyle/>
          <a:p>
            <a:pPr algn="ctr" fontAlgn="base"/>
            <a:r>
              <a:rPr lang="en-US" sz="4900" dirty="0"/>
              <a:t>About</a:t>
            </a:r>
            <a:r>
              <a:rPr lang="en-US" dirty="0"/>
              <a:t> </a:t>
            </a:r>
            <a:r>
              <a:rPr lang="en-US" sz="5300" b="1" dirty="0" smtClean="0">
                <a:latin typeface="Bradley Hand ITC" panose="03070402050302030203" pitchFamily="66" charset="0"/>
              </a:rPr>
              <a:t>STARS</a:t>
            </a:r>
            <a:r>
              <a:rPr lang="en-US" b="1" dirty="0" smtClean="0">
                <a:latin typeface="Bradley Hand ITC" panose="03070402050302030203" pitchFamily="66" charset="0"/>
              </a:rPr>
              <a:t/>
            </a:r>
            <a:br>
              <a:rPr lang="en-US" b="1" dirty="0" smtClean="0">
                <a:latin typeface="Bradley Hand ITC" panose="03070402050302030203" pitchFamily="66" charset="0"/>
              </a:rPr>
            </a:br>
            <a:r>
              <a:rPr lang="en-US" sz="4000" dirty="0" smtClean="0"/>
              <a:t>UCF's </a:t>
            </a:r>
            <a:r>
              <a:rPr lang="en-US" sz="4000" b="1" dirty="0" smtClean="0"/>
              <a:t>S</a:t>
            </a:r>
            <a:r>
              <a:rPr lang="en-US" sz="4000" dirty="0" smtClean="0"/>
              <a:t>howcase of </a:t>
            </a:r>
            <a:r>
              <a:rPr lang="en-US" sz="4000" b="1" dirty="0" smtClean="0"/>
              <a:t>T</a:t>
            </a:r>
            <a:r>
              <a:rPr lang="en-US" sz="4000" dirty="0" smtClean="0"/>
              <a:t>ext, </a:t>
            </a:r>
            <a:r>
              <a:rPr lang="en-US" sz="4000" b="1" dirty="0" smtClean="0"/>
              <a:t>A</a:t>
            </a:r>
            <a:r>
              <a:rPr lang="en-US" sz="4000" dirty="0" smtClean="0"/>
              <a:t>rchives, </a:t>
            </a:r>
            <a:r>
              <a:rPr lang="en-US" sz="4000" b="1" dirty="0" smtClean="0"/>
              <a:t>R</a:t>
            </a:r>
            <a:r>
              <a:rPr lang="en-US" sz="4000" dirty="0" smtClean="0"/>
              <a:t>esearch &amp; </a:t>
            </a:r>
            <a:r>
              <a:rPr lang="en-US" sz="4000" b="1" dirty="0" smtClean="0"/>
              <a:t>S</a:t>
            </a:r>
            <a:r>
              <a:rPr lang="en-US" sz="4000" dirty="0" smtClean="0"/>
              <a:t>cholarship</a:t>
            </a:r>
            <a:br>
              <a:rPr lang="en-US" sz="4000" dirty="0" smtClean="0"/>
            </a:br>
            <a:endParaRPr lang="en-US" sz="4000" b="1" dirty="0">
              <a:latin typeface="Bradley Hand ITC" panose="03070402050302030203" pitchFamily="66" charset="0"/>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The </a:t>
            </a:r>
            <a:r>
              <a:rPr lang="en-US" dirty="0"/>
              <a:t>purpose of </a:t>
            </a:r>
            <a:r>
              <a:rPr lang="en-US" sz="3200" b="1" dirty="0">
                <a:latin typeface="Bradley Hand ITC" panose="03070402050302030203" pitchFamily="66" charset="0"/>
              </a:rPr>
              <a:t>STARS</a:t>
            </a:r>
            <a:r>
              <a:rPr lang="en-US" dirty="0"/>
              <a:t> is to disseminate, publicize, and share works by, for, and about UCF. The intention is to provide access to this work as broadly as </a:t>
            </a:r>
            <a:r>
              <a:rPr lang="en-US" dirty="0" smtClean="0"/>
              <a:t>possible, and for as long as possible.</a:t>
            </a:r>
          </a:p>
        </p:txBody>
      </p:sp>
    </p:spTree>
    <p:extLst>
      <p:ext uri="{BB962C8B-B14F-4D97-AF65-F5344CB8AC3E}">
        <p14:creationId xmlns:p14="http://schemas.microsoft.com/office/powerpoint/2010/main" val="16934487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898" y="0"/>
            <a:ext cx="10515600" cy="1325563"/>
          </a:xfrm>
        </p:spPr>
        <p:txBody>
          <a:bodyPr/>
          <a:lstStyle/>
          <a:p>
            <a:pPr algn="ctr"/>
            <a:r>
              <a:rPr lang="en-US" dirty="0" smtClean="0"/>
              <a:t>Special Collections</a:t>
            </a:r>
            <a:endParaRPr lang="en-US" dirty="0"/>
          </a:p>
        </p:txBody>
      </p:sp>
      <p:pic>
        <p:nvPicPr>
          <p:cNvPr id="7" name="Content Placeholder 6"/>
          <p:cNvPicPr>
            <a:picLocks noGrp="1" noChangeAspect="1"/>
          </p:cNvPicPr>
          <p:nvPr>
            <p:ph idx="1"/>
          </p:nvPr>
        </p:nvPicPr>
        <p:blipFill>
          <a:blip r:embed="rId2"/>
          <a:stretch>
            <a:fillRect/>
          </a:stretch>
        </p:blipFill>
        <p:spPr>
          <a:xfrm>
            <a:off x="2069937" y="987178"/>
            <a:ext cx="6518646" cy="5689847"/>
          </a:xfrm>
          <a:prstGeom prst="rect">
            <a:avLst/>
          </a:prstGeom>
        </p:spPr>
      </p:pic>
      <p:sp>
        <p:nvSpPr>
          <p:cNvPr id="5" name="Rectangle 4"/>
          <p:cNvSpPr/>
          <p:nvPr/>
        </p:nvSpPr>
        <p:spPr>
          <a:xfrm>
            <a:off x="6902193" y="6307693"/>
            <a:ext cx="4979184" cy="369332"/>
          </a:xfrm>
          <a:prstGeom prst="rect">
            <a:avLst/>
          </a:prstGeom>
        </p:spPr>
        <p:txBody>
          <a:bodyPr wrap="none">
            <a:spAutoFit/>
          </a:bodyPr>
          <a:lstStyle/>
          <a:p>
            <a:r>
              <a:rPr lang="en-US" dirty="0" smtClean="0">
                <a:hlinkClick r:id="rId3"/>
              </a:rPr>
              <a:t>http://engagedscholarship.csuohio.edu/sheppard/</a:t>
            </a:r>
            <a:r>
              <a:rPr lang="en-US" dirty="0" smtClean="0"/>
              <a:t> </a:t>
            </a:r>
            <a:endParaRPr lang="en-US" dirty="0"/>
          </a:p>
        </p:txBody>
      </p:sp>
      <p:pic>
        <p:nvPicPr>
          <p:cNvPr id="8" name="Picture 7"/>
          <p:cNvPicPr>
            <a:picLocks noChangeAspect="1"/>
          </p:cNvPicPr>
          <p:nvPr/>
        </p:nvPicPr>
        <p:blipFill>
          <a:blip r:embed="rId4"/>
          <a:stretch>
            <a:fillRect/>
          </a:stretch>
        </p:blipFill>
        <p:spPr>
          <a:xfrm>
            <a:off x="5165802" y="1325563"/>
            <a:ext cx="6477000" cy="3638550"/>
          </a:xfrm>
          <a:prstGeom prst="rect">
            <a:avLst/>
          </a:prstGeom>
        </p:spPr>
      </p:pic>
    </p:spTree>
    <p:extLst>
      <p:ext uri="{BB962C8B-B14F-4D97-AF65-F5344CB8AC3E}">
        <p14:creationId xmlns:p14="http://schemas.microsoft.com/office/powerpoint/2010/main" val="4151883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886075" y="23812"/>
            <a:ext cx="6419850" cy="6810375"/>
          </a:xfrm>
          <a:prstGeom prst="rect">
            <a:avLst/>
          </a:prstGeom>
        </p:spPr>
      </p:pic>
    </p:spTree>
    <p:extLst>
      <p:ext uri="{BB962C8B-B14F-4D97-AF65-F5344CB8AC3E}">
        <p14:creationId xmlns:p14="http://schemas.microsoft.com/office/powerpoint/2010/main" val="27996418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660"/>
          <a:stretch/>
        </p:blipFill>
        <p:spPr>
          <a:xfrm>
            <a:off x="559837" y="0"/>
            <a:ext cx="7455159" cy="6640788"/>
          </a:xfrm>
          <a:prstGeom prst="rect">
            <a:avLst/>
          </a:prstGeom>
        </p:spPr>
      </p:pic>
      <p:sp>
        <p:nvSpPr>
          <p:cNvPr id="5" name="Rectangle 4"/>
          <p:cNvSpPr/>
          <p:nvPr/>
        </p:nvSpPr>
        <p:spPr>
          <a:xfrm>
            <a:off x="7604719" y="6271456"/>
            <a:ext cx="4640181" cy="369332"/>
          </a:xfrm>
          <a:prstGeom prst="rect">
            <a:avLst/>
          </a:prstGeom>
        </p:spPr>
        <p:txBody>
          <a:bodyPr wrap="none">
            <a:spAutoFit/>
          </a:bodyPr>
          <a:lstStyle/>
          <a:p>
            <a:r>
              <a:rPr lang="en-US" dirty="0">
                <a:hlinkClick r:id="rId3"/>
              </a:rPr>
              <a:t>http://digitalcommons.law.scu.edu/watergate</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38169261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518"/>
          <a:stretch/>
        </p:blipFill>
        <p:spPr>
          <a:xfrm>
            <a:off x="3415004" y="0"/>
            <a:ext cx="8696131" cy="6801864"/>
          </a:xfrm>
          <a:prstGeom prst="rect">
            <a:avLst/>
          </a:prstGeom>
        </p:spPr>
      </p:pic>
      <p:sp>
        <p:nvSpPr>
          <p:cNvPr id="5" name="TextBox 4"/>
          <p:cNvSpPr txBox="1"/>
          <p:nvPr/>
        </p:nvSpPr>
        <p:spPr>
          <a:xfrm>
            <a:off x="83976" y="5327779"/>
            <a:ext cx="3508310" cy="646331"/>
          </a:xfrm>
          <a:prstGeom prst="rect">
            <a:avLst/>
          </a:prstGeom>
          <a:noFill/>
        </p:spPr>
        <p:txBody>
          <a:bodyPr wrap="square" rtlCol="0">
            <a:spAutoFit/>
          </a:bodyPr>
          <a:lstStyle/>
          <a:p>
            <a:r>
              <a:rPr lang="en-US" dirty="0">
                <a:hlinkClick r:id="rId3"/>
              </a:rPr>
              <a:t>http://digitalcommons.law.lsu.edu/nuremberg</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21017873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0502" y="86344"/>
            <a:ext cx="10515600" cy="1325563"/>
          </a:xfrm>
        </p:spPr>
        <p:txBody>
          <a:bodyPr/>
          <a:lstStyle/>
          <a:p>
            <a:pPr algn="ctr"/>
            <a:r>
              <a:rPr lang="en-US" dirty="0" smtClean="0"/>
              <a:t>Research</a:t>
            </a:r>
            <a:endParaRPr lang="en-US" dirty="0"/>
          </a:p>
        </p:txBody>
      </p:sp>
      <p:pic>
        <p:nvPicPr>
          <p:cNvPr id="4" name="Content Placeholder 3"/>
          <p:cNvPicPr>
            <a:picLocks noGrp="1" noChangeAspect="1"/>
          </p:cNvPicPr>
          <p:nvPr>
            <p:ph idx="1"/>
          </p:nvPr>
        </p:nvPicPr>
        <p:blipFill>
          <a:blip r:embed="rId2"/>
          <a:stretch>
            <a:fillRect/>
          </a:stretch>
        </p:blipFill>
        <p:spPr>
          <a:xfrm>
            <a:off x="1759819" y="1133127"/>
            <a:ext cx="8314870" cy="5659558"/>
          </a:xfrm>
          <a:prstGeom prst="rect">
            <a:avLst/>
          </a:prstGeom>
        </p:spPr>
      </p:pic>
      <p:sp>
        <p:nvSpPr>
          <p:cNvPr id="5" name="Rectangle 4"/>
          <p:cNvSpPr/>
          <p:nvPr/>
        </p:nvSpPr>
        <p:spPr>
          <a:xfrm>
            <a:off x="7025008" y="6345294"/>
            <a:ext cx="5166992" cy="369332"/>
          </a:xfrm>
          <a:prstGeom prst="rect">
            <a:avLst/>
          </a:prstGeom>
          <a:solidFill>
            <a:schemeClr val="bg1"/>
          </a:solidFill>
        </p:spPr>
        <p:txBody>
          <a:bodyPr wrap="none">
            <a:spAutoFit/>
          </a:bodyPr>
          <a:lstStyle/>
          <a:p>
            <a:r>
              <a:rPr lang="en-US" dirty="0">
                <a:hlinkClick r:id="rId3"/>
              </a:rPr>
              <a:t>http://epublications.marquette.edu/data_drdolittle</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17790753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059899" y="156116"/>
            <a:ext cx="8027887" cy="6411952"/>
          </a:xfrm>
          <a:prstGeom prst="rect">
            <a:avLst/>
          </a:prstGeom>
        </p:spPr>
      </p:pic>
    </p:spTree>
    <p:extLst>
      <p:ext uri="{BB962C8B-B14F-4D97-AF65-F5344CB8AC3E}">
        <p14:creationId xmlns:p14="http://schemas.microsoft.com/office/powerpoint/2010/main" val="6810968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998318" y="144965"/>
            <a:ext cx="7970871" cy="6430457"/>
          </a:xfrm>
          <a:prstGeom prst="rect">
            <a:avLst/>
          </a:prstGeom>
        </p:spPr>
      </p:pic>
    </p:spTree>
    <p:extLst>
      <p:ext uri="{BB962C8B-B14F-4D97-AF65-F5344CB8AC3E}">
        <p14:creationId xmlns:p14="http://schemas.microsoft.com/office/powerpoint/2010/main" val="2206872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534879" y="312234"/>
            <a:ext cx="8877460" cy="6066264"/>
          </a:xfrm>
          <a:prstGeom prst="rect">
            <a:avLst/>
          </a:prstGeom>
        </p:spPr>
      </p:pic>
    </p:spTree>
    <p:extLst>
      <p:ext uri="{BB962C8B-B14F-4D97-AF65-F5344CB8AC3E}">
        <p14:creationId xmlns:p14="http://schemas.microsoft.com/office/powerpoint/2010/main" val="22985439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500609" y="278781"/>
            <a:ext cx="9044379" cy="6200078"/>
          </a:xfrm>
          <a:prstGeom prst="rect">
            <a:avLst/>
          </a:prstGeom>
        </p:spPr>
      </p:pic>
    </p:spTree>
    <p:extLst>
      <p:ext uri="{BB962C8B-B14F-4D97-AF65-F5344CB8AC3E}">
        <p14:creationId xmlns:p14="http://schemas.microsoft.com/office/powerpoint/2010/main" val="35991850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base"/>
            <a:r>
              <a:rPr lang="en-US" dirty="0"/>
              <a:t>Join Us!</a:t>
            </a:r>
          </a:p>
        </p:txBody>
      </p:sp>
      <p:sp>
        <p:nvSpPr>
          <p:cNvPr id="3" name="Content Placeholder 2"/>
          <p:cNvSpPr>
            <a:spLocks noGrp="1"/>
          </p:cNvSpPr>
          <p:nvPr>
            <p:ph idx="1"/>
          </p:nvPr>
        </p:nvSpPr>
        <p:spPr/>
        <p:txBody>
          <a:bodyPr>
            <a:normAutofit/>
          </a:bodyPr>
          <a:lstStyle/>
          <a:p>
            <a:pPr marL="0" indent="0" fontAlgn="base">
              <a:buNone/>
            </a:pPr>
            <a:r>
              <a:rPr lang="en-US" dirty="0" smtClean="0"/>
              <a:t>The </a:t>
            </a:r>
            <a:r>
              <a:rPr lang="en-US" dirty="0"/>
              <a:t>repository is open to all faculty, staff, students and affiliates of UCF. Any UCF college, unit, department, lab, center, or institute is eligible to join. Student submissions may be subject to approval by the </a:t>
            </a:r>
            <a:r>
              <a:rPr lang="en-US" sz="3200" b="1" dirty="0">
                <a:latin typeface="Bradley Hand ITC" panose="03070402050302030203" pitchFamily="66" charset="0"/>
              </a:rPr>
              <a:t>STARS</a:t>
            </a:r>
            <a:r>
              <a:rPr lang="en-US" sz="3200" dirty="0"/>
              <a:t> </a:t>
            </a:r>
            <a:r>
              <a:rPr lang="en-US" dirty="0"/>
              <a:t>coordinator in conjunction with a sponsoring faculty member.</a:t>
            </a:r>
          </a:p>
          <a:p>
            <a:endParaRPr lang="en-US" dirty="0"/>
          </a:p>
        </p:txBody>
      </p:sp>
    </p:spTree>
    <p:extLst>
      <p:ext uri="{BB962C8B-B14F-4D97-AF65-F5344CB8AC3E}">
        <p14:creationId xmlns:p14="http://schemas.microsoft.com/office/powerpoint/2010/main" val="3759122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a:t>
            </a:r>
            <a:r>
              <a:rPr lang="en-US" sz="4800" b="1" dirty="0" smtClean="0">
                <a:latin typeface="Bradley Hand ITC" panose="03070402050302030203" pitchFamily="66" charset="0"/>
              </a:rPr>
              <a:t>STARS</a:t>
            </a:r>
            <a:r>
              <a:rPr lang="en-US" dirty="0" smtClean="0"/>
              <a:t>?</a:t>
            </a:r>
            <a:endParaRPr lang="en-US" dirty="0"/>
          </a:p>
        </p:txBody>
      </p:sp>
      <p:sp>
        <p:nvSpPr>
          <p:cNvPr id="3" name="Content Placeholder 2"/>
          <p:cNvSpPr>
            <a:spLocks noGrp="1"/>
          </p:cNvSpPr>
          <p:nvPr>
            <p:ph idx="1"/>
          </p:nvPr>
        </p:nvSpPr>
        <p:spPr/>
        <p:txBody>
          <a:bodyPr>
            <a:normAutofit fontScale="92500"/>
          </a:bodyPr>
          <a:lstStyle/>
          <a:p>
            <a:pPr lvl="1" fontAlgn="base"/>
            <a:r>
              <a:rPr lang="en-US" sz="3200" dirty="0" smtClean="0"/>
              <a:t>Ensure persistent access to your work</a:t>
            </a:r>
          </a:p>
          <a:p>
            <a:pPr lvl="1" fontAlgn="base"/>
            <a:r>
              <a:rPr lang="en-US" sz="3200" dirty="0" smtClean="0"/>
              <a:t>Increase discovery of UCF scholarship and creative endeavors</a:t>
            </a:r>
          </a:p>
          <a:p>
            <a:pPr lvl="1" fontAlgn="base"/>
            <a:r>
              <a:rPr lang="en-US" sz="3200" dirty="0" smtClean="0"/>
              <a:t>Foster scholarly collaborations with colleagues</a:t>
            </a:r>
          </a:p>
          <a:p>
            <a:pPr lvl="1" fontAlgn="base"/>
            <a:r>
              <a:rPr lang="en-US" sz="3200" dirty="0" smtClean="0"/>
              <a:t>Document and record UCF's history and progress</a:t>
            </a:r>
          </a:p>
          <a:p>
            <a:pPr lvl="1" fontAlgn="base"/>
            <a:r>
              <a:rPr lang="en-US" sz="3200" dirty="0" smtClean="0"/>
              <a:t>Discover open access materials and projects created by UCF authors</a:t>
            </a:r>
          </a:p>
          <a:p>
            <a:pPr lvl="1" fontAlgn="base"/>
            <a:r>
              <a:rPr lang="en-US" sz="3200" dirty="0" smtClean="0"/>
              <a:t>Allow you to share your work while retaining your copyright. If you own the copyright to your work, the copyright for materials uploaded to STARS remains with you.</a:t>
            </a:r>
          </a:p>
          <a:p>
            <a:endParaRPr lang="en-US" dirty="0"/>
          </a:p>
        </p:txBody>
      </p:sp>
    </p:spTree>
    <p:extLst>
      <p:ext uri="{BB962C8B-B14F-4D97-AF65-F5344CB8AC3E}">
        <p14:creationId xmlns:p14="http://schemas.microsoft.com/office/powerpoint/2010/main" val="32122601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464" y="0"/>
            <a:ext cx="10515600" cy="1325563"/>
          </a:xfrm>
        </p:spPr>
        <p:txBody>
          <a:bodyPr/>
          <a:lstStyle/>
          <a:p>
            <a:pPr algn="ctr"/>
            <a:r>
              <a:rPr lang="en-US" dirty="0" smtClean="0"/>
              <a:t>Ready to get </a:t>
            </a:r>
            <a:r>
              <a:rPr lang="en-US" sz="6000" b="1" dirty="0" err="1" smtClean="0">
                <a:latin typeface="Bradley Hand ITC" panose="03070402050302030203" pitchFamily="66" charset="0"/>
              </a:rPr>
              <a:t>STAR</a:t>
            </a:r>
            <a:r>
              <a:rPr lang="en-US" dirty="0" err="1" smtClean="0"/>
              <a:t>ted</a:t>
            </a:r>
            <a:r>
              <a:rPr lang="en-US" dirty="0" smtClean="0"/>
              <a:t>?</a:t>
            </a:r>
            <a:endParaRPr lang="en-US" dirty="0"/>
          </a:p>
        </p:txBody>
      </p:sp>
      <p:pic>
        <p:nvPicPr>
          <p:cNvPr id="3" name="Picture 2"/>
          <p:cNvPicPr>
            <a:picLocks noChangeAspect="1"/>
          </p:cNvPicPr>
          <p:nvPr/>
        </p:nvPicPr>
        <p:blipFill rotWithShape="1">
          <a:blip r:embed="rId2"/>
          <a:srcRect b="18964"/>
          <a:stretch/>
        </p:blipFill>
        <p:spPr>
          <a:xfrm>
            <a:off x="1332107" y="975390"/>
            <a:ext cx="9164831" cy="5588775"/>
          </a:xfrm>
          <a:prstGeom prst="rect">
            <a:avLst/>
          </a:prstGeom>
        </p:spPr>
      </p:pic>
      <p:sp>
        <p:nvSpPr>
          <p:cNvPr id="5" name="Oval 4"/>
          <p:cNvSpPr/>
          <p:nvPr/>
        </p:nvSpPr>
        <p:spPr>
          <a:xfrm>
            <a:off x="2582974" y="4612606"/>
            <a:ext cx="2308302" cy="1291687"/>
          </a:xfrm>
          <a:prstGeom prst="ellipse">
            <a:avLst/>
          </a:prstGeom>
          <a:noFill/>
          <a:ln w="920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59296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952729" y="0"/>
            <a:ext cx="7527173" cy="6826624"/>
          </a:xfrm>
          <a:prstGeom prst="rect">
            <a:avLst/>
          </a:prstGeom>
        </p:spPr>
      </p:pic>
    </p:spTree>
    <p:extLst>
      <p:ext uri="{BB962C8B-B14F-4D97-AF65-F5344CB8AC3E}">
        <p14:creationId xmlns:p14="http://schemas.microsoft.com/office/powerpoint/2010/main" val="18417705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75866" y="634482"/>
            <a:ext cx="11748664" cy="5038529"/>
          </a:xfrm>
          <a:prstGeom prst="rect">
            <a:avLst/>
          </a:prstGeom>
        </p:spPr>
      </p:pic>
    </p:spTree>
    <p:extLst>
      <p:ext uri="{BB962C8B-B14F-4D97-AF65-F5344CB8AC3E}">
        <p14:creationId xmlns:p14="http://schemas.microsoft.com/office/powerpoint/2010/main" val="35020955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05054" y="389991"/>
            <a:ext cx="9295363" cy="6021959"/>
          </a:xfrm>
          <a:prstGeom prst="rect">
            <a:avLst/>
          </a:prstGeom>
        </p:spPr>
      </p:pic>
    </p:spTree>
    <p:extLst>
      <p:ext uri="{BB962C8B-B14F-4D97-AF65-F5344CB8AC3E}">
        <p14:creationId xmlns:p14="http://schemas.microsoft.com/office/powerpoint/2010/main" val="14685618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616926" y="398774"/>
            <a:ext cx="9333571" cy="6064510"/>
          </a:xfrm>
          <a:prstGeom prst="rect">
            <a:avLst/>
          </a:prstGeom>
        </p:spPr>
      </p:pic>
    </p:spTree>
    <p:extLst>
      <p:ext uri="{BB962C8B-B14F-4D97-AF65-F5344CB8AC3E}">
        <p14:creationId xmlns:p14="http://schemas.microsoft.com/office/powerpoint/2010/main" val="20492997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927" t="976"/>
          <a:stretch/>
        </p:blipFill>
        <p:spPr>
          <a:xfrm>
            <a:off x="2547258" y="5455"/>
            <a:ext cx="6927988" cy="6852545"/>
          </a:xfrm>
          <a:prstGeom prst="rect">
            <a:avLst/>
          </a:prstGeom>
        </p:spPr>
      </p:pic>
    </p:spTree>
    <p:extLst>
      <p:ext uri="{BB962C8B-B14F-4D97-AF65-F5344CB8AC3E}">
        <p14:creationId xmlns:p14="http://schemas.microsoft.com/office/powerpoint/2010/main" val="10464843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base"/>
            <a:r>
              <a:rPr lang="en-US" dirty="0"/>
              <a:t>But wait - there's more...</a:t>
            </a:r>
          </a:p>
        </p:txBody>
      </p:sp>
      <p:sp>
        <p:nvSpPr>
          <p:cNvPr id="3" name="Content Placeholder 2"/>
          <p:cNvSpPr>
            <a:spLocks noGrp="1"/>
          </p:cNvSpPr>
          <p:nvPr>
            <p:ph idx="1"/>
          </p:nvPr>
        </p:nvSpPr>
        <p:spPr/>
        <p:txBody>
          <a:bodyPr/>
          <a:lstStyle/>
          <a:p>
            <a:pPr fontAlgn="base"/>
            <a:r>
              <a:rPr lang="en-US" dirty="0" smtClean="0"/>
              <a:t>To </a:t>
            </a:r>
            <a:r>
              <a:rPr lang="en-US" dirty="0"/>
              <a:t>learn more about Institutional Repositories, please visit the Digital Commons </a:t>
            </a:r>
            <a:r>
              <a:rPr lang="en-US" u="sng" dirty="0">
                <a:hlinkClick r:id="rId2"/>
              </a:rPr>
              <a:t>IR research </a:t>
            </a:r>
            <a:r>
              <a:rPr lang="en-US" u="sng" dirty="0" smtClean="0">
                <a:hlinkClick r:id="rId2"/>
              </a:rPr>
              <a:t>page</a:t>
            </a:r>
            <a:r>
              <a:rPr lang="en-US" u="sng" dirty="0" smtClean="0"/>
              <a:t> at </a:t>
            </a:r>
            <a:r>
              <a:rPr lang="en-US" u="sng" dirty="0" smtClean="0">
                <a:hlinkClick r:id="rId3"/>
              </a:rPr>
              <a:t>http://digitalcommons.bepress.com/repository-research/</a:t>
            </a:r>
            <a:r>
              <a:rPr lang="en-US" u="sng" dirty="0" smtClean="0"/>
              <a:t> </a:t>
            </a:r>
            <a:r>
              <a:rPr lang="en-US" dirty="0" smtClean="0"/>
              <a:t>.</a:t>
            </a:r>
            <a:endParaRPr lang="en-US" dirty="0"/>
          </a:p>
          <a:p>
            <a:r>
              <a:rPr lang="en-US" dirty="0" smtClean="0"/>
              <a:t>More Digital Commons History Collection examples are available at </a:t>
            </a:r>
            <a:r>
              <a:rPr lang="en-US" dirty="0" smtClean="0">
                <a:hlinkClick r:id="rId4"/>
              </a:rPr>
              <a:t>http://digitalcommons.bepress.com/history/</a:t>
            </a:r>
            <a:r>
              <a:rPr lang="en-US" dirty="0" smtClean="0"/>
              <a:t> </a:t>
            </a:r>
          </a:p>
          <a:p>
            <a:r>
              <a:rPr lang="en-US" dirty="0" smtClean="0"/>
              <a:t>View the 5 minute webinar </a:t>
            </a:r>
            <a:r>
              <a:rPr lang="en-US" dirty="0"/>
              <a:t>to </a:t>
            </a:r>
            <a:r>
              <a:rPr lang="en-US" dirty="0" smtClean="0"/>
              <a:t>for an overview of the contents in the History </a:t>
            </a:r>
            <a:r>
              <a:rPr lang="en-US" dirty="0"/>
              <a:t>Model </a:t>
            </a:r>
            <a:r>
              <a:rPr lang="en-US" dirty="0" smtClean="0"/>
              <a:t>Collection at </a:t>
            </a:r>
            <a:r>
              <a:rPr lang="en-US" dirty="0" smtClean="0">
                <a:hlinkClick r:id="rId5"/>
              </a:rPr>
              <a:t>https://vimeo.com/122680919</a:t>
            </a:r>
            <a:r>
              <a:rPr lang="en-US" dirty="0" smtClean="0"/>
              <a:t> .</a:t>
            </a:r>
          </a:p>
          <a:p>
            <a:r>
              <a:rPr lang="en-US" dirty="0" smtClean="0"/>
              <a:t>Feel free to contact us at </a:t>
            </a:r>
            <a:r>
              <a:rPr lang="en-US" u="sng" dirty="0" smtClean="0">
                <a:hlinkClick r:id="rId6"/>
              </a:rPr>
              <a:t>STARS@ucf.edu</a:t>
            </a:r>
            <a:r>
              <a:rPr lang="en-US" dirty="0" smtClean="0"/>
              <a:t> with any comments, questions, or suggestions.</a:t>
            </a:r>
          </a:p>
          <a:p>
            <a:endParaRPr lang="en-US" dirty="0"/>
          </a:p>
        </p:txBody>
      </p:sp>
    </p:spTree>
    <p:extLst>
      <p:ext uri="{BB962C8B-B14F-4D97-AF65-F5344CB8AC3E}">
        <p14:creationId xmlns:p14="http://schemas.microsoft.com/office/powerpoint/2010/main" val="1895333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898" y="0"/>
            <a:ext cx="10515600" cy="1325563"/>
          </a:xfrm>
        </p:spPr>
        <p:txBody>
          <a:bodyPr/>
          <a:lstStyle/>
          <a:p>
            <a:pPr algn="ctr"/>
            <a:r>
              <a:rPr lang="en-US" dirty="0" smtClean="0"/>
              <a:t>Digital Projects!</a:t>
            </a:r>
            <a:endParaRPr lang="en-US" dirty="0"/>
          </a:p>
        </p:txBody>
      </p:sp>
      <p:pic>
        <p:nvPicPr>
          <p:cNvPr id="4" name="Content Placeholder 3"/>
          <p:cNvPicPr>
            <a:picLocks noGrp="1" noChangeAspect="1"/>
          </p:cNvPicPr>
          <p:nvPr>
            <p:ph idx="1"/>
          </p:nvPr>
        </p:nvPicPr>
        <p:blipFill>
          <a:blip r:embed="rId2"/>
          <a:stretch>
            <a:fillRect/>
          </a:stretch>
        </p:blipFill>
        <p:spPr>
          <a:xfrm>
            <a:off x="2523362" y="974388"/>
            <a:ext cx="7100671" cy="5883612"/>
          </a:xfrm>
          <a:prstGeom prst="rect">
            <a:avLst/>
          </a:prstGeom>
        </p:spPr>
      </p:pic>
      <p:sp>
        <p:nvSpPr>
          <p:cNvPr id="5" name="Rectangle 4"/>
          <p:cNvSpPr/>
          <p:nvPr/>
        </p:nvSpPr>
        <p:spPr>
          <a:xfrm>
            <a:off x="6843488" y="6377827"/>
            <a:ext cx="5070234" cy="369332"/>
          </a:xfrm>
          <a:prstGeom prst="rect">
            <a:avLst/>
          </a:prstGeom>
        </p:spPr>
        <p:txBody>
          <a:bodyPr wrap="none">
            <a:spAutoFit/>
          </a:bodyPr>
          <a:lstStyle/>
          <a:p>
            <a:r>
              <a:rPr lang="en-US" dirty="0" smtClean="0">
                <a:hlinkClick r:id="rId3"/>
              </a:rPr>
              <a:t>http://stars.library.ucf.edu/ahistoryofcentralflorida/</a:t>
            </a:r>
            <a:r>
              <a:rPr lang="en-US" dirty="0" smtClean="0"/>
              <a:t> </a:t>
            </a:r>
            <a:endParaRPr lang="en-US" dirty="0"/>
          </a:p>
        </p:txBody>
      </p:sp>
    </p:spTree>
    <p:extLst>
      <p:ext uri="{BB962C8B-B14F-4D97-AF65-F5344CB8AC3E}">
        <p14:creationId xmlns:p14="http://schemas.microsoft.com/office/powerpoint/2010/main" val="3897790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07248" y="73703"/>
            <a:ext cx="9665552" cy="6784297"/>
          </a:xfrm>
          <a:prstGeom prst="rect">
            <a:avLst/>
          </a:prstGeom>
        </p:spPr>
      </p:pic>
    </p:spTree>
    <p:extLst>
      <p:ext uri="{BB962C8B-B14F-4D97-AF65-F5344CB8AC3E}">
        <p14:creationId xmlns:p14="http://schemas.microsoft.com/office/powerpoint/2010/main" val="2133231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59448" y="121733"/>
            <a:ext cx="7432404" cy="6624317"/>
          </a:xfrm>
          <a:prstGeom prst="rect">
            <a:avLst/>
          </a:prstGeom>
        </p:spPr>
      </p:pic>
    </p:spTree>
    <p:extLst>
      <p:ext uri="{BB962C8B-B14F-4D97-AF65-F5344CB8AC3E}">
        <p14:creationId xmlns:p14="http://schemas.microsoft.com/office/powerpoint/2010/main" val="1582740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24723" y="234176"/>
            <a:ext cx="9782252" cy="6227362"/>
          </a:xfrm>
          <a:prstGeom prst="rect">
            <a:avLst/>
          </a:prstGeom>
        </p:spPr>
      </p:pic>
    </p:spTree>
    <p:extLst>
      <p:ext uri="{BB962C8B-B14F-4D97-AF65-F5344CB8AC3E}">
        <p14:creationId xmlns:p14="http://schemas.microsoft.com/office/powerpoint/2010/main" val="3595582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48881" y="0"/>
            <a:ext cx="9013371" cy="6862168"/>
          </a:xfrm>
          <a:prstGeom prst="rect">
            <a:avLst/>
          </a:prstGeom>
        </p:spPr>
      </p:pic>
      <p:sp>
        <p:nvSpPr>
          <p:cNvPr id="5" name="TextBox 4"/>
          <p:cNvSpPr txBox="1"/>
          <p:nvPr/>
        </p:nvSpPr>
        <p:spPr>
          <a:xfrm>
            <a:off x="8406653" y="6215837"/>
            <a:ext cx="3666931" cy="646331"/>
          </a:xfrm>
          <a:prstGeom prst="rect">
            <a:avLst/>
          </a:prstGeom>
          <a:solidFill>
            <a:schemeClr val="bg1"/>
          </a:solidFill>
        </p:spPr>
        <p:txBody>
          <a:bodyPr wrap="square" rtlCol="0">
            <a:spAutoFit/>
          </a:bodyPr>
          <a:lstStyle/>
          <a:p>
            <a:r>
              <a:rPr lang="en-US" dirty="0">
                <a:hlinkClick r:id="rId3"/>
              </a:rPr>
              <a:t>http://digitalcommons.fairfield.edu/americanscholarsreligion</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34929670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979</TotalTime>
  <Words>255</Words>
  <Application>Microsoft Office PowerPoint</Application>
  <PresentationFormat>Widescreen</PresentationFormat>
  <Paragraphs>37</Paragraphs>
  <Slides>46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Bradley Hand ITC</vt:lpstr>
      <vt:lpstr>Calibri</vt:lpstr>
      <vt:lpstr>Calibri Light</vt:lpstr>
      <vt:lpstr>Office Theme</vt:lpstr>
      <vt:lpstr>STARS  AMH 6939 Florida in WWI Digital Projects</vt:lpstr>
      <vt:lpstr>PowerPoint Presentation</vt:lpstr>
      <vt:lpstr>About STARS UCF's Showcase of Text, Archives, Research &amp; Scholarship </vt:lpstr>
      <vt:lpstr>Why STARS?</vt:lpstr>
      <vt:lpstr>Digital Projects!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Oral Histories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Special Collections</vt:lpstr>
      <vt:lpstr>PowerPoint Presentation</vt:lpstr>
      <vt:lpstr>PowerPoint Presentation</vt:lpstr>
      <vt:lpstr>PowerPoint Presentation</vt:lpstr>
      <vt:lpstr>Research</vt:lpstr>
      <vt:lpstr>PowerPoint Presentation</vt:lpstr>
      <vt:lpstr>PowerPoint Presentation</vt:lpstr>
      <vt:lpstr>PowerPoint Presentation</vt:lpstr>
      <vt:lpstr>PowerPoint Presentation</vt:lpstr>
      <vt:lpstr>Join Us!</vt:lpstr>
      <vt:lpstr>Ready to get STARted?</vt:lpstr>
      <vt:lpstr>PowerPoint Presentation</vt:lpstr>
      <vt:lpstr>PowerPoint Presentation</vt:lpstr>
      <vt:lpstr>PowerPoint Presentation</vt:lpstr>
      <vt:lpstr>PowerPoint Presentation</vt:lpstr>
      <vt:lpstr>PowerPoint Presentation</vt:lpstr>
      <vt:lpstr>But wait - there's more...</vt:lpstr>
    </vt:vector>
  </TitlesOfParts>
  <Company>UCF Libraries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Dotson</dc:creator>
  <cp:lastModifiedBy>Lee Dotson</cp:lastModifiedBy>
  <cp:revision>25</cp:revision>
  <cp:lastPrinted>2015-08-17T19:33:19Z</cp:lastPrinted>
  <dcterms:created xsi:type="dcterms:W3CDTF">2015-08-17T17:21:36Z</dcterms:created>
  <dcterms:modified xsi:type="dcterms:W3CDTF">2016-02-08T22:04:01Z</dcterms:modified>
</cp:coreProperties>
</file>