
<file path=[Content_Types].xml><?xml version="1.0" encoding="utf-8"?>
<Types xmlns="http://schemas.openxmlformats.org/package/2006/content-types">
  <Default Extension="xml" ContentType="application/xml"/>
  <Default Extension="jpeg" ContentType="image/jpeg"/>
  <Default Extension="jpg" ContentType="image/jpeg"/>
  <Default Extension="tiff" ContentType="image/tiff"/>
  <Default Extension="rels" ContentType="application/vnd.openxmlformats-package.relationships+xml"/>
  <Default Extension="gif" ContentType="image/gif"/>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6" r:id="rId1"/>
  </p:sldMasterIdLst>
  <p:notesMasterIdLst>
    <p:notesMasterId r:id="rId37"/>
  </p:notesMasterIdLst>
  <p:sldIdLst>
    <p:sldId id="256" r:id="rId2"/>
    <p:sldId id="271" r:id="rId3"/>
    <p:sldId id="268" r:id="rId4"/>
    <p:sldId id="303" r:id="rId5"/>
    <p:sldId id="269" r:id="rId6"/>
    <p:sldId id="270" r:id="rId7"/>
    <p:sldId id="272" r:id="rId8"/>
    <p:sldId id="273" r:id="rId9"/>
    <p:sldId id="277" r:id="rId10"/>
    <p:sldId id="265" r:id="rId11"/>
    <p:sldId id="275" r:id="rId12"/>
    <p:sldId id="302" r:id="rId13"/>
    <p:sldId id="266" r:id="rId14"/>
    <p:sldId id="276" r:id="rId15"/>
    <p:sldId id="282" r:id="rId16"/>
    <p:sldId id="285" r:id="rId17"/>
    <p:sldId id="291" r:id="rId18"/>
    <p:sldId id="290" r:id="rId19"/>
    <p:sldId id="284" r:id="rId20"/>
    <p:sldId id="286" r:id="rId21"/>
    <p:sldId id="292" r:id="rId22"/>
    <p:sldId id="283" r:id="rId23"/>
    <p:sldId id="289" r:id="rId24"/>
    <p:sldId id="287" r:id="rId25"/>
    <p:sldId id="301" r:id="rId26"/>
    <p:sldId id="293" r:id="rId27"/>
    <p:sldId id="294" r:id="rId28"/>
    <p:sldId id="298" r:id="rId29"/>
    <p:sldId id="295" r:id="rId30"/>
    <p:sldId id="297" r:id="rId31"/>
    <p:sldId id="296" r:id="rId32"/>
    <p:sldId id="299" r:id="rId33"/>
    <p:sldId id="267" r:id="rId34"/>
    <p:sldId id="300" r:id="rId35"/>
    <p:sldId id="263" r:id="rId3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CF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3966" autoAdjust="0"/>
  </p:normalViewPr>
  <p:slideViewPr>
    <p:cSldViewPr snapToGrid="0">
      <p:cViewPr varScale="1">
        <p:scale>
          <a:sx n="102" d="100"/>
          <a:sy n="102" d="100"/>
        </p:scale>
        <p:origin x="192"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notesMaster" Target="notesMasters/notesMaster1.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microsoft.com/office/2011/relationships/chartStyle" Target="style1.xml"/><Relationship Id="rId2" Type="http://schemas.microsoft.com/office/2011/relationships/chartColorStyle" Target="colors1.xml"/><Relationship Id="rId3" Type="http://schemas.openxmlformats.org/officeDocument/2006/relationships/oleObject" Target="file://localhost/Users/leanneolson/Downloads/Initial%20Report-2.csv" TargetMode="External"/></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localhost/Users/leanneolson/Downloads/Initial%20Report-2.csv"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bar"/>
        <c:grouping val="clustered"/>
        <c:varyColors val="0"/>
        <c:ser>
          <c:idx val="0"/>
          <c:order val="0"/>
          <c:tx>
            <c:strRef>
              <c:f>Sheet1!$C$1</c:f>
              <c:strCache>
                <c:ptCount val="1"/>
                <c:pt idx="0">
                  <c:v>Count</c:v>
                </c:pt>
              </c:strCache>
            </c:strRef>
          </c:tx>
          <c:spPr>
            <a:gradFill rotWithShape="1">
              <a:gsLst>
                <a:gs pos="0">
                  <a:schemeClr val="accent2">
                    <a:tint val="97000"/>
                    <a:satMod val="100000"/>
                    <a:lumMod val="102000"/>
                  </a:schemeClr>
                </a:gs>
                <a:gs pos="50000">
                  <a:schemeClr val="accent2">
                    <a:shade val="100000"/>
                    <a:satMod val="103000"/>
                    <a:lumMod val="100000"/>
                  </a:schemeClr>
                </a:gs>
                <a:gs pos="100000">
                  <a:schemeClr val="accent2">
                    <a:shade val="93000"/>
                    <a:satMod val="110000"/>
                    <a:lumMod val="99000"/>
                  </a:schemeClr>
                </a:gs>
              </a:gsLst>
              <a:lin ang="5400000" scaled="0"/>
            </a:gradFill>
            <a:ln>
              <a:noFill/>
            </a:ln>
            <a:effectLst/>
          </c:spPr>
          <c:invertIfNegative val="0"/>
          <c:cat>
            <c:strRef>
              <c:f>Sheet1!$A$2:$A$16</c:f>
              <c:strCache>
                <c:ptCount val="15"/>
                <c:pt idx="0">
                  <c:v>Listservs</c:v>
                </c:pt>
                <c:pt idx="1">
                  <c:v>Journals</c:v>
                </c:pt>
                <c:pt idx="2">
                  <c:v>Blogs</c:v>
                </c:pt>
                <c:pt idx="3">
                  <c:v>Social Media </c:v>
                </c:pt>
                <c:pt idx="4">
                  <c:v>Webinars</c:v>
                </c:pt>
                <c:pt idx="5">
                  <c:v>Conference Proceedings</c:v>
                </c:pt>
                <c:pt idx="6">
                  <c:v>Newsletters</c:v>
                </c:pt>
                <c:pt idx="7">
                  <c:v>Books</c:v>
                </c:pt>
                <c:pt idx="8">
                  <c:v>Magazines</c:v>
                </c:pt>
                <c:pt idx="9">
                  <c:v>Reports or White Papers</c:v>
                </c:pt>
                <c:pt idx="10">
                  <c:v>Article sharing website</c:v>
                </c:pt>
                <c:pt idx="11">
                  <c:v>YouTube</c:v>
                </c:pt>
                <c:pt idx="12">
                  <c:v>SlideShare</c:v>
                </c:pt>
                <c:pt idx="13">
                  <c:v>Podcasts</c:v>
                </c:pt>
                <c:pt idx="14">
                  <c:v>Other</c:v>
                </c:pt>
              </c:strCache>
            </c:strRef>
          </c:cat>
          <c:val>
            <c:numRef>
              <c:f>Sheet1!$C$2:$C$16</c:f>
              <c:numCache>
                <c:formatCode>General</c:formatCode>
                <c:ptCount val="15"/>
                <c:pt idx="0">
                  <c:v>321.0</c:v>
                </c:pt>
                <c:pt idx="1">
                  <c:v>313.0</c:v>
                </c:pt>
                <c:pt idx="2">
                  <c:v>285.0</c:v>
                </c:pt>
                <c:pt idx="3">
                  <c:v>269.0</c:v>
                </c:pt>
                <c:pt idx="4">
                  <c:v>205.0</c:v>
                </c:pt>
                <c:pt idx="5">
                  <c:v>181.0</c:v>
                </c:pt>
                <c:pt idx="6">
                  <c:v>169.0</c:v>
                </c:pt>
                <c:pt idx="7">
                  <c:v>145.0</c:v>
                </c:pt>
                <c:pt idx="8">
                  <c:v>118.0</c:v>
                </c:pt>
                <c:pt idx="9">
                  <c:v>97.0</c:v>
                </c:pt>
                <c:pt idx="10">
                  <c:v>70.0</c:v>
                </c:pt>
                <c:pt idx="11">
                  <c:v>61.0</c:v>
                </c:pt>
                <c:pt idx="12">
                  <c:v>38.0</c:v>
                </c:pt>
                <c:pt idx="13">
                  <c:v>33.0</c:v>
                </c:pt>
                <c:pt idx="14">
                  <c:v>4.0</c:v>
                </c:pt>
              </c:numCache>
            </c:numRef>
          </c:val>
        </c:ser>
        <c:dLbls>
          <c:showLegendKey val="0"/>
          <c:showVal val="0"/>
          <c:showCatName val="0"/>
          <c:showSerName val="0"/>
          <c:showPercent val="0"/>
          <c:showBubbleSize val="0"/>
        </c:dLbls>
        <c:gapWidth val="100"/>
        <c:axId val="-2119326608"/>
        <c:axId val="-2075344368"/>
      </c:barChart>
      <c:catAx>
        <c:axId val="-2119326608"/>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2075344368"/>
        <c:crosses val="autoZero"/>
        <c:auto val="1"/>
        <c:lblAlgn val="ctr"/>
        <c:lblOffset val="100"/>
        <c:noMultiLvlLbl val="0"/>
      </c:catAx>
      <c:valAx>
        <c:axId val="-2075344368"/>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211932660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CA"/>
  <c:roundedCorners val="0"/>
  <mc:AlternateContent xmlns:mc="http://schemas.openxmlformats.org/markup-compatibility/2006">
    <mc:Choice xmlns:c14="http://schemas.microsoft.com/office/drawing/2007/8/2/chart" Requires="c14">
      <c14:style val="104"/>
    </mc:Choice>
    <mc:Fallback>
      <c:style val="4"/>
    </mc:Fallback>
  </mc:AlternateContent>
  <c:chart>
    <c:autoTitleDeleted val="1"/>
    <c:plotArea>
      <c:layout/>
      <c:barChart>
        <c:barDir val="bar"/>
        <c:grouping val="clustered"/>
        <c:varyColors val="0"/>
        <c:ser>
          <c:idx val="0"/>
          <c:order val="0"/>
          <c:tx>
            <c:strRef>
              <c:f>Sheet3!$C$1</c:f>
              <c:strCache>
                <c:ptCount val="1"/>
                <c:pt idx="0">
                  <c:v>Count</c:v>
                </c:pt>
              </c:strCache>
            </c:strRef>
          </c:tx>
          <c:spPr>
            <a:gradFill rotWithShape="1">
              <a:gsLst>
                <a:gs pos="0">
                  <a:schemeClr val="accent2">
                    <a:tint val="97000"/>
                    <a:satMod val="100000"/>
                    <a:lumMod val="102000"/>
                  </a:schemeClr>
                </a:gs>
                <a:gs pos="50000">
                  <a:schemeClr val="accent2">
                    <a:shade val="100000"/>
                    <a:satMod val="103000"/>
                    <a:lumMod val="100000"/>
                  </a:schemeClr>
                </a:gs>
                <a:gs pos="100000">
                  <a:schemeClr val="accent2">
                    <a:shade val="93000"/>
                    <a:satMod val="110000"/>
                    <a:lumMod val="99000"/>
                  </a:schemeClr>
                </a:gs>
              </a:gsLst>
              <a:lin ang="5400000" scaled="0"/>
            </a:gradFill>
            <a:ln>
              <a:noFill/>
            </a:ln>
            <a:effectLst/>
          </c:spPr>
          <c:invertIfNegative val="0"/>
          <c:cat>
            <c:strRef>
              <c:f>Sheet3!$B$2:$B$16</c:f>
              <c:strCache>
                <c:ptCount val="15"/>
                <c:pt idx="0">
                  <c:v>Journals</c:v>
                </c:pt>
                <c:pt idx="1">
                  <c:v>Conference Proceedings</c:v>
                </c:pt>
                <c:pt idx="2">
                  <c:v>Social Media </c:v>
                </c:pt>
                <c:pt idx="3">
                  <c:v>Blogs</c:v>
                </c:pt>
                <c:pt idx="4">
                  <c:v>Books</c:v>
                </c:pt>
                <c:pt idx="5">
                  <c:v>Listservs</c:v>
                </c:pt>
                <c:pt idx="6">
                  <c:v>Magazines</c:v>
                </c:pt>
                <c:pt idx="7">
                  <c:v>Newsletters</c:v>
                </c:pt>
                <c:pt idx="8">
                  <c:v>Webinars</c:v>
                </c:pt>
                <c:pt idx="9">
                  <c:v>Article sharing website</c:v>
                </c:pt>
                <c:pt idx="10">
                  <c:v>Reports or White Papers</c:v>
                </c:pt>
                <c:pt idx="11">
                  <c:v>SlideShare</c:v>
                </c:pt>
                <c:pt idx="12">
                  <c:v>YouTube</c:v>
                </c:pt>
                <c:pt idx="13">
                  <c:v>Podcasts</c:v>
                </c:pt>
                <c:pt idx="14">
                  <c:v>Other</c:v>
                </c:pt>
              </c:strCache>
            </c:strRef>
          </c:cat>
          <c:val>
            <c:numRef>
              <c:f>Sheet3!$C$2:$C$16</c:f>
              <c:numCache>
                <c:formatCode>General</c:formatCode>
                <c:ptCount val="15"/>
                <c:pt idx="0">
                  <c:v>223.0</c:v>
                </c:pt>
                <c:pt idx="1">
                  <c:v>205.0</c:v>
                </c:pt>
                <c:pt idx="2">
                  <c:v>116.0</c:v>
                </c:pt>
                <c:pt idx="3">
                  <c:v>96.0</c:v>
                </c:pt>
                <c:pt idx="4">
                  <c:v>68.0</c:v>
                </c:pt>
                <c:pt idx="5">
                  <c:v>67.0</c:v>
                </c:pt>
                <c:pt idx="6">
                  <c:v>63.0</c:v>
                </c:pt>
                <c:pt idx="7">
                  <c:v>60.0</c:v>
                </c:pt>
                <c:pt idx="8">
                  <c:v>42.0</c:v>
                </c:pt>
                <c:pt idx="9">
                  <c:v>34.0</c:v>
                </c:pt>
                <c:pt idx="10">
                  <c:v>28.0</c:v>
                </c:pt>
                <c:pt idx="11">
                  <c:v>20.0</c:v>
                </c:pt>
                <c:pt idx="12">
                  <c:v>20.0</c:v>
                </c:pt>
                <c:pt idx="13">
                  <c:v>13.0</c:v>
                </c:pt>
                <c:pt idx="14">
                  <c:v>13.0</c:v>
                </c:pt>
              </c:numCache>
            </c:numRef>
          </c:val>
        </c:ser>
        <c:dLbls>
          <c:showLegendKey val="0"/>
          <c:showVal val="0"/>
          <c:showCatName val="0"/>
          <c:showSerName val="0"/>
          <c:showPercent val="0"/>
          <c:showBubbleSize val="0"/>
        </c:dLbls>
        <c:gapWidth val="100"/>
        <c:axId val="-2119366480"/>
        <c:axId val="-2120443264"/>
      </c:barChart>
      <c:catAx>
        <c:axId val="-2119366480"/>
        <c:scaling>
          <c:orientation val="minMax"/>
        </c:scaling>
        <c:delete val="0"/>
        <c:axPos val="l"/>
        <c:numFmt formatCode="General" sourceLinked="1"/>
        <c:majorTickMark val="none"/>
        <c:minorTickMark val="none"/>
        <c:tickLblPos val="nextTo"/>
        <c:spPr>
          <a:noFill/>
          <a:ln w="9525" cap="flat" cmpd="sng" algn="ctr">
            <a:solidFill>
              <a:schemeClr val="tx2">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2120443264"/>
        <c:crosses val="autoZero"/>
        <c:auto val="1"/>
        <c:lblAlgn val="ctr"/>
        <c:lblOffset val="100"/>
        <c:noMultiLvlLbl val="0"/>
      </c:catAx>
      <c:valAx>
        <c:axId val="-2120443264"/>
        <c:scaling>
          <c:orientation val="minMax"/>
        </c:scaling>
        <c:delete val="0"/>
        <c:axPos val="b"/>
        <c:majorGridlines>
          <c:spPr>
            <a:ln w="9525" cap="flat" cmpd="sng" algn="ctr">
              <a:solidFill>
                <a:schemeClr val="tx2">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crossAx val="-2119366480"/>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withinLinear" id="15">
  <a:schemeClr val="accent2"/>
</cs:colorStyle>
</file>

<file path=ppt/charts/colors2.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2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2.xml><?xml version="1.0" encoding="utf-8"?>
<cs:chartStyle xmlns:cs="http://schemas.microsoft.com/office/drawing/2012/chartStyle" xmlns:a="http://schemas.openxmlformats.org/drawingml/2006/main" id="220">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B55B17D-A900-4DF7-A9EB-177D8C150990}" type="datetimeFigureOut">
              <a:rPr lang="en-CA" smtClean="0"/>
              <a:t>2016-05-29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6D51004-272E-4290-BCA2-70F62789A9D3}" type="slidenum">
              <a:rPr lang="en-CA" smtClean="0"/>
              <a:t>‹#›</a:t>
            </a:fld>
            <a:endParaRPr lang="en-CA"/>
          </a:p>
        </p:txBody>
      </p:sp>
    </p:spTree>
    <p:extLst>
      <p:ext uri="{BB962C8B-B14F-4D97-AF65-F5344CB8AC3E}">
        <p14:creationId xmlns:p14="http://schemas.microsoft.com/office/powerpoint/2010/main" val="10320814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66D51004-272E-4290-BCA2-70F62789A9D3}" type="slidenum">
              <a:rPr lang="en-CA" smtClean="0"/>
              <a:t>3</a:t>
            </a:fld>
            <a:endParaRPr lang="en-CA"/>
          </a:p>
        </p:txBody>
      </p:sp>
    </p:spTree>
    <p:extLst>
      <p:ext uri="{BB962C8B-B14F-4D97-AF65-F5344CB8AC3E}">
        <p14:creationId xmlns:p14="http://schemas.microsoft.com/office/powerpoint/2010/main" val="42760557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66D51004-272E-4290-BCA2-70F62789A9D3}" type="slidenum">
              <a:rPr lang="en-CA" smtClean="0"/>
              <a:t>4</a:t>
            </a:fld>
            <a:endParaRPr lang="en-CA"/>
          </a:p>
        </p:txBody>
      </p:sp>
    </p:spTree>
    <p:extLst>
      <p:ext uri="{BB962C8B-B14F-4D97-AF65-F5344CB8AC3E}">
        <p14:creationId xmlns:p14="http://schemas.microsoft.com/office/powerpoint/2010/main" val="310723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How many of you have heard of the journal Partnership?  How many know what the title refers</a:t>
            </a:r>
            <a:r>
              <a:rPr lang="en-CA" baseline="0" dirty="0" smtClean="0"/>
              <a:t> to?  </a:t>
            </a:r>
            <a:endParaRPr lang="en-CA" dirty="0" smtClean="0"/>
          </a:p>
          <a:p>
            <a:endParaRPr lang="en-US" dirty="0"/>
          </a:p>
        </p:txBody>
      </p:sp>
      <p:sp>
        <p:nvSpPr>
          <p:cNvPr id="4" name="Slide Number Placeholder 3"/>
          <p:cNvSpPr>
            <a:spLocks noGrp="1"/>
          </p:cNvSpPr>
          <p:nvPr>
            <p:ph type="sldNum" sz="quarter" idx="10"/>
          </p:nvPr>
        </p:nvSpPr>
        <p:spPr/>
        <p:txBody>
          <a:bodyPr/>
          <a:lstStyle/>
          <a:p>
            <a:fld id="{66D51004-272E-4290-BCA2-70F62789A9D3}" type="slidenum">
              <a:rPr lang="en-CA" smtClean="0"/>
              <a:t>6</a:t>
            </a:fld>
            <a:endParaRPr lang="en-CA"/>
          </a:p>
        </p:txBody>
      </p:sp>
    </p:spTree>
    <p:extLst>
      <p:ext uri="{BB962C8B-B14F-4D97-AF65-F5344CB8AC3E}">
        <p14:creationId xmlns:p14="http://schemas.microsoft.com/office/powerpoint/2010/main" val="1269873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Survey</a:t>
            </a:r>
            <a:r>
              <a:rPr lang="en-CA" baseline="0" dirty="0" smtClean="0"/>
              <a:t> launched April 26, will close June 10.</a:t>
            </a:r>
          </a:p>
          <a:p>
            <a:endParaRPr lang="en-CA" dirty="0"/>
          </a:p>
        </p:txBody>
      </p:sp>
      <p:sp>
        <p:nvSpPr>
          <p:cNvPr id="4" name="Slide Number Placeholder 3"/>
          <p:cNvSpPr>
            <a:spLocks noGrp="1"/>
          </p:cNvSpPr>
          <p:nvPr>
            <p:ph type="sldNum" sz="quarter" idx="10"/>
          </p:nvPr>
        </p:nvSpPr>
        <p:spPr/>
        <p:txBody>
          <a:bodyPr/>
          <a:lstStyle/>
          <a:p>
            <a:fld id="{66D51004-272E-4290-BCA2-70F62789A9D3}" type="slidenum">
              <a:rPr lang="en-CA" smtClean="0"/>
              <a:t>11</a:t>
            </a:fld>
            <a:endParaRPr lang="en-CA"/>
          </a:p>
        </p:txBody>
      </p:sp>
    </p:spTree>
    <p:extLst>
      <p:ext uri="{BB962C8B-B14F-4D97-AF65-F5344CB8AC3E}">
        <p14:creationId xmlns:p14="http://schemas.microsoft.com/office/powerpoint/2010/main" val="29319066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Survey</a:t>
            </a:r>
            <a:r>
              <a:rPr lang="en-CA" baseline="0" dirty="0" smtClean="0"/>
              <a:t> launched April 26, will close June 10.</a:t>
            </a:r>
          </a:p>
          <a:p>
            <a:endParaRPr lang="en-CA" dirty="0"/>
          </a:p>
        </p:txBody>
      </p:sp>
      <p:sp>
        <p:nvSpPr>
          <p:cNvPr id="4" name="Slide Number Placeholder 3"/>
          <p:cNvSpPr>
            <a:spLocks noGrp="1"/>
          </p:cNvSpPr>
          <p:nvPr>
            <p:ph type="sldNum" sz="quarter" idx="10"/>
          </p:nvPr>
        </p:nvSpPr>
        <p:spPr/>
        <p:txBody>
          <a:bodyPr/>
          <a:lstStyle/>
          <a:p>
            <a:fld id="{66D51004-272E-4290-BCA2-70F62789A9D3}" type="slidenum">
              <a:rPr lang="en-CA" smtClean="0"/>
              <a:t>12</a:t>
            </a:fld>
            <a:endParaRPr lang="en-CA"/>
          </a:p>
        </p:txBody>
      </p:sp>
    </p:spTree>
    <p:extLst>
      <p:ext uri="{BB962C8B-B14F-4D97-AF65-F5344CB8AC3E}">
        <p14:creationId xmlns:p14="http://schemas.microsoft.com/office/powerpoint/2010/main" val="11804709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Survey</a:t>
            </a:r>
            <a:r>
              <a:rPr lang="en-CA" baseline="0" dirty="0" smtClean="0"/>
              <a:t> launched April 26, will close June 10.</a:t>
            </a:r>
          </a:p>
          <a:p>
            <a:endParaRPr lang="en-CA" dirty="0"/>
          </a:p>
        </p:txBody>
      </p:sp>
      <p:sp>
        <p:nvSpPr>
          <p:cNvPr id="4" name="Slide Number Placeholder 3"/>
          <p:cNvSpPr>
            <a:spLocks noGrp="1"/>
          </p:cNvSpPr>
          <p:nvPr>
            <p:ph type="sldNum" sz="quarter" idx="10"/>
          </p:nvPr>
        </p:nvSpPr>
        <p:spPr/>
        <p:txBody>
          <a:bodyPr/>
          <a:lstStyle/>
          <a:p>
            <a:fld id="{66D51004-272E-4290-BCA2-70F62789A9D3}" type="slidenum">
              <a:rPr lang="en-CA" smtClean="0"/>
              <a:t>14</a:t>
            </a:fld>
            <a:endParaRPr lang="en-CA"/>
          </a:p>
        </p:txBody>
      </p:sp>
    </p:spTree>
    <p:extLst>
      <p:ext uri="{BB962C8B-B14F-4D97-AF65-F5344CB8AC3E}">
        <p14:creationId xmlns:p14="http://schemas.microsoft.com/office/powerpoint/2010/main" val="10088231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6D51004-272E-4290-BCA2-70F62789A9D3}" type="slidenum">
              <a:rPr lang="en-CA" smtClean="0"/>
              <a:t>17</a:t>
            </a:fld>
            <a:endParaRPr lang="en-CA"/>
          </a:p>
        </p:txBody>
      </p:sp>
    </p:spTree>
    <p:extLst>
      <p:ext uri="{BB962C8B-B14F-4D97-AF65-F5344CB8AC3E}">
        <p14:creationId xmlns:p14="http://schemas.microsoft.com/office/powerpoint/2010/main" val="8796243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1160EA64-D806-43AC-9DF2-F8C432F32B4C}" type="datetimeFigureOut">
              <a:rPr lang="en-US" dirty="0"/>
              <a:t>5/29/16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9F9C37B-1D36-470B-8223-D6C91242EC14}" type="datetimeFigureOut">
              <a:rPr lang="en-US" dirty="0"/>
              <a:t>5/29/16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7C6F52A-A82B-47A2-A83A-8C4C91F2D59F}" type="datetimeFigureOut">
              <a:rPr lang="en-US" dirty="0"/>
              <a:t>5/29/16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F070A7B3-6521-4DCA-87E5-044747A908C1}" type="datetimeFigureOut">
              <a:rPr lang="en-US" dirty="0"/>
              <a:t>5/29/16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7" name="Date Placeholder 6"/>
          <p:cNvSpPr>
            <a:spLocks noGrp="1"/>
          </p:cNvSpPr>
          <p:nvPr>
            <p:ph type="dt" sz="half" idx="10"/>
          </p:nvPr>
        </p:nvSpPr>
        <p:spPr/>
        <p:txBody>
          <a:bodyPr/>
          <a:lstStyle/>
          <a:p>
            <a:fld id="{1160EA64-D806-43AC-9DF2-F8C432F32B4C}" type="datetimeFigureOut">
              <a:rPr lang="en-US" dirty="0"/>
              <a:t>5/29/16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Date Placeholder 7"/>
          <p:cNvSpPr>
            <a:spLocks noGrp="1"/>
          </p:cNvSpPr>
          <p:nvPr>
            <p:ph type="dt" sz="half" idx="10"/>
          </p:nvPr>
        </p:nvSpPr>
        <p:spPr/>
        <p:txBody>
          <a:bodyPr/>
          <a:lstStyle/>
          <a:p>
            <a:fld id="{AB134690-1557-4C89-A502-4959FE7FAD70}" type="datetimeFigureOut">
              <a:rPr lang="en-US" dirty="0"/>
              <a:t>5/29/16</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7" name="Date Placeholder 6"/>
          <p:cNvSpPr>
            <a:spLocks noGrp="1"/>
          </p:cNvSpPr>
          <p:nvPr>
            <p:ph type="dt" sz="half" idx="10"/>
          </p:nvPr>
        </p:nvSpPr>
        <p:spPr/>
        <p:txBody>
          <a:bodyPr/>
          <a:lstStyle/>
          <a:p>
            <a:fld id="{4F7D4976-E339-4826-83B7-FBD03F55ECF8}" type="datetimeFigureOut">
              <a:rPr lang="en-US" dirty="0"/>
              <a:t>5/29/16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A7A6979-0714-4377-B894-6BE4C2D6E202}" type="slidenum">
              <a:rPr lang="en-US" dirty="0"/>
              <a:t>‹#›</a:t>
            </a:fld>
            <a:endParaRPr lang="en-US" dirty="0"/>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1037C31-9E7A-4F99-8774-A0E530DE1A42}" type="datetimeFigureOut">
              <a:rPr lang="en-US" dirty="0"/>
              <a:t>5/29/16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278504F-A551-4DE0-9316-4DCD1D8CC752}" type="datetimeFigureOut">
              <a:rPr lang="en-US" dirty="0"/>
              <a:t>5/29/16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A7A6979-0714-4377-B894-6BE4C2D6E202}"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1160EA64-D806-43AC-9DF2-F8C432F32B4C}" type="datetimeFigureOut">
              <a:rPr lang="en-US" dirty="0"/>
              <a:t>5/29/16</a:t>
            </a:fld>
            <a:endParaRPr lang="en-US" dirty="0"/>
          </a:p>
        </p:txBody>
      </p:sp>
      <p:sp>
        <p:nvSpPr>
          <p:cNvPr id="6" name="Footer Placeholder 5"/>
          <p:cNvSpPr>
            <a:spLocks noGrp="1"/>
          </p:cNvSpPr>
          <p:nvPr>
            <p:ph type="ftr" sz="quarter" idx="11"/>
          </p:nvPr>
        </p:nvSpPr>
        <p:spPr>
          <a:xfrm>
            <a:off x="804672" y="6236208"/>
            <a:ext cx="5167503" cy="320040"/>
          </a:xfrm>
        </p:spPr>
        <p:txBody>
          <a:bodyPr/>
          <a:lstStyle>
            <a:lvl1pPr>
              <a:defRPr>
                <a:solidFill>
                  <a:srgbClr val="FFFFFF">
                    <a:alpha val="69804"/>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lvl1pPr>
              <a:defRPr>
                <a:solidFill>
                  <a:srgbClr val="FFFFFF">
                    <a:alpha val="90000"/>
                  </a:srgbClr>
                </a:solidFill>
                <a:effectLst>
                  <a:outerShdw blurRad="50800" dist="38100" dir="2700000" algn="tl" rotWithShape="0">
                    <a:prstClr val="black">
                      <a:alpha val="43000"/>
                    </a:prstClr>
                  </a:outerShdw>
                </a:effectLst>
              </a:defRPr>
            </a:lvl1pPr>
          </a:lstStyle>
          <a:p>
            <a:fld id="{1160EA64-D806-43AC-9DF2-F8C432F32B4C}" type="datetimeFigureOut">
              <a:rPr lang="en-US" dirty="0"/>
              <a:pPr/>
              <a:t>5/29/16</a:t>
            </a:fld>
            <a:endParaRPr lang="en-US" dirty="0"/>
          </a:p>
        </p:txBody>
      </p:sp>
      <p:sp>
        <p:nvSpPr>
          <p:cNvPr id="6" name="Footer Placeholder 5"/>
          <p:cNvSpPr>
            <a:spLocks noGrp="1"/>
          </p:cNvSpPr>
          <p:nvPr>
            <p:ph type="ftr" sz="quarter" idx="11"/>
          </p:nvPr>
        </p:nvSpPr>
        <p:spPr>
          <a:xfrm>
            <a:off x="808523" y="6236208"/>
            <a:ext cx="5103729" cy="320040"/>
          </a:xfrm>
        </p:spPr>
        <p:txBody>
          <a:bodyPr/>
          <a:lstStyle>
            <a:lvl1pPr>
              <a:defRPr>
                <a:solidFill>
                  <a:srgbClr val="FFFFFF">
                    <a:alpha val="70000"/>
                  </a:srgbClr>
                </a:solidFill>
              </a:defRPr>
            </a:lvl1pPr>
          </a:lstStyle>
          <a:p>
            <a:endParaRPr lang="en-US" dirty="0"/>
          </a:p>
        </p:txBody>
      </p:sp>
      <p:sp>
        <p:nvSpPr>
          <p:cNvPr id="7" name="Slide Number Placeholder 6"/>
          <p:cNvSpPr>
            <a:spLocks noGrp="1"/>
          </p:cNvSpPr>
          <p:nvPr>
            <p:ph type="sldNum" sz="quarter" idx="12"/>
          </p:nvPr>
        </p:nvSpPr>
        <p:spPr/>
        <p:txBody>
          <a:bodyPr/>
          <a:lstStyle/>
          <a:p>
            <a:fld id="{8A7A6979-0714-4377-B894-6BE4C2D6E202}"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31136" y="964692"/>
            <a:ext cx="7729728"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1160EA64-D806-43AC-9DF2-F8C432F32B4C}" type="datetimeFigureOut">
              <a:rPr lang="en-US" dirty="0"/>
              <a:t>5/29/16</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fld id="{8A7A6979-0714-4377-B894-6BE4C2D6E202}"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sldNum="0" hdr="0" ftr="0" dt="0"/>
  <p:txStyles>
    <p:title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image" Target="../media/image1.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8.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tinyurl.com/partnership-survey-eng" TargetMode="External"/><Relationship Id="rId4" Type="http://schemas.openxmlformats.org/officeDocument/2006/relationships/image" Target="../media/image9.png"/><Relationship Id="rId1" Type="http://schemas.openxmlformats.org/officeDocument/2006/relationships/slideLayout" Target="../slideLayouts/slideLayout4.xml"/><Relationship Id="rId2" Type="http://schemas.openxmlformats.org/officeDocument/2006/relationships/notesSlide" Target="../notesSlides/notesSlide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2.tiff"/></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3.png"/><Relationship Id="rId3" Type="http://schemas.openxmlformats.org/officeDocument/2006/relationships/image" Target="../media/image1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2.png"/><Relationship Id="rId5" Type="http://schemas.openxmlformats.org/officeDocument/2006/relationships/image" Target="../media/image1.gif"/><Relationship Id="rId1" Type="http://schemas.openxmlformats.org/officeDocument/2006/relationships/slideLayout" Target="../slideLayouts/slideLayout7.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6.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 Id="rId3" Type="http://schemas.openxmlformats.org/officeDocument/2006/relationships/image" Target="../media/image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1177069"/>
            <a:ext cx="8991600" cy="1645920"/>
          </a:xfrm>
        </p:spPr>
        <p:txBody>
          <a:bodyPr>
            <a:normAutofit fontScale="90000"/>
          </a:bodyPr>
          <a:lstStyle/>
          <a:p>
            <a:r>
              <a:rPr lang="en-CA" cap="none" dirty="0" smtClean="0"/>
              <a:t>How Hip is the </a:t>
            </a:r>
            <a:r>
              <a:rPr lang="en-CA" i="1" cap="none" dirty="0" smtClean="0"/>
              <a:t>Partnership</a:t>
            </a:r>
            <a:r>
              <a:rPr lang="en-CA" cap="none" dirty="0" smtClean="0"/>
              <a:t>?: The Value of a Generalist Journal in a Niche World</a:t>
            </a:r>
            <a:endParaRPr lang="en-CA" cap="none" dirty="0"/>
          </a:p>
        </p:txBody>
      </p:sp>
      <p:sp>
        <p:nvSpPr>
          <p:cNvPr id="3" name="Subtitle 2"/>
          <p:cNvSpPr>
            <a:spLocks noGrp="1"/>
          </p:cNvSpPr>
          <p:nvPr>
            <p:ph type="subTitle" idx="1"/>
          </p:nvPr>
        </p:nvSpPr>
        <p:spPr>
          <a:xfrm>
            <a:off x="2695194" y="3733419"/>
            <a:ext cx="6801612" cy="1239894"/>
          </a:xfrm>
        </p:spPr>
        <p:txBody>
          <a:bodyPr>
            <a:normAutofit lnSpcReduction="10000"/>
          </a:bodyPr>
          <a:lstStyle/>
          <a:p>
            <a:r>
              <a:rPr lang="en-CA" dirty="0"/>
              <a:t>Robin Bergart, University of Guelph</a:t>
            </a:r>
          </a:p>
          <a:p>
            <a:r>
              <a:rPr lang="en-CA" dirty="0"/>
              <a:t>Leanne Olson, Western University</a:t>
            </a:r>
          </a:p>
          <a:p>
            <a:r>
              <a:rPr lang="en-CA" dirty="0"/>
              <a:t>Nathalie Soini, Queen’s University</a:t>
            </a:r>
          </a:p>
          <a:p>
            <a:endParaRPr lang="en-CA" dirty="0"/>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b="33144"/>
          <a:stretch/>
        </p:blipFill>
        <p:spPr>
          <a:xfrm>
            <a:off x="4028694" y="5638652"/>
            <a:ext cx="952500" cy="955207"/>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61253" y="5592438"/>
            <a:ext cx="985049" cy="1136358"/>
          </a:xfrm>
          <a:prstGeom prst="rect">
            <a:avLst/>
          </a:prstGeom>
        </p:spPr>
      </p:pic>
      <p:pic>
        <p:nvPicPr>
          <p:cNvPr id="12" name="Pictur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98901" y="5569228"/>
            <a:ext cx="1625949" cy="1236399"/>
          </a:xfrm>
          <a:prstGeom prst="rect">
            <a:avLst/>
          </a:prstGeom>
        </p:spPr>
      </p:pic>
    </p:spTree>
    <p:extLst>
      <p:ext uri="{BB962C8B-B14F-4D97-AF65-F5344CB8AC3E}">
        <p14:creationId xmlns:p14="http://schemas.microsoft.com/office/powerpoint/2010/main" val="11195891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Interview insights</a:t>
            </a:r>
            <a:endParaRPr lang="en-CA" dirty="0"/>
          </a:p>
        </p:txBody>
      </p:sp>
      <p:sp>
        <p:nvSpPr>
          <p:cNvPr id="4" name="Subtitle 3"/>
          <p:cNvSpPr>
            <a:spLocks noGrp="1"/>
          </p:cNvSpPr>
          <p:nvPr>
            <p:ph type="subTitle" idx="1"/>
          </p:nvPr>
        </p:nvSpPr>
        <p:spPr/>
        <p:txBody>
          <a:bodyPr/>
          <a:lstStyle/>
          <a:p>
            <a:r>
              <a:rPr lang="en-CA" dirty="0" smtClean="0"/>
              <a:t>19 Expert Interviews</a:t>
            </a:r>
            <a:endParaRPr lang="en-CA" dirty="0"/>
          </a:p>
        </p:txBody>
      </p:sp>
    </p:spTree>
    <p:extLst>
      <p:ext uri="{BB962C8B-B14F-4D97-AF65-F5344CB8AC3E}">
        <p14:creationId xmlns:p14="http://schemas.microsoft.com/office/powerpoint/2010/main" val="2842630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Interview insights</a:t>
            </a:r>
            <a:endParaRPr lang="en-CA" dirty="0"/>
          </a:p>
        </p:txBody>
      </p:sp>
      <p:sp>
        <p:nvSpPr>
          <p:cNvPr id="3" name="Content Placeholder 2"/>
          <p:cNvSpPr>
            <a:spLocks noGrp="1"/>
          </p:cNvSpPr>
          <p:nvPr>
            <p:ph sz="half" idx="1"/>
          </p:nvPr>
        </p:nvSpPr>
        <p:spPr/>
        <p:txBody>
          <a:bodyPr/>
          <a:lstStyle/>
          <a:p>
            <a:r>
              <a:rPr lang="en-CA" dirty="0" smtClean="0"/>
              <a:t>19 interviews with LIS industry experts: journal editors, authors, librarians, library techs, managers, and other super-cool folks</a:t>
            </a:r>
          </a:p>
          <a:p>
            <a:r>
              <a:rPr lang="en-CA" dirty="0" smtClean="0"/>
              <a:t>30-60 minutes, asking about impressions of the LIS literature in general, Partnership in particular, and Canadian LIS trends</a:t>
            </a:r>
          </a:p>
          <a:p>
            <a:r>
              <a:rPr lang="en-CA" dirty="0" smtClean="0"/>
              <a:t>Intended to refine our survey</a:t>
            </a:r>
            <a:endParaRPr lang="en-CA" dirty="0"/>
          </a:p>
        </p:txBody>
      </p:sp>
      <p:sp>
        <p:nvSpPr>
          <p:cNvPr id="4" name="Content Placeholder 3"/>
          <p:cNvSpPr>
            <a:spLocks noGrp="1"/>
          </p:cNvSpPr>
          <p:nvPr>
            <p:ph sz="half" idx="2"/>
          </p:nvPr>
        </p:nvSpPr>
        <p:spPr/>
        <p:txBody>
          <a:bodyPr/>
          <a:lstStyle/>
          <a:p>
            <a:pPr marL="0" indent="0">
              <a:buNone/>
            </a:pPr>
            <a:r>
              <a:rPr lang="en-CA" dirty="0" smtClean="0"/>
              <a:t>  Conducted in </a:t>
            </a:r>
            <a:r>
              <a:rPr lang="en-CA" dirty="0" smtClean="0"/>
              <a:t>early</a:t>
            </a:r>
            <a:r>
              <a:rPr lang="en-CA" dirty="0" smtClean="0"/>
              <a:t> 2016</a:t>
            </a:r>
            <a:endParaRPr lang="en-CA" dirty="0"/>
          </a:p>
        </p:txBody>
      </p:sp>
      <p:sp>
        <p:nvSpPr>
          <p:cNvPr id="5" name="TextBox 4"/>
          <p:cNvSpPr txBox="1"/>
          <p:nvPr/>
        </p:nvSpPr>
        <p:spPr>
          <a:xfrm>
            <a:off x="7081306" y="6611779"/>
            <a:ext cx="4720169" cy="400110"/>
          </a:xfrm>
          <a:prstGeom prst="rect">
            <a:avLst/>
          </a:prstGeom>
          <a:noFill/>
        </p:spPr>
        <p:txBody>
          <a:bodyPr wrap="square" rtlCol="0">
            <a:spAutoFit/>
          </a:bodyPr>
          <a:lstStyle/>
          <a:p>
            <a:r>
              <a:rPr lang="en-CA" sz="1000" dirty="0" smtClean="0"/>
              <a:t>Image source: </a:t>
            </a:r>
            <a:r>
              <a:rPr lang="en-CA" sz="1000" dirty="0"/>
              <a:t>http://</a:t>
            </a:r>
            <a:r>
              <a:rPr lang="en-CA" sz="1000" dirty="0" smtClean="0"/>
              <a:t>www.kde-look.org/content/show.php?content=14788</a:t>
            </a:r>
          </a:p>
          <a:p>
            <a:endParaRPr lang="en-CA" sz="1000" dirty="0"/>
          </a:p>
        </p:txBody>
      </p:sp>
      <p:pic>
        <p:nvPicPr>
          <p:cNvPr id="2052" name="Picture 4" descr="https://upload.wikimedia.org/wikipedia/commons/1/10/Exquisite-microphon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15057" y="3259137"/>
            <a:ext cx="2132011" cy="2132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40085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Interview insights</a:t>
            </a:r>
            <a:endParaRPr lang="en-CA" dirty="0"/>
          </a:p>
        </p:txBody>
      </p:sp>
      <p:sp>
        <p:nvSpPr>
          <p:cNvPr id="3" name="Content Placeholder 2"/>
          <p:cNvSpPr>
            <a:spLocks noGrp="1"/>
          </p:cNvSpPr>
          <p:nvPr>
            <p:ph sz="half" idx="1"/>
          </p:nvPr>
        </p:nvSpPr>
        <p:spPr>
          <a:xfrm>
            <a:off x="1581912" y="2379945"/>
            <a:ext cx="8378952" cy="3807913"/>
          </a:xfrm>
        </p:spPr>
        <p:txBody>
          <a:bodyPr>
            <a:normAutofit/>
          </a:bodyPr>
          <a:lstStyle/>
          <a:p>
            <a:r>
              <a:rPr lang="en-CA" dirty="0"/>
              <a:t>How do you keep up with LIS literature?</a:t>
            </a:r>
          </a:p>
          <a:p>
            <a:r>
              <a:rPr lang="en-CA" dirty="0"/>
              <a:t>Is Canadian content important to you?</a:t>
            </a:r>
          </a:p>
          <a:p>
            <a:r>
              <a:rPr lang="en-CA" dirty="0"/>
              <a:t>What are the strengths and drawbacks of a generalist library journal? </a:t>
            </a:r>
          </a:p>
          <a:p>
            <a:r>
              <a:rPr lang="en-CA" dirty="0"/>
              <a:t>What matters to you when you are choosing where to publish your work</a:t>
            </a:r>
            <a:r>
              <a:rPr lang="en-CA" dirty="0" smtClean="0"/>
              <a:t>?</a:t>
            </a:r>
          </a:p>
          <a:p>
            <a:endParaRPr lang="en-CA" dirty="0"/>
          </a:p>
          <a:p>
            <a:r>
              <a:rPr lang="en-CA" dirty="0"/>
              <a:t>What words or images come to your mind when you think of the journal?</a:t>
            </a:r>
          </a:p>
          <a:p>
            <a:r>
              <a:rPr lang="en-CA" dirty="0"/>
              <a:t>What is your sense of the journal’s reputation?</a:t>
            </a:r>
          </a:p>
          <a:p>
            <a:r>
              <a:rPr lang="en-CA" dirty="0" smtClean="0"/>
              <a:t>How </a:t>
            </a:r>
            <a:r>
              <a:rPr lang="en-CA" dirty="0"/>
              <a:t>important is it to include French language articles?</a:t>
            </a:r>
          </a:p>
          <a:p>
            <a:pPr marL="0" indent="0">
              <a:buNone/>
            </a:pPr>
            <a:endParaRPr lang="en-CA" dirty="0"/>
          </a:p>
        </p:txBody>
      </p:sp>
    </p:spTree>
    <p:extLst>
      <p:ext uri="{BB962C8B-B14F-4D97-AF65-F5344CB8AC3E}">
        <p14:creationId xmlns:p14="http://schemas.microsoft.com/office/powerpoint/2010/main" val="16115454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Survey results</a:t>
            </a:r>
            <a:endParaRPr lang="en-CA" dirty="0"/>
          </a:p>
        </p:txBody>
      </p:sp>
      <p:sp>
        <p:nvSpPr>
          <p:cNvPr id="4" name="Subtitle 3"/>
          <p:cNvSpPr>
            <a:spLocks noGrp="1"/>
          </p:cNvSpPr>
          <p:nvPr>
            <p:ph type="subTitle" idx="1"/>
          </p:nvPr>
        </p:nvSpPr>
        <p:spPr/>
        <p:txBody>
          <a:bodyPr/>
          <a:lstStyle/>
          <a:p>
            <a:r>
              <a:rPr lang="en-CA" dirty="0" smtClean="0"/>
              <a:t>436 Responses…and Counting</a:t>
            </a:r>
          </a:p>
          <a:p>
            <a:endParaRPr lang="en-CA" dirty="0"/>
          </a:p>
        </p:txBody>
      </p:sp>
    </p:spTree>
    <p:extLst>
      <p:ext uri="{BB962C8B-B14F-4D97-AF65-F5344CB8AC3E}">
        <p14:creationId xmlns:p14="http://schemas.microsoft.com/office/powerpoint/2010/main" val="12006073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Survey Results</a:t>
            </a:r>
            <a:endParaRPr lang="en-CA" dirty="0"/>
          </a:p>
        </p:txBody>
      </p:sp>
      <p:sp>
        <p:nvSpPr>
          <p:cNvPr id="3" name="Content Placeholder 2"/>
          <p:cNvSpPr>
            <a:spLocks noGrp="1"/>
          </p:cNvSpPr>
          <p:nvPr>
            <p:ph sz="half" idx="1"/>
          </p:nvPr>
        </p:nvSpPr>
        <p:spPr/>
        <p:txBody>
          <a:bodyPr/>
          <a:lstStyle/>
          <a:p>
            <a:r>
              <a:rPr lang="en-CA" dirty="0" smtClean="0"/>
              <a:t>426 responses to the English survey</a:t>
            </a:r>
          </a:p>
          <a:p>
            <a:r>
              <a:rPr lang="en-CA" dirty="0" smtClean="0"/>
              <a:t>10 responses to the French survey</a:t>
            </a:r>
          </a:p>
          <a:p>
            <a:endParaRPr lang="en-CA" dirty="0"/>
          </a:p>
          <a:p>
            <a:endParaRPr lang="en-CA" dirty="0" smtClean="0"/>
          </a:p>
          <a:p>
            <a:endParaRPr lang="en-CA" dirty="0"/>
          </a:p>
          <a:p>
            <a:endParaRPr lang="en-CA" dirty="0" smtClean="0"/>
          </a:p>
          <a:p>
            <a:r>
              <a:rPr lang="en-CA" dirty="0">
                <a:solidFill>
                  <a:schemeClr val="accent2"/>
                </a:solidFill>
                <a:hlinkClick r:id="rId3"/>
              </a:rPr>
              <a:t>http://</a:t>
            </a:r>
            <a:r>
              <a:rPr lang="en-CA" dirty="0" smtClean="0">
                <a:solidFill>
                  <a:schemeClr val="accent2"/>
                </a:solidFill>
                <a:hlinkClick r:id="rId3"/>
              </a:rPr>
              <a:t>tinyurl.com/partnership-survey-eng</a:t>
            </a:r>
            <a:endParaRPr lang="en-CA" dirty="0" smtClean="0">
              <a:solidFill>
                <a:schemeClr val="accent2"/>
              </a:solidFill>
            </a:endParaRPr>
          </a:p>
          <a:p>
            <a:endParaRPr lang="en-CA" dirty="0"/>
          </a:p>
        </p:txBody>
      </p:sp>
      <p:sp>
        <p:nvSpPr>
          <p:cNvPr id="4" name="Content Placeholder 3"/>
          <p:cNvSpPr>
            <a:spLocks noGrp="1"/>
          </p:cNvSpPr>
          <p:nvPr>
            <p:ph sz="half" idx="2"/>
          </p:nvPr>
        </p:nvSpPr>
        <p:spPr/>
        <p:txBody>
          <a:bodyPr/>
          <a:lstStyle/>
          <a:p>
            <a:pPr marL="0" indent="0">
              <a:buNone/>
            </a:pPr>
            <a:r>
              <a:rPr lang="en-CA" dirty="0" smtClean="0"/>
              <a:t>Launched April 26, closing June 10</a:t>
            </a:r>
            <a:endParaRPr lang="en-CA" dirty="0"/>
          </a:p>
        </p:txBody>
      </p:sp>
      <p:pic>
        <p:nvPicPr>
          <p:cNvPr id="2050" name="Picture 2" descr="Calendar-Logo-256x256.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7350" y="3301626"/>
            <a:ext cx="2438400" cy="24384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081306" y="6611779"/>
            <a:ext cx="5110694" cy="246221"/>
          </a:xfrm>
          <a:prstGeom prst="rect">
            <a:avLst/>
          </a:prstGeom>
          <a:noFill/>
        </p:spPr>
        <p:txBody>
          <a:bodyPr wrap="none" rtlCol="0">
            <a:spAutoFit/>
          </a:bodyPr>
          <a:lstStyle/>
          <a:p>
            <a:r>
              <a:rPr lang="en-CA" sz="1000" dirty="0" smtClean="0"/>
              <a:t>Calendar image By </a:t>
            </a:r>
            <a:r>
              <a:rPr lang="en-CA" sz="1000" dirty="0"/>
              <a:t>Mark L. Carson - http://</a:t>
            </a:r>
            <a:r>
              <a:rPr lang="en-CA" sz="1000" dirty="0" smtClean="0"/>
              <a:t>markcarson.com/MarkCarson/Asp/SunbirdIcons.asp</a:t>
            </a:r>
            <a:endParaRPr lang="en-CA" sz="1000" dirty="0"/>
          </a:p>
        </p:txBody>
      </p:sp>
    </p:spTree>
    <p:extLst>
      <p:ext uri="{BB962C8B-B14F-4D97-AF65-F5344CB8AC3E}">
        <p14:creationId xmlns:p14="http://schemas.microsoft.com/office/powerpoint/2010/main" val="2092072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31136" y="321226"/>
            <a:ext cx="7729728" cy="1188720"/>
          </a:xfrm>
        </p:spPr>
        <p:txBody>
          <a:bodyPr/>
          <a:lstStyle/>
          <a:p>
            <a:r>
              <a:rPr lang="en-US" dirty="0" smtClean="0"/>
              <a:t>In which library sector do you work?</a:t>
            </a:r>
            <a:endParaRPr lang="en-US"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19634" t="31218" r="20659" b="8734"/>
          <a:stretch/>
        </p:blipFill>
        <p:spPr>
          <a:xfrm>
            <a:off x="2116666" y="1642533"/>
            <a:ext cx="7958668" cy="5002593"/>
          </a:xfrm>
        </p:spPr>
      </p:pic>
    </p:spTree>
    <p:extLst>
      <p:ext uri="{BB962C8B-B14F-4D97-AF65-F5344CB8AC3E}">
        <p14:creationId xmlns:p14="http://schemas.microsoft.com/office/powerpoint/2010/main" val="11504502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31136" y="456694"/>
            <a:ext cx="7729728" cy="1188720"/>
          </a:xfrm>
        </p:spPr>
        <p:txBody>
          <a:bodyPr/>
          <a:lstStyle/>
          <a:p>
            <a:r>
              <a:rPr lang="en-US" dirty="0" smtClean="0"/>
              <a:t>How many years have </a:t>
            </a:r>
            <a:br>
              <a:rPr lang="en-US" dirty="0" smtClean="0"/>
            </a:br>
            <a:r>
              <a:rPr lang="en-US" dirty="0" smtClean="0"/>
              <a:t>you worked in lis?</a:t>
            </a:r>
            <a:endParaRPr lang="en-US"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30212" t="31218" r="29871" b="15831"/>
          <a:stretch/>
        </p:blipFill>
        <p:spPr>
          <a:xfrm>
            <a:off x="3166535" y="1868455"/>
            <a:ext cx="5977466" cy="4955679"/>
          </a:xfrm>
        </p:spPr>
      </p:pic>
    </p:spTree>
    <p:extLst>
      <p:ext uri="{BB962C8B-B14F-4D97-AF65-F5344CB8AC3E}">
        <p14:creationId xmlns:p14="http://schemas.microsoft.com/office/powerpoint/2010/main" val="159681498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often do you engage with Lis literature?</a:t>
            </a:r>
            <a:endParaRPr lang="en-US" dirty="0"/>
          </a:p>
        </p:txBody>
      </p:sp>
      <p:sp>
        <p:nvSpPr>
          <p:cNvPr id="3" name="Content Placeholder 2"/>
          <p:cNvSpPr>
            <a:spLocks noGrp="1"/>
          </p:cNvSpPr>
          <p:nvPr>
            <p:ph sz="half" idx="1"/>
          </p:nvPr>
        </p:nvSpPr>
        <p:spPr>
          <a:xfrm>
            <a:off x="2208444" y="2638044"/>
            <a:ext cx="4271771" cy="3101982"/>
          </a:xfrm>
        </p:spPr>
        <p:txBody>
          <a:bodyPr/>
          <a:lstStyle/>
          <a:p>
            <a:pPr marL="0" indent="0">
              <a:buNone/>
            </a:pPr>
            <a:r>
              <a:rPr lang="en-US" dirty="0" smtClean="0"/>
              <a:t>Every week		58%</a:t>
            </a:r>
          </a:p>
          <a:p>
            <a:pPr marL="0" indent="0">
              <a:buNone/>
            </a:pPr>
            <a:r>
              <a:rPr lang="en-US" dirty="0" smtClean="0"/>
              <a:t>A few times a month	28%</a:t>
            </a:r>
          </a:p>
          <a:p>
            <a:pPr marL="0" indent="0">
              <a:buNone/>
            </a:pPr>
            <a:r>
              <a:rPr lang="en-US" dirty="0" smtClean="0"/>
              <a:t>A few times a year		10%</a:t>
            </a:r>
          </a:p>
          <a:p>
            <a:pPr marL="0" indent="0">
              <a:buNone/>
            </a:pPr>
            <a:r>
              <a:rPr lang="en-US" dirty="0" smtClean="0"/>
              <a:t>Rarely			3%</a:t>
            </a:r>
          </a:p>
          <a:p>
            <a:pPr marL="0" indent="0">
              <a:buNone/>
            </a:pPr>
            <a:r>
              <a:rPr lang="en-US" dirty="0" smtClean="0"/>
              <a:t>Never			1%</a:t>
            </a:r>
          </a:p>
          <a:p>
            <a:pPr marL="0" indent="0">
              <a:buNone/>
            </a:pPr>
            <a:endParaRPr lang="en-US" dirty="0"/>
          </a:p>
        </p:txBody>
      </p:sp>
      <p:sp>
        <p:nvSpPr>
          <p:cNvPr id="4" name="Content Placeholder 3"/>
          <p:cNvSpPr>
            <a:spLocks noGrp="1"/>
          </p:cNvSpPr>
          <p:nvPr>
            <p:ph sz="half" idx="2"/>
          </p:nvPr>
        </p:nvSpPr>
        <p:spPr>
          <a:xfrm>
            <a:off x="6480215" y="2638044"/>
            <a:ext cx="4128347" cy="3101982"/>
          </a:xfrm>
        </p:spPr>
        <p:txBody>
          <a:bodyPr/>
          <a:lstStyle/>
          <a:p>
            <a:pPr marL="0" indent="0">
              <a:buNone/>
            </a:pPr>
            <a:r>
              <a:rPr lang="en-US" dirty="0" smtClean="0"/>
              <a:t>Note:  We </a:t>
            </a:r>
            <a:r>
              <a:rPr lang="en-US" dirty="0"/>
              <a:t>define LIS literature very broadly to include</a:t>
            </a:r>
            <a:r>
              <a:rPr lang="en-US" b="1" dirty="0"/>
              <a:t> non-textual information such as podcasts or YouTube.</a:t>
            </a:r>
            <a:endParaRPr lang="en-US" b="1" dirty="0"/>
          </a:p>
        </p:txBody>
      </p:sp>
      <p:pic>
        <p:nvPicPr>
          <p:cNvPr id="5" name="Picture 4"/>
          <p:cNvPicPr>
            <a:picLocks noChangeAspect="1"/>
          </p:cNvPicPr>
          <p:nvPr/>
        </p:nvPicPr>
        <p:blipFill>
          <a:blip r:embed="rId3"/>
          <a:stretch>
            <a:fillRect/>
          </a:stretch>
        </p:blipFill>
        <p:spPr>
          <a:xfrm>
            <a:off x="7702802" y="3560706"/>
            <a:ext cx="2905760" cy="2179320"/>
          </a:xfrm>
          <a:prstGeom prst="rect">
            <a:avLst/>
          </a:prstGeom>
        </p:spPr>
      </p:pic>
      <p:sp>
        <p:nvSpPr>
          <p:cNvPr id="7" name="TextBox 6"/>
          <p:cNvSpPr txBox="1"/>
          <p:nvPr/>
        </p:nvSpPr>
        <p:spPr>
          <a:xfrm>
            <a:off x="762375" y="6224658"/>
            <a:ext cx="2892138" cy="246221"/>
          </a:xfrm>
          <a:prstGeom prst="rect">
            <a:avLst/>
          </a:prstGeom>
          <a:noFill/>
        </p:spPr>
        <p:txBody>
          <a:bodyPr wrap="none" rtlCol="0">
            <a:spAutoFit/>
          </a:bodyPr>
          <a:lstStyle/>
          <a:p>
            <a:r>
              <a:rPr lang="en-US" sz="1000" dirty="0" smtClean="0"/>
              <a:t>Photo </a:t>
            </a:r>
            <a:r>
              <a:rPr lang="en-US" sz="1000" smtClean="0"/>
              <a:t>from Wikimedia Commons, author unknown</a:t>
            </a:r>
            <a:endParaRPr lang="en-US" sz="1000"/>
          </a:p>
        </p:txBody>
      </p:sp>
    </p:spTree>
    <p:extLst>
      <p:ext uri="{BB962C8B-B14F-4D97-AF65-F5344CB8AC3E}">
        <p14:creationId xmlns:p14="http://schemas.microsoft.com/office/powerpoint/2010/main" val="49619555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31136" y="296476"/>
            <a:ext cx="7729728" cy="1188720"/>
          </a:xfrm>
        </p:spPr>
        <p:txBody>
          <a:bodyPr/>
          <a:lstStyle/>
          <a:p>
            <a:r>
              <a:rPr lang="en-US" dirty="0" smtClean="0"/>
              <a:t>What types of lis literature do you read most frequently?</a:t>
            </a:r>
            <a:endParaRPr lang="en-US" dirty="0"/>
          </a:p>
        </p:txBody>
      </p:sp>
      <p:graphicFrame>
        <p:nvGraphicFramePr>
          <p:cNvPr id="6" name="Chart 5"/>
          <p:cNvGraphicFramePr>
            <a:graphicFrameLocks/>
          </p:cNvGraphicFramePr>
          <p:nvPr>
            <p:extLst>
              <p:ext uri="{D42A27DB-BD31-4B8C-83A1-F6EECF244321}">
                <p14:modId xmlns:p14="http://schemas.microsoft.com/office/powerpoint/2010/main" val="1108823078"/>
              </p:ext>
            </p:extLst>
          </p:nvPr>
        </p:nvGraphicFramePr>
        <p:xfrm>
          <a:off x="3035300" y="1720477"/>
          <a:ext cx="6121400" cy="454660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009126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583436" y="1639200"/>
            <a:ext cx="4270248" cy="704087"/>
          </a:xfrm>
        </p:spPr>
        <p:txBody>
          <a:bodyPr/>
          <a:lstStyle/>
          <a:p>
            <a:r>
              <a:rPr lang="en-US" dirty="0" smtClean="0"/>
              <a:t>Peer-reviewed?</a:t>
            </a:r>
            <a:endParaRPr lang="en-US" dirty="0"/>
          </a:p>
        </p:txBody>
      </p:sp>
      <p:sp>
        <p:nvSpPr>
          <p:cNvPr id="5" name="Text Placeholder 4"/>
          <p:cNvSpPr>
            <a:spLocks noGrp="1"/>
          </p:cNvSpPr>
          <p:nvPr>
            <p:ph type="body" sz="quarter" idx="13"/>
          </p:nvPr>
        </p:nvSpPr>
        <p:spPr>
          <a:xfrm>
            <a:off x="6338316" y="1661856"/>
            <a:ext cx="4270248" cy="704087"/>
          </a:xfrm>
        </p:spPr>
        <p:txBody>
          <a:bodyPr/>
          <a:lstStyle/>
          <a:p>
            <a:r>
              <a:rPr lang="en-US" dirty="0" smtClean="0"/>
              <a:t>Canadian?</a:t>
            </a:r>
            <a:endParaRPr lang="en-US" dirty="0"/>
          </a:p>
        </p:txBody>
      </p:sp>
      <p:sp>
        <p:nvSpPr>
          <p:cNvPr id="6" name="Title 5"/>
          <p:cNvSpPr>
            <a:spLocks noGrp="1"/>
          </p:cNvSpPr>
          <p:nvPr>
            <p:ph type="title"/>
          </p:nvPr>
        </p:nvSpPr>
        <p:spPr>
          <a:xfrm>
            <a:off x="2231136" y="399918"/>
            <a:ext cx="7729728" cy="1188720"/>
          </a:xfrm>
        </p:spPr>
        <p:txBody>
          <a:bodyPr/>
          <a:lstStyle/>
          <a:p>
            <a:r>
              <a:rPr lang="en-US" dirty="0" smtClean="0"/>
              <a:t>How important is it that some of the lis literature you read is…</a:t>
            </a:r>
            <a:endParaRPr lang="en-US" dirty="0"/>
          </a:p>
        </p:txBody>
      </p:sp>
      <p:pic>
        <p:nvPicPr>
          <p:cNvPr id="7"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32856" t="41005" r="32699" b="12250"/>
          <a:stretch/>
        </p:blipFill>
        <p:spPr>
          <a:xfrm>
            <a:off x="6417732" y="2590800"/>
            <a:ext cx="3928535" cy="3332239"/>
          </a:xfrm>
        </p:spPr>
      </p:pic>
      <p:pic>
        <p:nvPicPr>
          <p:cNvPr id="8" name="Content Placeholder 7"/>
          <p:cNvPicPr>
            <a:picLocks noGrp="1" noChangeAspect="1"/>
          </p:cNvPicPr>
          <p:nvPr>
            <p:ph idx="1"/>
          </p:nvPr>
        </p:nvPicPr>
        <p:blipFill rotWithShape="1">
          <a:blip r:embed="rId3">
            <a:extLst>
              <a:ext uri="{28A0092B-C50C-407E-A947-70E740481C1C}">
                <a14:useLocalDpi xmlns:a14="http://schemas.microsoft.com/office/drawing/2010/main" val="0"/>
              </a:ext>
            </a:extLst>
          </a:blip>
          <a:srcRect l="29947" t="33389" r="30682" b="14513"/>
          <a:stretch/>
        </p:blipFill>
        <p:spPr>
          <a:xfrm>
            <a:off x="1711960" y="2578333"/>
            <a:ext cx="4013200" cy="3318933"/>
          </a:xfrm>
          <a:solidFill>
            <a:srgbClr val="FCFCFE"/>
          </a:solidFill>
        </p:spPr>
      </p:pic>
      <p:sp>
        <p:nvSpPr>
          <p:cNvPr id="9" name="Rectangle 8"/>
          <p:cNvSpPr/>
          <p:nvPr/>
        </p:nvSpPr>
        <p:spPr>
          <a:xfrm>
            <a:off x="4622800" y="5452533"/>
            <a:ext cx="812800" cy="338667"/>
          </a:xfrm>
          <a:prstGeom prst="rect">
            <a:avLst/>
          </a:prstGeom>
          <a:solidFill>
            <a:srgbClr val="FCFCF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9960864" y="5571067"/>
            <a:ext cx="351536" cy="326199"/>
          </a:xfrm>
          <a:prstGeom prst="rect">
            <a:avLst/>
          </a:prstGeom>
          <a:solidFill>
            <a:srgbClr val="FCFCFE"/>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998031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4" y="-1"/>
            <a:ext cx="12185046" cy="6861917"/>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89776" y="2911753"/>
            <a:ext cx="1625949" cy="1236399"/>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90428" y="5516238"/>
            <a:ext cx="985049" cy="1136358"/>
          </a:xfrm>
          <a:prstGeom prst="rect">
            <a:avLst/>
          </a:prstGeom>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b="33144"/>
          <a:stretch/>
        </p:blipFill>
        <p:spPr>
          <a:xfrm>
            <a:off x="10322977" y="4351711"/>
            <a:ext cx="952500" cy="955207"/>
          </a:xfrm>
          <a:prstGeom prst="rect">
            <a:avLst/>
          </a:prstGeom>
        </p:spPr>
      </p:pic>
      <p:sp>
        <p:nvSpPr>
          <p:cNvPr id="8" name="TextBox 7"/>
          <p:cNvSpPr txBox="1"/>
          <p:nvPr/>
        </p:nvSpPr>
        <p:spPr>
          <a:xfrm>
            <a:off x="6954" y="6467930"/>
            <a:ext cx="960519" cy="246221"/>
          </a:xfrm>
          <a:prstGeom prst="rect">
            <a:avLst/>
          </a:prstGeom>
          <a:noFill/>
        </p:spPr>
        <p:txBody>
          <a:bodyPr wrap="none" rtlCol="0">
            <a:spAutoFit/>
          </a:bodyPr>
          <a:lstStyle/>
          <a:p>
            <a:r>
              <a:rPr lang="en-CA" sz="1000" dirty="0" smtClean="0"/>
              <a:t>maps.google.ca</a:t>
            </a:r>
            <a:endParaRPr lang="en-CA" sz="1000" dirty="0"/>
          </a:p>
        </p:txBody>
      </p:sp>
    </p:spTree>
    <p:extLst>
      <p:ext uri="{BB962C8B-B14F-4D97-AF65-F5344CB8AC3E}">
        <p14:creationId xmlns:p14="http://schemas.microsoft.com/office/powerpoint/2010/main" val="12664499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0" y="399918"/>
            <a:ext cx="5716076" cy="1188720"/>
          </a:xfrm>
        </p:spPr>
        <p:txBody>
          <a:bodyPr>
            <a:normAutofit fontScale="90000"/>
          </a:bodyPr>
          <a:lstStyle/>
          <a:p>
            <a:r>
              <a:rPr lang="en-US" dirty="0" smtClean="0"/>
              <a:t>How many journal articles have you published in the past 5 years?</a:t>
            </a:r>
            <a:endParaRPr lang="en-US" dirty="0"/>
          </a:p>
        </p:txBody>
      </p:sp>
      <p:pic>
        <p:nvPicPr>
          <p:cNvPr id="4" name="Content Placeholder 3"/>
          <p:cNvPicPr>
            <a:picLocks noGrp="1" noChangeAspect="1"/>
          </p:cNvPicPr>
          <p:nvPr>
            <p:ph idx="1"/>
          </p:nvPr>
        </p:nvPicPr>
        <p:blipFill rotWithShape="1">
          <a:blip r:embed="rId2">
            <a:extLst>
              <a:ext uri="{28A0092B-C50C-407E-A947-70E740481C1C}">
                <a14:useLocalDpi xmlns:a14="http://schemas.microsoft.com/office/drawing/2010/main" val="0"/>
              </a:ext>
            </a:extLst>
          </a:blip>
          <a:srcRect l="27964" t="28521" r="27061" b="15992"/>
          <a:stretch/>
        </p:blipFill>
        <p:spPr>
          <a:xfrm>
            <a:off x="6096000" y="1882588"/>
            <a:ext cx="5716076" cy="4407580"/>
          </a:xfrm>
        </p:spPr>
      </p:pic>
      <p:sp>
        <p:nvSpPr>
          <p:cNvPr id="6" name="Title 1"/>
          <p:cNvSpPr txBox="1">
            <a:spLocks/>
          </p:cNvSpPr>
          <p:nvPr/>
        </p:nvSpPr>
        <p:spPr>
          <a:xfrm>
            <a:off x="402336" y="399918"/>
            <a:ext cx="5164746" cy="1188720"/>
          </a:xfrm>
          <a:prstGeom prst="rect">
            <a:avLst/>
          </a:prstGeom>
          <a:solidFill>
            <a:schemeClr val="bg1"/>
          </a:solidFill>
          <a:ln w="31750" cap="sq">
            <a:solidFill>
              <a:schemeClr val="tx1">
                <a:lumMod val="75000"/>
                <a:lumOff val="25000"/>
              </a:schemeClr>
            </a:solidFill>
            <a:miter lim="800000"/>
          </a:ln>
        </p:spPr>
        <p:txBody>
          <a:bodyPr vert="horz" lIns="182880" tIns="182880" rIns="182880" bIns="182880" rtlCol="0" anchor="ctr">
            <a:normAutofit fontScale="85000" lnSpcReduction="20000"/>
          </a:bodyPr>
          <a:lstStyle>
            <a:lvl1pPr algn="ctr" defTabSz="914400" rtl="0" eaLnBrk="1" latinLnBrk="0" hangingPunct="1">
              <a:lnSpc>
                <a:spcPct val="90000"/>
              </a:lnSpc>
              <a:spcBef>
                <a:spcPct val="0"/>
              </a:spcBef>
              <a:buNone/>
              <a:defRPr sz="2800" kern="1200" cap="all" spc="200" baseline="0">
                <a:solidFill>
                  <a:schemeClr val="tx1">
                    <a:lumMod val="85000"/>
                    <a:lumOff val="15000"/>
                  </a:schemeClr>
                </a:solidFill>
                <a:latin typeface="+mj-lt"/>
                <a:ea typeface="+mj-ea"/>
                <a:cs typeface="+mj-cs"/>
              </a:defRPr>
            </a:lvl1pPr>
          </a:lstStyle>
          <a:p>
            <a:r>
              <a:rPr lang="en-US" dirty="0" smtClean="0"/>
              <a:t>Have you ever submitted your writing to an lis journal?</a:t>
            </a:r>
            <a:endParaRPr lang="en-US" dirty="0"/>
          </a:p>
        </p:txBody>
      </p:sp>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0571" t="21818" r="30660" b="24278"/>
          <a:stretch/>
        </p:blipFill>
        <p:spPr>
          <a:xfrm>
            <a:off x="483018" y="1882588"/>
            <a:ext cx="5072215" cy="4407580"/>
          </a:xfrm>
          <a:prstGeom prst="rect">
            <a:avLst/>
          </a:prstGeom>
        </p:spPr>
      </p:pic>
    </p:spTree>
    <p:extLst>
      <p:ext uri="{BB962C8B-B14F-4D97-AF65-F5344CB8AC3E}">
        <p14:creationId xmlns:p14="http://schemas.microsoft.com/office/powerpoint/2010/main" val="17046826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31136" y="416052"/>
            <a:ext cx="7729728" cy="1188720"/>
          </a:xfrm>
        </p:spPr>
        <p:txBody>
          <a:bodyPr/>
          <a:lstStyle/>
          <a:p>
            <a:r>
              <a:rPr lang="en-US" dirty="0" smtClean="0"/>
              <a:t>Where are your preferred places to disseminate your work?</a:t>
            </a:r>
            <a:endParaRPr lang="en-US" dirty="0"/>
          </a:p>
        </p:txBody>
      </p:sp>
      <p:graphicFrame>
        <p:nvGraphicFramePr>
          <p:cNvPr id="4" name="Chart 3"/>
          <p:cNvGraphicFramePr>
            <a:graphicFrameLocks/>
          </p:cNvGraphicFramePr>
          <p:nvPr>
            <p:extLst>
              <p:ext uri="{D42A27DB-BD31-4B8C-83A1-F6EECF244321}">
                <p14:modId xmlns:p14="http://schemas.microsoft.com/office/powerpoint/2010/main" val="1202441538"/>
              </p:ext>
            </p:extLst>
          </p:nvPr>
        </p:nvGraphicFramePr>
        <p:xfrm>
          <a:off x="2932176" y="1604772"/>
          <a:ext cx="6577584" cy="4948428"/>
        </p:xfrm>
        <a:graphic>
          <a:graphicData uri="http://schemas.openxmlformats.org/drawingml/2006/chart">
            <c:chart xmlns:c="http://schemas.openxmlformats.org/drawingml/2006/chart" xmlns:r="http://schemas.openxmlformats.org/officeDocument/2006/relationships" r:id="rId2"/>
          </a:graphicData>
        </a:graphic>
      </p:graphicFrame>
      <p:sp>
        <p:nvSpPr>
          <p:cNvPr id="5" name="TextBox 4"/>
          <p:cNvSpPr txBox="1"/>
          <p:nvPr/>
        </p:nvSpPr>
        <p:spPr>
          <a:xfrm>
            <a:off x="9509760" y="2147161"/>
            <a:ext cx="2512907" cy="923330"/>
          </a:xfrm>
          <a:prstGeom prst="rect">
            <a:avLst/>
          </a:prstGeom>
          <a:noFill/>
        </p:spPr>
        <p:txBody>
          <a:bodyPr wrap="square" rtlCol="0">
            <a:spAutoFit/>
          </a:bodyPr>
          <a:lstStyle/>
          <a:p>
            <a:r>
              <a:rPr lang="en-US" dirty="0" smtClean="0"/>
              <a:t>Other: Institutional repository; informal conversation</a:t>
            </a:r>
            <a:endParaRPr lang="en-US" dirty="0"/>
          </a:p>
        </p:txBody>
      </p:sp>
    </p:spTree>
    <p:extLst>
      <p:ext uri="{BB962C8B-B14F-4D97-AF65-F5344CB8AC3E}">
        <p14:creationId xmlns:p14="http://schemas.microsoft.com/office/powerpoint/2010/main" val="8728380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31136" y="219624"/>
            <a:ext cx="7729728" cy="1188720"/>
          </a:xfrm>
        </p:spPr>
        <p:txBody>
          <a:bodyPr/>
          <a:lstStyle/>
          <a:p>
            <a:r>
              <a:rPr lang="en-US" dirty="0" smtClean="0"/>
              <a:t>What do you consider when submitting an article?</a:t>
            </a:r>
            <a:endParaRPr lang="en-US"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1578858139"/>
              </p:ext>
            </p:extLst>
          </p:nvPr>
        </p:nvGraphicFramePr>
        <p:xfrm>
          <a:off x="2384591" y="1606419"/>
          <a:ext cx="7422817" cy="4921196"/>
        </p:xfrm>
        <a:graphic>
          <a:graphicData uri="http://schemas.openxmlformats.org/drawingml/2006/table">
            <a:tbl>
              <a:tblPr>
                <a:tableStyleId>{2D5ABB26-0587-4C30-8999-92F81FD0307C}</a:tableStyleId>
              </a:tblPr>
              <a:tblGrid>
                <a:gridCol w="5302013"/>
                <a:gridCol w="1060402"/>
                <a:gridCol w="1060402"/>
              </a:tblGrid>
              <a:tr h="351514">
                <a:tc>
                  <a:txBody>
                    <a:bodyPr/>
                    <a:lstStyle/>
                    <a:p>
                      <a:pPr algn="l" fontAlgn="b"/>
                      <a:r>
                        <a:rPr lang="en-US" sz="1200" u="none" strike="noStrike" dirty="0">
                          <a:effectLst/>
                        </a:rPr>
                        <a:t>The journal publishes on topics relevant to my subject area</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57.89%</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242</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reputation of the journal</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50.72%</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212</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journal publishes peer-reviewed articles</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44.02%</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184</a:t>
                      </a:r>
                      <a:endParaRPr lang="en-US" sz="1200" b="0" i="0" u="none" strike="noStrike">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dirty="0">
                          <a:effectLst/>
                        </a:rPr>
                        <a:t>The journal has the best audience for my writing</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44.02%</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184</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journal is open access</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43.06%</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180</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journal is Canadian</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25.12%</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105</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journal publishes articles relatively quickly</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20.33%</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85</a:t>
                      </a:r>
                      <a:endParaRPr lang="en-US" sz="1200" b="0" i="0" u="none" strike="noStrike">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impact factor of the journal</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19.14%</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80</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journal has an intuitive submission process</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15.31%</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64</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journal editor invited me to submit my work</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15.31%</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64</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journal was recommended to me by someone I know</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12.92%</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54</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journal has a high acceptance rate</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8.61%</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36</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a:effectLst/>
                        </a:rPr>
                        <a:t>The journal is international</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8.37%</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35</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r h="351514">
                <a:tc>
                  <a:txBody>
                    <a:bodyPr/>
                    <a:lstStyle/>
                    <a:p>
                      <a:pPr algn="l" fontAlgn="b"/>
                      <a:r>
                        <a:rPr lang="en-US" sz="1200" u="none" strike="noStrike" dirty="0">
                          <a:effectLst/>
                        </a:rPr>
                        <a:t>Other</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a:effectLst/>
                        </a:rPr>
                        <a:t>5.74%</a:t>
                      </a:r>
                      <a:endParaRPr lang="en-US" sz="1200" b="0" i="0" u="none" strike="noStrike">
                        <a:solidFill>
                          <a:srgbClr val="000000"/>
                        </a:solidFill>
                        <a:effectLst/>
                        <a:latin typeface="Calibri" charset="0"/>
                      </a:endParaRPr>
                    </a:p>
                  </a:txBody>
                  <a:tcPr marL="144000" marR="144000" marT="12700" marB="0" anchor="ctr">
                    <a:solidFill>
                      <a:schemeClr val="bg1"/>
                    </a:solidFill>
                  </a:tcPr>
                </a:tc>
                <a:tc>
                  <a:txBody>
                    <a:bodyPr/>
                    <a:lstStyle/>
                    <a:p>
                      <a:pPr algn="r" fontAlgn="b"/>
                      <a:r>
                        <a:rPr lang="en-US" sz="1200" u="none" strike="noStrike" dirty="0">
                          <a:effectLst/>
                        </a:rPr>
                        <a:t>24</a:t>
                      </a:r>
                      <a:endParaRPr lang="en-US" sz="1200" b="0" i="0" u="none" strike="noStrike" dirty="0">
                        <a:solidFill>
                          <a:srgbClr val="000000"/>
                        </a:solidFill>
                        <a:effectLst/>
                        <a:latin typeface="Calibri" charset="0"/>
                      </a:endParaRPr>
                    </a:p>
                  </a:txBody>
                  <a:tcPr marL="144000" marR="144000" marT="12700" marB="0" anchor="ctr">
                    <a:solidFill>
                      <a:schemeClr val="bg1"/>
                    </a:solidFill>
                  </a:tcPr>
                </a:tc>
              </a:tr>
            </a:tbl>
          </a:graphicData>
        </a:graphic>
      </p:graphicFrame>
    </p:spTree>
    <p:extLst>
      <p:ext uri="{BB962C8B-B14F-4D97-AF65-F5344CB8AC3E}">
        <p14:creationId xmlns:p14="http://schemas.microsoft.com/office/powerpoint/2010/main" val="18521909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31136" y="525075"/>
            <a:ext cx="7729728" cy="1188720"/>
          </a:xfrm>
        </p:spPr>
        <p:txBody>
          <a:bodyPr/>
          <a:lstStyle/>
          <a:p>
            <a:r>
              <a:rPr lang="en-US" dirty="0" smtClean="0"/>
              <a:t>Other aspects we consider…</a:t>
            </a:r>
            <a:endParaRPr lang="en-US" dirty="0"/>
          </a:p>
        </p:txBody>
      </p:sp>
      <p:sp>
        <p:nvSpPr>
          <p:cNvPr id="3" name="Content Placeholder 2"/>
          <p:cNvSpPr>
            <a:spLocks noGrp="1"/>
          </p:cNvSpPr>
          <p:nvPr>
            <p:ph idx="1"/>
          </p:nvPr>
        </p:nvSpPr>
        <p:spPr>
          <a:xfrm>
            <a:off x="2231136" y="1969477"/>
            <a:ext cx="7729728" cy="4536831"/>
          </a:xfrm>
        </p:spPr>
        <p:txBody>
          <a:bodyPr numCol="2">
            <a:noAutofit/>
          </a:bodyPr>
          <a:lstStyle/>
          <a:p>
            <a:r>
              <a:rPr lang="en-US" sz="2000" dirty="0" smtClean="0"/>
              <a:t>Focus on social justice</a:t>
            </a:r>
          </a:p>
          <a:p>
            <a:r>
              <a:rPr lang="en-US" sz="2000" dirty="0" smtClean="0"/>
              <a:t>Cutting edge quality of research, thought provoking, innovative</a:t>
            </a:r>
          </a:p>
          <a:p>
            <a:r>
              <a:rPr lang="en-US" sz="2000" dirty="0" smtClean="0"/>
              <a:t>Not limited by narrow perceptions of what LIS is</a:t>
            </a:r>
          </a:p>
          <a:p>
            <a:r>
              <a:rPr lang="en-US" sz="2000" dirty="0" smtClean="0"/>
              <a:t>Transparent peer review process</a:t>
            </a:r>
          </a:p>
          <a:p>
            <a:r>
              <a:rPr lang="en-US" sz="2000" dirty="0" smtClean="0"/>
              <a:t>Good working relationship with the editor</a:t>
            </a:r>
          </a:p>
          <a:p>
            <a:r>
              <a:rPr lang="en-US" sz="2000" dirty="0" smtClean="0"/>
              <a:t>Supportive editor</a:t>
            </a:r>
          </a:p>
          <a:p>
            <a:r>
              <a:rPr lang="en-US" sz="2000" dirty="0" smtClean="0"/>
              <a:t>Reputation of the editor</a:t>
            </a:r>
          </a:p>
          <a:p>
            <a:endParaRPr lang="en-US" sz="2000" dirty="0" smtClean="0"/>
          </a:p>
          <a:p>
            <a:r>
              <a:rPr lang="en-US" sz="2000" dirty="0" smtClean="0"/>
              <a:t>A journal I’ve never published in before</a:t>
            </a:r>
          </a:p>
          <a:p>
            <a:r>
              <a:rPr lang="en-US" sz="2000" dirty="0" smtClean="0"/>
              <a:t>A journal I have published in with positive experience</a:t>
            </a:r>
          </a:p>
          <a:p>
            <a:r>
              <a:rPr lang="en-US" sz="2000" dirty="0" smtClean="0"/>
              <a:t>Open access, pre-prints allowed to be shared</a:t>
            </a:r>
          </a:p>
          <a:p>
            <a:r>
              <a:rPr lang="en-US" sz="2000" dirty="0" smtClean="0"/>
              <a:t>Articles are indexed, searchable</a:t>
            </a:r>
          </a:p>
          <a:p>
            <a:r>
              <a:rPr lang="en-US" sz="2000" dirty="0" smtClean="0"/>
              <a:t>Which databases index the articles</a:t>
            </a:r>
          </a:p>
          <a:p>
            <a:r>
              <a:rPr lang="en-US" sz="2000" dirty="0" smtClean="0"/>
              <a:t>Article length</a:t>
            </a:r>
          </a:p>
          <a:p>
            <a:r>
              <a:rPr lang="en-US" sz="2000" dirty="0" smtClean="0"/>
              <a:t>Citation style</a:t>
            </a:r>
          </a:p>
          <a:p>
            <a:endParaRPr lang="en-US" sz="2000" dirty="0"/>
          </a:p>
        </p:txBody>
      </p:sp>
    </p:spTree>
    <p:extLst>
      <p:ext uri="{BB962C8B-B14F-4D97-AF65-F5344CB8AC3E}">
        <p14:creationId xmlns:p14="http://schemas.microsoft.com/office/powerpoint/2010/main" val="5901679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Which journals </a:t>
            </a:r>
            <a:r>
              <a:rPr lang="en-US" dirty="0" smtClean="0"/>
              <a:t>would </a:t>
            </a:r>
            <a:r>
              <a:rPr lang="en-US" smtClean="0"/>
              <a:t>you most like </a:t>
            </a:r>
            <a:r>
              <a:rPr lang="en-US" dirty="0" smtClean="0"/>
              <a:t>to be published in?</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62630964"/>
              </p:ext>
            </p:extLst>
          </p:nvPr>
        </p:nvGraphicFramePr>
        <p:xfrm>
          <a:off x="2230438" y="2638425"/>
          <a:ext cx="7731126" cy="3337560"/>
        </p:xfrm>
        <a:graphic>
          <a:graphicData uri="http://schemas.openxmlformats.org/drawingml/2006/table">
            <a:tbl>
              <a:tblPr firstRow="1" bandRow="1">
                <a:tableStyleId>{5DA37D80-6434-44D0-A028-1B22A696006F}</a:tableStyleId>
              </a:tblPr>
              <a:tblGrid>
                <a:gridCol w="6364922"/>
                <a:gridCol w="1366204"/>
              </a:tblGrid>
              <a:tr h="370840">
                <a:tc>
                  <a:txBody>
                    <a:bodyPr/>
                    <a:lstStyle/>
                    <a:p>
                      <a:r>
                        <a:rPr lang="en-US" b="0" dirty="0" smtClean="0"/>
                        <a:t>Partnership</a:t>
                      </a:r>
                      <a:endParaRPr lang="en-US" b="0" dirty="0"/>
                    </a:p>
                  </a:txBody>
                  <a:tcPr/>
                </a:tc>
                <a:tc>
                  <a:txBody>
                    <a:bodyPr/>
                    <a:lstStyle/>
                    <a:p>
                      <a:r>
                        <a:rPr lang="en-US" b="0" dirty="0" smtClean="0"/>
                        <a:t>27</a:t>
                      </a:r>
                      <a:endParaRPr lang="en-US" b="0" dirty="0"/>
                    </a:p>
                  </a:txBody>
                  <a:tcPr/>
                </a:tc>
              </a:tr>
              <a:tr h="370840">
                <a:tc>
                  <a:txBody>
                    <a:bodyPr/>
                    <a:lstStyle/>
                    <a:p>
                      <a:r>
                        <a:rPr lang="en-US" b="0" dirty="0" smtClean="0"/>
                        <a:t>College and Research Libraries</a:t>
                      </a:r>
                      <a:endParaRPr lang="en-US" b="0" dirty="0"/>
                    </a:p>
                  </a:txBody>
                  <a:tcPr/>
                </a:tc>
                <a:tc>
                  <a:txBody>
                    <a:bodyPr/>
                    <a:lstStyle/>
                    <a:p>
                      <a:r>
                        <a:rPr lang="en-US" b="0" dirty="0" smtClean="0"/>
                        <a:t>21</a:t>
                      </a:r>
                      <a:endParaRPr lang="en-US" b="0" dirty="0"/>
                    </a:p>
                  </a:txBody>
                  <a:tcPr/>
                </a:tc>
              </a:tr>
              <a:tr h="370840">
                <a:tc>
                  <a:txBody>
                    <a:bodyPr/>
                    <a:lstStyle/>
                    <a:p>
                      <a:r>
                        <a:rPr lang="en-US" b="0" dirty="0" smtClean="0"/>
                        <a:t>Evidence Based Library and Information Practice</a:t>
                      </a:r>
                      <a:endParaRPr lang="en-US" b="0" dirty="0"/>
                    </a:p>
                  </a:txBody>
                  <a:tcPr/>
                </a:tc>
                <a:tc>
                  <a:txBody>
                    <a:bodyPr/>
                    <a:lstStyle/>
                    <a:p>
                      <a:r>
                        <a:rPr lang="en-US" b="0" dirty="0" smtClean="0"/>
                        <a:t>18</a:t>
                      </a:r>
                      <a:endParaRPr lang="en-US" b="0" dirty="0"/>
                    </a:p>
                  </a:txBody>
                  <a:tcPr/>
                </a:tc>
              </a:tr>
              <a:tr h="370840">
                <a:tc>
                  <a:txBody>
                    <a:bodyPr/>
                    <a:lstStyle/>
                    <a:p>
                      <a:r>
                        <a:rPr lang="en-US" b="0" dirty="0" smtClean="0"/>
                        <a:t>Canadian Journal of Information and Library Science</a:t>
                      </a:r>
                      <a:endParaRPr lang="en-US" b="0" dirty="0"/>
                    </a:p>
                  </a:txBody>
                  <a:tcPr/>
                </a:tc>
                <a:tc>
                  <a:txBody>
                    <a:bodyPr/>
                    <a:lstStyle/>
                    <a:p>
                      <a:r>
                        <a:rPr lang="en-US" b="0" dirty="0" smtClean="0"/>
                        <a:t>12</a:t>
                      </a:r>
                      <a:endParaRPr lang="en-US" b="0" dirty="0"/>
                    </a:p>
                  </a:txBody>
                  <a:tcPr/>
                </a:tc>
              </a:tr>
              <a:tr h="370840">
                <a:tc>
                  <a:txBody>
                    <a:bodyPr/>
                    <a:lstStyle/>
                    <a:p>
                      <a:r>
                        <a:rPr lang="en-US" b="0" dirty="0" smtClean="0"/>
                        <a:t>Library Journal</a:t>
                      </a:r>
                      <a:endParaRPr lang="en-US" b="0" dirty="0"/>
                    </a:p>
                  </a:txBody>
                  <a:tcPr/>
                </a:tc>
                <a:tc>
                  <a:txBody>
                    <a:bodyPr/>
                    <a:lstStyle/>
                    <a:p>
                      <a:r>
                        <a:rPr lang="en-US" b="0" dirty="0" smtClean="0"/>
                        <a:t>8</a:t>
                      </a:r>
                      <a:endParaRPr lang="en-US" b="0" dirty="0"/>
                    </a:p>
                  </a:txBody>
                  <a:tcPr/>
                </a:tc>
              </a:tr>
              <a:tr h="370840">
                <a:tc>
                  <a:txBody>
                    <a:bodyPr/>
                    <a:lstStyle/>
                    <a:p>
                      <a:r>
                        <a:rPr lang="en-US" b="0" dirty="0" smtClean="0"/>
                        <a:t>Portal</a:t>
                      </a:r>
                      <a:endParaRPr lang="en-US" b="0" dirty="0"/>
                    </a:p>
                  </a:txBody>
                  <a:tcPr/>
                </a:tc>
                <a:tc>
                  <a:txBody>
                    <a:bodyPr/>
                    <a:lstStyle/>
                    <a:p>
                      <a:r>
                        <a:rPr lang="en-US" b="0" dirty="0" smtClean="0"/>
                        <a:t>7</a:t>
                      </a:r>
                      <a:endParaRPr lang="en-US" b="0" dirty="0"/>
                    </a:p>
                  </a:txBody>
                  <a:tcPr/>
                </a:tc>
              </a:tr>
              <a:tr h="370840">
                <a:tc>
                  <a:txBody>
                    <a:bodyPr/>
                    <a:lstStyle/>
                    <a:p>
                      <a:r>
                        <a:rPr lang="en-US" b="0" dirty="0" smtClean="0"/>
                        <a:t>Canadian Journal of Academic Librarianship</a:t>
                      </a:r>
                      <a:endParaRPr lang="en-US" b="0" dirty="0"/>
                    </a:p>
                  </a:txBody>
                  <a:tcPr/>
                </a:tc>
                <a:tc>
                  <a:txBody>
                    <a:bodyPr/>
                    <a:lstStyle/>
                    <a:p>
                      <a:r>
                        <a:rPr lang="en-US" b="0" dirty="0" smtClean="0"/>
                        <a:t>6</a:t>
                      </a:r>
                      <a:endParaRPr lang="en-US" b="0" dirty="0"/>
                    </a:p>
                  </a:txBody>
                  <a:tcPr/>
                </a:tc>
              </a:tr>
              <a:tr h="370840">
                <a:tc>
                  <a:txBody>
                    <a:bodyPr/>
                    <a:lstStyle/>
                    <a:p>
                      <a:r>
                        <a:rPr lang="en-US" b="0" dirty="0" smtClean="0"/>
                        <a:t>Library Quarterly</a:t>
                      </a:r>
                      <a:endParaRPr lang="en-US" b="0" dirty="0"/>
                    </a:p>
                  </a:txBody>
                  <a:tcPr/>
                </a:tc>
                <a:tc>
                  <a:txBody>
                    <a:bodyPr/>
                    <a:lstStyle/>
                    <a:p>
                      <a:r>
                        <a:rPr lang="en-US" b="0" dirty="0" smtClean="0"/>
                        <a:t>6</a:t>
                      </a:r>
                      <a:endParaRPr lang="en-US" b="0" dirty="0"/>
                    </a:p>
                  </a:txBody>
                  <a:tcPr/>
                </a:tc>
              </a:tr>
              <a:tr h="370840">
                <a:tc>
                  <a:txBody>
                    <a:bodyPr/>
                    <a:lstStyle/>
                    <a:p>
                      <a:r>
                        <a:rPr lang="en-US" b="0" dirty="0" smtClean="0"/>
                        <a:t>Journal</a:t>
                      </a:r>
                      <a:r>
                        <a:rPr lang="en-US" b="0" baseline="0" dirty="0" smtClean="0"/>
                        <a:t> of Documentation</a:t>
                      </a:r>
                      <a:endParaRPr lang="en-US" b="0" dirty="0"/>
                    </a:p>
                  </a:txBody>
                  <a:tcPr/>
                </a:tc>
                <a:tc>
                  <a:txBody>
                    <a:bodyPr/>
                    <a:lstStyle/>
                    <a:p>
                      <a:r>
                        <a:rPr lang="en-US" b="0" dirty="0" smtClean="0"/>
                        <a:t>5</a:t>
                      </a:r>
                      <a:endParaRPr lang="en-US" b="0" dirty="0"/>
                    </a:p>
                  </a:txBody>
                  <a:tcPr/>
                </a:tc>
              </a:tr>
            </a:tbl>
          </a:graphicData>
        </a:graphic>
      </p:graphicFrame>
    </p:spTree>
    <p:extLst>
      <p:ext uri="{BB962C8B-B14F-4D97-AF65-F5344CB8AC3E}">
        <p14:creationId xmlns:p14="http://schemas.microsoft.com/office/powerpoint/2010/main" val="22715638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Which journals </a:t>
            </a:r>
            <a:r>
              <a:rPr lang="en-US" dirty="0" smtClean="0"/>
              <a:t>would </a:t>
            </a:r>
            <a:r>
              <a:rPr lang="en-US" smtClean="0"/>
              <a:t>you most like </a:t>
            </a:r>
            <a:r>
              <a:rPr lang="en-US" dirty="0" smtClean="0"/>
              <a:t>to be published in?</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Others with 2-4 votes:</a:t>
            </a:r>
          </a:p>
          <a:p>
            <a:r>
              <a:rPr lang="en-US" dirty="0" smtClean="0"/>
              <a:t>Journal of Radical Librarianship</a:t>
            </a:r>
          </a:p>
          <a:p>
            <a:r>
              <a:rPr lang="en-US" dirty="0" smtClean="0"/>
              <a:t>Code4Lib</a:t>
            </a:r>
          </a:p>
          <a:p>
            <a:r>
              <a:rPr lang="en-US" dirty="0" smtClean="0"/>
              <a:t>Progressive Librarian</a:t>
            </a:r>
          </a:p>
          <a:p>
            <a:r>
              <a:rPr lang="en-US" dirty="0" smtClean="0"/>
              <a:t>Information and Organization</a:t>
            </a:r>
          </a:p>
          <a:p>
            <a:r>
              <a:rPr lang="en-US" dirty="0" smtClean="0"/>
              <a:t>Service-specific journals (e.g. reference, collections)</a:t>
            </a:r>
          </a:p>
          <a:p>
            <a:r>
              <a:rPr lang="en-US" dirty="0" smtClean="0"/>
              <a:t>Subject-specific journals (e.g. science, music, law, health, education)</a:t>
            </a:r>
          </a:p>
        </p:txBody>
      </p:sp>
    </p:spTree>
    <p:extLst>
      <p:ext uri="{BB962C8B-B14F-4D97-AF65-F5344CB8AC3E}">
        <p14:creationId xmlns:p14="http://schemas.microsoft.com/office/powerpoint/2010/main" val="10799700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Partnership journal</a:t>
            </a:r>
            <a:endParaRPr lang="en-US" dirty="0"/>
          </a:p>
        </p:txBody>
      </p:sp>
    </p:spTree>
    <p:extLst>
      <p:ext uri="{BB962C8B-B14F-4D97-AF65-F5344CB8AC3E}">
        <p14:creationId xmlns:p14="http://schemas.microsoft.com/office/powerpoint/2010/main" val="19358565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value most about the partnership journal?</a:t>
            </a:r>
            <a:endParaRPr lang="en-US" dirty="0"/>
          </a:p>
        </p:txBody>
      </p:sp>
      <p:sp>
        <p:nvSpPr>
          <p:cNvPr id="3" name="Content Placeholder 2"/>
          <p:cNvSpPr>
            <a:spLocks noGrp="1"/>
          </p:cNvSpPr>
          <p:nvPr>
            <p:ph idx="1"/>
          </p:nvPr>
        </p:nvSpPr>
        <p:spPr/>
        <p:txBody>
          <a:bodyPr/>
          <a:lstStyle/>
          <a:p>
            <a:r>
              <a:rPr lang="en-US" dirty="0" smtClean="0"/>
              <a:t>Canadian content</a:t>
            </a:r>
          </a:p>
          <a:p>
            <a:r>
              <a:rPr lang="en-US" dirty="0" smtClean="0"/>
              <a:t>Open access</a:t>
            </a:r>
          </a:p>
          <a:p>
            <a:r>
              <a:rPr lang="en-US" dirty="0" smtClean="0"/>
              <a:t>Variety of content and perspectives</a:t>
            </a:r>
          </a:p>
          <a:p>
            <a:r>
              <a:rPr lang="en-US" dirty="0" smtClean="0"/>
              <a:t>Balance between practical and theory</a:t>
            </a:r>
          </a:p>
          <a:p>
            <a:r>
              <a:rPr lang="en-US" dirty="0" smtClean="0"/>
              <a:t>Quality of articles</a:t>
            </a:r>
          </a:p>
          <a:p>
            <a:r>
              <a:rPr lang="en-US" dirty="0"/>
              <a:t>“To be frank - not much. I don't find the articles to be of high quality, generally. I do not regularly read it. </a:t>
            </a:r>
            <a:r>
              <a:rPr lang="en-US" dirty="0" smtClean="0"/>
              <a:t>“</a:t>
            </a:r>
            <a:endParaRPr lang="en-US" dirty="0"/>
          </a:p>
        </p:txBody>
      </p:sp>
    </p:spTree>
    <p:extLst>
      <p:ext uri="{BB962C8B-B14F-4D97-AF65-F5344CB8AC3E}">
        <p14:creationId xmlns:p14="http://schemas.microsoft.com/office/powerpoint/2010/main" val="59378329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Canadian</a:t>
            </a:r>
            <a:endParaRPr lang="en-US" dirty="0"/>
          </a:p>
        </p:txBody>
      </p:sp>
      <p:sp>
        <p:nvSpPr>
          <p:cNvPr id="3" name="Content Placeholder 2"/>
          <p:cNvSpPr>
            <a:spLocks noGrp="1"/>
          </p:cNvSpPr>
          <p:nvPr>
            <p:ph idx="1"/>
          </p:nvPr>
        </p:nvSpPr>
        <p:spPr/>
        <p:txBody>
          <a:bodyPr/>
          <a:lstStyle/>
          <a:p>
            <a:pPr marL="0" indent="0">
              <a:buNone/>
            </a:pPr>
            <a:r>
              <a:rPr lang="en-US" dirty="0"/>
              <a:t>I think I have a soft spot for it because it's Canadian and open access - I think it's a real success story for Canadian publications in </a:t>
            </a:r>
            <a:r>
              <a:rPr lang="en-US" dirty="0" smtClean="0"/>
              <a:t>librarianship</a:t>
            </a:r>
          </a:p>
          <a:p>
            <a:pPr marL="0" indent="0">
              <a:buNone/>
            </a:pPr>
            <a:r>
              <a:rPr lang="en-US" dirty="0"/>
              <a:t>It covers Canadian topics or Canadian slants on topics that would not necessarily be considered in </a:t>
            </a:r>
            <a:r>
              <a:rPr lang="en-US" dirty="0" smtClean="0"/>
              <a:t>international journals.</a:t>
            </a:r>
          </a:p>
          <a:p>
            <a:pPr marL="0" indent="0">
              <a:buNone/>
            </a:pPr>
            <a:r>
              <a:rPr lang="en-US" dirty="0"/>
              <a:t>That it's Canadian which is important because the US environment (especially in academic libraries) is very different.  So </a:t>
            </a:r>
            <a:r>
              <a:rPr lang="en-US" dirty="0" smtClean="0"/>
              <a:t>I </a:t>
            </a:r>
            <a:r>
              <a:rPr lang="en-US" dirty="0"/>
              <a:t>feel like the content of the Canadian articles are more relevant and applicable to where I work. </a:t>
            </a:r>
          </a:p>
        </p:txBody>
      </p:sp>
    </p:spTree>
    <p:extLst>
      <p:ext uri="{BB962C8B-B14F-4D97-AF65-F5344CB8AC3E}">
        <p14:creationId xmlns:p14="http://schemas.microsoft.com/office/powerpoint/2010/main" val="2537804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variety</a:t>
            </a:r>
            <a:endParaRPr lang="en-US" dirty="0"/>
          </a:p>
        </p:txBody>
      </p:sp>
      <p:sp>
        <p:nvSpPr>
          <p:cNvPr id="3" name="Content Placeholder 2"/>
          <p:cNvSpPr>
            <a:spLocks noGrp="1"/>
          </p:cNvSpPr>
          <p:nvPr>
            <p:ph idx="1"/>
          </p:nvPr>
        </p:nvSpPr>
        <p:spPr>
          <a:xfrm>
            <a:off x="2231136" y="2407920"/>
            <a:ext cx="7729728" cy="3332107"/>
          </a:xfrm>
        </p:spPr>
        <p:txBody>
          <a:bodyPr>
            <a:normAutofit lnSpcReduction="10000"/>
          </a:bodyPr>
          <a:lstStyle/>
          <a:p>
            <a:pPr marL="0" indent="0">
              <a:buNone/>
            </a:pPr>
            <a:r>
              <a:rPr lang="en-US" dirty="0"/>
              <a:t>Opportunity for exposure to aspects of librarianship that I wouldn't come across in the typical course of my job</a:t>
            </a:r>
            <a:r>
              <a:rPr lang="en-US" dirty="0" smtClean="0"/>
              <a:t>.</a:t>
            </a:r>
          </a:p>
          <a:p>
            <a:pPr marL="0" indent="0">
              <a:buNone/>
            </a:pPr>
            <a:r>
              <a:rPr lang="en-US" dirty="0" smtClean="0"/>
              <a:t>I'm </a:t>
            </a:r>
            <a:r>
              <a:rPr lang="en-US" dirty="0"/>
              <a:t>an independent contractor wearing a lot of different library hats and I like reading about different sectors and aspects of library work and services. </a:t>
            </a:r>
            <a:endParaRPr lang="en-US" dirty="0" smtClean="0"/>
          </a:p>
          <a:p>
            <a:pPr marL="0" indent="0">
              <a:buNone/>
            </a:pPr>
            <a:r>
              <a:rPr lang="en-US" dirty="0"/>
              <a:t>Its mix of research and practice literature.  As an LIS faculty member I'm primarily reading both kinds of literature for my research and for my teaching.  I turn to Partnership a fair bit both for my teaching, both for the topics covered and to provide exemplars of the kinds of writing possibilities they might encounter in practice</a:t>
            </a:r>
            <a:r>
              <a:rPr lang="en-US" dirty="0" smtClean="0"/>
              <a:t>.</a:t>
            </a:r>
          </a:p>
          <a:p>
            <a:pPr marL="0" indent="0">
              <a:buNone/>
            </a:pPr>
            <a:r>
              <a:rPr lang="en-US" dirty="0" smtClean="0"/>
              <a:t>I </a:t>
            </a:r>
            <a:r>
              <a:rPr lang="en-US" dirty="0"/>
              <a:t>don't care for the journal. Too many journals are fragmenting limited LIS research across too many publications</a:t>
            </a:r>
          </a:p>
        </p:txBody>
      </p:sp>
    </p:spTree>
    <p:extLst>
      <p:ext uri="{BB962C8B-B14F-4D97-AF65-F5344CB8AC3E}">
        <p14:creationId xmlns:p14="http://schemas.microsoft.com/office/powerpoint/2010/main" val="481719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overview</a:t>
            </a:r>
            <a:endParaRPr lang="en-CA" dirty="0"/>
          </a:p>
        </p:txBody>
      </p:sp>
      <p:sp>
        <p:nvSpPr>
          <p:cNvPr id="3" name="Content Placeholder 2"/>
          <p:cNvSpPr>
            <a:spLocks noGrp="1"/>
          </p:cNvSpPr>
          <p:nvPr>
            <p:ph idx="1"/>
          </p:nvPr>
        </p:nvSpPr>
        <p:spPr/>
        <p:txBody>
          <a:bodyPr>
            <a:normAutofit/>
          </a:bodyPr>
          <a:lstStyle/>
          <a:p>
            <a:r>
              <a:rPr lang="en-CA" dirty="0" smtClean="0"/>
              <a:t>Research questions and reason</a:t>
            </a:r>
            <a:endParaRPr lang="en-CA" dirty="0" smtClean="0"/>
          </a:p>
          <a:p>
            <a:r>
              <a:rPr lang="en-CA" dirty="0" smtClean="0"/>
              <a:t>What </a:t>
            </a:r>
            <a:r>
              <a:rPr lang="en-CA" dirty="0" smtClean="0"/>
              <a:t>is the journal </a:t>
            </a:r>
            <a:r>
              <a:rPr lang="en-CA" i="1" dirty="0" smtClean="0"/>
              <a:t>Partnership</a:t>
            </a:r>
            <a:r>
              <a:rPr lang="en-CA" dirty="0" smtClean="0"/>
              <a:t>?</a:t>
            </a:r>
          </a:p>
          <a:p>
            <a:r>
              <a:rPr lang="en-CA" dirty="0" smtClean="0"/>
              <a:t>Interview </a:t>
            </a:r>
            <a:r>
              <a:rPr lang="en-CA" dirty="0"/>
              <a:t>i</a:t>
            </a:r>
            <a:r>
              <a:rPr lang="en-CA" dirty="0" smtClean="0"/>
              <a:t>nsights</a:t>
            </a:r>
            <a:endParaRPr lang="en-CA" dirty="0" smtClean="0"/>
          </a:p>
          <a:p>
            <a:r>
              <a:rPr lang="en-CA" dirty="0" smtClean="0"/>
              <a:t>Preliminary </a:t>
            </a:r>
            <a:r>
              <a:rPr lang="en-CA" dirty="0"/>
              <a:t>s</a:t>
            </a:r>
            <a:r>
              <a:rPr lang="en-CA" dirty="0" smtClean="0"/>
              <a:t>urvey </a:t>
            </a:r>
            <a:r>
              <a:rPr lang="en-CA" dirty="0" smtClean="0"/>
              <a:t>r</a:t>
            </a:r>
            <a:r>
              <a:rPr lang="en-CA" dirty="0" smtClean="0"/>
              <a:t>esults</a:t>
            </a:r>
          </a:p>
          <a:p>
            <a:pPr lvl="1"/>
            <a:r>
              <a:rPr lang="en-CA" dirty="0" smtClean="0"/>
              <a:t>Reading &amp; writing LIS literature</a:t>
            </a:r>
          </a:p>
          <a:p>
            <a:pPr lvl="1"/>
            <a:r>
              <a:rPr lang="en-CA" dirty="0" smtClean="0"/>
              <a:t>Partnership’s role in the LIS literature community</a:t>
            </a:r>
            <a:endParaRPr lang="en-CA" dirty="0" smtClean="0"/>
          </a:p>
          <a:p>
            <a:r>
              <a:rPr lang="en-CA" dirty="0" smtClean="0"/>
              <a:t>Next steps &amp; questions</a:t>
            </a:r>
            <a:endParaRPr lang="en-CA" dirty="0" smtClean="0"/>
          </a:p>
          <a:p>
            <a:endParaRPr lang="en-CA" dirty="0"/>
          </a:p>
        </p:txBody>
      </p:sp>
    </p:spTree>
    <p:extLst>
      <p:ext uri="{BB962C8B-B14F-4D97-AF65-F5344CB8AC3E}">
        <p14:creationId xmlns:p14="http://schemas.microsoft.com/office/powerpoint/2010/main" val="96181128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access</a:t>
            </a:r>
            <a:endParaRPr lang="en-US" dirty="0"/>
          </a:p>
        </p:txBody>
      </p:sp>
      <p:sp>
        <p:nvSpPr>
          <p:cNvPr id="3" name="Content Placeholder 2"/>
          <p:cNvSpPr>
            <a:spLocks noGrp="1"/>
          </p:cNvSpPr>
          <p:nvPr>
            <p:ph idx="1"/>
          </p:nvPr>
        </p:nvSpPr>
        <p:spPr/>
        <p:txBody>
          <a:bodyPr/>
          <a:lstStyle/>
          <a:p>
            <a:pPr marL="0" indent="0">
              <a:buNone/>
            </a:pPr>
            <a:r>
              <a:rPr lang="en-US" dirty="0"/>
              <a:t>A</a:t>
            </a:r>
            <a:r>
              <a:rPr lang="en-US" dirty="0" smtClean="0"/>
              <a:t>s </a:t>
            </a:r>
            <a:r>
              <a:rPr lang="en-US" dirty="0"/>
              <a:t>a professional employed in a peripheral field (</a:t>
            </a:r>
            <a:r>
              <a:rPr lang="en-US" dirty="0" smtClean="0"/>
              <a:t>i.e. </a:t>
            </a:r>
            <a:r>
              <a:rPr lang="en-US" dirty="0"/>
              <a:t>no access to campus resources), the journal is a fantastic starting point for my research. </a:t>
            </a:r>
            <a:endParaRPr lang="en-US" dirty="0" smtClean="0"/>
          </a:p>
          <a:p>
            <a:pPr marL="0" indent="0">
              <a:buNone/>
            </a:pPr>
            <a:r>
              <a:rPr lang="en-US" dirty="0"/>
              <a:t>I work at a small institution and cannot afford to subscribe to LIS databases with our limited collections budget</a:t>
            </a:r>
            <a:r>
              <a:rPr lang="en-US" dirty="0" smtClean="0"/>
              <a:t>.</a:t>
            </a:r>
          </a:p>
          <a:p>
            <a:pPr marL="0" indent="0">
              <a:buNone/>
            </a:pPr>
            <a:r>
              <a:rPr lang="en-US" dirty="0"/>
              <a:t>This is a model that I think ALL journals, regardless of discipline, should follow.</a:t>
            </a:r>
            <a:endParaRPr lang="en-US" dirty="0" smtClean="0"/>
          </a:p>
          <a:p>
            <a:pPr marL="0" indent="0">
              <a:buNone/>
            </a:pPr>
            <a:r>
              <a:rPr lang="en-US" dirty="0"/>
              <a:t>I appreciate that it is an open access journal so that all the articles are freely available for my friends to read. This means that many of us can discuss the article through social media platforms.</a:t>
            </a:r>
          </a:p>
        </p:txBody>
      </p:sp>
    </p:spTree>
    <p:extLst>
      <p:ext uri="{BB962C8B-B14F-4D97-AF65-F5344CB8AC3E}">
        <p14:creationId xmlns:p14="http://schemas.microsoft.com/office/powerpoint/2010/main" val="95883743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Open to beginners</a:t>
            </a:r>
            <a:endParaRPr lang="en-US" dirty="0"/>
          </a:p>
        </p:txBody>
      </p:sp>
      <p:sp>
        <p:nvSpPr>
          <p:cNvPr id="3" name="Content Placeholder 2"/>
          <p:cNvSpPr>
            <a:spLocks noGrp="1"/>
          </p:cNvSpPr>
          <p:nvPr>
            <p:ph idx="1"/>
          </p:nvPr>
        </p:nvSpPr>
        <p:spPr/>
        <p:txBody>
          <a:bodyPr>
            <a:normAutofit lnSpcReduction="10000"/>
          </a:bodyPr>
          <a:lstStyle/>
          <a:p>
            <a:pPr marL="0" indent="0">
              <a:buNone/>
            </a:pPr>
            <a:r>
              <a:rPr lang="en-US" dirty="0"/>
              <a:t>I find the submission and publication process very supportive</a:t>
            </a:r>
            <a:r>
              <a:rPr lang="en-US" dirty="0" smtClean="0"/>
              <a:t>.</a:t>
            </a:r>
          </a:p>
          <a:p>
            <a:pPr marL="0" indent="0">
              <a:buNone/>
            </a:pPr>
            <a:r>
              <a:rPr lang="en-US" dirty="0"/>
              <a:t>It is a great vehicle for academic librarians to start their publishing careers</a:t>
            </a:r>
            <a:r>
              <a:rPr lang="en-US" dirty="0" smtClean="0"/>
              <a:t>.</a:t>
            </a:r>
          </a:p>
          <a:p>
            <a:pPr marL="0" indent="0">
              <a:buNone/>
            </a:pPr>
            <a:r>
              <a:rPr lang="en-US" dirty="0" smtClean="0"/>
              <a:t>[T]he </a:t>
            </a:r>
            <a:r>
              <a:rPr lang="en-US" dirty="0"/>
              <a:t>submission experience was so positive and supportive, and I came away from that experience feeling like the people who run the journal really care about it and their authors and reviewers. </a:t>
            </a:r>
          </a:p>
          <a:p>
            <a:pPr marL="0" indent="0">
              <a:buNone/>
            </a:pPr>
            <a:endParaRPr lang="en-US" dirty="0" smtClean="0"/>
          </a:p>
          <a:p>
            <a:pPr marL="0" indent="0">
              <a:buNone/>
            </a:pPr>
            <a:r>
              <a:rPr lang="en-US" dirty="0"/>
              <a:t>I thought that the Partnership Journal was originally designed to mentor writers to a publication.  However the last one I sent in was rejected outright, with no suggestions for perhaps placing it in another part of the journal or developing it in any way.  Not helpful. </a:t>
            </a:r>
          </a:p>
        </p:txBody>
      </p:sp>
    </p:spTree>
    <p:extLst>
      <p:ext uri="{BB962C8B-B14F-4D97-AF65-F5344CB8AC3E}">
        <p14:creationId xmlns:p14="http://schemas.microsoft.com/office/powerpoint/2010/main" val="15974577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you think would make the partnership journal better?</a:t>
            </a:r>
            <a:endParaRPr lang="en-US" dirty="0"/>
          </a:p>
        </p:txBody>
      </p:sp>
      <p:sp>
        <p:nvSpPr>
          <p:cNvPr id="3" name="Content Placeholder 2"/>
          <p:cNvSpPr>
            <a:spLocks noGrp="1"/>
          </p:cNvSpPr>
          <p:nvPr>
            <p:ph idx="1"/>
          </p:nvPr>
        </p:nvSpPr>
        <p:spPr/>
        <p:txBody>
          <a:bodyPr numCol="2">
            <a:normAutofit/>
          </a:bodyPr>
          <a:lstStyle/>
          <a:p>
            <a:r>
              <a:rPr lang="en-US" dirty="0" smtClean="0"/>
              <a:t>Higher quality articles, more serious slant, more research articles</a:t>
            </a:r>
          </a:p>
          <a:p>
            <a:r>
              <a:rPr lang="en-US" dirty="0" smtClean="0"/>
              <a:t>More practical pieces</a:t>
            </a:r>
          </a:p>
          <a:p>
            <a:r>
              <a:rPr lang="en-US" dirty="0" smtClean="0"/>
              <a:t>Publish more frequently</a:t>
            </a:r>
          </a:p>
          <a:p>
            <a:r>
              <a:rPr lang="en-US" dirty="0" smtClean="0"/>
              <a:t>More rigorous peer review; Abandon peer review</a:t>
            </a:r>
          </a:p>
          <a:p>
            <a:r>
              <a:rPr lang="en-US" dirty="0" smtClean="0"/>
              <a:t>Marketing and outreach,  more visibility,</a:t>
            </a:r>
          </a:p>
          <a:p>
            <a:r>
              <a:rPr lang="en-US" dirty="0" smtClean="0"/>
              <a:t>A better name</a:t>
            </a:r>
          </a:p>
          <a:p>
            <a:r>
              <a:rPr lang="en-US" dirty="0" smtClean="0"/>
              <a:t>Improve website, submissions process, indexing</a:t>
            </a:r>
          </a:p>
          <a:p>
            <a:r>
              <a:rPr lang="en-US" dirty="0" smtClean="0"/>
              <a:t>Download stats for authors</a:t>
            </a:r>
          </a:p>
          <a:p>
            <a:r>
              <a:rPr lang="en-US" dirty="0" smtClean="0"/>
              <a:t>Themed issues, rotating editors</a:t>
            </a:r>
          </a:p>
          <a:p>
            <a:r>
              <a:rPr lang="en-US" dirty="0" smtClean="0"/>
              <a:t>More content specific to Canada</a:t>
            </a:r>
          </a:p>
          <a:p>
            <a:r>
              <a:rPr lang="en-US" dirty="0" smtClean="0"/>
              <a:t>A tighter focus</a:t>
            </a:r>
            <a:endParaRPr lang="en-US" dirty="0"/>
          </a:p>
        </p:txBody>
      </p:sp>
    </p:spTree>
    <p:extLst>
      <p:ext uri="{BB962C8B-B14F-4D97-AF65-F5344CB8AC3E}">
        <p14:creationId xmlns:p14="http://schemas.microsoft.com/office/powerpoint/2010/main" val="5283554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Next steps</a:t>
            </a:r>
            <a:endParaRPr lang="en-CA" dirty="0"/>
          </a:p>
        </p:txBody>
      </p:sp>
    </p:spTree>
    <p:extLst>
      <p:ext uri="{BB962C8B-B14F-4D97-AF65-F5344CB8AC3E}">
        <p14:creationId xmlns:p14="http://schemas.microsoft.com/office/powerpoint/2010/main" val="20408766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1539240" y="1380904"/>
            <a:ext cx="8991600" cy="3008216"/>
          </a:xfrm>
        </p:spPr>
        <p:txBody>
          <a:bodyPr>
            <a:normAutofit fontScale="90000"/>
          </a:bodyPr>
          <a:lstStyle/>
          <a:p>
            <a:r>
              <a:rPr lang="en-US" cap="none" dirty="0" smtClean="0"/>
              <a:t>Contact:</a:t>
            </a:r>
            <a:br>
              <a:rPr lang="en-US" cap="none" dirty="0" smtClean="0"/>
            </a:br>
            <a:r>
              <a:rPr lang="en-US" cap="none" dirty="0" smtClean="0"/>
              <a:t>Leanne Olson – lolson3@uwo.ca</a:t>
            </a:r>
            <a:br>
              <a:rPr lang="en-US" cap="none" dirty="0" smtClean="0"/>
            </a:br>
            <a:r>
              <a:rPr lang="en-US" cap="none" dirty="0"/>
              <a:t/>
            </a:r>
            <a:br>
              <a:rPr lang="en-US" cap="none" dirty="0"/>
            </a:br>
            <a:r>
              <a:rPr lang="en-US" cap="none" dirty="0"/>
              <a:t>http://</a:t>
            </a:r>
            <a:r>
              <a:rPr lang="en-US" cap="none" dirty="0" err="1"/>
              <a:t>tinyurl.com</a:t>
            </a:r>
            <a:r>
              <a:rPr lang="en-US" cap="none" dirty="0"/>
              <a:t>/partnership-survey-</a:t>
            </a:r>
            <a:r>
              <a:rPr lang="en-US" cap="none" dirty="0" err="1"/>
              <a:t>eng</a:t>
            </a:r>
            <a:r>
              <a:rPr lang="en-US" cap="none" dirty="0"/>
              <a:t/>
            </a:r>
            <a:br>
              <a:rPr lang="en-US" cap="none" dirty="0"/>
            </a:br>
            <a:endParaRPr lang="en-US" cap="none" dirty="0"/>
          </a:p>
        </p:txBody>
      </p:sp>
    </p:spTree>
    <p:extLst>
      <p:ext uri="{BB962C8B-B14F-4D97-AF65-F5344CB8AC3E}">
        <p14:creationId xmlns:p14="http://schemas.microsoft.com/office/powerpoint/2010/main" val="1363865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CA" cap="none" dirty="0" smtClean="0"/>
              <a:t>How Hip is the </a:t>
            </a:r>
            <a:r>
              <a:rPr lang="en-CA" i="1" cap="none" dirty="0" smtClean="0"/>
              <a:t>Partnership</a:t>
            </a:r>
            <a:r>
              <a:rPr lang="en-CA" cap="none" dirty="0" smtClean="0"/>
              <a:t>?: The Value of a Generalist Journal in a Niche World</a:t>
            </a:r>
            <a:endParaRPr lang="en-CA" cap="none" dirty="0"/>
          </a:p>
        </p:txBody>
      </p:sp>
      <p:sp>
        <p:nvSpPr>
          <p:cNvPr id="3" name="Subtitle 2"/>
          <p:cNvSpPr>
            <a:spLocks noGrp="1"/>
          </p:cNvSpPr>
          <p:nvPr>
            <p:ph type="subTitle" idx="1"/>
          </p:nvPr>
        </p:nvSpPr>
        <p:spPr/>
        <p:txBody>
          <a:bodyPr>
            <a:normAutofit lnSpcReduction="10000"/>
          </a:bodyPr>
          <a:lstStyle/>
          <a:p>
            <a:r>
              <a:rPr lang="en-CA" dirty="0"/>
              <a:t>Robin Bergart, University of Guelph</a:t>
            </a:r>
          </a:p>
          <a:p>
            <a:r>
              <a:rPr lang="en-CA" dirty="0"/>
              <a:t>Leanne Olson, Western University</a:t>
            </a:r>
          </a:p>
          <a:p>
            <a:r>
              <a:rPr lang="en-CA" dirty="0"/>
              <a:t>Nathalie Soini, Queen’s University</a:t>
            </a:r>
          </a:p>
          <a:p>
            <a:endParaRPr lang="en-CA" dirty="0"/>
          </a:p>
        </p:txBody>
      </p:sp>
    </p:spTree>
    <p:extLst>
      <p:ext uri="{BB962C8B-B14F-4D97-AF65-F5344CB8AC3E}">
        <p14:creationId xmlns:p14="http://schemas.microsoft.com/office/powerpoint/2010/main" val="1584051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Research questions</a:t>
            </a:r>
            <a:endParaRPr lang="en-CA" dirty="0"/>
          </a:p>
        </p:txBody>
      </p:sp>
      <p:sp>
        <p:nvSpPr>
          <p:cNvPr id="3" name="Content Placeholder 2"/>
          <p:cNvSpPr>
            <a:spLocks noGrp="1"/>
          </p:cNvSpPr>
          <p:nvPr>
            <p:ph idx="1"/>
          </p:nvPr>
        </p:nvSpPr>
        <p:spPr/>
        <p:txBody>
          <a:bodyPr>
            <a:normAutofit/>
          </a:bodyPr>
          <a:lstStyle/>
          <a:p>
            <a:pPr marL="0" indent="0">
              <a:buNone/>
            </a:pPr>
            <a:r>
              <a:rPr lang="en-CA" dirty="0" smtClean="0"/>
              <a:t>On Partnership’s 10 year anniversary, and with a new Editor-in-Chief</a:t>
            </a:r>
          </a:p>
          <a:p>
            <a:r>
              <a:rPr lang="en-CA" dirty="0" smtClean="0"/>
              <a:t>Where does Partnership fit into the LIS community?</a:t>
            </a:r>
          </a:p>
          <a:p>
            <a:r>
              <a:rPr lang="en-CA" dirty="0" smtClean="0"/>
              <a:t>What is valuable about Partnership?  What is not valuable?</a:t>
            </a:r>
          </a:p>
          <a:p>
            <a:r>
              <a:rPr lang="en-CA" dirty="0" smtClean="0"/>
              <a:t>How do we improve the journal?</a:t>
            </a:r>
          </a:p>
          <a:p>
            <a:r>
              <a:rPr lang="en-CA" dirty="0" smtClean="0"/>
              <a:t>How important is a Canadian generalist journal in a globalized world?</a:t>
            </a:r>
          </a:p>
          <a:p>
            <a:r>
              <a:rPr lang="en-CA" dirty="0"/>
              <a:t>Is it part of Partnership’s role to provide a venue for Canadian librarians who are required to publish in peer-reviewed journals, but whose work does not neatly fit into more niche publications?</a:t>
            </a:r>
            <a:endParaRPr lang="en-CA" dirty="0"/>
          </a:p>
          <a:p>
            <a:endParaRPr lang="en-CA" dirty="0"/>
          </a:p>
        </p:txBody>
      </p:sp>
    </p:spTree>
    <p:extLst>
      <p:ext uri="{BB962C8B-B14F-4D97-AF65-F5344CB8AC3E}">
        <p14:creationId xmlns:p14="http://schemas.microsoft.com/office/powerpoint/2010/main" val="13086546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CA" dirty="0" smtClean="0"/>
              <a:t>partnership</a:t>
            </a:r>
            <a:endParaRPr lang="en-CA" dirty="0"/>
          </a:p>
        </p:txBody>
      </p:sp>
      <p:sp>
        <p:nvSpPr>
          <p:cNvPr id="4" name="Subtitle 3"/>
          <p:cNvSpPr>
            <a:spLocks noGrp="1"/>
          </p:cNvSpPr>
          <p:nvPr>
            <p:ph type="subTitle" idx="1"/>
          </p:nvPr>
        </p:nvSpPr>
        <p:spPr>
          <a:xfrm>
            <a:off x="1971293" y="4352544"/>
            <a:ext cx="8210931" cy="1239894"/>
          </a:xfrm>
        </p:spPr>
        <p:txBody>
          <a:bodyPr/>
          <a:lstStyle/>
          <a:p>
            <a:r>
              <a:rPr lang="en-CA" dirty="0" smtClean="0"/>
              <a:t>The Canadian Journal of Library and Information Practice and Research</a:t>
            </a:r>
            <a:endParaRPr lang="en-CA" dirty="0"/>
          </a:p>
        </p:txBody>
      </p:sp>
    </p:spTree>
    <p:extLst>
      <p:ext uri="{BB962C8B-B14F-4D97-AF65-F5344CB8AC3E}">
        <p14:creationId xmlns:p14="http://schemas.microsoft.com/office/powerpoint/2010/main" val="2608532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The journal</a:t>
            </a:r>
            <a:endParaRPr lang="en-CA" dirty="0"/>
          </a:p>
        </p:txBody>
      </p:sp>
      <p:sp>
        <p:nvSpPr>
          <p:cNvPr id="4" name="Text Placeholder 3"/>
          <p:cNvSpPr>
            <a:spLocks noGrp="1"/>
          </p:cNvSpPr>
          <p:nvPr>
            <p:ph type="body" sz="half" idx="2"/>
          </p:nvPr>
        </p:nvSpPr>
        <p:spPr/>
        <p:txBody>
          <a:bodyPr/>
          <a:lstStyle/>
          <a:p>
            <a:r>
              <a:rPr lang="en-CA" dirty="0" smtClean="0"/>
              <a:t>Established in 2006</a:t>
            </a:r>
          </a:p>
          <a:p>
            <a:r>
              <a:rPr lang="en-CA" dirty="0" smtClean="0"/>
              <a:t>Open access</a:t>
            </a:r>
          </a:p>
          <a:p>
            <a:r>
              <a:rPr lang="en-CA" dirty="0" smtClean="0"/>
              <a:t>Library practitioners</a:t>
            </a:r>
          </a:p>
          <a:p>
            <a:r>
              <a:rPr lang="en-CA" dirty="0" smtClean="0"/>
              <a:t>Every library sector, broad topics</a:t>
            </a:r>
          </a:p>
          <a:p>
            <a:r>
              <a:rPr lang="en-CA" dirty="0" smtClean="0"/>
              <a:t>Canadian</a:t>
            </a:r>
          </a:p>
          <a:p>
            <a:endParaRPr lang="en-CA" dirty="0"/>
          </a:p>
        </p:txBody>
      </p:sp>
      <p:pic>
        <p:nvPicPr>
          <p:cNvPr id="5" name="Shape 85"/>
          <p:cNvPicPr preferRelativeResize="0"/>
          <p:nvPr/>
        </p:nvPicPr>
        <p:blipFill>
          <a:blip r:embed="rId3">
            <a:alphaModFix/>
          </a:blip>
          <a:stretch>
            <a:fillRect/>
          </a:stretch>
        </p:blipFill>
        <p:spPr>
          <a:xfrm>
            <a:off x="6257715" y="0"/>
            <a:ext cx="5767509" cy="6858000"/>
          </a:xfrm>
          <a:prstGeom prst="rect">
            <a:avLst/>
          </a:prstGeom>
          <a:noFill/>
          <a:ln>
            <a:noFill/>
          </a:ln>
        </p:spPr>
      </p:pic>
    </p:spTree>
    <p:extLst>
      <p:ext uri="{BB962C8B-B14F-4D97-AF65-F5344CB8AC3E}">
        <p14:creationId xmlns:p14="http://schemas.microsoft.com/office/powerpoint/2010/main" val="31925205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31136" y="221742"/>
            <a:ext cx="7729728" cy="1188720"/>
          </a:xfrm>
        </p:spPr>
        <p:txBody>
          <a:bodyPr/>
          <a:lstStyle/>
          <a:p>
            <a:r>
              <a:rPr lang="en-CA" dirty="0" smtClean="0"/>
              <a:t>Authorship in P journal, 2006-2013</a:t>
            </a:r>
            <a:endParaRPr lang="en-CA" dirty="0"/>
          </a:p>
        </p:txBody>
      </p:sp>
      <p:pic>
        <p:nvPicPr>
          <p:cNvPr id="4" name="Shape 117"/>
          <p:cNvPicPr preferRelativeResize="0"/>
          <p:nvPr/>
        </p:nvPicPr>
        <p:blipFill rotWithShape="1">
          <a:blip r:embed="rId2">
            <a:alphaModFix/>
          </a:blip>
          <a:srcRect t="3548" b="3557"/>
          <a:stretch/>
        </p:blipFill>
        <p:spPr>
          <a:xfrm>
            <a:off x="1524033" y="1571625"/>
            <a:ext cx="9382092" cy="5110290"/>
          </a:xfrm>
          <a:prstGeom prst="rect">
            <a:avLst/>
          </a:prstGeom>
          <a:noFill/>
          <a:ln>
            <a:noFill/>
          </a:ln>
        </p:spPr>
      </p:pic>
    </p:spTree>
    <p:extLst>
      <p:ext uri="{BB962C8B-B14F-4D97-AF65-F5344CB8AC3E}">
        <p14:creationId xmlns:p14="http://schemas.microsoft.com/office/powerpoint/2010/main" val="12887358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31136" y="221742"/>
            <a:ext cx="7729728" cy="1188720"/>
          </a:xfrm>
        </p:spPr>
        <p:txBody>
          <a:bodyPr/>
          <a:lstStyle/>
          <a:p>
            <a:r>
              <a:rPr lang="en-CA" dirty="0" smtClean="0"/>
              <a:t>Authorship in P journal, 2006-2013</a:t>
            </a:r>
            <a:endParaRPr lang="en-CA" dirty="0"/>
          </a:p>
        </p:txBody>
      </p:sp>
      <p:pic>
        <p:nvPicPr>
          <p:cNvPr id="5" name="Shape 111"/>
          <p:cNvPicPr preferRelativeResize="0"/>
          <p:nvPr/>
        </p:nvPicPr>
        <p:blipFill>
          <a:blip r:embed="rId2">
            <a:alphaModFix/>
          </a:blip>
          <a:stretch>
            <a:fillRect/>
          </a:stretch>
        </p:blipFill>
        <p:spPr>
          <a:xfrm>
            <a:off x="1704987" y="1486662"/>
            <a:ext cx="8782026" cy="5323713"/>
          </a:xfrm>
          <a:prstGeom prst="rect">
            <a:avLst/>
          </a:prstGeom>
          <a:noFill/>
          <a:ln>
            <a:noFill/>
          </a:ln>
        </p:spPr>
      </p:pic>
    </p:spTree>
    <p:extLst>
      <p:ext uri="{BB962C8B-B14F-4D97-AF65-F5344CB8AC3E}">
        <p14:creationId xmlns:p14="http://schemas.microsoft.com/office/powerpoint/2010/main" val="15303980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Most viewed articles in 2013</a:t>
            </a:r>
            <a:endParaRPr lang="en-CA"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67198723"/>
              </p:ext>
            </p:extLst>
          </p:nvPr>
        </p:nvGraphicFramePr>
        <p:xfrm>
          <a:off x="1771649" y="2419350"/>
          <a:ext cx="8648702" cy="3986314"/>
        </p:xfrm>
        <a:graphic>
          <a:graphicData uri="http://schemas.openxmlformats.org/drawingml/2006/table">
            <a:tbl>
              <a:tblPr bandRow="1">
                <a:tableStyleId>{5DA37D80-6434-44D0-A028-1B22A696006F}</a:tableStyleId>
              </a:tblPr>
              <a:tblGrid>
                <a:gridCol w="4324351">
                  <a:extLst>
                    <a:ext uri="{9D8B030D-6E8A-4147-A177-3AD203B41FA5}">
                      <a16:colId xmlns="" xmlns:a16="http://schemas.microsoft.com/office/drawing/2014/main" val="2555351703"/>
                    </a:ext>
                  </a:extLst>
                </a:gridCol>
                <a:gridCol w="4324351">
                  <a:extLst>
                    <a:ext uri="{9D8B030D-6E8A-4147-A177-3AD203B41FA5}">
                      <a16:colId xmlns="" xmlns:a16="http://schemas.microsoft.com/office/drawing/2014/main" val="4073684712"/>
                    </a:ext>
                  </a:extLst>
                </a:gridCol>
              </a:tblGrid>
              <a:tr h="582631">
                <a:tc>
                  <a:txBody>
                    <a:bodyPr/>
                    <a:lstStyle/>
                    <a:p>
                      <a:r>
                        <a:rPr lang="en-CA" sz="1800" dirty="0" smtClean="0"/>
                        <a:t>Web-based Citation Management Systems: Which One Is Best?</a:t>
                      </a:r>
                      <a:endParaRPr lang="en-CA" sz="1800" dirty="0"/>
                    </a:p>
                  </a:txBody>
                  <a:tcPr/>
                </a:tc>
                <a:tc>
                  <a:txBody>
                    <a:bodyPr/>
                    <a:lstStyle/>
                    <a:p>
                      <a:r>
                        <a:rPr lang="en-CA" sz="1800" dirty="0" smtClean="0"/>
                        <a:t>Mining Legal and Business Resources on Canadian Banking</a:t>
                      </a:r>
                      <a:endParaRPr lang="en-CA" sz="1800" dirty="0"/>
                    </a:p>
                  </a:txBody>
                  <a:tcPr/>
                </a:tc>
                <a:extLst>
                  <a:ext uri="{0D108BD9-81ED-4DB2-BD59-A6C34878D82A}">
                    <a16:rowId xmlns="" xmlns:a16="http://schemas.microsoft.com/office/drawing/2014/main" val="3156143564"/>
                  </a:ext>
                </a:extLst>
              </a:tr>
              <a:tr h="582631">
                <a:tc>
                  <a:txBody>
                    <a:bodyPr/>
                    <a:lstStyle/>
                    <a:p>
                      <a:r>
                        <a:rPr lang="en-CA" sz="1800" dirty="0" smtClean="0"/>
                        <a:t>Searching HathiTrust: Old Concepts in a New Context</a:t>
                      </a:r>
                      <a:endParaRPr lang="en-CA" sz="1800" dirty="0"/>
                    </a:p>
                  </a:txBody>
                  <a:tcPr/>
                </a:tc>
                <a:tc>
                  <a:txBody>
                    <a:bodyPr/>
                    <a:lstStyle/>
                    <a:p>
                      <a:r>
                        <a:rPr lang="en-CA" sz="1800" dirty="0" smtClean="0"/>
                        <a:t>Library and Information Science (LIS) Transferable Competencies</a:t>
                      </a:r>
                      <a:endParaRPr lang="en-CA" sz="1800" dirty="0"/>
                    </a:p>
                  </a:txBody>
                  <a:tcPr/>
                </a:tc>
                <a:extLst>
                  <a:ext uri="{0D108BD9-81ED-4DB2-BD59-A6C34878D82A}">
                    <a16:rowId xmlns="" xmlns:a16="http://schemas.microsoft.com/office/drawing/2014/main" val="461256277"/>
                  </a:ext>
                </a:extLst>
              </a:tr>
              <a:tr h="582631">
                <a:tc>
                  <a:txBody>
                    <a:bodyPr/>
                    <a:lstStyle/>
                    <a:p>
                      <a:r>
                        <a:rPr lang="en-CA" sz="1800" dirty="0" smtClean="0"/>
                        <a:t>Seeing Through the Eyes of Students: Participant Observation in an Academic Library</a:t>
                      </a:r>
                      <a:endParaRPr lang="en-CA" sz="1800" dirty="0"/>
                    </a:p>
                  </a:txBody>
                  <a:tcPr/>
                </a:tc>
                <a:tc>
                  <a:txBody>
                    <a:bodyPr/>
                    <a:lstStyle/>
                    <a:p>
                      <a:r>
                        <a:rPr lang="en-CA" sz="1800" dirty="0" smtClean="0"/>
                        <a:t>Get Published! Straight Talk from the Editors at Partnership</a:t>
                      </a:r>
                      <a:endParaRPr lang="en-CA" sz="1800" dirty="0"/>
                    </a:p>
                  </a:txBody>
                  <a:tcPr/>
                </a:tc>
                <a:extLst>
                  <a:ext uri="{0D108BD9-81ED-4DB2-BD59-A6C34878D82A}">
                    <a16:rowId xmlns="" xmlns:a16="http://schemas.microsoft.com/office/drawing/2014/main" val="2523701600"/>
                  </a:ext>
                </a:extLst>
              </a:tr>
              <a:tr h="832329">
                <a:tc>
                  <a:txBody>
                    <a:bodyPr/>
                    <a:lstStyle/>
                    <a:p>
                      <a:r>
                        <a:rPr lang="en-CA" sz="1800" dirty="0" smtClean="0"/>
                        <a:t>Paws for a Study Break: Running an Animal-Assisted Therapy Program at the Gerstein Science Information Centre</a:t>
                      </a:r>
                      <a:endParaRPr lang="en-CA"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800" kern="1200" dirty="0" smtClean="0">
                          <a:solidFill>
                            <a:schemeClr val="tx1"/>
                          </a:solidFill>
                          <a:effectLst/>
                          <a:latin typeface="+mn-lt"/>
                          <a:ea typeface="+mn-ea"/>
                          <a:cs typeface="+mn-cs"/>
                        </a:rPr>
                        <a:t>Beyond Open Source Software:  Solving Common Library Problems Using the Open Source Hardware Arduino Platform</a:t>
                      </a:r>
                      <a:endParaRPr lang="en-CA" sz="1800" dirty="0"/>
                    </a:p>
                  </a:txBody>
                  <a:tcPr/>
                </a:tc>
                <a:extLst>
                  <a:ext uri="{0D108BD9-81ED-4DB2-BD59-A6C34878D82A}">
                    <a16:rowId xmlns="" xmlns:a16="http://schemas.microsoft.com/office/drawing/2014/main" val="2404785528"/>
                  </a:ext>
                </a:extLst>
              </a:tr>
              <a:tr h="877354">
                <a:tc>
                  <a:txBody>
                    <a:bodyPr/>
                    <a:lstStyle/>
                    <a:p>
                      <a:r>
                        <a:rPr lang="en-CA" sz="1800" kern="1200" dirty="0" smtClean="0">
                          <a:solidFill>
                            <a:schemeClr val="tx1"/>
                          </a:solidFill>
                          <a:effectLst/>
                          <a:latin typeface="+mn-lt"/>
                          <a:ea typeface="+mn-ea"/>
                          <a:cs typeface="+mn-cs"/>
                        </a:rPr>
                        <a:t>MOOCs as a Professional Development Tool for Librarians</a:t>
                      </a:r>
                      <a:endParaRPr lang="en-CA" sz="1800" dirty="0"/>
                    </a:p>
                  </a:txBody>
                  <a:tcPr/>
                </a:tc>
                <a:tc>
                  <a:txBody>
                    <a:bodyPr/>
                    <a:lstStyle/>
                    <a:p>
                      <a:r>
                        <a:rPr lang="en-CA" sz="1800" dirty="0" smtClean="0"/>
                        <a:t>Book Review: Introduction to Information Science</a:t>
                      </a:r>
                      <a:endParaRPr lang="en-CA" sz="1800" dirty="0"/>
                    </a:p>
                  </a:txBody>
                  <a:tcPr/>
                </a:tc>
                <a:extLst>
                  <a:ext uri="{0D108BD9-81ED-4DB2-BD59-A6C34878D82A}">
                    <a16:rowId xmlns="" xmlns:a16="http://schemas.microsoft.com/office/drawing/2014/main" val="797754803"/>
                  </a:ext>
                </a:extLst>
              </a:tr>
            </a:tbl>
          </a:graphicData>
        </a:graphic>
      </p:graphicFrame>
    </p:spTree>
    <p:extLst>
      <p:ext uri="{BB962C8B-B14F-4D97-AF65-F5344CB8AC3E}">
        <p14:creationId xmlns:p14="http://schemas.microsoft.com/office/powerpoint/2010/main" val="565179184"/>
      </p:ext>
    </p:extLst>
  </p:cSld>
  <p:clrMapOvr>
    <a:masterClrMapping/>
  </p:clrMapOvr>
</p:sld>
</file>

<file path=ppt/theme/theme1.xml><?xml version="1.0" encoding="utf-8"?>
<a:theme xmlns:a="http://schemas.openxmlformats.org/drawingml/2006/main" name="Parcel">
  <a:themeElements>
    <a:clrScheme name="Parcel">
      <a:dk1>
        <a:srgbClr val="000000"/>
      </a:dk1>
      <a:lt1>
        <a:sysClr val="window" lastClr="FFFFFF"/>
      </a:lt1>
      <a:dk2>
        <a:srgbClr val="5E5E5E"/>
      </a:dk2>
      <a:lt2>
        <a:srgbClr val="DDDDDD"/>
      </a:lt2>
      <a:accent1>
        <a:srgbClr val="A6B727"/>
      </a:accent1>
      <a:accent2>
        <a:srgbClr val="418AB3"/>
      </a:accent2>
      <a:accent3>
        <a:srgbClr val="F69200"/>
      </a:accent3>
      <a:accent4>
        <a:srgbClr val="838383"/>
      </a:accent4>
      <a:accent5>
        <a:srgbClr val="FEC306"/>
      </a:accent5>
      <a:accent6>
        <a:srgbClr val="DF5327"/>
      </a:accent6>
      <a:hlink>
        <a:srgbClr val="F59E00"/>
      </a:hlink>
      <a:folHlink>
        <a:srgbClr val="B2B2B2"/>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A425FB89-E954-4A2A-81DC-D90804A94DB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TM10001115[[fn=Parcel]]</Template>
  <TotalTime>1297</TotalTime>
  <Words>1581</Words>
  <Application>Microsoft Macintosh PowerPoint</Application>
  <PresentationFormat>Widescreen</PresentationFormat>
  <Paragraphs>231</Paragraphs>
  <Slides>35</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35</vt:i4>
      </vt:variant>
    </vt:vector>
  </HeadingPairs>
  <TitlesOfParts>
    <vt:vector size="39" baseType="lpstr">
      <vt:lpstr>Calibri</vt:lpstr>
      <vt:lpstr>Gill Sans MT</vt:lpstr>
      <vt:lpstr>Arial</vt:lpstr>
      <vt:lpstr>Parcel</vt:lpstr>
      <vt:lpstr>How Hip is the Partnership?: The Value of a Generalist Journal in a Niche World</vt:lpstr>
      <vt:lpstr>PowerPoint Presentation</vt:lpstr>
      <vt:lpstr>overview</vt:lpstr>
      <vt:lpstr>Research questions</vt:lpstr>
      <vt:lpstr>partnership</vt:lpstr>
      <vt:lpstr>The journal</vt:lpstr>
      <vt:lpstr>Authorship in P journal, 2006-2013</vt:lpstr>
      <vt:lpstr>Authorship in P journal, 2006-2013</vt:lpstr>
      <vt:lpstr>Most viewed articles in 2013</vt:lpstr>
      <vt:lpstr>Interview insights</vt:lpstr>
      <vt:lpstr>Interview insights</vt:lpstr>
      <vt:lpstr>Interview insights</vt:lpstr>
      <vt:lpstr>Survey results</vt:lpstr>
      <vt:lpstr>Survey Results</vt:lpstr>
      <vt:lpstr>In which library sector do you work?</vt:lpstr>
      <vt:lpstr>How many years have  you worked in lis?</vt:lpstr>
      <vt:lpstr>How often do you engage with Lis literature?</vt:lpstr>
      <vt:lpstr>What types of lis literature do you read most frequently?</vt:lpstr>
      <vt:lpstr>How important is it that some of the lis literature you read is…</vt:lpstr>
      <vt:lpstr>How many journal articles have you published in the past 5 years?</vt:lpstr>
      <vt:lpstr>Where are your preferred places to disseminate your work?</vt:lpstr>
      <vt:lpstr>What do you consider when submitting an article?</vt:lpstr>
      <vt:lpstr>Other aspects we consider…</vt:lpstr>
      <vt:lpstr>Which journals would you most like to be published in?</vt:lpstr>
      <vt:lpstr>Which journals would you most like to be published in?</vt:lpstr>
      <vt:lpstr>The Partnership journal</vt:lpstr>
      <vt:lpstr>What do you value most about the partnership journal?</vt:lpstr>
      <vt:lpstr>Canadian</vt:lpstr>
      <vt:lpstr>variety</vt:lpstr>
      <vt:lpstr>Open access</vt:lpstr>
      <vt:lpstr>Open to beginners</vt:lpstr>
      <vt:lpstr>What do you think would make the partnership journal better?</vt:lpstr>
      <vt:lpstr>Next steps</vt:lpstr>
      <vt:lpstr>Contact: Leanne Olson – lolson3@uwo.ca  http://tinyurl.com/partnership-survey-eng </vt:lpstr>
      <vt:lpstr>How Hip is the Partnership?: The Value of a Generalist Journal in a Niche World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Leanne Olson</dc:creator>
  <cp:lastModifiedBy>Leanne Olson</cp:lastModifiedBy>
  <cp:revision>49</cp:revision>
  <dcterms:created xsi:type="dcterms:W3CDTF">2016-05-25T15:39:28Z</dcterms:created>
  <dcterms:modified xsi:type="dcterms:W3CDTF">2016-05-29T20:26:19Z</dcterms:modified>
</cp:coreProperties>
</file>