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(Introduce selves)</a:t>
            </a:r>
            <a:r>
              <a:rPr lang="en"/>
              <a:t> We will discuss the evaluation of our cataloging workflow, development of a new load profile with the goal of streamlining that workflow, the collaborative process between technical services and systems, and the outcomes of our project.</a:t>
            </a:r>
            <a:endParaRPr/>
          </a:p>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g6118fd5223_1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6118fd5223_1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g6118fd5223_1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6118fd5223_1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g6118fd5223_1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6118fd5223_1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Once Brandon had created the new .boi load profile, and we had it working, the new workflow for cataloging and processing physical items looked like this! Fewer steps, took less time overall, less chance of error.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g626ef77ab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626ef77ab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Google Shape;171;g626ef77abc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626ef77abc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Earlier in 2019, we completely restructured our fund codes, replacing them with a whole new set of codes that was much smaller and more aligned with our University's codes and with the expense reporting we wanted to do. As a result, the format of the codes changed from (letter letter - 2 digit number) to (3-digit number - 2 digit number). Unexpectedly, when we started using those new fund codes in the OCLC constant data, we got an error. Any time Sierra can't validate fixed code field data it will show an "invalid" error in the export status. But because we already had this great communication channel, and improved understanding of the load profile and its interaction with OCLC exporting, we were quickly able to come up with some ideas of what might be happening, make some changes and do some testing, until we pinpointed the number of characters as the issue and Brandon was able to update the load profiles (.bo and .boi) to handle the new fund codes.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 name="Shape 178"/>
        <p:cNvGrpSpPr/>
        <p:nvPr/>
      </p:nvGrpSpPr>
      <p:grpSpPr>
        <a:xfrm>
          <a:off x="0" y="0"/>
          <a:ext cx="0" cy="0"/>
          <a:chOff x="0" y="0"/>
          <a:chExt cx="0" cy="0"/>
        </a:xfrm>
      </p:grpSpPr>
      <p:sp>
        <p:nvSpPr>
          <p:cNvPr id="179" name="Google Shape;179;g626ef77abc_0_2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626ef77abc_0_2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g626ef77abc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626ef77abc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6118fd5223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6118fd5223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Similar to many institutions, our department had been experiencing a drop in staffing, but pretty much steady workload in terms of the acquisitions, cataloging, and processing of physical items. A similar pattern existed in our student employee hours. By 2018, this had reached a critical level. Even though we periodically review our  workflows, and had made tweaks to improve efficiency and eliminate steps that no longer seemed useful, we needed to make some more drastic changes in order to continue moving items through to circulation in a timely manner.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 name="Shape 63"/>
        <p:cNvGrpSpPr/>
        <p:nvPr/>
      </p:nvGrpSpPr>
      <p:grpSpPr>
        <a:xfrm>
          <a:off x="0" y="0"/>
          <a:ext cx="0" cy="0"/>
          <a:chOff x="0" y="0"/>
          <a:chExt cx="0" cy="0"/>
        </a:xfrm>
      </p:grpSpPr>
      <p:sp>
        <p:nvSpPr>
          <p:cNvPr id="64" name="Google Shape;64;g6118fd5223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6118fd5223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Borrowing some ideas from the business world, we used a "Gemba walk" type process to review the workflow of item cataloging and processing to look for possible efficiencies. </a:t>
            </a:r>
            <a:r>
              <a:rPr lang="en" sz="1050">
                <a:solidFill>
                  <a:srgbClr val="222222"/>
                </a:solidFill>
                <a:highlight>
                  <a:srgbClr val="FFFFFF"/>
                </a:highlight>
              </a:rPr>
              <a:t>Gemba walks denote the action of going to see the actual process, understand the work, ask questions, and learn--in our case it basically meant hovering over the shoulder and watching and asking questions.</a:t>
            </a:r>
            <a:r>
              <a:rPr lang="en"/>
              <a:t> After evaluating the cataloging process thoroughly, t</a:t>
            </a:r>
            <a:r>
              <a:rPr lang="en"/>
              <a:t>he step we wanted to eliminate was the writing down of information for the student to create the item record, and the rechecking of the student's work. It seemed redundant to write down something then have someone else type it in, and we found it to be the source point of a lot of errors in transcription by the students when creating the items, for example typing the wrong item type or location (affecting loan rules). We hoped to reduce errors to the point that there need for the cataloger to recheck the student's work, except during the initial training period.</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 name="Shape 78"/>
        <p:cNvGrpSpPr/>
        <p:nvPr/>
      </p:nvGrpSpPr>
      <p:grpSpPr>
        <a:xfrm>
          <a:off x="0" y="0"/>
          <a:ext cx="0" cy="0"/>
          <a:chOff x="0" y="0"/>
          <a:chExt cx="0" cy="0"/>
        </a:xfrm>
      </p:grpSpPr>
      <p:sp>
        <p:nvSpPr>
          <p:cNvPr id="79" name="Google Shape;79;g6118fd5223_1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6118fd5223_1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The process at the time used a pretty standard load table, the ".bo" load profile, to create bib with order records on export from OCLC using a 949 command line to input the bib and order record fields. </a:t>
            </a:r>
            <a:r>
              <a:rPr lang="en"/>
              <a:t>I understood generally how the 949 command lines to create different types of records by accessing a load profile, in the old process the "bo" profile. And I knew we could add a stand alone command line to create an item record as well, without referencing a load table. Could we just combine those 2 command lines to create bib, order and item records? The answer: NO! Although I knew the recs=.bo part of the command accessed a load profile, but I didn't understand how that really dealt with the data. Next step was to get help from Brandon!</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g6118fd5223_1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6118fd5223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Load profile training and the wording of the documentation seems to imply pretty strongly that you need to pick one kind of record to attach and design your profile around that. All the command and load table examples reference only bib + 1. Never is it explicitly indicated you can or can’t attach more record types. So I asked around in all the appropriate places, and it turns out it had been done. The one person had done this and was willing to share their work, but it turns out I didn’t have a full enough understanding about record loading to be able to apply it to JCU. In order to make it work for JCU, I needed to know more about JCU’s context. I needed a crash course in cataloging with Connexion.</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g6133bb85da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6133bb85da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1600"/>
              </a:spcAft>
              <a:buClr>
                <a:schemeClr val="dk1"/>
              </a:buClr>
              <a:buSzPts val="1100"/>
              <a:buFont typeface="Arial"/>
              <a:buNone/>
            </a:pPr>
            <a:r>
              <a:rPr lang="en">
                <a:solidFill>
                  <a:schemeClr val="dk1"/>
                </a:solidFill>
              </a:rPr>
              <a:t>So, Lauren already mentioned the </a:t>
            </a:r>
            <a:r>
              <a:rPr lang="en">
                <a:solidFill>
                  <a:schemeClr val="dk1"/>
                </a:solidFill>
              </a:rPr>
              <a:t>Gemba walk. As someone with a background in IT work, I understand this concept pretty natively. I asked Lauren to show me how she loads a record from Connexion to Sierra, and I took notes and asked questions the whole way. I needed to understand her process as well as I possibly could. But I also needed to better understand load profiles, so I printed the two profiles we used for attaching order and for attaching item records and compared them, looking for similarities and differences. And Lauren helped. She may not have had the training, but she does know the record loading context better than me, and perspective is always helpful.</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Google Shape;100;g6133bb85da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6133bb85da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One reason we were successful was due to regular communication. As we made progress we checked in and kept each other updated. We also had to be aware of our goal: to save staff time. That also means we didn’t have unlimited time to work on this. We had to be willing to put it aside to make room for the day-to-day work we were often struggling to keep up with. Communication was especially important in our testing, because one of the warnings I had been given was that my load profile most likely wouldn’t pass verification by the Sierra automated profile checker. This means I was flying a little blind, and could only assess the profile by the results, or lack thereof.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Google Shape;107;g6268f41f0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6268f41f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we ultimately came up with was based off our standard bib + order profile. All the command line instructions apply to bib and order records. Templates are specified for bib and order, but not item. </a:t>
            </a:r>
            <a:r>
              <a:rPr lang="en">
                <a:solidFill>
                  <a:schemeClr val="dk1"/>
                </a:solidFill>
              </a:rPr>
              <a:t>We kept item processing minimal, meaning all item information must be explicitly provided in the 945. It is possible we could have referenced a template, but in an effort to keep the moving parts simple and therefore reduce opportunities for problems, we did not.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g6118fd5223_1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6118fd5223_1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Once the new load profile .boi was set up, we also needed to create the command lines for OCLC Connexion. The *recs= command points to the new .boi load profile. The cataloger enters data in the command fields (vendor, dates, locations, funds, price, selector for the order/bib line, and itype, location, barcode, price in the item). The 945 -1 line can be repeated for multi volume sets (delimiter c to enter the volume). Then we began the iterative process of trial and error, with Brandon tweaking the load profile, and me tweaking the export as needed until</a:t>
            </a:r>
            <a:r>
              <a:rPr lang="en"/>
              <a:t>...</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1600"/>
              </a:spcBef>
              <a:spcAft>
                <a:spcPts val="0"/>
              </a:spcAft>
              <a:buClr>
                <a:schemeClr val="dk2"/>
              </a:buClr>
              <a:buSzPts val="1400"/>
              <a:buChar char="○"/>
              <a:defRPr>
                <a:solidFill>
                  <a:schemeClr val="dk2"/>
                </a:solidFill>
              </a:defRPr>
            </a:lvl2pPr>
            <a:lvl3pPr indent="-317500" lvl="2" marL="1371600" rtl="0">
              <a:lnSpc>
                <a:spcPct val="115000"/>
              </a:lnSpc>
              <a:spcBef>
                <a:spcPts val="1600"/>
              </a:spcBef>
              <a:spcAft>
                <a:spcPts val="0"/>
              </a:spcAft>
              <a:buClr>
                <a:schemeClr val="dk2"/>
              </a:buClr>
              <a:buSzPts val="1400"/>
              <a:buChar char="■"/>
              <a:defRPr>
                <a:solidFill>
                  <a:schemeClr val="dk2"/>
                </a:solidFill>
              </a:defRPr>
            </a:lvl3pPr>
            <a:lvl4pPr indent="-317500" lvl="3" marL="1828800" rtl="0">
              <a:lnSpc>
                <a:spcPct val="115000"/>
              </a:lnSpc>
              <a:spcBef>
                <a:spcPts val="1600"/>
              </a:spcBef>
              <a:spcAft>
                <a:spcPts val="0"/>
              </a:spcAft>
              <a:buClr>
                <a:schemeClr val="dk2"/>
              </a:buClr>
              <a:buSzPts val="1400"/>
              <a:buChar char="●"/>
              <a:defRPr>
                <a:solidFill>
                  <a:schemeClr val="dk2"/>
                </a:solidFill>
              </a:defRPr>
            </a:lvl4pPr>
            <a:lvl5pPr indent="-317500" lvl="4" marL="2286000" rtl="0">
              <a:lnSpc>
                <a:spcPct val="115000"/>
              </a:lnSpc>
              <a:spcBef>
                <a:spcPts val="1600"/>
              </a:spcBef>
              <a:spcAft>
                <a:spcPts val="0"/>
              </a:spcAft>
              <a:buClr>
                <a:schemeClr val="dk2"/>
              </a:buClr>
              <a:buSzPts val="1400"/>
              <a:buChar char="○"/>
              <a:defRPr>
                <a:solidFill>
                  <a:schemeClr val="dk2"/>
                </a:solidFill>
              </a:defRPr>
            </a:lvl5pPr>
            <a:lvl6pPr indent="-317500" lvl="5" marL="2743200" rtl="0">
              <a:lnSpc>
                <a:spcPct val="115000"/>
              </a:lnSpc>
              <a:spcBef>
                <a:spcPts val="1600"/>
              </a:spcBef>
              <a:spcAft>
                <a:spcPts val="0"/>
              </a:spcAft>
              <a:buClr>
                <a:schemeClr val="dk2"/>
              </a:buClr>
              <a:buSzPts val="1400"/>
              <a:buChar char="■"/>
              <a:defRPr>
                <a:solidFill>
                  <a:schemeClr val="dk2"/>
                </a:solidFill>
              </a:defRPr>
            </a:lvl6pPr>
            <a:lvl7pPr indent="-317500" lvl="6" marL="3200400" rtl="0">
              <a:lnSpc>
                <a:spcPct val="115000"/>
              </a:lnSpc>
              <a:spcBef>
                <a:spcPts val="1600"/>
              </a:spcBef>
              <a:spcAft>
                <a:spcPts val="0"/>
              </a:spcAft>
              <a:buClr>
                <a:schemeClr val="dk2"/>
              </a:buClr>
              <a:buSzPts val="1400"/>
              <a:buChar char="●"/>
              <a:defRPr>
                <a:solidFill>
                  <a:schemeClr val="dk2"/>
                </a:solidFill>
              </a:defRPr>
            </a:lvl7pPr>
            <a:lvl8pPr indent="-317500" lvl="7" marL="3657600" rtl="0">
              <a:lnSpc>
                <a:spcPct val="115000"/>
              </a:lnSpc>
              <a:spcBef>
                <a:spcPts val="1600"/>
              </a:spcBef>
              <a:spcAft>
                <a:spcPts val="0"/>
              </a:spcAft>
              <a:buClr>
                <a:schemeClr val="dk2"/>
              </a:buClr>
              <a:buSzPts val="1400"/>
              <a:buChar char="○"/>
              <a:defRPr>
                <a:solidFill>
                  <a:schemeClr val="dk2"/>
                </a:solidFill>
              </a:defRPr>
            </a:lvl8pPr>
            <a:lvl9pPr indent="-317500" lvl="8" marL="4114800" rtl="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7.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hyperlink" Target="mailto:b.l.walker20@csuohio.edu" TargetMode="External"/><Relationship Id="rId4" Type="http://schemas.openxmlformats.org/officeDocument/2006/relationships/hyperlink" Target="mailto:lmarshall@jcu.edu" TargetMode="External"/><Relationship Id="rId5"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s://csdirect.iii.com/sierrahelp/Content/srcat/srcat_local_fields.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3000">
                <a:solidFill>
                  <a:srgbClr val="1F497D"/>
                </a:solidFill>
                <a:highlight>
                  <a:srgbClr val="FFFFFF"/>
                </a:highlight>
              </a:rPr>
              <a:t>Developing a New MARC Load Profile and Process to Streamline Record Creation</a:t>
            </a:r>
            <a:endParaRPr sz="3000"/>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800"/>
              <a:t>Brandon Walker, Cleveland State University</a:t>
            </a:r>
            <a:endParaRPr sz="1800"/>
          </a:p>
          <a:p>
            <a:pPr indent="0" lvl="0" marL="0" rtl="0" algn="ctr">
              <a:spcBef>
                <a:spcPts val="0"/>
              </a:spcBef>
              <a:spcAft>
                <a:spcPts val="0"/>
              </a:spcAft>
              <a:buNone/>
            </a:pPr>
            <a:r>
              <a:rPr lang="en" sz="1800"/>
              <a:t>Lauren Marshall, John Carroll University</a:t>
            </a:r>
            <a:endParaRPr sz="1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Google Shape;133;p22"/>
          <p:cNvSpPr txBox="1"/>
          <p:nvPr>
            <p:ph type="title"/>
          </p:nvPr>
        </p:nvSpPr>
        <p:spPr>
          <a:xfrm>
            <a:off x="311700" y="1781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 worked!</a:t>
            </a:r>
            <a:endParaRPr/>
          </a:p>
        </p:txBody>
      </p:sp>
      <p:pic>
        <p:nvPicPr>
          <p:cNvPr id="134" name="Google Shape;134;p22"/>
          <p:cNvPicPr preferRelativeResize="0"/>
          <p:nvPr/>
        </p:nvPicPr>
        <p:blipFill rotWithShape="1">
          <a:blip r:embed="rId3">
            <a:alphaModFix/>
          </a:blip>
          <a:srcRect b="-1337" l="0" r="-1337" t="0"/>
          <a:stretch/>
        </p:blipFill>
        <p:spPr>
          <a:xfrm>
            <a:off x="793450" y="781050"/>
            <a:ext cx="7658100" cy="4362450"/>
          </a:xfrm>
          <a:prstGeom prst="rect">
            <a:avLst/>
          </a:prstGeom>
          <a:noFill/>
          <a:ln>
            <a:noFill/>
          </a:ln>
        </p:spPr>
      </p:pic>
      <p:pic>
        <p:nvPicPr>
          <p:cNvPr id="135" name="Google Shape;135;p22"/>
          <p:cNvPicPr preferRelativeResize="0"/>
          <p:nvPr/>
        </p:nvPicPr>
        <p:blipFill>
          <a:blip r:embed="rId4">
            <a:alphaModFix/>
          </a:blip>
          <a:stretch>
            <a:fillRect/>
          </a:stretch>
        </p:blipFill>
        <p:spPr>
          <a:xfrm>
            <a:off x="6673450" y="2443225"/>
            <a:ext cx="1778100" cy="17344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Result in Sierra: Bib, order, item created</a:t>
            </a:r>
            <a:endParaRPr/>
          </a:p>
        </p:txBody>
      </p:sp>
      <p:pic>
        <p:nvPicPr>
          <p:cNvPr id="141" name="Google Shape;141;p23"/>
          <p:cNvPicPr preferRelativeResize="0"/>
          <p:nvPr/>
        </p:nvPicPr>
        <p:blipFill>
          <a:blip r:embed="rId3">
            <a:alphaModFix/>
          </a:blip>
          <a:stretch>
            <a:fillRect/>
          </a:stretch>
        </p:blipFill>
        <p:spPr>
          <a:xfrm>
            <a:off x="783638" y="1384475"/>
            <a:ext cx="6638925" cy="30670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Google Shape;146;p24"/>
          <p:cNvSpPr txBox="1"/>
          <p:nvPr>
            <p:ph type="title"/>
          </p:nvPr>
        </p:nvSpPr>
        <p:spPr>
          <a:xfrm>
            <a:off x="311700" y="2141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New Process</a:t>
            </a:r>
            <a:endParaRPr/>
          </a:p>
        </p:txBody>
      </p:sp>
      <p:sp>
        <p:nvSpPr>
          <p:cNvPr id="147" name="Google Shape;147;p24"/>
          <p:cNvSpPr/>
          <p:nvPr/>
        </p:nvSpPr>
        <p:spPr>
          <a:xfrm>
            <a:off x="362675" y="3029106"/>
            <a:ext cx="1095300" cy="1490700"/>
          </a:xfrm>
          <a:prstGeom prst="rect">
            <a:avLst/>
          </a:prstGeom>
          <a:solidFill>
            <a:srgbClr val="CFE2F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 sz="1600"/>
              <a:t>Book received/ invoiced</a:t>
            </a:r>
            <a:endParaRPr sz="1600"/>
          </a:p>
        </p:txBody>
      </p:sp>
      <p:sp>
        <p:nvSpPr>
          <p:cNvPr id="148" name="Google Shape;148;p24"/>
          <p:cNvSpPr/>
          <p:nvPr/>
        </p:nvSpPr>
        <p:spPr>
          <a:xfrm>
            <a:off x="2612595" y="2999918"/>
            <a:ext cx="2064600" cy="1541100"/>
          </a:xfrm>
          <a:prstGeom prst="rect">
            <a:avLst/>
          </a:prstGeom>
          <a:solidFill>
            <a:srgbClr val="EAD1DC"/>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t>Cataloged in OCLC and exported with new .boi load profile into Sierra</a:t>
            </a:r>
            <a:endParaRPr sz="1600"/>
          </a:p>
        </p:txBody>
      </p:sp>
      <p:sp>
        <p:nvSpPr>
          <p:cNvPr id="149" name="Google Shape;149;p24"/>
          <p:cNvSpPr/>
          <p:nvPr/>
        </p:nvSpPr>
        <p:spPr>
          <a:xfrm>
            <a:off x="5772471" y="2777225"/>
            <a:ext cx="1734000" cy="1890000"/>
          </a:xfrm>
          <a:prstGeom prst="rect">
            <a:avLst/>
          </a:prstGeom>
          <a:solidFill>
            <a:srgbClr val="F9CB9C"/>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 sz="1600"/>
              <a:t>Look up item by scanning barcode, print spine label</a:t>
            </a:r>
            <a:endParaRPr sz="1600"/>
          </a:p>
        </p:txBody>
      </p:sp>
      <p:sp>
        <p:nvSpPr>
          <p:cNvPr id="150" name="Google Shape;150;p24"/>
          <p:cNvSpPr/>
          <p:nvPr/>
        </p:nvSpPr>
        <p:spPr>
          <a:xfrm>
            <a:off x="1457882" y="3029106"/>
            <a:ext cx="1154700" cy="1386600"/>
          </a:xfrm>
          <a:prstGeom prst="rightArrow">
            <a:avLst>
              <a:gd fmla="val 50000" name="adj1"/>
              <a:gd fmla="val 50000" name="adj2"/>
            </a:avLst>
          </a:prstGeom>
          <a:gradFill>
            <a:gsLst>
              <a:gs pos="0">
                <a:srgbClr val="9FC5E8"/>
              </a:gs>
              <a:gs pos="100000">
                <a:srgbClr val="D5A6BD"/>
              </a:gs>
            </a:gsLst>
            <a:lin ang="5400012" scaled="0"/>
          </a:gra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 sz="1200"/>
              <a:t>Give to cataloger</a:t>
            </a:r>
            <a:endParaRPr sz="1200"/>
          </a:p>
        </p:txBody>
      </p:sp>
      <p:sp>
        <p:nvSpPr>
          <p:cNvPr id="151" name="Google Shape;151;p24"/>
          <p:cNvSpPr/>
          <p:nvPr/>
        </p:nvSpPr>
        <p:spPr>
          <a:xfrm>
            <a:off x="4677265" y="3029106"/>
            <a:ext cx="1095300" cy="1386600"/>
          </a:xfrm>
          <a:prstGeom prst="rightArrow">
            <a:avLst>
              <a:gd fmla="val 50000" name="adj1"/>
              <a:gd fmla="val 50000" name="adj2"/>
            </a:avLst>
          </a:prstGeom>
          <a:gradFill>
            <a:gsLst>
              <a:gs pos="0">
                <a:srgbClr val="D5A6BD"/>
              </a:gs>
              <a:gs pos="100000">
                <a:srgbClr val="F9CB9C"/>
              </a:gs>
            </a:gsLst>
            <a:lin ang="5400012" scaled="0"/>
          </a:gra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 sz="1200"/>
              <a:t>Give to student</a:t>
            </a:r>
            <a:endParaRPr sz="1200"/>
          </a:p>
        </p:txBody>
      </p:sp>
      <p:sp>
        <p:nvSpPr>
          <p:cNvPr id="152" name="Google Shape;152;p24"/>
          <p:cNvSpPr/>
          <p:nvPr/>
        </p:nvSpPr>
        <p:spPr>
          <a:xfrm>
            <a:off x="7506666" y="3029106"/>
            <a:ext cx="1251300" cy="1386600"/>
          </a:xfrm>
          <a:prstGeom prst="rightArrow">
            <a:avLst>
              <a:gd fmla="val 50000" name="adj1"/>
              <a:gd fmla="val 50000" name="adj2"/>
            </a:avLst>
          </a:prstGeom>
          <a:gradFill>
            <a:gsLst>
              <a:gs pos="0">
                <a:srgbClr val="F9CB9C"/>
              </a:gs>
              <a:gs pos="100000">
                <a:srgbClr val="B6D7A8"/>
              </a:gs>
            </a:gsLst>
            <a:lin ang="5400012" scaled="0"/>
          </a:gra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 sz="1200"/>
              <a:t>Give to circulation</a:t>
            </a:r>
            <a:endParaRPr sz="1200"/>
          </a:p>
        </p:txBody>
      </p:sp>
      <p:sp>
        <p:nvSpPr>
          <p:cNvPr id="153" name="Google Shape;153;p24"/>
          <p:cNvSpPr/>
          <p:nvPr/>
        </p:nvSpPr>
        <p:spPr>
          <a:xfrm>
            <a:off x="505450" y="1245801"/>
            <a:ext cx="786600" cy="867600"/>
          </a:xfrm>
          <a:prstGeom prst="rect">
            <a:avLst/>
          </a:prstGeom>
          <a:solidFill>
            <a:srgbClr val="CFE2F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Book received/ invoiced</a:t>
            </a:r>
            <a:endParaRPr sz="1000"/>
          </a:p>
        </p:txBody>
      </p:sp>
      <p:sp>
        <p:nvSpPr>
          <p:cNvPr id="154" name="Google Shape;154;p24"/>
          <p:cNvSpPr/>
          <p:nvPr/>
        </p:nvSpPr>
        <p:spPr>
          <a:xfrm>
            <a:off x="2185421" y="1228816"/>
            <a:ext cx="1416600" cy="897000"/>
          </a:xfrm>
          <a:prstGeom prst="rect">
            <a:avLst/>
          </a:prstGeom>
          <a:solidFill>
            <a:srgbClr val="EAD1DC"/>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Cataloged in OCLC and exported with .bo load profile into Sierra</a:t>
            </a:r>
            <a:endParaRPr sz="1000"/>
          </a:p>
        </p:txBody>
      </p:sp>
      <p:sp>
        <p:nvSpPr>
          <p:cNvPr id="155" name="Google Shape;155;p24"/>
          <p:cNvSpPr/>
          <p:nvPr/>
        </p:nvSpPr>
        <p:spPr>
          <a:xfrm>
            <a:off x="3602283" y="1231115"/>
            <a:ext cx="1322700" cy="897000"/>
          </a:xfrm>
          <a:prstGeom prst="rect">
            <a:avLst/>
          </a:prstGeom>
          <a:solidFill>
            <a:srgbClr val="EAD1DC"/>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Write down item information on a paper slip and put into book</a:t>
            </a:r>
            <a:endParaRPr sz="1000"/>
          </a:p>
        </p:txBody>
      </p:sp>
      <p:sp>
        <p:nvSpPr>
          <p:cNvPr id="156" name="Google Shape;156;p24"/>
          <p:cNvSpPr/>
          <p:nvPr/>
        </p:nvSpPr>
        <p:spPr>
          <a:xfrm>
            <a:off x="5724125" y="1099225"/>
            <a:ext cx="1244700" cy="1099500"/>
          </a:xfrm>
          <a:prstGeom prst="rect">
            <a:avLst/>
          </a:prstGeom>
          <a:solidFill>
            <a:srgbClr val="F9CB9C"/>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Use paper slip info to look up item by bib#, create </a:t>
            </a:r>
            <a:r>
              <a:rPr lang="en" sz="1000"/>
              <a:t>item </a:t>
            </a:r>
            <a:r>
              <a:rPr lang="en" sz="1000"/>
              <a:t>record in Sierra, attach barcode, print spine label</a:t>
            </a:r>
            <a:endParaRPr sz="1000"/>
          </a:p>
        </p:txBody>
      </p:sp>
      <p:sp>
        <p:nvSpPr>
          <p:cNvPr id="157" name="Google Shape;157;p24"/>
          <p:cNvSpPr/>
          <p:nvPr/>
        </p:nvSpPr>
        <p:spPr>
          <a:xfrm>
            <a:off x="1291548" y="1245795"/>
            <a:ext cx="897900" cy="806400"/>
          </a:xfrm>
          <a:prstGeom prst="rightArrow">
            <a:avLst>
              <a:gd fmla="val 50000" name="adj1"/>
              <a:gd fmla="val 50000" name="adj2"/>
            </a:avLst>
          </a:prstGeom>
          <a:gradFill>
            <a:gsLst>
              <a:gs pos="0">
                <a:srgbClr val="9FC5E8"/>
              </a:gs>
              <a:gs pos="100000">
                <a:srgbClr val="D5A6BD"/>
              </a:gs>
            </a:gsLst>
            <a:lin ang="5400012" scaled="0"/>
          </a:gra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 sz="800"/>
              <a:t>Give to cataloger</a:t>
            </a:r>
            <a:endParaRPr sz="800"/>
          </a:p>
        </p:txBody>
      </p:sp>
      <p:sp>
        <p:nvSpPr>
          <p:cNvPr id="158" name="Google Shape;158;p24"/>
          <p:cNvSpPr/>
          <p:nvPr/>
        </p:nvSpPr>
        <p:spPr>
          <a:xfrm>
            <a:off x="4938032" y="1245801"/>
            <a:ext cx="786600" cy="806400"/>
          </a:xfrm>
          <a:prstGeom prst="rightArrow">
            <a:avLst>
              <a:gd fmla="val 50000" name="adj1"/>
              <a:gd fmla="val 50000" name="adj2"/>
            </a:avLst>
          </a:prstGeom>
          <a:gradFill>
            <a:gsLst>
              <a:gs pos="0">
                <a:srgbClr val="D5A6BD"/>
              </a:gs>
              <a:gs pos="100000">
                <a:srgbClr val="F9CB9C"/>
              </a:gs>
            </a:gsLst>
            <a:lin ang="5400012" scaled="0"/>
          </a:gra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 sz="900"/>
              <a:t>Give to student</a:t>
            </a:r>
            <a:endParaRPr sz="900"/>
          </a:p>
        </p:txBody>
      </p:sp>
      <p:sp>
        <p:nvSpPr>
          <p:cNvPr id="159" name="Google Shape;159;p24"/>
          <p:cNvSpPr/>
          <p:nvPr/>
        </p:nvSpPr>
        <p:spPr>
          <a:xfrm>
            <a:off x="3526014" y="2243777"/>
            <a:ext cx="1286400" cy="610200"/>
          </a:xfrm>
          <a:prstGeom prst="rect">
            <a:avLst/>
          </a:prstGeom>
          <a:solidFill>
            <a:srgbClr val="EAD1DC"/>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Check student's work</a:t>
            </a:r>
            <a:endParaRPr sz="1000"/>
          </a:p>
        </p:txBody>
      </p:sp>
      <p:sp>
        <p:nvSpPr>
          <p:cNvPr id="160" name="Google Shape;160;p24"/>
          <p:cNvSpPr/>
          <p:nvPr/>
        </p:nvSpPr>
        <p:spPr>
          <a:xfrm rot="10800000">
            <a:off x="4825280" y="2199600"/>
            <a:ext cx="1520400" cy="671400"/>
          </a:xfrm>
          <a:prstGeom prst="bentArrow">
            <a:avLst>
              <a:gd fmla="val 25000" name="adj1"/>
              <a:gd fmla="val 46700" name="adj2"/>
              <a:gd fmla="val 25000" name="adj3"/>
              <a:gd fmla="val 43750" name="adj4"/>
            </a:avLst>
          </a:prstGeom>
          <a:gradFill>
            <a:gsLst>
              <a:gs pos="0">
                <a:srgbClr val="D5A6BD"/>
              </a:gs>
              <a:gs pos="100000">
                <a:srgbClr val="F9CB9C"/>
              </a:gs>
            </a:gsLst>
            <a:lin ang="5400012" scaled="0"/>
          </a:gra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sz="1100"/>
          </a:p>
        </p:txBody>
      </p:sp>
      <p:sp>
        <p:nvSpPr>
          <p:cNvPr id="161" name="Google Shape;161;p24"/>
          <p:cNvSpPr txBox="1"/>
          <p:nvPr/>
        </p:nvSpPr>
        <p:spPr>
          <a:xfrm>
            <a:off x="4876045" y="2420456"/>
            <a:ext cx="1329000" cy="25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t>Return to cataloger</a:t>
            </a:r>
            <a:endParaRPr sz="900"/>
          </a:p>
        </p:txBody>
      </p:sp>
      <p:sp>
        <p:nvSpPr>
          <p:cNvPr id="162" name="Google Shape;162;p24"/>
          <p:cNvSpPr/>
          <p:nvPr/>
        </p:nvSpPr>
        <p:spPr>
          <a:xfrm>
            <a:off x="2514866" y="2243777"/>
            <a:ext cx="1011000" cy="603600"/>
          </a:xfrm>
          <a:prstGeom prst="leftArrow">
            <a:avLst>
              <a:gd fmla="val 50000" name="adj1"/>
              <a:gd fmla="val 50000" name="adj2"/>
            </a:avLst>
          </a:prstGeom>
          <a:gradFill>
            <a:gsLst>
              <a:gs pos="0">
                <a:srgbClr val="F9CB9C"/>
              </a:gs>
              <a:gs pos="100000">
                <a:srgbClr val="B6D7A8"/>
              </a:gs>
            </a:gsLst>
            <a:lin ang="5400012" scaled="0"/>
          </a:gra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 sz="900"/>
              <a:t>Give to circulation</a:t>
            </a:r>
            <a:endParaRPr sz="900"/>
          </a:p>
        </p:txBody>
      </p:sp>
      <p:sp>
        <p:nvSpPr>
          <p:cNvPr id="163" name="Google Shape;163;p24"/>
          <p:cNvSpPr txBox="1"/>
          <p:nvPr/>
        </p:nvSpPr>
        <p:spPr>
          <a:xfrm>
            <a:off x="454700" y="735675"/>
            <a:ext cx="2690700" cy="36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Remember the old one:</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Google Shape;168;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Outcomes</a:t>
            </a:r>
            <a:endParaRPr/>
          </a:p>
        </p:txBody>
      </p:sp>
      <p:sp>
        <p:nvSpPr>
          <p:cNvPr id="169" name="Google Shape;169;p25"/>
          <p:cNvSpPr txBox="1"/>
          <p:nvPr>
            <p:ph idx="1" type="body"/>
          </p:nvPr>
        </p:nvSpPr>
        <p:spPr>
          <a:xfrm>
            <a:off x="311700" y="1152475"/>
            <a:ext cx="8520600" cy="36765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rPr b="1" lang="en"/>
              <a:t>Expected / Hoped:</a:t>
            </a:r>
            <a:endParaRPr b="1"/>
          </a:p>
          <a:p>
            <a:pPr indent="-342900" lvl="0" marL="457200" rtl="0" algn="l">
              <a:spcBef>
                <a:spcPts val="1600"/>
              </a:spcBef>
              <a:spcAft>
                <a:spcPts val="0"/>
              </a:spcAft>
              <a:buSzPts val="1800"/>
              <a:buChar char="●"/>
            </a:pPr>
            <a:r>
              <a:rPr lang="en"/>
              <a:t>Reduced time for processing materials</a:t>
            </a:r>
            <a:endParaRPr/>
          </a:p>
          <a:p>
            <a:pPr indent="-342900" lvl="0" marL="457200" rtl="0" algn="l">
              <a:spcBef>
                <a:spcPts val="0"/>
              </a:spcBef>
              <a:spcAft>
                <a:spcPts val="0"/>
              </a:spcAft>
              <a:buSzPts val="1800"/>
              <a:buChar char="●"/>
            </a:pPr>
            <a:r>
              <a:rPr lang="en"/>
              <a:t>Less opportunity for errors in record creation</a:t>
            </a:r>
            <a:endParaRPr/>
          </a:p>
          <a:p>
            <a:pPr indent="0" lvl="0" marL="457200" rtl="0" algn="l">
              <a:spcBef>
                <a:spcPts val="1600"/>
              </a:spcBef>
              <a:spcAft>
                <a:spcPts val="0"/>
              </a:spcAft>
              <a:buNone/>
            </a:pPr>
            <a:r>
              <a:rPr b="1" lang="en"/>
              <a:t>Bonus!</a:t>
            </a:r>
            <a:endParaRPr b="1"/>
          </a:p>
          <a:p>
            <a:pPr indent="-342900" lvl="0" marL="457200" rtl="0" algn="l">
              <a:spcBef>
                <a:spcPts val="1600"/>
              </a:spcBef>
              <a:spcAft>
                <a:spcPts val="0"/>
              </a:spcAft>
              <a:buSzPts val="1800"/>
              <a:buChar char="●"/>
            </a:pPr>
            <a:r>
              <a:rPr lang="en"/>
              <a:t>Strengthened communication and understanding between systems and cataloging / technical services</a:t>
            </a:r>
            <a:endParaRPr/>
          </a:p>
          <a:p>
            <a:pPr indent="-342900" lvl="0" marL="457200" rtl="0" algn="l">
              <a:spcBef>
                <a:spcPts val="0"/>
              </a:spcBef>
              <a:spcAft>
                <a:spcPts val="0"/>
              </a:spcAft>
              <a:buSzPts val="1800"/>
              <a:buChar char="●"/>
            </a:pPr>
            <a:r>
              <a:rPr lang="en"/>
              <a:t>Opportunity to better understand interaction between OCLC and Sierra Load Profile</a:t>
            </a:r>
            <a:endParaRPr/>
          </a:p>
          <a:p>
            <a:pPr indent="-342900" lvl="0" marL="457200" rtl="0" algn="l">
              <a:spcBef>
                <a:spcPts val="0"/>
              </a:spcBef>
              <a:spcAft>
                <a:spcPts val="0"/>
              </a:spcAft>
              <a:buSzPts val="1800"/>
              <a:buChar char="●"/>
            </a:pPr>
            <a:r>
              <a:rPr lang="en"/>
              <a:t>Having done this project also enabled us to more efficiently solve …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sp>
        <p:nvSpPr>
          <p:cNvPr id="174" name="Google Shape;174;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new problem!	</a:t>
            </a:r>
            <a:endParaRPr/>
          </a:p>
        </p:txBody>
      </p:sp>
      <p:sp>
        <p:nvSpPr>
          <p:cNvPr id="175" name="Google Shape;175;p26"/>
          <p:cNvSpPr txBox="1"/>
          <p:nvPr>
            <p:ph idx="1" type="body"/>
          </p:nvPr>
        </p:nvSpPr>
        <p:spPr>
          <a:xfrm>
            <a:off x="311700" y="1126725"/>
            <a:ext cx="30897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Old fund code:  en-23</a:t>
            </a:r>
            <a:endParaRPr/>
          </a:p>
          <a:p>
            <a:pPr indent="0" lvl="0" marL="0" rtl="0" algn="l">
              <a:spcBef>
                <a:spcPts val="1600"/>
              </a:spcBef>
              <a:spcAft>
                <a:spcPts val="0"/>
              </a:spcAft>
              <a:buNone/>
            </a:pPr>
            <a:r>
              <a:rPr lang="en"/>
              <a:t>New fund code: 200-01</a:t>
            </a:r>
            <a:endParaRPr/>
          </a:p>
          <a:p>
            <a:pPr indent="0" lvl="0" marL="0" rtl="0" algn="l">
              <a:spcBef>
                <a:spcPts val="1600"/>
              </a:spcBef>
              <a:spcAft>
                <a:spcPts val="0"/>
              </a:spcAft>
              <a:buNone/>
            </a:pPr>
            <a:r>
              <a:t/>
            </a:r>
            <a:endParaRPr/>
          </a:p>
          <a:p>
            <a:pPr indent="0" lvl="0" marL="0" rtl="0" algn="l">
              <a:spcBef>
                <a:spcPts val="1600"/>
              </a:spcBef>
              <a:spcAft>
                <a:spcPts val="0"/>
              </a:spcAft>
              <a:buNone/>
            </a:pPr>
            <a:r>
              <a:rPr lang="en"/>
              <a:t>Unexpected Result:  </a:t>
            </a:r>
            <a:endParaRPr/>
          </a:p>
          <a:p>
            <a:pPr indent="0" lvl="0" marL="0" rtl="0" algn="l">
              <a:spcBef>
                <a:spcPts val="1600"/>
              </a:spcBef>
              <a:spcAft>
                <a:spcPts val="1600"/>
              </a:spcAft>
              <a:buNone/>
            </a:pPr>
            <a:r>
              <a:rPr lang="en"/>
              <a:t>"The load profile is broken"</a:t>
            </a:r>
            <a:endParaRPr/>
          </a:p>
        </p:txBody>
      </p:sp>
      <p:pic>
        <p:nvPicPr>
          <p:cNvPr id="176" name="Google Shape;176;p26"/>
          <p:cNvPicPr preferRelativeResize="0"/>
          <p:nvPr/>
        </p:nvPicPr>
        <p:blipFill>
          <a:blip r:embed="rId3">
            <a:alphaModFix/>
          </a:blip>
          <a:stretch>
            <a:fillRect/>
          </a:stretch>
        </p:blipFill>
        <p:spPr>
          <a:xfrm>
            <a:off x="3444300" y="738175"/>
            <a:ext cx="4660625" cy="4252000"/>
          </a:xfrm>
          <a:prstGeom prst="rect">
            <a:avLst/>
          </a:prstGeom>
          <a:noFill/>
          <a:ln>
            <a:noFill/>
          </a:ln>
        </p:spPr>
      </p:pic>
      <p:sp>
        <p:nvSpPr>
          <p:cNvPr id="177" name="Google Shape;177;p26"/>
          <p:cNvSpPr/>
          <p:nvPr/>
        </p:nvSpPr>
        <p:spPr>
          <a:xfrm>
            <a:off x="3677204" y="3882325"/>
            <a:ext cx="806127" cy="494000"/>
          </a:xfrm>
          <a:custGeom>
            <a:rect b="b" l="l" r="r" t="t"/>
            <a:pathLst>
              <a:path extrusionOk="0" h="19760" w="35049">
                <a:moveTo>
                  <a:pt x="28276" y="515"/>
                </a:moveTo>
                <a:cubicBezTo>
                  <a:pt x="20478" y="3111"/>
                  <a:pt x="11164" y="-72"/>
                  <a:pt x="3814" y="3605"/>
                </a:cubicBezTo>
                <a:cubicBezTo>
                  <a:pt x="291" y="5367"/>
                  <a:pt x="-1288" y="12407"/>
                  <a:pt x="1497" y="15192"/>
                </a:cubicBezTo>
                <a:cubicBezTo>
                  <a:pt x="8905" y="22600"/>
                  <a:pt x="24194" y="19974"/>
                  <a:pt x="32911" y="14162"/>
                </a:cubicBezTo>
                <a:cubicBezTo>
                  <a:pt x="35640" y="12343"/>
                  <a:pt x="35407" y="7311"/>
                  <a:pt x="33941" y="4377"/>
                </a:cubicBezTo>
                <a:cubicBezTo>
                  <a:pt x="32905" y="2303"/>
                  <a:pt x="29266" y="2200"/>
                  <a:pt x="28534" y="0"/>
                </a:cubicBezTo>
              </a:path>
            </a:pathLst>
          </a:custGeom>
          <a:noFill/>
          <a:ln cap="flat" cmpd="sng" w="38100">
            <a:solidFill>
              <a:srgbClr val="FF0000"/>
            </a:solidFill>
            <a:prstDash val="solid"/>
            <a:round/>
            <a:headEnd len="med" w="med" type="none"/>
            <a:tailEnd len="med" w="med" type="none"/>
          </a:ln>
        </p:spPr>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sp>
        <p:nvSpPr>
          <p:cNvPr id="182" name="Google Shape;182;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Conclusion</a:t>
            </a:r>
            <a:endParaRPr/>
          </a:p>
        </p:txBody>
      </p:sp>
      <p:sp>
        <p:nvSpPr>
          <p:cNvPr id="183" name="Google Shape;183;p2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Assess your needs carefully.</a:t>
            </a:r>
            <a:endParaRPr/>
          </a:p>
          <a:p>
            <a:pPr indent="-342900" lvl="0" marL="457200" rtl="0" algn="l">
              <a:lnSpc>
                <a:spcPct val="115000"/>
              </a:lnSpc>
              <a:spcBef>
                <a:spcPts val="0"/>
              </a:spcBef>
              <a:spcAft>
                <a:spcPts val="0"/>
              </a:spcAft>
              <a:buSzPts val="1800"/>
              <a:buChar char="●"/>
            </a:pPr>
            <a:r>
              <a:rPr lang="en"/>
              <a:t>Make sure all involved parties have time and willingness to participate.</a:t>
            </a:r>
            <a:endParaRPr/>
          </a:p>
          <a:p>
            <a:pPr indent="-342900" lvl="0" marL="457200" rtl="0" algn="l">
              <a:lnSpc>
                <a:spcPct val="115000"/>
              </a:lnSpc>
              <a:spcBef>
                <a:spcPts val="0"/>
              </a:spcBef>
              <a:spcAft>
                <a:spcPts val="0"/>
              </a:spcAft>
              <a:buSzPts val="1800"/>
              <a:buChar char="●"/>
            </a:pPr>
            <a:r>
              <a:rPr lang="en"/>
              <a:t>Take time to observe each other, learn from each other, and listen to each other.</a:t>
            </a:r>
            <a:endParaRPr/>
          </a:p>
          <a:p>
            <a:pPr indent="-342900" lvl="1" marL="914400" rtl="0" algn="l">
              <a:lnSpc>
                <a:spcPct val="115000"/>
              </a:lnSpc>
              <a:spcBef>
                <a:spcPts val="0"/>
              </a:spcBef>
              <a:spcAft>
                <a:spcPts val="0"/>
              </a:spcAft>
              <a:buSzPts val="1800"/>
              <a:buChar char="○"/>
            </a:pPr>
            <a:r>
              <a:rPr lang="en" sz="1800"/>
              <a:t>Communication, communication, communication!</a:t>
            </a:r>
            <a:endParaRPr sz="1800"/>
          </a:p>
          <a:p>
            <a:pPr indent="-342900" lvl="0" marL="457200" rtl="0" algn="l">
              <a:lnSpc>
                <a:spcPct val="115000"/>
              </a:lnSpc>
              <a:spcBef>
                <a:spcPts val="0"/>
              </a:spcBef>
              <a:spcAft>
                <a:spcPts val="0"/>
              </a:spcAft>
              <a:buSzPts val="1800"/>
              <a:buChar char="●"/>
            </a:pPr>
            <a:r>
              <a:rPr lang="en"/>
              <a:t>Ping professional communities and mailing lists. Someone has probably attempted something similar.</a:t>
            </a:r>
            <a:endParaRPr sz="1800"/>
          </a:p>
          <a:p>
            <a:pPr indent="-342900" lvl="0" marL="457200" rtl="0" algn="l">
              <a:lnSpc>
                <a:spcPct val="115000"/>
              </a:lnSpc>
              <a:spcBef>
                <a:spcPts val="0"/>
              </a:spcBef>
              <a:spcAft>
                <a:spcPts val="0"/>
              </a:spcAft>
              <a:buSzPts val="1800"/>
              <a:buChar char="●"/>
            </a:pPr>
            <a:r>
              <a:rPr lang="en"/>
              <a:t>You rarely get things right on the first try, so approach your project expecting to have to refine and iterate.</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sp>
        <p:nvSpPr>
          <p:cNvPr id="188" name="Google Shape;188;p28"/>
          <p:cNvSpPr txBox="1"/>
          <p:nvPr>
            <p:ph idx="1" type="body"/>
          </p:nvPr>
        </p:nvSpPr>
        <p:spPr>
          <a:xfrm>
            <a:off x="5612625" y="1152475"/>
            <a:ext cx="3338100" cy="3416400"/>
          </a:xfrm>
          <a:prstGeom prst="rect">
            <a:avLst/>
          </a:prstGeom>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t/>
            </a:r>
            <a:endParaRPr/>
          </a:p>
          <a:p>
            <a:pPr indent="0" lvl="0" marL="0" rtl="0" algn="ctr">
              <a:lnSpc>
                <a:spcPct val="100000"/>
              </a:lnSpc>
              <a:spcBef>
                <a:spcPts val="0"/>
              </a:spcBef>
              <a:spcAft>
                <a:spcPts val="0"/>
              </a:spcAft>
              <a:buNone/>
            </a:pPr>
            <a:r>
              <a:rPr lang="en"/>
              <a:t>Brandon Walker</a:t>
            </a:r>
            <a:endParaRPr/>
          </a:p>
          <a:p>
            <a:pPr indent="0" lvl="0" marL="0" rtl="0" algn="ctr">
              <a:lnSpc>
                <a:spcPct val="100000"/>
              </a:lnSpc>
              <a:spcBef>
                <a:spcPts val="0"/>
              </a:spcBef>
              <a:spcAft>
                <a:spcPts val="0"/>
              </a:spcAft>
              <a:buNone/>
            </a:pPr>
            <a:r>
              <a:rPr lang="en"/>
              <a:t>Cleveland State University</a:t>
            </a:r>
            <a:endParaRPr/>
          </a:p>
          <a:p>
            <a:pPr indent="0" lvl="0" marL="0" rtl="0" algn="ctr">
              <a:lnSpc>
                <a:spcPct val="100000"/>
              </a:lnSpc>
              <a:spcBef>
                <a:spcPts val="0"/>
              </a:spcBef>
              <a:spcAft>
                <a:spcPts val="0"/>
              </a:spcAft>
              <a:buNone/>
            </a:pPr>
            <a:r>
              <a:rPr lang="en" u="sng">
                <a:solidFill>
                  <a:schemeClr val="hlink"/>
                </a:solidFill>
                <a:hlinkClick r:id="rId3"/>
              </a:rPr>
              <a:t>b.l.walker20@csuohio.edu</a:t>
            </a:r>
            <a:endParaRPr/>
          </a:p>
          <a:p>
            <a:pPr indent="0" lvl="0" marL="0" rtl="0" algn="ctr">
              <a:lnSpc>
                <a:spcPct val="100000"/>
              </a:lnSpc>
              <a:spcBef>
                <a:spcPts val="0"/>
              </a:spcBef>
              <a:spcAft>
                <a:spcPts val="0"/>
              </a:spcAft>
              <a:buNone/>
            </a:pPr>
            <a:r>
              <a:t/>
            </a:r>
            <a:endParaRPr/>
          </a:p>
          <a:p>
            <a:pPr indent="0" lvl="0" marL="0" rtl="0" algn="ctr">
              <a:lnSpc>
                <a:spcPct val="100000"/>
              </a:lnSpc>
              <a:spcBef>
                <a:spcPts val="0"/>
              </a:spcBef>
              <a:spcAft>
                <a:spcPts val="0"/>
              </a:spcAft>
              <a:buClr>
                <a:schemeClr val="dk1"/>
              </a:buClr>
              <a:buSzPts val="1100"/>
              <a:buFont typeface="Arial"/>
              <a:buNone/>
            </a:pPr>
            <a:r>
              <a:t/>
            </a:r>
            <a:endParaRPr/>
          </a:p>
          <a:p>
            <a:pPr indent="0" lvl="0" marL="0" rtl="0" algn="ctr">
              <a:lnSpc>
                <a:spcPct val="100000"/>
              </a:lnSpc>
              <a:spcBef>
                <a:spcPts val="0"/>
              </a:spcBef>
              <a:spcAft>
                <a:spcPts val="0"/>
              </a:spcAft>
              <a:buNone/>
            </a:pPr>
            <a:r>
              <a:rPr lang="en"/>
              <a:t>Lauren Marshall</a:t>
            </a:r>
            <a:endParaRPr/>
          </a:p>
          <a:p>
            <a:pPr indent="0" lvl="0" marL="0" rtl="0" algn="ctr">
              <a:lnSpc>
                <a:spcPct val="100000"/>
              </a:lnSpc>
              <a:spcBef>
                <a:spcPts val="0"/>
              </a:spcBef>
              <a:spcAft>
                <a:spcPts val="0"/>
              </a:spcAft>
              <a:buNone/>
            </a:pPr>
            <a:r>
              <a:rPr lang="en"/>
              <a:t>John Carroll University</a:t>
            </a:r>
            <a:endParaRPr/>
          </a:p>
          <a:p>
            <a:pPr indent="0" lvl="0" marL="0" rtl="0" algn="ctr">
              <a:lnSpc>
                <a:spcPct val="100000"/>
              </a:lnSpc>
              <a:spcBef>
                <a:spcPts val="0"/>
              </a:spcBef>
              <a:spcAft>
                <a:spcPts val="0"/>
              </a:spcAft>
              <a:buNone/>
            </a:pPr>
            <a:r>
              <a:rPr lang="en" u="sng">
                <a:solidFill>
                  <a:schemeClr val="hlink"/>
                </a:solidFill>
                <a:hlinkClick r:id="rId4"/>
              </a:rPr>
              <a:t>lmarshall@jcu.edu</a:t>
            </a:r>
            <a:endParaRPr/>
          </a:p>
          <a:p>
            <a:pPr indent="0" lvl="0" marL="0" rtl="0" algn="ctr">
              <a:lnSpc>
                <a:spcPct val="100000"/>
              </a:lnSpc>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a:p>
            <a:pPr indent="0" lvl="0" marL="0" rtl="0" algn="l">
              <a:spcBef>
                <a:spcPts val="1600"/>
              </a:spcBef>
              <a:spcAft>
                <a:spcPts val="1600"/>
              </a:spcAft>
              <a:buNone/>
            </a:pPr>
            <a:r>
              <a:t/>
            </a:r>
            <a:endParaRPr/>
          </a:p>
        </p:txBody>
      </p:sp>
      <p:pic>
        <p:nvPicPr>
          <p:cNvPr id="189" name="Google Shape;189;p28"/>
          <p:cNvPicPr preferRelativeResize="0"/>
          <p:nvPr/>
        </p:nvPicPr>
        <p:blipFill>
          <a:blip r:embed="rId5">
            <a:alphaModFix/>
          </a:blip>
          <a:stretch>
            <a:fillRect/>
          </a:stretch>
        </p:blipFill>
        <p:spPr>
          <a:xfrm>
            <a:off x="318700" y="615500"/>
            <a:ext cx="5293926" cy="39533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2591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Background</a:t>
            </a:r>
            <a:endParaRPr/>
          </a:p>
        </p:txBody>
      </p:sp>
      <p:pic>
        <p:nvPicPr>
          <p:cNvPr id="61" name="Google Shape;61;p14" title="Chart"/>
          <p:cNvPicPr preferRelativeResize="0"/>
          <p:nvPr/>
        </p:nvPicPr>
        <p:blipFill>
          <a:blip r:embed="rId3">
            <a:alphaModFix/>
          </a:blip>
          <a:stretch>
            <a:fillRect/>
          </a:stretch>
        </p:blipFill>
        <p:spPr>
          <a:xfrm>
            <a:off x="688750" y="792675"/>
            <a:ext cx="7567200" cy="3952300"/>
          </a:xfrm>
          <a:prstGeom prst="rect">
            <a:avLst/>
          </a:prstGeom>
          <a:noFill/>
          <a:ln>
            <a:noFill/>
          </a:ln>
        </p:spPr>
      </p:pic>
      <p:sp>
        <p:nvSpPr>
          <p:cNvPr id="62" name="Google Shape;62;p14"/>
          <p:cNvSpPr/>
          <p:nvPr/>
        </p:nvSpPr>
        <p:spPr>
          <a:xfrm>
            <a:off x="6823775" y="1948500"/>
            <a:ext cx="2065800" cy="1032900"/>
          </a:xfrm>
          <a:prstGeom prst="cloudCallout">
            <a:avLst>
              <a:gd fmla="val -20833" name="adj1"/>
              <a:gd fmla="val 62500" name="adj2"/>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We need a new workflow!</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 name="Shape 66"/>
        <p:cNvGrpSpPr/>
        <p:nvPr/>
      </p:nvGrpSpPr>
      <p:grpSpPr>
        <a:xfrm>
          <a:off x="0" y="0"/>
          <a:ext cx="0" cy="0"/>
          <a:chOff x="0" y="0"/>
          <a:chExt cx="0" cy="0"/>
        </a:xfrm>
      </p:grpSpPr>
      <p:sp>
        <p:nvSpPr>
          <p:cNvPr id="67" name="Google Shape;67;p15"/>
          <p:cNvSpPr txBox="1"/>
          <p:nvPr>
            <p:ph type="title"/>
          </p:nvPr>
        </p:nvSpPr>
        <p:spPr>
          <a:xfrm>
            <a:off x="263500" y="169600"/>
            <a:ext cx="8520600" cy="49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Old Process</a:t>
            </a:r>
            <a:endParaRPr/>
          </a:p>
        </p:txBody>
      </p:sp>
      <p:sp>
        <p:nvSpPr>
          <p:cNvPr id="68" name="Google Shape;68;p15"/>
          <p:cNvSpPr/>
          <p:nvPr/>
        </p:nvSpPr>
        <p:spPr>
          <a:xfrm>
            <a:off x="324825" y="1325825"/>
            <a:ext cx="1134600" cy="1341000"/>
          </a:xfrm>
          <a:prstGeom prst="rect">
            <a:avLst/>
          </a:prstGeom>
          <a:solidFill>
            <a:srgbClr val="CFE2F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Acquisitions  receives item(s)</a:t>
            </a:r>
            <a:endParaRPr/>
          </a:p>
        </p:txBody>
      </p:sp>
      <p:sp>
        <p:nvSpPr>
          <p:cNvPr id="69" name="Google Shape;69;p15"/>
          <p:cNvSpPr/>
          <p:nvPr/>
        </p:nvSpPr>
        <p:spPr>
          <a:xfrm>
            <a:off x="2543550" y="1211800"/>
            <a:ext cx="1719000" cy="1474500"/>
          </a:xfrm>
          <a:prstGeom prst="rect">
            <a:avLst/>
          </a:prstGeom>
          <a:solidFill>
            <a:srgbClr val="EAD1DC"/>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Catalog in OCLC, apply constant data (below), export with .bo </a:t>
            </a:r>
            <a:r>
              <a:rPr lang="en">
                <a:solidFill>
                  <a:schemeClr val="dk1"/>
                </a:solidFill>
              </a:rPr>
              <a:t>(bib and order) </a:t>
            </a:r>
            <a:r>
              <a:rPr lang="en"/>
              <a:t>load profile into Sierra</a:t>
            </a:r>
            <a:endParaRPr/>
          </a:p>
        </p:txBody>
      </p:sp>
      <p:sp>
        <p:nvSpPr>
          <p:cNvPr id="70" name="Google Shape;70;p15"/>
          <p:cNvSpPr/>
          <p:nvPr/>
        </p:nvSpPr>
        <p:spPr>
          <a:xfrm>
            <a:off x="4262450" y="1215225"/>
            <a:ext cx="1604400" cy="1474500"/>
          </a:xfrm>
          <a:prstGeom prst="rect">
            <a:avLst/>
          </a:prstGeom>
          <a:solidFill>
            <a:srgbClr val="EAD1DC"/>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Write down bib# and item information on a paper slip and put into book</a:t>
            </a:r>
            <a:endParaRPr/>
          </a:p>
        </p:txBody>
      </p:sp>
      <p:sp>
        <p:nvSpPr>
          <p:cNvPr id="71" name="Google Shape;71;p15"/>
          <p:cNvSpPr/>
          <p:nvPr/>
        </p:nvSpPr>
        <p:spPr>
          <a:xfrm>
            <a:off x="6836620" y="1099225"/>
            <a:ext cx="1509900" cy="1700400"/>
          </a:xfrm>
          <a:prstGeom prst="rect">
            <a:avLst/>
          </a:prstGeom>
          <a:solidFill>
            <a:srgbClr val="F9CB9C"/>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Use paper slip info to look up item by bib#, create item record in Sierra, attach barcode, print spine label</a:t>
            </a:r>
            <a:endParaRPr/>
          </a:p>
        </p:txBody>
      </p:sp>
      <p:sp>
        <p:nvSpPr>
          <p:cNvPr id="72" name="Google Shape;72;p15"/>
          <p:cNvSpPr/>
          <p:nvPr/>
        </p:nvSpPr>
        <p:spPr>
          <a:xfrm>
            <a:off x="1459125" y="1325825"/>
            <a:ext cx="1089300" cy="1247100"/>
          </a:xfrm>
          <a:prstGeom prst="rightArrow">
            <a:avLst>
              <a:gd fmla="val 50000" name="adj1"/>
              <a:gd fmla="val 50000" name="adj2"/>
            </a:avLst>
          </a:prstGeom>
          <a:gradFill>
            <a:gsLst>
              <a:gs pos="0">
                <a:srgbClr val="9FC5E8"/>
              </a:gs>
              <a:gs pos="100000">
                <a:srgbClr val="D5A6BD"/>
              </a:gs>
            </a:gsLst>
            <a:lin ang="5400012" scaled="0"/>
          </a:gra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 sz="1200"/>
              <a:t>Give to cataloge</a:t>
            </a:r>
            <a:r>
              <a:rPr lang="en" sz="1200"/>
              <a:t>r</a:t>
            </a:r>
            <a:endParaRPr sz="1200"/>
          </a:p>
        </p:txBody>
      </p:sp>
      <p:sp>
        <p:nvSpPr>
          <p:cNvPr id="73" name="Google Shape;73;p15"/>
          <p:cNvSpPr/>
          <p:nvPr/>
        </p:nvSpPr>
        <p:spPr>
          <a:xfrm>
            <a:off x="5882950" y="1325834"/>
            <a:ext cx="954000" cy="1247100"/>
          </a:xfrm>
          <a:prstGeom prst="rightArrow">
            <a:avLst>
              <a:gd fmla="val 50000" name="adj1"/>
              <a:gd fmla="val 50000" name="adj2"/>
            </a:avLst>
          </a:prstGeom>
          <a:gradFill>
            <a:gsLst>
              <a:gs pos="0">
                <a:srgbClr val="D5A6BD"/>
              </a:gs>
              <a:gs pos="100000">
                <a:srgbClr val="F9CB9C"/>
              </a:gs>
            </a:gsLst>
            <a:lin ang="5400012" scaled="0"/>
          </a:gra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 sz="1200"/>
              <a:t>Give to student</a:t>
            </a:r>
            <a:endParaRPr sz="1200"/>
          </a:p>
        </p:txBody>
      </p:sp>
      <p:sp>
        <p:nvSpPr>
          <p:cNvPr id="74" name="Google Shape;74;p15"/>
          <p:cNvSpPr/>
          <p:nvPr/>
        </p:nvSpPr>
        <p:spPr>
          <a:xfrm>
            <a:off x="4169925" y="2868725"/>
            <a:ext cx="1560600" cy="943500"/>
          </a:xfrm>
          <a:prstGeom prst="rect">
            <a:avLst/>
          </a:prstGeom>
          <a:solidFill>
            <a:srgbClr val="EAD1DC"/>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Check student's work</a:t>
            </a:r>
            <a:endParaRPr/>
          </a:p>
        </p:txBody>
      </p:sp>
      <p:sp>
        <p:nvSpPr>
          <p:cNvPr id="75" name="Google Shape;75;p15"/>
          <p:cNvSpPr/>
          <p:nvPr/>
        </p:nvSpPr>
        <p:spPr>
          <a:xfrm rot="10800000">
            <a:off x="5745975" y="2799825"/>
            <a:ext cx="1844700" cy="1038600"/>
          </a:xfrm>
          <a:prstGeom prst="bentArrow">
            <a:avLst>
              <a:gd fmla="val 25000" name="adj1"/>
              <a:gd fmla="val 46700" name="adj2"/>
              <a:gd fmla="val 25000" name="adj3"/>
              <a:gd fmla="val 43750" name="adj4"/>
            </a:avLst>
          </a:prstGeom>
          <a:gradFill>
            <a:gsLst>
              <a:gs pos="0">
                <a:srgbClr val="D5A6BD"/>
              </a:gs>
              <a:gs pos="100000">
                <a:srgbClr val="F9CB9C"/>
              </a:gs>
            </a:gsLst>
            <a:lin ang="5400012" scaled="0"/>
          </a:gra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sz="1100"/>
          </a:p>
        </p:txBody>
      </p:sp>
      <p:sp>
        <p:nvSpPr>
          <p:cNvPr id="76" name="Google Shape;76;p15"/>
          <p:cNvSpPr txBox="1"/>
          <p:nvPr/>
        </p:nvSpPr>
        <p:spPr>
          <a:xfrm>
            <a:off x="5807750" y="3141875"/>
            <a:ext cx="1612200" cy="39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t>Return to cataloger</a:t>
            </a:r>
            <a:endParaRPr sz="1200"/>
          </a:p>
        </p:txBody>
      </p:sp>
      <p:sp>
        <p:nvSpPr>
          <p:cNvPr id="77" name="Google Shape;77;p15"/>
          <p:cNvSpPr/>
          <p:nvPr/>
        </p:nvSpPr>
        <p:spPr>
          <a:xfrm>
            <a:off x="2943225" y="2868725"/>
            <a:ext cx="1226700" cy="933300"/>
          </a:xfrm>
          <a:prstGeom prst="leftArrow">
            <a:avLst>
              <a:gd fmla="val 50000" name="adj1"/>
              <a:gd fmla="val 50000" name="adj2"/>
            </a:avLst>
          </a:prstGeom>
          <a:gradFill>
            <a:gsLst>
              <a:gs pos="0">
                <a:srgbClr val="F9CB9C"/>
              </a:gs>
              <a:gs pos="100000">
                <a:srgbClr val="B6D7A8"/>
              </a:gs>
            </a:gsLst>
            <a:lin ang="5400012" scaled="0"/>
          </a:gra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 sz="1200"/>
              <a:t>Give to circulation</a:t>
            </a:r>
            <a:endParaRPr sz="12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 name="Shape 81"/>
        <p:cNvGrpSpPr/>
        <p:nvPr/>
      </p:nvGrpSpPr>
      <p:grpSpPr>
        <a:xfrm>
          <a:off x="0" y="0"/>
          <a:ext cx="0" cy="0"/>
          <a:chOff x="0" y="0"/>
          <a:chExt cx="0" cy="0"/>
        </a:xfrm>
      </p:grpSpPr>
      <p:sp>
        <p:nvSpPr>
          <p:cNvPr id="82" name="Google Shape;82;p16"/>
          <p:cNvSpPr txBox="1"/>
          <p:nvPr>
            <p:ph type="title"/>
          </p:nvPr>
        </p:nvSpPr>
        <p:spPr>
          <a:xfrm>
            <a:off x="311700" y="1832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Could it be done?	</a:t>
            </a:r>
            <a:endParaRPr/>
          </a:p>
        </p:txBody>
      </p:sp>
      <p:sp>
        <p:nvSpPr>
          <p:cNvPr id="83" name="Google Shape;83;p16"/>
          <p:cNvSpPr txBox="1"/>
          <p:nvPr>
            <p:ph idx="1" type="body"/>
          </p:nvPr>
        </p:nvSpPr>
        <p:spPr>
          <a:xfrm>
            <a:off x="311700" y="674850"/>
            <a:ext cx="8520600" cy="4292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700"/>
              <a:t>OCLC Constant Data Command Line (saved in online constant data file) added to bib record before export:</a:t>
            </a:r>
            <a:endParaRPr sz="1700"/>
          </a:p>
          <a:p>
            <a:pPr indent="0" lvl="0" marL="0" rtl="0" algn="l">
              <a:lnSpc>
                <a:spcPct val="100000"/>
              </a:lnSpc>
              <a:spcBef>
                <a:spcPts val="0"/>
              </a:spcBef>
              <a:spcAft>
                <a:spcPts val="0"/>
              </a:spcAft>
              <a:buNone/>
            </a:pPr>
            <a:r>
              <a:t/>
            </a:r>
            <a:endParaRPr sz="1700"/>
          </a:p>
          <a:p>
            <a:pPr indent="0" lvl="0" marL="0" rtl="0" algn="l">
              <a:lnSpc>
                <a:spcPct val="100000"/>
              </a:lnSpc>
              <a:spcBef>
                <a:spcPts val="0"/>
              </a:spcBef>
              <a:spcAft>
                <a:spcPts val="0"/>
              </a:spcAft>
              <a:buNone/>
            </a:pPr>
            <a:r>
              <a:rPr lang="en" sz="1700">
                <a:highlight>
                  <a:srgbClr val="FCE5CD"/>
                </a:highlight>
              </a:rPr>
              <a:t>949__ *recs=bo;dflt=acqbib,acqord;ins=KathyC;vd=ybpa;co=1;c4=s;po=n; st=o;od=;rd=;fd=;ep=;bn=libj;</a:t>
            </a:r>
            <a:endParaRPr sz="1700">
              <a:highlight>
                <a:srgbClr val="FCE5CD"/>
              </a:highlight>
            </a:endParaRPr>
          </a:p>
          <a:p>
            <a:pPr indent="0" lvl="0" marL="0" rtl="0" algn="l">
              <a:lnSpc>
                <a:spcPct val="100000"/>
              </a:lnSpc>
              <a:spcBef>
                <a:spcPts val="0"/>
              </a:spcBef>
              <a:spcAft>
                <a:spcPts val="0"/>
              </a:spcAft>
              <a:buNone/>
            </a:pPr>
            <a:r>
              <a:t/>
            </a:r>
            <a:endParaRPr sz="1700"/>
          </a:p>
          <a:p>
            <a:pPr indent="0" lvl="0" marL="0" rtl="0" algn="l">
              <a:lnSpc>
                <a:spcPct val="100000"/>
              </a:lnSpc>
              <a:spcBef>
                <a:spcPts val="0"/>
              </a:spcBef>
              <a:spcAft>
                <a:spcPts val="0"/>
              </a:spcAft>
              <a:buNone/>
            </a:pPr>
            <a:r>
              <a:rPr lang="en" sz="1700"/>
              <a:t>Could I just add another command line to the .bo command line to create the item record?</a:t>
            </a:r>
            <a:endParaRPr sz="1700"/>
          </a:p>
          <a:p>
            <a:pPr indent="0" lvl="0" marL="0" rtl="0" algn="l">
              <a:lnSpc>
                <a:spcPct val="100000"/>
              </a:lnSpc>
              <a:spcBef>
                <a:spcPts val="0"/>
              </a:spcBef>
              <a:spcAft>
                <a:spcPts val="0"/>
              </a:spcAft>
              <a:buNone/>
            </a:pPr>
            <a:r>
              <a:t/>
            </a:r>
            <a:endParaRPr sz="1700"/>
          </a:p>
          <a:p>
            <a:pPr indent="0" lvl="0" marL="0" rtl="0" algn="l">
              <a:lnSpc>
                <a:spcPct val="100000"/>
              </a:lnSpc>
              <a:spcBef>
                <a:spcPts val="0"/>
              </a:spcBef>
              <a:spcAft>
                <a:spcPts val="0"/>
              </a:spcAft>
              <a:buNone/>
            </a:pPr>
            <a:r>
              <a:rPr lang="en" sz="1700"/>
              <a:t>E.g. Item record command line in OCLC (does not need to reference a load table):</a:t>
            </a:r>
            <a:endParaRPr sz="1700"/>
          </a:p>
          <a:p>
            <a:pPr indent="0" lvl="0" marL="0" rtl="0" algn="l">
              <a:lnSpc>
                <a:spcPct val="100000"/>
              </a:lnSpc>
              <a:spcBef>
                <a:spcPts val="0"/>
              </a:spcBef>
              <a:spcAft>
                <a:spcPts val="0"/>
              </a:spcAft>
              <a:buNone/>
            </a:pPr>
            <a:r>
              <a:rPr lang="en" sz="1700">
                <a:highlight>
                  <a:srgbClr val="FCE5CD"/>
                </a:highlight>
              </a:rPr>
              <a:t>949_1 ǂt 0 ǂl libj ǂi xxxxxxxxxxxxx ǂs p ǂp price ǂn selector ǂc v.</a:t>
            </a:r>
            <a:endParaRPr sz="1700">
              <a:highlight>
                <a:srgbClr val="FCE5CD"/>
              </a:highlight>
            </a:endParaRPr>
          </a:p>
          <a:p>
            <a:pPr indent="0" lvl="0" marL="0" rtl="0" algn="l">
              <a:lnSpc>
                <a:spcPct val="100000"/>
              </a:lnSpc>
              <a:spcBef>
                <a:spcPts val="0"/>
              </a:spcBef>
              <a:spcAft>
                <a:spcPts val="0"/>
              </a:spcAft>
              <a:buNone/>
            </a:pPr>
            <a:r>
              <a:t/>
            </a:r>
            <a:endParaRPr sz="1700"/>
          </a:p>
          <a:p>
            <a:pPr indent="0" lvl="0" marL="0" rtl="0" algn="l">
              <a:lnSpc>
                <a:spcPct val="100000"/>
              </a:lnSpc>
              <a:spcBef>
                <a:spcPts val="0"/>
              </a:spcBef>
              <a:spcAft>
                <a:spcPts val="0"/>
              </a:spcAft>
              <a:buNone/>
            </a:pPr>
            <a:r>
              <a:rPr lang="en" sz="1700"/>
              <a:t>Information for command lines in Sierra Manual, accessed under "Help" in Sierra:	</a:t>
            </a:r>
            <a:endParaRPr sz="1700"/>
          </a:p>
          <a:p>
            <a:pPr indent="457200" lvl="0" marL="0" rtl="0" algn="l">
              <a:lnSpc>
                <a:spcPct val="100000"/>
              </a:lnSpc>
              <a:spcBef>
                <a:spcPts val="0"/>
              </a:spcBef>
              <a:spcAft>
                <a:spcPts val="0"/>
              </a:spcAft>
              <a:buNone/>
            </a:pPr>
            <a:r>
              <a:rPr lang="en" sz="1700" u="sng">
                <a:solidFill>
                  <a:schemeClr val="hlink"/>
                </a:solidFill>
                <a:hlinkClick r:id="rId3"/>
              </a:rPr>
              <a:t>Sierra Reference &gt; Record Loading Basics &gt; Using Local Fields When Downloading Records</a:t>
            </a:r>
            <a:endParaRPr sz="17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Google Shape;88;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Well, could it?</a:t>
            </a:r>
            <a:endParaRPr/>
          </a:p>
        </p:txBody>
      </p:sp>
      <p:sp>
        <p:nvSpPr>
          <p:cNvPr id="89" name="Google Shape;89;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a:t>That is a really great question - I really didn’t know.</a:t>
            </a:r>
            <a:endParaRPr/>
          </a:p>
          <a:p>
            <a:pPr indent="0" lvl="0" marL="0" rtl="0" algn="l">
              <a:lnSpc>
                <a:spcPct val="100000"/>
              </a:lnSpc>
              <a:spcBef>
                <a:spcPts val="1600"/>
              </a:spcBef>
              <a:spcAft>
                <a:spcPts val="0"/>
              </a:spcAft>
              <a:buNone/>
            </a:pPr>
            <a:r>
              <a:rPr lang="en"/>
              <a:t>So I asked on the appropriate mailing list.</a:t>
            </a:r>
            <a:endParaRPr/>
          </a:p>
          <a:p>
            <a:pPr indent="0" lvl="0" marL="0" rtl="0" algn="l">
              <a:lnSpc>
                <a:spcPct val="100000"/>
              </a:lnSpc>
              <a:spcBef>
                <a:spcPts val="1600"/>
              </a:spcBef>
              <a:spcAft>
                <a:spcPts val="0"/>
              </a:spcAft>
              <a:buNone/>
            </a:pPr>
            <a:r>
              <a:rPr lang="en"/>
              <a:t>It had been done. And because it had been done, That meant I could do it, too.</a:t>
            </a:r>
            <a:endParaRPr/>
          </a:p>
          <a:p>
            <a:pPr indent="0" lvl="0" marL="0" rtl="0" algn="l">
              <a:lnSpc>
                <a:spcPct val="100000"/>
              </a:lnSpc>
              <a:spcBef>
                <a:spcPts val="1600"/>
              </a:spcBef>
              <a:spcAft>
                <a:spcPts val="1600"/>
              </a:spcAft>
              <a:buNone/>
            </a:pPr>
            <a:r>
              <a:rPr lang="en"/>
              <a:t>However, </a:t>
            </a:r>
            <a:r>
              <a:rPr b="1" lang="en"/>
              <a:t>I needed to know more about loading records.</a:t>
            </a:r>
            <a:endParaRPr b="1"/>
          </a:p>
        </p:txBody>
      </p:sp>
      <p:pic>
        <p:nvPicPr>
          <p:cNvPr id="90" name="Google Shape;90;p17"/>
          <p:cNvPicPr preferRelativeResize="0"/>
          <p:nvPr/>
        </p:nvPicPr>
        <p:blipFill>
          <a:blip r:embed="rId3">
            <a:alphaModFix/>
          </a:blip>
          <a:stretch>
            <a:fillRect/>
          </a:stretch>
        </p:blipFill>
        <p:spPr>
          <a:xfrm>
            <a:off x="738188" y="3365488"/>
            <a:ext cx="7667625" cy="13811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sp>
        <p:nvSpPr>
          <p:cNvPr id="95" name="Google Shape;95;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Learning is a 2-way street</a:t>
            </a:r>
            <a:endParaRPr/>
          </a:p>
        </p:txBody>
      </p:sp>
      <p:sp>
        <p:nvSpPr>
          <p:cNvPr id="96" name="Google Shape;96;p1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lnSpc>
                <a:spcPct val="150000"/>
              </a:lnSpc>
              <a:spcBef>
                <a:spcPts val="0"/>
              </a:spcBef>
              <a:spcAft>
                <a:spcPts val="0"/>
              </a:spcAft>
              <a:buSzPts val="1800"/>
              <a:buChar char="●"/>
            </a:pPr>
            <a:r>
              <a:rPr lang="en"/>
              <a:t>I needed to know more about the specific record loading context.</a:t>
            </a:r>
            <a:endParaRPr/>
          </a:p>
          <a:p>
            <a:pPr indent="-342900" lvl="0" marL="457200" rtl="0" algn="l">
              <a:lnSpc>
                <a:spcPct val="150000"/>
              </a:lnSpc>
              <a:spcBef>
                <a:spcPts val="0"/>
              </a:spcBef>
              <a:spcAft>
                <a:spcPts val="0"/>
              </a:spcAft>
              <a:buSzPts val="1800"/>
              <a:buChar char="●"/>
            </a:pPr>
            <a:r>
              <a:rPr lang="en"/>
              <a:t>GENBA: </a:t>
            </a:r>
            <a:r>
              <a:rPr lang="en" sz="3000"/>
              <a:t>現場</a:t>
            </a:r>
            <a:r>
              <a:rPr lang="en"/>
              <a:t> = present spot; in industry, on-site</a:t>
            </a:r>
            <a:endParaRPr/>
          </a:p>
          <a:p>
            <a:pPr indent="-342900" lvl="0" marL="457200" rtl="0" algn="l">
              <a:lnSpc>
                <a:spcPct val="150000"/>
              </a:lnSpc>
              <a:spcBef>
                <a:spcPts val="0"/>
              </a:spcBef>
              <a:spcAft>
                <a:spcPts val="0"/>
              </a:spcAft>
              <a:buSzPts val="1800"/>
              <a:buChar char="●"/>
            </a:pPr>
            <a:r>
              <a:rPr lang="en"/>
              <a:t>I looked over Lauren’s shoulder, asking questions and taking notes.</a:t>
            </a:r>
            <a:endParaRPr/>
          </a:p>
          <a:p>
            <a:pPr indent="-342900" lvl="0" marL="457200" rtl="0" algn="l">
              <a:lnSpc>
                <a:spcPct val="150000"/>
              </a:lnSpc>
              <a:spcBef>
                <a:spcPts val="0"/>
              </a:spcBef>
              <a:spcAft>
                <a:spcPts val="0"/>
              </a:spcAft>
              <a:buSzPts val="1800"/>
              <a:buChar char="●"/>
            </a:pPr>
            <a:r>
              <a:rPr lang="en"/>
              <a:t>Copied the bib+order and bib+item load profiles to compare them.</a:t>
            </a:r>
            <a:endParaRPr/>
          </a:p>
          <a:p>
            <a:pPr indent="-342900" lvl="0" marL="457200" rtl="0" algn="l">
              <a:lnSpc>
                <a:spcPct val="150000"/>
              </a:lnSpc>
              <a:spcBef>
                <a:spcPts val="0"/>
              </a:spcBef>
              <a:spcAft>
                <a:spcPts val="0"/>
              </a:spcAft>
              <a:buSzPts val="1800"/>
              <a:buChar char="●"/>
            </a:pPr>
            <a:r>
              <a:rPr lang="en"/>
              <a:t>I printed them to share with Lauren and she found a copy of the manual and started reading.</a:t>
            </a:r>
            <a:endParaRPr/>
          </a:p>
        </p:txBody>
      </p:sp>
      <p:pic>
        <p:nvPicPr>
          <p:cNvPr id="97" name="Google Shape;97;p18"/>
          <p:cNvPicPr preferRelativeResize="0"/>
          <p:nvPr/>
        </p:nvPicPr>
        <p:blipFill>
          <a:blip r:embed="rId3">
            <a:alphaModFix/>
          </a:blip>
          <a:stretch>
            <a:fillRect/>
          </a:stretch>
        </p:blipFill>
        <p:spPr>
          <a:xfrm>
            <a:off x="2950800" y="4052225"/>
            <a:ext cx="3076575" cy="180975"/>
          </a:xfrm>
          <a:prstGeom prst="rect">
            <a:avLst/>
          </a:prstGeom>
          <a:noFill/>
          <a:ln>
            <a:noFill/>
          </a:ln>
        </p:spPr>
      </p:pic>
      <p:pic>
        <p:nvPicPr>
          <p:cNvPr id="98" name="Google Shape;98;p18"/>
          <p:cNvPicPr preferRelativeResize="0"/>
          <p:nvPr/>
        </p:nvPicPr>
        <p:blipFill>
          <a:blip r:embed="rId4">
            <a:alphaModFix/>
          </a:blip>
          <a:stretch>
            <a:fillRect/>
          </a:stretch>
        </p:blipFill>
        <p:spPr>
          <a:xfrm>
            <a:off x="2919413" y="4378375"/>
            <a:ext cx="3305175" cy="1905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sp>
        <p:nvSpPr>
          <p:cNvPr id="103" name="Google Shape;103;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Communication is key	</a:t>
            </a:r>
            <a:endParaRPr/>
          </a:p>
        </p:txBody>
      </p:sp>
      <p:sp>
        <p:nvSpPr>
          <p:cNvPr id="104" name="Google Shape;104;p19"/>
          <p:cNvSpPr txBox="1"/>
          <p:nvPr>
            <p:ph idx="1" type="body"/>
          </p:nvPr>
        </p:nvSpPr>
        <p:spPr>
          <a:xfrm>
            <a:off x="311700" y="1152475"/>
            <a:ext cx="4777200" cy="34164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Compare notes</a:t>
            </a:r>
            <a:endParaRPr/>
          </a:p>
          <a:p>
            <a:pPr indent="-342900" lvl="0" marL="457200" rtl="0" algn="l">
              <a:lnSpc>
                <a:spcPct val="115000"/>
              </a:lnSpc>
              <a:spcBef>
                <a:spcPts val="0"/>
              </a:spcBef>
              <a:spcAft>
                <a:spcPts val="0"/>
              </a:spcAft>
              <a:buSzPts val="1800"/>
              <a:buChar char="●"/>
            </a:pPr>
            <a:r>
              <a:rPr lang="en"/>
              <a:t>Keep the other party updated</a:t>
            </a:r>
            <a:endParaRPr/>
          </a:p>
          <a:p>
            <a:pPr indent="-342900" lvl="0" marL="457200" rtl="0" algn="l">
              <a:lnSpc>
                <a:spcPct val="115000"/>
              </a:lnSpc>
              <a:spcBef>
                <a:spcPts val="0"/>
              </a:spcBef>
              <a:spcAft>
                <a:spcPts val="0"/>
              </a:spcAft>
              <a:buSzPts val="1800"/>
              <a:buChar char="●"/>
            </a:pPr>
            <a:r>
              <a:rPr lang="en"/>
              <a:t>Check in regularly to prevent progress from stagnating.</a:t>
            </a:r>
            <a:endParaRPr sz="1800"/>
          </a:p>
          <a:p>
            <a:pPr indent="-342900" lvl="0" marL="457200" rtl="0" algn="l">
              <a:lnSpc>
                <a:spcPct val="115000"/>
              </a:lnSpc>
              <a:spcBef>
                <a:spcPts val="0"/>
              </a:spcBef>
              <a:spcAft>
                <a:spcPts val="0"/>
              </a:spcAft>
              <a:buSzPts val="1800"/>
              <a:buChar char="●"/>
            </a:pPr>
            <a:r>
              <a:rPr lang="en"/>
              <a:t>Know when to put things on hold for other priorities.</a:t>
            </a:r>
            <a:endParaRPr/>
          </a:p>
          <a:p>
            <a:pPr indent="-342900" lvl="0" marL="457200" rtl="0" algn="l">
              <a:spcBef>
                <a:spcPts val="0"/>
              </a:spcBef>
              <a:spcAft>
                <a:spcPts val="0"/>
              </a:spcAft>
              <a:buSzPts val="1800"/>
              <a:buChar char="●"/>
            </a:pPr>
            <a:r>
              <a:rPr lang="en"/>
              <a:t>Iterative </a:t>
            </a:r>
            <a:r>
              <a:rPr lang="en"/>
              <a:t>testing</a:t>
            </a:r>
            <a:endParaRPr/>
          </a:p>
          <a:p>
            <a:pPr indent="-342900" lvl="1" marL="914400" rtl="0" algn="l">
              <a:spcBef>
                <a:spcPts val="0"/>
              </a:spcBef>
              <a:spcAft>
                <a:spcPts val="0"/>
              </a:spcAft>
              <a:buSzPts val="1800"/>
              <a:buChar char="○"/>
            </a:pPr>
            <a:r>
              <a:rPr lang="en" sz="1800"/>
              <a:t>More communication at every iteration.</a:t>
            </a:r>
            <a:endParaRPr/>
          </a:p>
        </p:txBody>
      </p:sp>
      <p:pic>
        <p:nvPicPr>
          <p:cNvPr id="105" name="Google Shape;105;p19"/>
          <p:cNvPicPr preferRelativeResize="0"/>
          <p:nvPr/>
        </p:nvPicPr>
        <p:blipFill>
          <a:blip r:embed="rId3">
            <a:alphaModFix/>
          </a:blip>
          <a:stretch>
            <a:fillRect/>
          </a:stretch>
        </p:blipFill>
        <p:spPr>
          <a:xfrm>
            <a:off x="5088888" y="1393825"/>
            <a:ext cx="3743325" cy="29337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sp>
        <p:nvSpPr>
          <p:cNvPr id="110" name="Google Shape;110;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we ended up with:</a:t>
            </a:r>
            <a:endParaRPr/>
          </a:p>
        </p:txBody>
      </p:sp>
      <p:sp>
        <p:nvSpPr>
          <p:cNvPr id="111" name="Google Shape;111;p2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Load profile that creates a bib record, item record, and order record</a:t>
            </a:r>
            <a:endParaRPr/>
          </a:p>
          <a:p>
            <a:pPr indent="-342900" lvl="1" marL="914400" rtl="0" algn="l">
              <a:lnSpc>
                <a:spcPct val="115000"/>
              </a:lnSpc>
              <a:spcBef>
                <a:spcPts val="0"/>
              </a:spcBef>
              <a:spcAft>
                <a:spcPts val="0"/>
              </a:spcAft>
              <a:buSzPts val="1800"/>
              <a:buChar char="○"/>
            </a:pPr>
            <a:r>
              <a:rPr lang="en" sz="1800"/>
              <a:t>Bib on first pass</a:t>
            </a:r>
            <a:endParaRPr sz="1800"/>
          </a:p>
          <a:p>
            <a:pPr indent="-342900" lvl="1" marL="914400" rtl="0" algn="l">
              <a:lnSpc>
                <a:spcPct val="115000"/>
              </a:lnSpc>
              <a:spcBef>
                <a:spcPts val="0"/>
              </a:spcBef>
              <a:spcAft>
                <a:spcPts val="0"/>
              </a:spcAft>
              <a:buSzPts val="1800"/>
              <a:buChar char="○"/>
            </a:pPr>
            <a:r>
              <a:rPr lang="en" sz="1800"/>
              <a:t>Order on second pass from 949 field (commands go here)</a:t>
            </a:r>
            <a:endParaRPr sz="1800"/>
          </a:p>
          <a:p>
            <a:pPr indent="-342900" lvl="1" marL="914400" rtl="0" algn="l">
              <a:lnSpc>
                <a:spcPct val="115000"/>
              </a:lnSpc>
              <a:spcBef>
                <a:spcPts val="0"/>
              </a:spcBef>
              <a:spcAft>
                <a:spcPts val="0"/>
              </a:spcAft>
              <a:buSzPts val="1800"/>
              <a:buChar char="○"/>
            </a:pPr>
            <a:r>
              <a:rPr lang="en" sz="1800"/>
              <a:t>Item on third pass from 945 field (no commands, no template)</a:t>
            </a:r>
            <a:endParaRPr sz="1800"/>
          </a:p>
        </p:txBody>
      </p:sp>
      <p:grpSp>
        <p:nvGrpSpPr>
          <p:cNvPr id="112" name="Google Shape;112;p20"/>
          <p:cNvGrpSpPr/>
          <p:nvPr/>
        </p:nvGrpSpPr>
        <p:grpSpPr>
          <a:xfrm>
            <a:off x="1136975" y="2574925"/>
            <a:ext cx="6870050" cy="1993950"/>
            <a:chOff x="713825" y="3149550"/>
            <a:chExt cx="6870050" cy="1993950"/>
          </a:xfrm>
        </p:grpSpPr>
        <p:sp>
          <p:nvSpPr>
            <p:cNvPr id="113" name="Google Shape;113;p20"/>
            <p:cNvSpPr/>
            <p:nvPr/>
          </p:nvSpPr>
          <p:spPr>
            <a:xfrm>
              <a:off x="713825" y="3196675"/>
              <a:ext cx="1696800" cy="1107900"/>
            </a:xfrm>
            <a:prstGeom prst="roundRect">
              <a:avLst>
                <a:gd fmla="val 16667" name="adj"/>
              </a:avLst>
            </a:prstGeom>
            <a:solidFill>
              <a:srgbClr val="CFE2F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t>MARC File</a:t>
              </a:r>
              <a:endParaRPr b="1"/>
            </a:p>
          </p:txBody>
        </p:sp>
        <p:sp>
          <p:nvSpPr>
            <p:cNvPr id="114" name="Google Shape;114;p20"/>
            <p:cNvSpPr/>
            <p:nvPr/>
          </p:nvSpPr>
          <p:spPr>
            <a:xfrm>
              <a:off x="2811275" y="3859425"/>
              <a:ext cx="1343400" cy="542100"/>
            </a:xfrm>
            <a:prstGeom prst="roundRect">
              <a:avLst>
                <a:gd fmla="val 16667" name="adj"/>
              </a:avLst>
            </a:prstGeom>
            <a:solidFill>
              <a:srgbClr val="CFE2F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Bib Record</a:t>
              </a:r>
              <a:endParaRPr/>
            </a:p>
          </p:txBody>
        </p:sp>
        <p:sp>
          <p:nvSpPr>
            <p:cNvPr id="115" name="Google Shape;115;p20"/>
            <p:cNvSpPr/>
            <p:nvPr/>
          </p:nvSpPr>
          <p:spPr>
            <a:xfrm>
              <a:off x="4555325" y="3479575"/>
              <a:ext cx="1343400" cy="542100"/>
            </a:xfrm>
            <a:prstGeom prst="roundRect">
              <a:avLst>
                <a:gd fmla="val 16667" name="adj"/>
              </a:avLst>
            </a:prstGeom>
            <a:solidFill>
              <a:srgbClr val="CFE2F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Order Record</a:t>
              </a:r>
              <a:endParaRPr/>
            </a:p>
          </p:txBody>
        </p:sp>
        <p:sp>
          <p:nvSpPr>
            <p:cNvPr id="116" name="Google Shape;116;p20"/>
            <p:cNvSpPr/>
            <p:nvPr/>
          </p:nvSpPr>
          <p:spPr>
            <a:xfrm>
              <a:off x="6240475" y="3149550"/>
              <a:ext cx="1343400" cy="542100"/>
            </a:xfrm>
            <a:prstGeom prst="roundRect">
              <a:avLst>
                <a:gd fmla="val 16667" name="adj"/>
              </a:avLst>
            </a:prstGeom>
            <a:solidFill>
              <a:srgbClr val="CFE2F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Item Record</a:t>
              </a:r>
              <a:endParaRPr/>
            </a:p>
          </p:txBody>
        </p:sp>
        <p:sp>
          <p:nvSpPr>
            <p:cNvPr id="117" name="Google Shape;117;p20"/>
            <p:cNvSpPr/>
            <p:nvPr/>
          </p:nvSpPr>
          <p:spPr>
            <a:xfrm>
              <a:off x="2422400" y="3933075"/>
              <a:ext cx="377100" cy="394800"/>
            </a:xfrm>
            <a:prstGeom prst="rightArrow">
              <a:avLst>
                <a:gd fmla="val 50000" name="adj1"/>
                <a:gd fmla="val 50000" name="adj2"/>
              </a:avLst>
            </a:prstGeom>
            <a:solidFill>
              <a:srgbClr val="CFE2F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1</a:t>
              </a:r>
              <a:endParaRPr/>
            </a:p>
          </p:txBody>
        </p:sp>
        <p:sp>
          <p:nvSpPr>
            <p:cNvPr id="118" name="Google Shape;118;p20"/>
            <p:cNvSpPr/>
            <p:nvPr/>
          </p:nvSpPr>
          <p:spPr>
            <a:xfrm flipH="1" rot="223831">
              <a:off x="1891052" y="4360628"/>
              <a:ext cx="1696795" cy="509290"/>
            </a:xfrm>
            <a:prstGeom prst="curvedUpArrow">
              <a:avLst>
                <a:gd fmla="val 25000" name="adj1"/>
                <a:gd fmla="val 50000" name="adj2"/>
                <a:gd fmla="val 25000" name="adj3"/>
              </a:avLst>
            </a:prstGeom>
            <a:solidFill>
              <a:srgbClr val="CFE2F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20"/>
            <p:cNvSpPr/>
            <p:nvPr/>
          </p:nvSpPr>
          <p:spPr>
            <a:xfrm flipH="1" rot="-272295">
              <a:off x="1343716" y="4176529"/>
              <a:ext cx="3958310" cy="811643"/>
            </a:xfrm>
            <a:prstGeom prst="curvedUpArrow">
              <a:avLst>
                <a:gd fmla="val 25000" name="adj1"/>
                <a:gd fmla="val 50000" name="adj2"/>
                <a:gd fmla="val 25000" name="adj3"/>
              </a:avLst>
            </a:prstGeom>
            <a:solidFill>
              <a:srgbClr val="CFE2F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20"/>
            <p:cNvSpPr/>
            <p:nvPr/>
          </p:nvSpPr>
          <p:spPr>
            <a:xfrm>
              <a:off x="2422400" y="3540825"/>
              <a:ext cx="2133000" cy="394800"/>
            </a:xfrm>
            <a:prstGeom prst="rightArrow">
              <a:avLst>
                <a:gd fmla="val 50000" name="adj1"/>
                <a:gd fmla="val 50000" name="adj2"/>
              </a:avLst>
            </a:prstGeom>
            <a:solidFill>
              <a:srgbClr val="CFE2F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2 - MARC 949</a:t>
              </a:r>
              <a:endParaRPr/>
            </a:p>
          </p:txBody>
        </p:sp>
        <p:sp>
          <p:nvSpPr>
            <p:cNvPr id="121" name="Google Shape;121;p20"/>
            <p:cNvSpPr/>
            <p:nvPr/>
          </p:nvSpPr>
          <p:spPr>
            <a:xfrm>
              <a:off x="2422400" y="3149550"/>
              <a:ext cx="3818100" cy="394800"/>
            </a:xfrm>
            <a:prstGeom prst="rightArrow">
              <a:avLst>
                <a:gd fmla="val 50000" name="adj1"/>
                <a:gd fmla="val 50000" name="adj2"/>
              </a:avLst>
            </a:prstGeom>
            <a:solidFill>
              <a:srgbClr val="CFE2F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3 - MARC 945</a:t>
              </a: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Google Shape;126;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New OCLC Constant Data for .boi Load Profile</a:t>
            </a:r>
            <a:endParaRPr/>
          </a:p>
        </p:txBody>
      </p:sp>
      <p:sp>
        <p:nvSpPr>
          <p:cNvPr id="127" name="Google Shape;127;p2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t>949 _ _ *recs=boi;ov=;ins=KathyC;vd=ybpa;c4=s;co=1;po=n;br=libj;st=o;od=;rd=;</a:t>
            </a:r>
            <a:endParaRPr sz="2000"/>
          </a:p>
          <a:p>
            <a:pPr indent="0" lvl="0" marL="0" rtl="0" algn="l">
              <a:spcBef>
                <a:spcPts val="0"/>
              </a:spcBef>
              <a:spcAft>
                <a:spcPts val="0"/>
              </a:spcAft>
              <a:buNone/>
            </a:pPr>
            <a:r>
              <a:rPr lang="en" sz="2000"/>
              <a:t>fd=100-01;ep=;bn=libj; ǂs Green</a:t>
            </a:r>
            <a:endParaRPr sz="2000"/>
          </a:p>
          <a:p>
            <a:pPr indent="0" lvl="0" marL="0" rtl="0" algn="l">
              <a:spcBef>
                <a:spcPts val="0"/>
              </a:spcBef>
              <a:spcAft>
                <a:spcPts val="0"/>
              </a:spcAft>
              <a:buClr>
                <a:schemeClr val="dk1"/>
              </a:buClr>
              <a:buSzPts val="1100"/>
              <a:buFont typeface="Arial"/>
              <a:buNone/>
            </a:pPr>
            <a:r>
              <a:t/>
            </a:r>
            <a:endParaRPr sz="2000"/>
          </a:p>
          <a:p>
            <a:pPr indent="0" lvl="0" marL="0" rtl="0" algn="l">
              <a:spcBef>
                <a:spcPts val="0"/>
              </a:spcBef>
              <a:spcAft>
                <a:spcPts val="0"/>
              </a:spcAft>
              <a:buNone/>
            </a:pPr>
            <a:r>
              <a:rPr lang="en" sz="2000"/>
              <a:t>945 _1</a:t>
            </a:r>
            <a:endParaRPr sz="2000"/>
          </a:p>
          <a:p>
            <a:pPr indent="0" lvl="0" marL="0" rtl="0" algn="l">
              <a:spcBef>
                <a:spcPts val="0"/>
              </a:spcBef>
              <a:spcAft>
                <a:spcPts val="0"/>
              </a:spcAft>
              <a:buClr>
                <a:schemeClr val="dk1"/>
              </a:buClr>
              <a:buSzPts val="1100"/>
              <a:buFont typeface="Arial"/>
              <a:buNone/>
            </a:pPr>
            <a:r>
              <a:rPr lang="en" sz="2000"/>
              <a:t>ǂt 0 ǂl libj ǂi xxx ǂp 0 ǂs p</a:t>
            </a:r>
            <a:endParaRPr sz="2000"/>
          </a:p>
          <a:p>
            <a:pPr indent="0" lvl="0" marL="0" rtl="0" algn="l">
              <a:spcBef>
                <a:spcPts val="0"/>
              </a:spcBef>
              <a:spcAft>
                <a:spcPts val="0"/>
              </a:spcAft>
              <a:buClr>
                <a:schemeClr val="dk1"/>
              </a:buClr>
              <a:buSzPts val="1100"/>
              <a:buFont typeface="Arial"/>
              <a:buNone/>
            </a:pPr>
            <a:r>
              <a:t/>
            </a:r>
            <a:endParaRPr/>
          </a:p>
          <a:p>
            <a:pPr indent="0" lvl="0" marL="0" rtl="0" algn="l">
              <a:spcBef>
                <a:spcPts val="1600"/>
              </a:spcBef>
              <a:spcAft>
                <a:spcPts val="1600"/>
              </a:spcAft>
              <a:buNone/>
            </a:pPr>
            <a:r>
              <a:t/>
            </a:r>
            <a:endParaRPr/>
          </a:p>
        </p:txBody>
      </p:sp>
      <p:pic>
        <p:nvPicPr>
          <p:cNvPr id="128" name="Google Shape;128;p21"/>
          <p:cNvPicPr preferRelativeResize="0"/>
          <p:nvPr/>
        </p:nvPicPr>
        <p:blipFill>
          <a:blip r:embed="rId3">
            <a:alphaModFix/>
          </a:blip>
          <a:stretch>
            <a:fillRect/>
          </a:stretch>
        </p:blipFill>
        <p:spPr>
          <a:xfrm>
            <a:off x="989825" y="3453863"/>
            <a:ext cx="6515100" cy="904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