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8" r:id="rId4"/>
    <p:sldId id="257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66" d="100"/>
          <a:sy n="66" d="100"/>
        </p:scale>
        <p:origin x="-5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4AC5942-44AF-432B-AA20-7E78F5BFD80E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0CB4F96-B23C-4B92-90B5-D6B8E53853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marshall@jcu.edu" TargetMode="External"/><Relationship Id="rId2" Type="http://schemas.openxmlformats.org/officeDocument/2006/relationships/hyperlink" Target="mailto:mchercourt@jcu.ed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2079625"/>
          </a:xfrm>
        </p:spPr>
        <p:txBody>
          <a:bodyPr/>
          <a:lstStyle/>
          <a:p>
            <a:pPr algn="ctr"/>
            <a:r>
              <a:rPr lang="en-US" dirty="0" smtClean="0"/>
              <a:t>Improving Library Service for </a:t>
            </a:r>
            <a:br>
              <a:rPr lang="en-US" dirty="0" smtClean="0"/>
            </a:br>
            <a:r>
              <a:rPr lang="en-US" dirty="0" smtClean="0"/>
              <a:t>International Students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971799"/>
            <a:ext cx="4343400" cy="1455359"/>
          </a:xfrm>
        </p:spPr>
        <p:txBody>
          <a:bodyPr/>
          <a:lstStyle/>
          <a:p>
            <a:r>
              <a:rPr lang="en-US" dirty="0" smtClean="0"/>
              <a:t>Mina Chercourt</a:t>
            </a:r>
          </a:p>
          <a:p>
            <a:r>
              <a:rPr lang="en-US" dirty="0" smtClean="0">
                <a:hlinkClick r:id="rId2"/>
              </a:rPr>
              <a:t>mchercourt@jcu.edu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2971800"/>
            <a:ext cx="388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Lauren </a:t>
            </a:r>
            <a:r>
              <a:rPr lang="en-US" sz="3200" dirty="0" smtClean="0"/>
              <a:t>Marshall</a:t>
            </a:r>
          </a:p>
          <a:p>
            <a:r>
              <a:rPr lang="en-US" sz="3200" dirty="0" smtClean="0">
                <a:hlinkClick r:id="rId3"/>
              </a:rPr>
              <a:t>lmarshall@jcu.edu</a:t>
            </a:r>
            <a:endParaRPr lang="en-US" sz="3200" dirty="0"/>
          </a:p>
        </p:txBody>
      </p:sp>
      <p:pic>
        <p:nvPicPr>
          <p:cNvPr id="8" name="Picture 7" descr="JCU_logo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5029200"/>
            <a:ext cx="4649492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2" descr="political-world-map-white-thin-b6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3949" r="17574" b="15108"/>
          <a:stretch>
            <a:fillRect/>
          </a:stretch>
        </p:blipFill>
        <p:spPr>
          <a:xfrm>
            <a:off x="1879600" y="1676399"/>
            <a:ext cx="5359400" cy="434340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International Students</a:t>
            </a:r>
            <a:br>
              <a:rPr lang="en-US" sz="4000" dirty="0" smtClean="0"/>
            </a:br>
            <a:r>
              <a:rPr lang="en-US" sz="4000" dirty="0" smtClean="0"/>
              <a:t>Spring 2012 (all programs)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905000"/>
            <a:ext cx="1828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Syria</a:t>
            </a:r>
          </a:p>
          <a:p>
            <a:r>
              <a:rPr lang="en-US" dirty="0" smtClean="0"/>
              <a:t>Nigeria</a:t>
            </a:r>
          </a:p>
          <a:p>
            <a:r>
              <a:rPr lang="en-US" dirty="0" smtClean="0"/>
              <a:t>Saudi Arabia</a:t>
            </a:r>
          </a:p>
          <a:p>
            <a:r>
              <a:rPr lang="en-US" dirty="0" smtClean="0"/>
              <a:t>Kuwait</a:t>
            </a:r>
            <a:endParaRPr lang="en-US" dirty="0" smtClean="0"/>
          </a:p>
          <a:p>
            <a:r>
              <a:rPr lang="en-US" dirty="0" smtClean="0"/>
              <a:t>France</a:t>
            </a:r>
          </a:p>
          <a:p>
            <a:r>
              <a:rPr lang="en-US" dirty="0" smtClean="0"/>
              <a:t>Netherlands</a:t>
            </a:r>
          </a:p>
          <a:p>
            <a:r>
              <a:rPr lang="en-US" dirty="0" smtClean="0"/>
              <a:t>Hong Kong</a:t>
            </a:r>
          </a:p>
          <a:p>
            <a:r>
              <a:rPr lang="en-US" dirty="0" smtClean="0"/>
              <a:t>China</a:t>
            </a:r>
          </a:p>
          <a:p>
            <a:r>
              <a:rPr lang="en-US" dirty="0" smtClean="0"/>
              <a:t>Romania</a:t>
            </a:r>
            <a:endParaRPr lang="en-US" dirty="0" smtClean="0"/>
          </a:p>
          <a:p>
            <a:r>
              <a:rPr lang="en-US" dirty="0" smtClean="0"/>
              <a:t>India</a:t>
            </a:r>
            <a:endParaRPr lang="en-US" dirty="0" smtClean="0"/>
          </a:p>
          <a:p>
            <a:r>
              <a:rPr lang="en-US" dirty="0" smtClean="0"/>
              <a:t>Nepal</a:t>
            </a:r>
          </a:p>
          <a:p>
            <a:r>
              <a:rPr lang="en-US" dirty="0" smtClean="0"/>
              <a:t>Turkey</a:t>
            </a:r>
            <a:endParaRPr lang="en-US" dirty="0" smtClean="0"/>
          </a:p>
          <a:p>
            <a:r>
              <a:rPr lang="en-US" dirty="0" smtClean="0"/>
              <a:t>Russia</a:t>
            </a:r>
            <a:endParaRPr lang="en-US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2136422" y="2260600"/>
            <a:ext cx="4508702" cy="3062514"/>
            <a:chOff x="3352800" y="2590800"/>
            <a:chExt cx="4038600" cy="2743200"/>
          </a:xfrm>
        </p:grpSpPr>
        <p:pic>
          <p:nvPicPr>
            <p:cNvPr id="18" name="Picture 2" descr="C:\Users\lmarshall\AppData\Local\Microsoft\Windows\Temporary Internet Files\Content.IE5\TT3UU6IB\MC900432586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05400" y="3733800"/>
              <a:ext cx="228600" cy="228600"/>
            </a:xfrm>
            <a:prstGeom prst="rect">
              <a:avLst/>
            </a:prstGeom>
            <a:noFill/>
          </p:spPr>
        </p:pic>
        <p:grpSp>
          <p:nvGrpSpPr>
            <p:cNvPr id="31" name="Group 30"/>
            <p:cNvGrpSpPr/>
            <p:nvPr/>
          </p:nvGrpSpPr>
          <p:grpSpPr>
            <a:xfrm>
              <a:off x="3352800" y="2590800"/>
              <a:ext cx="4038600" cy="2743200"/>
              <a:chOff x="3352800" y="2590800"/>
              <a:chExt cx="4038600" cy="2743200"/>
            </a:xfrm>
          </p:grpSpPr>
          <p:pic>
            <p:nvPicPr>
              <p:cNvPr id="21" name="Picture 2" descr="C:\Users\lmarshall\AppData\Local\Microsoft\Windows\Temporary Internet Files\Content.IE5\TT3UU6IB\MC900432586[1]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114800" y="2895600"/>
                <a:ext cx="228600" cy="2286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lmarshall\AppData\Local\Microsoft\Windows\Temporary Internet Files\Content.IE5\TT3UU6IB\MC900432586[1]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419600" y="3048000"/>
                <a:ext cx="228600" cy="228600"/>
              </a:xfrm>
              <a:prstGeom prst="rect">
                <a:avLst/>
              </a:prstGeom>
              <a:noFill/>
            </p:spPr>
          </p:pic>
          <p:grpSp>
            <p:nvGrpSpPr>
              <p:cNvPr id="30" name="Group 29"/>
              <p:cNvGrpSpPr/>
              <p:nvPr/>
            </p:nvGrpSpPr>
            <p:grpSpPr>
              <a:xfrm>
                <a:off x="3352800" y="2590800"/>
                <a:ext cx="4038600" cy="2743200"/>
                <a:chOff x="3352800" y="2590800"/>
                <a:chExt cx="4038600" cy="2743200"/>
              </a:xfrm>
            </p:grpSpPr>
            <p:pic>
              <p:nvPicPr>
                <p:cNvPr id="2050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657600" y="3200286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7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096000" y="38100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8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934200" y="35052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9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733800" y="28194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010400" y="41148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1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248400" y="35814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2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191000" y="25908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724400" y="32004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800600" y="26670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5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781800" y="40386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6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876800" y="33528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7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62400" y="42672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9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5181600" y="35814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886200" y="28956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3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267200" y="30480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4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352800" y="41910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5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162800" y="38100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6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648200" y="51054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7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876800" y="4495800"/>
                  <a:ext cx="228600" cy="2286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8" name="Picture 2" descr="C:\Users\lmarshall\AppData\Local\Microsoft\Windows\Temporary Internet Files\Content.IE5\TT3UU6IB\MC900432586[1]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 bwMode="auto">
                <a:xfrm>
                  <a:off x="6858000" y="4495800"/>
                  <a:ext cx="204775" cy="2047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29" name="Picture 2" descr="C:\Users\lmarshall\AppData\Local\Microsoft\Windows\Temporary Internet Files\Content.IE5\TT3UU6IB\MC900432586[1]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343400" y="2971800"/>
                <a:ext cx="228600" cy="2286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33" name="TextBox 32"/>
          <p:cNvSpPr txBox="1"/>
          <p:nvPr/>
        </p:nvSpPr>
        <p:spPr>
          <a:xfrm>
            <a:off x="7315200" y="1981200"/>
            <a:ext cx="152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Croatia</a:t>
            </a:r>
          </a:p>
          <a:p>
            <a:r>
              <a:rPr lang="en-US" dirty="0" smtClean="0"/>
              <a:t>West Africa</a:t>
            </a:r>
          </a:p>
          <a:p>
            <a:r>
              <a:rPr lang="en-US" dirty="0" smtClean="0"/>
              <a:t>Thailand</a:t>
            </a:r>
          </a:p>
          <a:p>
            <a:r>
              <a:rPr lang="en-US" dirty="0" smtClean="0"/>
              <a:t>Czech Republic</a:t>
            </a:r>
          </a:p>
          <a:p>
            <a:r>
              <a:rPr lang="en-US" dirty="0" smtClean="0"/>
              <a:t>Zimbabwe</a:t>
            </a:r>
          </a:p>
          <a:p>
            <a:r>
              <a:rPr lang="en-US" dirty="0" smtClean="0"/>
              <a:t>Kenya</a:t>
            </a:r>
          </a:p>
          <a:p>
            <a:r>
              <a:rPr lang="en-US" dirty="0" smtClean="0"/>
              <a:t>Vietnam</a:t>
            </a:r>
          </a:p>
          <a:p>
            <a:r>
              <a:rPr lang="en-US" dirty="0" smtClean="0"/>
              <a:t>Hungary</a:t>
            </a:r>
          </a:p>
          <a:p>
            <a:r>
              <a:rPr lang="en-US" dirty="0" smtClean="0"/>
              <a:t>Sweden</a:t>
            </a:r>
          </a:p>
          <a:p>
            <a:r>
              <a:rPr lang="en-US" dirty="0" smtClean="0"/>
              <a:t>Singapore</a:t>
            </a:r>
          </a:p>
          <a:p>
            <a:r>
              <a:rPr lang="en-US" dirty="0" smtClean="0"/>
              <a:t>England</a:t>
            </a:r>
          </a:p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33400" y="61722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 Includes graduate and undergraduate students and exchange students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Information Gathering:</a:t>
            </a:r>
            <a:br>
              <a:rPr lang="en-US" dirty="0" smtClean="0"/>
            </a:br>
            <a:r>
              <a:rPr lang="en-US" dirty="0" smtClean="0"/>
              <a:t>Survey and Focus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/>
          <a:lstStyle/>
          <a:p>
            <a:r>
              <a:rPr lang="en-US" dirty="0" smtClean="0"/>
              <a:t>Incentives </a:t>
            </a:r>
            <a:r>
              <a:rPr lang="en-US" dirty="0" smtClean="0"/>
              <a:t>(Pizza!  Gift Certificates!)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Included some open </a:t>
            </a:r>
            <a:r>
              <a:rPr lang="en-US" dirty="0" smtClean="0"/>
              <a:t>ended questions in </a:t>
            </a:r>
            <a:r>
              <a:rPr lang="en-US" dirty="0" smtClean="0"/>
              <a:t>survey </a:t>
            </a:r>
            <a:r>
              <a:rPr lang="en-US" dirty="0" smtClean="0"/>
              <a:t>(e.g. What is one question you have about our library</a:t>
            </a:r>
            <a:r>
              <a:rPr lang="en-US" dirty="0" smtClean="0"/>
              <a:t>? What problems, if any, have you had using our library?)</a:t>
            </a:r>
            <a:endParaRPr lang="en-US" dirty="0"/>
          </a:p>
        </p:txBody>
      </p:sp>
      <p:pic>
        <p:nvPicPr>
          <p:cNvPr id="2050" name="Picture 2" descr="C:\Users\lmarshall\AppData\Local\Microsoft\Windows\Temporary Internet Files\Content.IE5\RE65M00H\MC9002514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438400"/>
            <a:ext cx="2174164" cy="1905000"/>
          </a:xfrm>
          <a:prstGeom prst="rect">
            <a:avLst/>
          </a:prstGeom>
          <a:noFill/>
        </p:spPr>
      </p:pic>
      <p:pic>
        <p:nvPicPr>
          <p:cNvPr id="5" name="Picture 4" descr="itun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14519">
            <a:off x="5404382" y="2491126"/>
            <a:ext cx="2249447" cy="17525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political-world-map-white-thin-b6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2410" r="11080" b="10215"/>
          <a:stretch>
            <a:fillRect/>
          </a:stretch>
        </p:blipFill>
        <p:spPr>
          <a:xfrm>
            <a:off x="2971800" y="2133600"/>
            <a:ext cx="5181600" cy="3810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Soft Landings International </a:t>
            </a:r>
            <a:r>
              <a:rPr lang="en-US" dirty="0" smtClean="0"/>
              <a:t>Students Fall 2012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276600" y="3352800"/>
            <a:ext cx="3795712" cy="2271712"/>
            <a:chOff x="3276600" y="3810000"/>
            <a:chExt cx="3795712" cy="2271712"/>
          </a:xfrm>
        </p:grpSpPr>
        <p:pic>
          <p:nvPicPr>
            <p:cNvPr id="7" name="Picture 3" descr="C:\Users\lmarshall\AppData\Local\Microsoft\Windows\Temporary Internet Files\Content.IE5\08H7INZ3\MC900432586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53200" y="3810000"/>
              <a:ext cx="366712" cy="366712"/>
            </a:xfrm>
            <a:prstGeom prst="rect">
              <a:avLst/>
            </a:prstGeom>
            <a:noFill/>
          </p:spPr>
        </p:pic>
        <p:pic>
          <p:nvPicPr>
            <p:cNvPr id="8" name="Picture 3" descr="C:\Users\lmarshall\AppData\Local\Microsoft\Windows\Temporary Internet Files\Content.IE5\08H7INZ3\MC900432586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05600" y="4419600"/>
              <a:ext cx="366712" cy="366712"/>
            </a:xfrm>
            <a:prstGeom prst="rect">
              <a:avLst/>
            </a:prstGeom>
            <a:noFill/>
          </p:spPr>
        </p:pic>
        <p:pic>
          <p:nvPicPr>
            <p:cNvPr id="10" name="Picture 3" descr="C:\Users\lmarshall\AppData\Local\Microsoft\Windows\Temporary Internet Files\Content.IE5\08H7INZ3\MC900432586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24600" y="4114800"/>
              <a:ext cx="366712" cy="366712"/>
            </a:xfrm>
            <a:prstGeom prst="rect">
              <a:avLst/>
            </a:prstGeom>
            <a:noFill/>
          </p:spPr>
        </p:pic>
        <p:grpSp>
          <p:nvGrpSpPr>
            <p:cNvPr id="14" name="Group 13"/>
            <p:cNvGrpSpPr/>
            <p:nvPr/>
          </p:nvGrpSpPr>
          <p:grpSpPr>
            <a:xfrm>
              <a:off x="3276600" y="4343400"/>
              <a:ext cx="1814512" cy="1738312"/>
              <a:chOff x="3276600" y="4343400"/>
              <a:chExt cx="1814512" cy="1738312"/>
            </a:xfrm>
          </p:grpSpPr>
          <p:pic>
            <p:nvPicPr>
              <p:cNvPr id="1027" name="Picture 3" descr="C:\Users\lmarshall\AppData\Local\Microsoft\Windows\Temporary Internet Files\Content.IE5\08H7INZ3\MC900432586[1]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343400" y="5715000"/>
                <a:ext cx="366712" cy="366712"/>
              </a:xfrm>
              <a:prstGeom prst="rect">
                <a:avLst/>
              </a:prstGeom>
              <a:noFill/>
            </p:spPr>
          </p:pic>
          <p:pic>
            <p:nvPicPr>
              <p:cNvPr id="9" name="Picture 3" descr="C:\Users\lmarshall\AppData\Local\Microsoft\Windows\Temporary Internet Files\Content.IE5\08H7INZ3\MC900432586[1]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276600" y="4343400"/>
                <a:ext cx="366712" cy="366712"/>
              </a:xfrm>
              <a:prstGeom prst="rect">
                <a:avLst/>
              </a:prstGeom>
              <a:noFill/>
            </p:spPr>
          </p:pic>
          <p:pic>
            <p:nvPicPr>
              <p:cNvPr id="11" name="Picture 3" descr="C:\Users\lmarshall\AppData\Local\Microsoft\Windows\Temporary Internet Files\Content.IE5\08H7INZ3\MC900432586[1]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724400" y="4800600"/>
                <a:ext cx="366712" cy="36671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5" name="TextBox 4"/>
          <p:cNvSpPr txBox="1"/>
          <p:nvPr/>
        </p:nvSpPr>
        <p:spPr>
          <a:xfrm>
            <a:off x="1143000" y="2286000"/>
            <a:ext cx="17155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    </a:t>
            </a:r>
          </a:p>
          <a:p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Senegal</a:t>
            </a:r>
          </a:p>
          <a:p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Vietnam</a:t>
            </a:r>
          </a:p>
          <a:p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China</a:t>
            </a:r>
          </a:p>
          <a:p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Kenya</a:t>
            </a:r>
          </a:p>
          <a:p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South Africa</a:t>
            </a:r>
          </a:p>
          <a:p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Myanmar</a:t>
            </a:r>
            <a:endParaRPr lang="en-US" sz="24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18064"/>
          </a:xfrm>
        </p:spPr>
        <p:txBody>
          <a:bodyPr/>
          <a:lstStyle/>
          <a:p>
            <a:r>
              <a:rPr lang="en-US" dirty="0" smtClean="0"/>
              <a:t>Library Tour and Orientation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5181600"/>
          </a:xfrm>
        </p:spPr>
        <p:txBody>
          <a:bodyPr/>
          <a:lstStyle/>
          <a:p>
            <a:r>
              <a:rPr lang="en-US" dirty="0" smtClean="0"/>
              <a:t>Long tour with lots of opportunities to ask questions</a:t>
            </a:r>
          </a:p>
          <a:p>
            <a:r>
              <a:rPr lang="en-US" dirty="0" smtClean="0"/>
              <a:t>Written guide for future reference</a:t>
            </a:r>
          </a:p>
          <a:p>
            <a:r>
              <a:rPr lang="en-US" dirty="0" smtClean="0"/>
              <a:t>Tour of physical library and of library web site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4000" dirty="0" smtClean="0"/>
              <a:t>We’re here to help!!!!</a:t>
            </a:r>
            <a:endParaRPr lang="en-US" sz="4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7068" t="15819" r="9593" b="6734"/>
          <a:stretch>
            <a:fillRect/>
          </a:stretch>
        </p:blipFill>
        <p:spPr bwMode="auto">
          <a:xfrm rot="661726">
            <a:off x="5064979" y="3721322"/>
            <a:ext cx="3276600" cy="228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3536"/>
            <a:ext cx="8382000" cy="1041864"/>
          </a:xfrm>
        </p:spPr>
        <p:txBody>
          <a:bodyPr/>
          <a:lstStyle/>
          <a:p>
            <a:r>
              <a:rPr lang="en-US" dirty="0" smtClean="0"/>
              <a:t>Database Research Instruction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83163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AR 120: Purpose and Place:  Exploring Campus, Community, and Self: </a:t>
            </a:r>
          </a:p>
          <a:p>
            <a:pPr lvl="1"/>
            <a:r>
              <a:rPr lang="en-US" sz="2400" dirty="0" smtClean="0">
                <a:latin typeface="Century Gothic" pitchFamily="34" charset="0"/>
              </a:rPr>
              <a:t>Designed to help first-year students with the transition to college and to promote their engagement in all facets of their educational experience</a:t>
            </a:r>
            <a:r>
              <a:rPr lang="en-US" sz="2400" dirty="0" smtClean="0">
                <a:latin typeface="Century Gothic" pitchFamily="34" charset="0"/>
              </a:rPr>
              <a:t>.</a:t>
            </a:r>
          </a:p>
          <a:p>
            <a:pPr lvl="1"/>
            <a:r>
              <a:rPr lang="en-US" sz="2400" dirty="0" smtClean="0">
                <a:latin typeface="Century Gothic" pitchFamily="34" charset="0"/>
              </a:rPr>
              <a:t>For Soft Landings students, includes academic transition, but also social outings and introduction to American culture.</a:t>
            </a:r>
            <a:endParaRPr lang="en-US" sz="2400" dirty="0" smtClean="0">
              <a:latin typeface="Century Gothic" pitchFamily="34" charset="0"/>
            </a:endParaRPr>
          </a:p>
          <a:p>
            <a:pPr lvl="1"/>
            <a:endParaRPr lang="en-US" sz="2400" dirty="0" smtClean="0">
              <a:latin typeface="Century Gothic" pitchFamily="34" charset="0"/>
            </a:endParaRPr>
          </a:p>
          <a:p>
            <a:pPr lvl="1"/>
            <a:endParaRPr lang="en-US" sz="32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 information from soft landings students at end of this year; see what worked for them and what didn’t</a:t>
            </a:r>
          </a:p>
          <a:p>
            <a:endParaRPr lang="en-US" dirty="0" smtClean="0"/>
          </a:p>
          <a:p>
            <a:r>
              <a:rPr lang="en-US" dirty="0" smtClean="0"/>
              <a:t>Expand into other groups that may have unique needs and experiences, such as early entry high school students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115</TotalTime>
  <Words>192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Improving Library Service for  International Students</vt:lpstr>
      <vt:lpstr>International Students Spring 2012 (all programs)</vt:lpstr>
      <vt:lpstr>Information Gathering: Survey and Focus Group</vt:lpstr>
      <vt:lpstr>Soft Landings International Students Fall 2012</vt:lpstr>
      <vt:lpstr>Library Tour and Orientation</vt:lpstr>
      <vt:lpstr>Database Research Instruction</vt:lpstr>
      <vt:lpstr>Future Plans . . .</vt:lpstr>
    </vt:vector>
  </TitlesOfParts>
  <Company>John Carroll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Library Service for  International Students</dc:title>
  <dc:creator>lmarshall</dc:creator>
  <cp:lastModifiedBy>lmarshall</cp:lastModifiedBy>
  <cp:revision>32</cp:revision>
  <dcterms:created xsi:type="dcterms:W3CDTF">2012-10-22T17:51:59Z</dcterms:created>
  <dcterms:modified xsi:type="dcterms:W3CDTF">2012-10-24T14:56:16Z</dcterms:modified>
</cp:coreProperties>
</file>