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6" r:id="rId2"/>
  </p:sldMasterIdLst>
  <p:notesMasterIdLst>
    <p:notesMasterId r:id="rId28"/>
  </p:notesMasterIdLst>
  <p:sldIdLst>
    <p:sldId id="283" r:id="rId3"/>
    <p:sldId id="284" r:id="rId4"/>
    <p:sldId id="286" r:id="rId5"/>
    <p:sldId id="257" r:id="rId6"/>
    <p:sldId id="261" r:id="rId7"/>
    <p:sldId id="287" r:id="rId8"/>
    <p:sldId id="288" r:id="rId9"/>
    <p:sldId id="289" r:id="rId10"/>
    <p:sldId id="290" r:id="rId11"/>
    <p:sldId id="291" r:id="rId12"/>
    <p:sldId id="292" r:id="rId13"/>
    <p:sldId id="293" r:id="rId14"/>
    <p:sldId id="294" r:id="rId15"/>
    <p:sldId id="295" r:id="rId16"/>
    <p:sldId id="296" r:id="rId17"/>
    <p:sldId id="297" r:id="rId18"/>
    <p:sldId id="299" r:id="rId19"/>
    <p:sldId id="300" r:id="rId20"/>
    <p:sldId id="301" r:id="rId21"/>
    <p:sldId id="302" r:id="rId22"/>
    <p:sldId id="303" r:id="rId23"/>
    <p:sldId id="304" r:id="rId24"/>
    <p:sldId id="305" r:id="rId25"/>
    <p:sldId id="306" r:id="rId26"/>
    <p:sldId id="285" r:id="rId27"/>
  </p:sldIdLst>
  <p:sldSz cx="9144000" cy="5148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3E9A"/>
    <a:srgbClr val="0076C0"/>
    <a:srgbClr val="00667D"/>
    <a:srgbClr val="F1A93F"/>
    <a:srgbClr val="E5722A"/>
    <a:srgbClr val="ED1470"/>
    <a:srgbClr val="CCD825"/>
    <a:srgbClr val="005799"/>
    <a:srgbClr val="005798"/>
    <a:srgbClr val="233C7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311" autoAdjust="0"/>
    <p:restoredTop sz="94719" autoAdjust="0"/>
  </p:normalViewPr>
  <p:slideViewPr>
    <p:cSldViewPr snapToGrid="0" snapToObjects="1">
      <p:cViewPr varScale="1">
        <p:scale>
          <a:sx n="202" d="100"/>
          <a:sy n="202" d="100"/>
        </p:scale>
        <p:origin x="1296" y="176"/>
      </p:cViewPr>
      <p:guideLst>
        <p:guide orient="horz" pos="16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B88BC0-F0B6-CA46-A1C7-A9E8961E98EE}" type="datetimeFigureOut">
              <a:rPr lang="en-US" smtClean="0"/>
              <a:t>6/1/22</a:t>
            </a:fld>
            <a:endParaRPr lang="en-US"/>
          </a:p>
        </p:txBody>
      </p:sp>
      <p:sp>
        <p:nvSpPr>
          <p:cNvPr id="4" name="Slide Image Placeholder 3"/>
          <p:cNvSpPr>
            <a:spLocks noGrp="1" noRot="1" noChangeAspect="1"/>
          </p:cNvSpPr>
          <p:nvPr>
            <p:ph type="sldImg" idx="2"/>
          </p:nvPr>
        </p:nvSpPr>
        <p:spPr>
          <a:xfrm>
            <a:off x="384175" y="685800"/>
            <a:ext cx="6089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CE050F-AB49-6145-B5BA-6FE297C46310}" type="slidenum">
              <a:rPr lang="en-US" smtClean="0"/>
              <a:t>‹#›</a:t>
            </a:fld>
            <a:endParaRPr lang="en-US"/>
          </a:p>
        </p:txBody>
      </p:sp>
    </p:spTree>
    <p:extLst>
      <p:ext uri="{BB962C8B-B14F-4D97-AF65-F5344CB8AC3E}">
        <p14:creationId xmlns:p14="http://schemas.microsoft.com/office/powerpoint/2010/main" val="357264219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89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CE050F-AB49-6145-B5BA-6FE297C46310}" type="slidenum">
              <a:rPr lang="en-US" smtClean="0"/>
              <a:t>3</a:t>
            </a:fld>
            <a:endParaRPr lang="en-US"/>
          </a:p>
        </p:txBody>
      </p:sp>
    </p:spTree>
    <p:extLst>
      <p:ext uri="{BB962C8B-B14F-4D97-AF65-F5344CB8AC3E}">
        <p14:creationId xmlns:p14="http://schemas.microsoft.com/office/powerpoint/2010/main" val="3603289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4175" y="685800"/>
            <a:ext cx="6089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CE050F-AB49-6145-B5BA-6FE297C46310}" type="slidenum">
              <a:rPr lang="en-US" smtClean="0"/>
              <a:t>4</a:t>
            </a:fld>
            <a:endParaRPr lang="en-US"/>
          </a:p>
        </p:txBody>
      </p:sp>
    </p:spTree>
    <p:extLst>
      <p:ext uri="{BB962C8B-B14F-4D97-AF65-F5344CB8AC3E}">
        <p14:creationId xmlns:p14="http://schemas.microsoft.com/office/powerpoint/2010/main" val="171056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CE050F-AB49-6145-B5BA-6FE297C46310}" type="slidenum">
              <a:rPr lang="en-US" smtClean="0"/>
              <a:t>16</a:t>
            </a:fld>
            <a:endParaRPr lang="en-US"/>
          </a:p>
        </p:txBody>
      </p:sp>
    </p:spTree>
    <p:extLst>
      <p:ext uri="{BB962C8B-B14F-4D97-AF65-F5344CB8AC3E}">
        <p14:creationId xmlns:p14="http://schemas.microsoft.com/office/powerpoint/2010/main" val="2235477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4900"/>
          </a:xfrm>
        </p:spPr>
        <p:txBody>
          <a:bodyPr/>
          <a:lstStyle/>
          <a:p>
            <a:r>
              <a:rPr lang="en-US"/>
              <a:t>Click to edit Master title style</a:t>
            </a:r>
          </a:p>
        </p:txBody>
      </p:sp>
      <p:sp>
        <p:nvSpPr>
          <p:cNvPr id="3" name="Subtitle 2"/>
          <p:cNvSpPr>
            <a:spLocks noGrp="1"/>
          </p:cNvSpPr>
          <p:nvPr>
            <p:ph type="subTitle" idx="1"/>
          </p:nvPr>
        </p:nvSpPr>
        <p:spPr>
          <a:xfrm>
            <a:off x="1371600" y="2917826"/>
            <a:ext cx="6400800" cy="1314450"/>
          </a:xfrm>
        </p:spPr>
        <p:txBody>
          <a:bodyPr/>
          <a:lstStyle>
            <a:lvl1pPr marL="0" indent="0" algn="ctr">
              <a:buNone/>
              <a:defRPr>
                <a:solidFill>
                  <a:schemeClr val="tx1">
                    <a:tint val="75000"/>
                  </a:schemeClr>
                </a:solidFill>
              </a:defRPr>
            </a:lvl1pPr>
            <a:lvl2pPr marL="457203" indent="0" algn="ctr">
              <a:buNone/>
              <a:defRPr>
                <a:solidFill>
                  <a:schemeClr val="tx1">
                    <a:tint val="75000"/>
                  </a:schemeClr>
                </a:solidFill>
              </a:defRPr>
            </a:lvl2pPr>
            <a:lvl3pPr marL="914407" indent="0" algn="ctr">
              <a:buNone/>
              <a:defRPr>
                <a:solidFill>
                  <a:schemeClr val="tx1">
                    <a:tint val="75000"/>
                  </a:schemeClr>
                </a:solidFill>
              </a:defRPr>
            </a:lvl3pPr>
            <a:lvl4pPr marL="1371610" indent="0" algn="ctr">
              <a:buNone/>
              <a:defRPr>
                <a:solidFill>
                  <a:schemeClr val="tx1">
                    <a:tint val="75000"/>
                  </a:schemeClr>
                </a:solidFill>
              </a:defRPr>
            </a:lvl4pPr>
            <a:lvl5pPr marL="1828813" indent="0" algn="ctr">
              <a:buNone/>
              <a:defRPr>
                <a:solidFill>
                  <a:schemeClr val="tx1">
                    <a:tint val="75000"/>
                  </a:schemeClr>
                </a:solidFill>
              </a:defRPr>
            </a:lvl5pPr>
            <a:lvl6pPr marL="2286017" indent="0" algn="ctr">
              <a:buNone/>
              <a:defRPr>
                <a:solidFill>
                  <a:schemeClr val="tx1">
                    <a:tint val="75000"/>
                  </a:schemeClr>
                </a:solidFill>
              </a:defRPr>
            </a:lvl6pPr>
            <a:lvl7pPr marL="2743221" indent="0" algn="ctr">
              <a:buNone/>
              <a:defRPr>
                <a:solidFill>
                  <a:schemeClr val="tx1">
                    <a:tint val="75000"/>
                  </a:schemeClr>
                </a:solidFill>
              </a:defRPr>
            </a:lvl7pPr>
            <a:lvl8pPr marL="3200424" indent="0" algn="ctr">
              <a:buNone/>
              <a:defRPr>
                <a:solidFill>
                  <a:schemeClr val="tx1">
                    <a:tint val="75000"/>
                  </a:schemeClr>
                </a:solidFill>
              </a:defRPr>
            </a:lvl8pPr>
            <a:lvl9pPr marL="365762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5E1425-AB73-1E47-B4AA-E0CA51D26D98}"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1864871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5E1425-AB73-1E47-B4AA-E0CA51D26D98}"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779952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6"/>
            <a:ext cx="2057400" cy="43926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6"/>
            <a:ext cx="6019800" cy="43926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5E1425-AB73-1E47-B4AA-E0CA51D26D98}"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711366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552"/>
            <a:ext cx="6858000" cy="1792358"/>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4030"/>
            <a:ext cx="6858000" cy="1242971"/>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3302558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354531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3491"/>
            <a:ext cx="7886700" cy="2141534"/>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5285"/>
            <a:ext cx="7886700" cy="1126182"/>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3061438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70486"/>
            <a:ext cx="3886200" cy="3266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70486"/>
            <a:ext cx="3886200" cy="3266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20A659-11B8-8E41-9AC8-9727A97C0372}" type="datetimeFigureOut">
              <a:rPr lang="en-US" smtClean="0"/>
              <a:t>6/1/22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2931335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4098"/>
            <a:ext cx="7886700" cy="99509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2040"/>
            <a:ext cx="3868340" cy="61850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80546"/>
            <a:ext cx="3868340" cy="276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2040"/>
            <a:ext cx="3887391" cy="618506"/>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80546"/>
            <a:ext cx="3887391" cy="276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20A659-11B8-8E41-9AC8-9727A97C0372}" type="datetimeFigureOut">
              <a:rPr lang="en-US" smtClean="0"/>
              <a:t>6/1/22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1572583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20A659-11B8-8E41-9AC8-9727A97C0372}" type="datetimeFigureOut">
              <a:rPr lang="en-US" smtClean="0"/>
              <a:t>6/1/22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2601328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20A659-11B8-8E41-9AC8-9727A97C0372}" type="datetimeFigureOut">
              <a:rPr lang="en-US" smtClean="0"/>
              <a:t>6/1/22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31357384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3218"/>
            <a:ext cx="2949178" cy="1201261"/>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1255"/>
            <a:ext cx="4629150" cy="365860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4479"/>
            <a:ext cx="2949178" cy="286133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E20A659-11B8-8E41-9AC8-9727A97C0372}" type="datetimeFigureOut">
              <a:rPr lang="en-US" smtClean="0"/>
              <a:t>6/1/22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1420348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A5E1425-AB73-1E47-B4AA-E0CA51D26D98}"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3414217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3218"/>
            <a:ext cx="2949178" cy="1201261"/>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1255"/>
            <a:ext cx="4629150" cy="3658604"/>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4479"/>
            <a:ext cx="2949178" cy="286133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E20A659-11B8-8E41-9AC8-9727A97C0372}" type="datetimeFigureOut">
              <a:rPr lang="en-US" smtClean="0"/>
              <a:t>6/1/22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1700732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3494895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097"/>
            <a:ext cx="1971675" cy="436291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4097"/>
            <a:ext cx="5800725" cy="43629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6E7D4-4D97-9940-B173-4C0F5037F33F}" type="slidenum">
              <a:rPr lang="en-US" smtClean="0"/>
              <a:t>‹#›</a:t>
            </a:fld>
            <a:endParaRPr lang="en-US"/>
          </a:p>
        </p:txBody>
      </p:sp>
    </p:spTree>
    <p:extLst>
      <p:ext uri="{BB962C8B-B14F-4D97-AF65-F5344CB8AC3E}">
        <p14:creationId xmlns:p14="http://schemas.microsoft.com/office/powerpoint/2010/main" val="11083287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131EDB3-561D-A34A-ABD7-C743BF4D4E33}"/>
              </a:ext>
            </a:extLst>
          </p:cNvPr>
          <p:cNvSpPr>
            <a:spLocks noGrp="1"/>
          </p:cNvSpPr>
          <p:nvPr>
            <p:ph type="dt" sz="half" idx="10"/>
          </p:nvPr>
        </p:nvSpPr>
        <p:spPr/>
        <p:txBody>
          <a:bodyPr/>
          <a:lstStyle/>
          <a:p>
            <a:fld id="{FE20A659-11B8-8E41-9AC8-9727A97C0372}" type="datetimeFigureOut">
              <a:rPr lang="en-US" smtClean="0"/>
              <a:t>6/1/22</a:t>
            </a:fld>
            <a:endParaRPr lang="en-US"/>
          </a:p>
        </p:txBody>
      </p:sp>
      <p:sp>
        <p:nvSpPr>
          <p:cNvPr id="5" name="Footer Placeholder 4">
            <a:extLst>
              <a:ext uri="{FF2B5EF4-FFF2-40B4-BE49-F238E27FC236}">
                <a16:creationId xmlns:a16="http://schemas.microsoft.com/office/drawing/2014/main" id="{E273E98D-4520-574B-A6D0-8ABE7347B4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E12495-EA59-C44E-A21F-70C684422596}"/>
              </a:ext>
            </a:extLst>
          </p:cNvPr>
          <p:cNvSpPr>
            <a:spLocks noGrp="1"/>
          </p:cNvSpPr>
          <p:nvPr>
            <p:ph type="sldNum" sz="quarter" idx="12"/>
          </p:nvPr>
        </p:nvSpPr>
        <p:spPr/>
        <p:txBody>
          <a:bodyPr/>
          <a:lstStyle/>
          <a:p>
            <a:fld id="{74C6E7D4-4D97-9940-B173-4C0F5037F33F}"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20F382DF-7D40-D34C-BB43-58E92D38E89F}"/>
              </a:ext>
            </a:extLst>
          </p:cNvPr>
          <p:cNvPicPr>
            <a:picLocks noChangeAspect="1"/>
          </p:cNvPicPr>
          <p:nvPr userDrawn="1"/>
        </p:nvPicPr>
        <p:blipFill>
          <a:blip r:embed="rId2"/>
          <a:stretch>
            <a:fillRect/>
          </a:stretch>
        </p:blipFill>
        <p:spPr>
          <a:xfrm>
            <a:off x="139737" y="1771345"/>
            <a:ext cx="8864529" cy="1674245"/>
          </a:xfrm>
          <a:prstGeom prst="rect">
            <a:avLst/>
          </a:prstGeom>
        </p:spPr>
      </p:pic>
    </p:spTree>
    <p:extLst>
      <p:ext uri="{BB962C8B-B14F-4D97-AF65-F5344CB8AC3E}">
        <p14:creationId xmlns:p14="http://schemas.microsoft.com/office/powerpoint/2010/main" val="426326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8350"/>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2813"/>
            <a:ext cx="7772400" cy="1125537"/>
          </a:xfrm>
        </p:spPr>
        <p:txBody>
          <a:bodyPr anchor="b"/>
          <a:lstStyle>
            <a:lvl1pPr marL="0" indent="0">
              <a:buNone/>
              <a:defRPr sz="2000">
                <a:solidFill>
                  <a:schemeClr val="tx1">
                    <a:tint val="75000"/>
                  </a:schemeClr>
                </a:solidFill>
              </a:defRPr>
            </a:lvl1pPr>
            <a:lvl2pPr marL="457203" indent="0">
              <a:buNone/>
              <a:defRPr sz="1800">
                <a:solidFill>
                  <a:schemeClr val="tx1">
                    <a:tint val="75000"/>
                  </a:schemeClr>
                </a:solidFill>
              </a:defRPr>
            </a:lvl2pPr>
            <a:lvl3pPr marL="914407" indent="0">
              <a:buNone/>
              <a:defRPr sz="1600">
                <a:solidFill>
                  <a:schemeClr val="tx1">
                    <a:tint val="75000"/>
                  </a:schemeClr>
                </a:solidFill>
              </a:defRPr>
            </a:lvl3pPr>
            <a:lvl4pPr marL="1371610" indent="0">
              <a:buNone/>
              <a:defRPr sz="1400">
                <a:solidFill>
                  <a:schemeClr val="tx1">
                    <a:tint val="75000"/>
                  </a:schemeClr>
                </a:solidFill>
              </a:defRPr>
            </a:lvl4pPr>
            <a:lvl5pPr marL="1828813" indent="0">
              <a:buNone/>
              <a:defRPr sz="1400">
                <a:solidFill>
                  <a:schemeClr val="tx1">
                    <a:tint val="75000"/>
                  </a:schemeClr>
                </a:solidFill>
              </a:defRPr>
            </a:lvl5pPr>
            <a:lvl6pPr marL="2286017" indent="0">
              <a:buNone/>
              <a:defRPr sz="1400">
                <a:solidFill>
                  <a:schemeClr val="tx1">
                    <a:tint val="75000"/>
                  </a:schemeClr>
                </a:solidFill>
              </a:defRPr>
            </a:lvl6pPr>
            <a:lvl7pPr marL="2743221" indent="0">
              <a:buNone/>
              <a:defRPr sz="1400">
                <a:solidFill>
                  <a:schemeClr val="tx1">
                    <a:tint val="75000"/>
                  </a:schemeClr>
                </a:solidFill>
              </a:defRPr>
            </a:lvl7pPr>
            <a:lvl8pPr marL="3200424" indent="0">
              <a:buNone/>
              <a:defRPr sz="1400">
                <a:solidFill>
                  <a:schemeClr val="tx1">
                    <a:tint val="75000"/>
                  </a:schemeClr>
                </a:solidFill>
              </a:defRPr>
            </a:lvl8pPr>
            <a:lvl9pPr marL="365762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A5E1425-AB73-1E47-B4AA-E0CA51D26D98}" type="datetimeFigureOut">
              <a:rPr lang="en-US" smtClean="0"/>
              <a:t>6/1/22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902625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1738"/>
            <a:ext cx="4038600" cy="3397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1738"/>
            <a:ext cx="4038600" cy="3397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A5E1425-AB73-1E47-B4AA-E0CA51D26D98}" type="datetimeFigureOut">
              <a:rPr lang="en-US" smtClean="0"/>
              <a:t>6/1/22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309775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2526"/>
            <a:ext cx="4040188" cy="479425"/>
          </a:xfrm>
        </p:spPr>
        <p:txBody>
          <a:bodyPr anchor="b"/>
          <a:lstStyle>
            <a:lvl1pPr marL="0" indent="0">
              <a:buNone/>
              <a:defRPr sz="2400" b="1"/>
            </a:lvl1pPr>
            <a:lvl2pPr marL="457203" indent="0">
              <a:buNone/>
              <a:defRPr sz="2000" b="1"/>
            </a:lvl2pPr>
            <a:lvl3pPr marL="914407" indent="0">
              <a:buNone/>
              <a:defRPr sz="1800" b="1"/>
            </a:lvl3pPr>
            <a:lvl4pPr marL="1371610" indent="0">
              <a:buNone/>
              <a:defRPr sz="1600" b="1"/>
            </a:lvl4pPr>
            <a:lvl5pPr marL="1828813" indent="0">
              <a:buNone/>
              <a:defRPr sz="1600" b="1"/>
            </a:lvl5pPr>
            <a:lvl6pPr marL="2286017" indent="0">
              <a:buNone/>
              <a:defRPr sz="1600" b="1"/>
            </a:lvl6pPr>
            <a:lvl7pPr marL="2743221" indent="0">
              <a:buNone/>
              <a:defRPr sz="1600" b="1"/>
            </a:lvl7pPr>
            <a:lvl8pPr marL="3200424" indent="0">
              <a:buNone/>
              <a:defRPr sz="1600" b="1"/>
            </a:lvl8pPr>
            <a:lvl9pPr marL="365762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70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2526"/>
            <a:ext cx="4041775" cy="479425"/>
          </a:xfrm>
        </p:spPr>
        <p:txBody>
          <a:bodyPr anchor="b"/>
          <a:lstStyle>
            <a:lvl1pPr marL="0" indent="0">
              <a:buNone/>
              <a:defRPr sz="2400" b="1"/>
            </a:lvl1pPr>
            <a:lvl2pPr marL="457203" indent="0">
              <a:buNone/>
              <a:defRPr sz="2000" b="1"/>
            </a:lvl2pPr>
            <a:lvl3pPr marL="914407" indent="0">
              <a:buNone/>
              <a:defRPr sz="1800" b="1"/>
            </a:lvl3pPr>
            <a:lvl4pPr marL="1371610" indent="0">
              <a:buNone/>
              <a:defRPr sz="1600" b="1"/>
            </a:lvl4pPr>
            <a:lvl5pPr marL="1828813" indent="0">
              <a:buNone/>
              <a:defRPr sz="1600" b="1"/>
            </a:lvl5pPr>
            <a:lvl6pPr marL="2286017" indent="0">
              <a:buNone/>
              <a:defRPr sz="1600" b="1"/>
            </a:lvl6pPr>
            <a:lvl7pPr marL="2743221" indent="0">
              <a:buNone/>
              <a:defRPr sz="1600" b="1"/>
            </a:lvl7pPr>
            <a:lvl8pPr marL="3200424" indent="0">
              <a:buNone/>
              <a:defRPr sz="1600" b="1"/>
            </a:lvl8pPr>
            <a:lvl9pPr marL="365762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1950"/>
            <a:ext cx="4041775" cy="29670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A5E1425-AB73-1E47-B4AA-E0CA51D26D98}" type="datetimeFigureOut">
              <a:rPr lang="en-US" smtClean="0"/>
              <a:t>6/1/22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1149070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A5E1425-AB73-1E47-B4AA-E0CA51D26D98}" type="datetimeFigureOut">
              <a:rPr lang="en-US" smtClean="0"/>
              <a:t>6/1/22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209D5-9207-4E41-8902-F4F7BFE4C065}" type="slidenum">
              <a:rPr lang="en-US" smtClean="0"/>
              <a:t>‹#›</a:t>
            </a:fld>
            <a:endParaRPr lang="en-US"/>
          </a:p>
        </p:txBody>
      </p:sp>
    </p:spTree>
    <p:extLst>
      <p:ext uri="{BB962C8B-B14F-4D97-AF65-F5344CB8AC3E}">
        <p14:creationId xmlns:p14="http://schemas.microsoft.com/office/powerpoint/2010/main" val="2728028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6" name="Picture 5" descr="A picture containing bird&#10;&#10;Description automatically generated">
            <a:extLst>
              <a:ext uri="{FF2B5EF4-FFF2-40B4-BE49-F238E27FC236}">
                <a16:creationId xmlns:a16="http://schemas.microsoft.com/office/drawing/2014/main" id="{395E040F-006B-DB47-857F-EE74EBE7F56B}"/>
              </a:ext>
            </a:extLst>
          </p:cNvPr>
          <p:cNvPicPr>
            <a:picLocks noChangeAspect="1"/>
          </p:cNvPicPr>
          <p:nvPr userDrawn="1"/>
        </p:nvPicPr>
        <p:blipFill>
          <a:blip r:embed="rId2"/>
          <a:stretch>
            <a:fillRect/>
          </a:stretch>
        </p:blipFill>
        <p:spPr>
          <a:xfrm>
            <a:off x="4930" y="-1"/>
            <a:ext cx="9145066" cy="5148263"/>
          </a:xfrm>
          <a:prstGeom prst="rect">
            <a:avLst/>
          </a:prstGeom>
        </p:spPr>
      </p:pic>
      <p:sp>
        <p:nvSpPr>
          <p:cNvPr id="7" name="Title 1">
            <a:extLst>
              <a:ext uri="{FF2B5EF4-FFF2-40B4-BE49-F238E27FC236}">
                <a16:creationId xmlns:a16="http://schemas.microsoft.com/office/drawing/2014/main" id="{6C6D5A5D-422F-D848-B375-8DFA0D136A71}"/>
              </a:ext>
            </a:extLst>
          </p:cNvPr>
          <p:cNvSpPr>
            <a:spLocks noGrp="1"/>
          </p:cNvSpPr>
          <p:nvPr>
            <p:ph type="ctrTitle"/>
          </p:nvPr>
        </p:nvSpPr>
        <p:spPr>
          <a:xfrm>
            <a:off x="685801" y="1510252"/>
            <a:ext cx="7154695" cy="950894"/>
          </a:xfrm>
        </p:spPr>
        <p:txBody>
          <a:bodyPr anchor="b">
            <a:noAutofit/>
          </a:bodyPr>
          <a:lstStyle>
            <a:lvl1pPr algn="l">
              <a:defRPr sz="4000">
                <a:solidFill>
                  <a:schemeClr val="bg1"/>
                </a:solidFill>
              </a:defRPr>
            </a:lvl1pPr>
          </a:lstStyle>
          <a:p>
            <a:r>
              <a:rPr lang="en-US" dirty="0"/>
              <a:t>Click to edit Master title style</a:t>
            </a:r>
          </a:p>
        </p:txBody>
      </p:sp>
      <p:sp>
        <p:nvSpPr>
          <p:cNvPr id="8" name="Subtitle 2">
            <a:extLst>
              <a:ext uri="{FF2B5EF4-FFF2-40B4-BE49-F238E27FC236}">
                <a16:creationId xmlns:a16="http://schemas.microsoft.com/office/drawing/2014/main" id="{843A4CEA-D5FA-8140-8175-9E51B2CAC453}"/>
              </a:ext>
            </a:extLst>
          </p:cNvPr>
          <p:cNvSpPr>
            <a:spLocks noGrp="1"/>
          </p:cNvSpPr>
          <p:nvPr>
            <p:ph type="subTitle" idx="1"/>
          </p:nvPr>
        </p:nvSpPr>
        <p:spPr>
          <a:xfrm>
            <a:off x="685802" y="2931091"/>
            <a:ext cx="6177831" cy="1400197"/>
          </a:xfrm>
        </p:spPr>
        <p:txBody>
          <a:bodyPr>
            <a:normAutofit/>
          </a:bodyPr>
          <a:lstStyle>
            <a:lvl1pPr marL="0" marR="0" indent="0" algn="l" defTabSz="914407"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bg1"/>
                </a:solidFill>
              </a:defRPr>
            </a:lvl1pPr>
            <a:lvl2pPr marL="457203" indent="0" algn="ctr">
              <a:buNone/>
              <a:defRPr sz="2000"/>
            </a:lvl2pPr>
            <a:lvl3pPr marL="914407" indent="0" algn="ctr">
              <a:buNone/>
              <a:defRPr sz="1800"/>
            </a:lvl3pPr>
            <a:lvl4pPr marL="1371610" indent="0" algn="ctr">
              <a:buNone/>
              <a:defRPr sz="1600"/>
            </a:lvl4pPr>
            <a:lvl5pPr marL="1828813" indent="0" algn="ctr">
              <a:buNone/>
              <a:defRPr sz="1600"/>
            </a:lvl5pPr>
            <a:lvl6pPr marL="2286017" indent="0" algn="ctr">
              <a:buNone/>
              <a:defRPr sz="1600"/>
            </a:lvl6pPr>
            <a:lvl7pPr marL="2743221" indent="0" algn="ctr">
              <a:buNone/>
              <a:defRPr sz="1600"/>
            </a:lvl7pPr>
            <a:lvl8pPr marL="3200424" indent="0" algn="ctr">
              <a:buNone/>
              <a:defRPr sz="1600"/>
            </a:lvl8pPr>
            <a:lvl9pPr marL="3657627" indent="0" algn="ctr">
              <a:buNone/>
              <a:defRPr sz="1600"/>
            </a:lvl9pPr>
          </a:lstStyle>
          <a:p>
            <a:pPr marL="0" marR="0" lvl="0" indent="0" algn="l" defTabSz="914407"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subtitle style</a:t>
            </a:r>
          </a:p>
        </p:txBody>
      </p:sp>
    </p:spTree>
    <p:extLst>
      <p:ext uri="{BB962C8B-B14F-4D97-AF65-F5344CB8AC3E}">
        <p14:creationId xmlns:p14="http://schemas.microsoft.com/office/powerpoint/2010/main" val="3053225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A picture containing bird&#10;&#10;Description automatically generated">
            <a:extLst>
              <a:ext uri="{FF2B5EF4-FFF2-40B4-BE49-F238E27FC236}">
                <a16:creationId xmlns:a16="http://schemas.microsoft.com/office/drawing/2014/main" id="{C2BE28A7-45BE-9448-9C2D-8305BC5A0656}"/>
              </a:ext>
            </a:extLst>
          </p:cNvPr>
          <p:cNvPicPr>
            <a:picLocks noChangeAspect="1"/>
          </p:cNvPicPr>
          <p:nvPr userDrawn="1"/>
        </p:nvPicPr>
        <p:blipFill>
          <a:blip r:embed="rId2"/>
          <a:stretch>
            <a:fillRect/>
          </a:stretch>
        </p:blipFill>
        <p:spPr>
          <a:xfrm>
            <a:off x="-12700" y="-8466"/>
            <a:ext cx="9156700" cy="1227666"/>
          </a:xfrm>
          <a:prstGeom prst="rect">
            <a:avLst/>
          </a:prstGeom>
        </p:spPr>
      </p:pic>
      <p:sp>
        <p:nvSpPr>
          <p:cNvPr id="10" name="Title 1">
            <a:extLst>
              <a:ext uri="{FF2B5EF4-FFF2-40B4-BE49-F238E27FC236}">
                <a16:creationId xmlns:a16="http://schemas.microsoft.com/office/drawing/2014/main" id="{3300C073-1A74-2C4D-BF24-AE3E16B3A68E}"/>
              </a:ext>
            </a:extLst>
          </p:cNvPr>
          <p:cNvSpPr>
            <a:spLocks noGrp="1"/>
          </p:cNvSpPr>
          <p:nvPr>
            <p:ph type="title"/>
          </p:nvPr>
        </p:nvSpPr>
        <p:spPr>
          <a:xfrm>
            <a:off x="633466" y="263179"/>
            <a:ext cx="6171646" cy="628955"/>
          </a:xfrm>
        </p:spPr>
        <p:txBody>
          <a:bodyPr anchor="b">
            <a:normAutofit/>
          </a:bodyPr>
          <a:lstStyle>
            <a:lvl1pPr algn="l">
              <a:defRPr sz="2800">
                <a:solidFill>
                  <a:schemeClr val="bg1"/>
                </a:solidFill>
              </a:defRPr>
            </a:lvl1pPr>
          </a:lstStyle>
          <a:p>
            <a:r>
              <a:rPr lang="en-US" dirty="0"/>
              <a:t>Click to edit Master title style</a:t>
            </a:r>
          </a:p>
        </p:txBody>
      </p:sp>
      <p:sp>
        <p:nvSpPr>
          <p:cNvPr id="11" name="Text Placeholder 2">
            <a:extLst>
              <a:ext uri="{FF2B5EF4-FFF2-40B4-BE49-F238E27FC236}">
                <a16:creationId xmlns:a16="http://schemas.microsoft.com/office/drawing/2014/main" id="{D2179979-BA89-1E4C-97D1-82B76A35F18A}"/>
              </a:ext>
            </a:extLst>
          </p:cNvPr>
          <p:cNvSpPr>
            <a:spLocks noGrp="1"/>
          </p:cNvSpPr>
          <p:nvPr>
            <p:ph type="body" idx="1"/>
          </p:nvPr>
        </p:nvSpPr>
        <p:spPr>
          <a:xfrm>
            <a:off x="633467" y="1647773"/>
            <a:ext cx="8205734" cy="2835328"/>
          </a:xfrm>
        </p:spPr>
        <p:txBody>
          <a:bodyPr/>
          <a:lstStyle>
            <a:lvl1pPr marL="0" indent="0">
              <a:buNone/>
              <a:defRPr sz="2400">
                <a:solidFill>
                  <a:schemeClr val="tx2"/>
                </a:solidFill>
              </a:defRPr>
            </a:lvl1pPr>
            <a:lvl2pPr marL="457203" indent="0">
              <a:buNone/>
              <a:defRPr sz="2000">
                <a:solidFill>
                  <a:schemeClr val="tx1">
                    <a:tint val="75000"/>
                  </a:schemeClr>
                </a:solidFill>
              </a:defRPr>
            </a:lvl2pPr>
            <a:lvl3pPr marL="914407" indent="0">
              <a:buNone/>
              <a:defRPr sz="1800">
                <a:solidFill>
                  <a:schemeClr val="tx1">
                    <a:tint val="75000"/>
                  </a:schemeClr>
                </a:solidFill>
              </a:defRPr>
            </a:lvl3pPr>
            <a:lvl4pPr marL="1371610" indent="0">
              <a:buNone/>
              <a:defRPr sz="1600">
                <a:solidFill>
                  <a:schemeClr val="tx1">
                    <a:tint val="75000"/>
                  </a:schemeClr>
                </a:solidFill>
              </a:defRPr>
            </a:lvl4pPr>
            <a:lvl5pPr marL="1828813" indent="0">
              <a:buNone/>
              <a:defRPr sz="1600">
                <a:solidFill>
                  <a:schemeClr val="tx1">
                    <a:tint val="75000"/>
                  </a:schemeClr>
                </a:solidFill>
              </a:defRPr>
            </a:lvl5pPr>
            <a:lvl6pPr marL="2286017" indent="0">
              <a:buNone/>
              <a:defRPr sz="1600">
                <a:solidFill>
                  <a:schemeClr val="tx1">
                    <a:tint val="75000"/>
                  </a:schemeClr>
                </a:solidFill>
              </a:defRPr>
            </a:lvl6pPr>
            <a:lvl7pPr marL="2743221" indent="0">
              <a:buNone/>
              <a:defRPr sz="1600">
                <a:solidFill>
                  <a:schemeClr val="tx1">
                    <a:tint val="75000"/>
                  </a:schemeClr>
                </a:solidFill>
              </a:defRPr>
            </a:lvl7pPr>
            <a:lvl8pPr marL="3200424" indent="0">
              <a:buNone/>
              <a:defRPr sz="1600">
                <a:solidFill>
                  <a:schemeClr val="tx1">
                    <a:tint val="75000"/>
                  </a:schemeClr>
                </a:solidFill>
              </a:defRPr>
            </a:lvl8pPr>
            <a:lvl9pPr marL="3657627" indent="0">
              <a:buNone/>
              <a:defRPr sz="1600">
                <a:solidFill>
                  <a:schemeClr val="tx1">
                    <a:tint val="75000"/>
                  </a:schemeClr>
                </a:solidFill>
              </a:defRPr>
            </a:lvl9pPr>
          </a:lstStyle>
          <a:p>
            <a:pPr lvl="0"/>
            <a:r>
              <a:rPr lang="en-US" dirty="0"/>
              <a:t>Click to edit Master text styles</a:t>
            </a:r>
          </a:p>
        </p:txBody>
      </p:sp>
      <p:sp>
        <p:nvSpPr>
          <p:cNvPr id="14" name="Slide Number Placeholder 5">
            <a:extLst>
              <a:ext uri="{FF2B5EF4-FFF2-40B4-BE49-F238E27FC236}">
                <a16:creationId xmlns:a16="http://schemas.microsoft.com/office/drawing/2014/main" id="{8DC4BA25-EF9C-F441-9065-C713ECB0D42A}"/>
              </a:ext>
            </a:extLst>
          </p:cNvPr>
          <p:cNvSpPr txBox="1">
            <a:spLocks/>
          </p:cNvSpPr>
          <p:nvPr userDrawn="1"/>
        </p:nvSpPr>
        <p:spPr>
          <a:xfrm>
            <a:off x="7572985" y="5299705"/>
            <a:ext cx="635091" cy="223310"/>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sz="1000" smtClean="0">
                <a:solidFill>
                  <a:schemeClr val="tx1"/>
                </a:solidFill>
                <a:latin typeface="+mj-lt"/>
              </a:rPr>
              <a:pPr/>
              <a:t>‹#›</a:t>
            </a:fld>
            <a:endParaRPr lang="en-US" sz="1000" dirty="0">
              <a:solidFill>
                <a:schemeClr val="tx1"/>
              </a:solidFill>
              <a:latin typeface="+mj-lt"/>
            </a:endParaRPr>
          </a:p>
        </p:txBody>
      </p:sp>
    </p:spTree>
    <p:extLst>
      <p:ext uri="{BB962C8B-B14F-4D97-AF65-F5344CB8AC3E}">
        <p14:creationId xmlns:p14="http://schemas.microsoft.com/office/powerpoint/2010/main" val="756460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AB32B0B9-9165-F34E-9676-DF013502BF84}"/>
              </a:ext>
            </a:extLst>
          </p:cNvPr>
          <p:cNvSpPr>
            <a:spLocks noGrp="1"/>
          </p:cNvSpPr>
          <p:nvPr>
            <p:ph type="body" sz="quarter" idx="4294967295" hasCustomPrompt="1"/>
          </p:nvPr>
        </p:nvSpPr>
        <p:spPr>
          <a:xfrm>
            <a:off x="1137923" y="1882676"/>
            <a:ext cx="7713979" cy="533350"/>
          </a:xfrm>
        </p:spPr>
        <p:txBody>
          <a:bodyPr>
            <a:normAutofit/>
          </a:bodyPr>
          <a:lstStyle>
            <a:lvl1pPr marL="0" indent="0">
              <a:buNone/>
              <a:defRPr lang="en-US" sz="1800" b="0" i="0" u="none" smtClean="0">
                <a:solidFill>
                  <a:schemeClr val="bg1"/>
                </a:solidFill>
                <a:effectLst/>
                <a:latin typeface="+mj-lt"/>
              </a:defRPr>
            </a:lvl1pPr>
          </a:lstStyle>
          <a:p>
            <a:pPr marL="0" indent="0">
              <a:buNone/>
            </a:pPr>
            <a:r>
              <a:rPr lang="en-US" sz="1400" dirty="0"/>
              <a:t>Click to edit Master title style</a:t>
            </a:r>
            <a:endParaRPr lang="en-US" sz="1400" dirty="0">
              <a:solidFill>
                <a:schemeClr val="bg1"/>
              </a:solidFill>
            </a:endParaRPr>
          </a:p>
        </p:txBody>
      </p:sp>
      <p:pic>
        <p:nvPicPr>
          <p:cNvPr id="4" name="Picture 3">
            <a:extLst>
              <a:ext uri="{FF2B5EF4-FFF2-40B4-BE49-F238E27FC236}">
                <a16:creationId xmlns:a16="http://schemas.microsoft.com/office/drawing/2014/main" id="{61DE0033-C558-5C4D-8A69-0A9521D74DB5}"/>
              </a:ext>
            </a:extLst>
          </p:cNvPr>
          <p:cNvPicPr>
            <a:picLocks noChangeAspect="1"/>
          </p:cNvPicPr>
          <p:nvPr userDrawn="1"/>
        </p:nvPicPr>
        <p:blipFill>
          <a:blip r:embed="rId2"/>
          <a:stretch>
            <a:fillRect/>
          </a:stretch>
        </p:blipFill>
        <p:spPr>
          <a:xfrm>
            <a:off x="-15605" y="670544"/>
            <a:ext cx="9159605" cy="4477720"/>
          </a:xfrm>
          <a:prstGeom prst="rect">
            <a:avLst/>
          </a:prstGeom>
        </p:spPr>
      </p:pic>
    </p:spTree>
    <p:extLst>
      <p:ext uri="{BB962C8B-B14F-4D97-AF65-F5344CB8AC3E}">
        <p14:creationId xmlns:p14="http://schemas.microsoft.com/office/powerpoint/2010/main" val="2025473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1738"/>
            <a:ext cx="8229600" cy="33972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72025"/>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FA5E1425-AB73-1E47-B4AA-E0CA51D26D98}" type="datetimeFigureOut">
              <a:rPr lang="en-US" smtClean="0"/>
              <a:t>6/1/22</a:t>
            </a:fld>
            <a:endParaRPr lang="en-US"/>
          </a:p>
        </p:txBody>
      </p:sp>
      <p:sp>
        <p:nvSpPr>
          <p:cNvPr id="5" name="Footer Placeholder 4"/>
          <p:cNvSpPr>
            <a:spLocks noGrp="1"/>
          </p:cNvSpPr>
          <p:nvPr>
            <p:ph type="ftr" sz="quarter" idx="3"/>
          </p:nvPr>
        </p:nvSpPr>
        <p:spPr>
          <a:xfrm>
            <a:off x="3124200" y="4772025"/>
            <a:ext cx="2895600"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72025"/>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D27209D5-9207-4E41-8902-F4F7BFE4C065}" type="slidenum">
              <a:rPr lang="en-US" smtClean="0"/>
              <a:t>‹#›</a:t>
            </a:fld>
            <a:endParaRPr lang="en-US"/>
          </a:p>
        </p:txBody>
      </p:sp>
    </p:spTree>
    <p:extLst>
      <p:ext uri="{BB962C8B-B14F-4D97-AF65-F5344CB8AC3E}">
        <p14:creationId xmlns:p14="http://schemas.microsoft.com/office/powerpoint/2010/main" val="3554316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3" rtl="0" eaLnBrk="1" latinLnBrk="0" hangingPunct="1">
        <a:spcBef>
          <a:spcPct val="0"/>
        </a:spcBef>
        <a:buNone/>
        <a:defRPr sz="4400" kern="1200">
          <a:solidFill>
            <a:schemeClr val="tx1"/>
          </a:solidFill>
          <a:latin typeface="+mj-lt"/>
          <a:ea typeface="+mj-ea"/>
          <a:cs typeface="+mj-cs"/>
        </a:defRPr>
      </a:lvl1pPr>
    </p:titleStyle>
    <p:bodyStyle>
      <a:lvl1pPr marL="342902" indent="-342902" algn="l" defTabSz="457203" rtl="0" eaLnBrk="1" latinLnBrk="0" hangingPunct="1">
        <a:spcBef>
          <a:spcPct val="20000"/>
        </a:spcBef>
        <a:buFont typeface="Arial"/>
        <a:buChar char="•"/>
        <a:defRPr sz="3200" kern="1200">
          <a:solidFill>
            <a:schemeClr val="tx1"/>
          </a:solidFill>
          <a:latin typeface="+mn-lt"/>
          <a:ea typeface="+mn-ea"/>
          <a:cs typeface="+mn-cs"/>
        </a:defRPr>
      </a:lvl1pPr>
      <a:lvl2pPr marL="742956" indent="-285752" algn="l" defTabSz="457203" rtl="0" eaLnBrk="1" latinLnBrk="0" hangingPunct="1">
        <a:spcBef>
          <a:spcPct val="20000"/>
        </a:spcBef>
        <a:buFont typeface="Arial"/>
        <a:buChar char="–"/>
        <a:defRPr sz="2800" kern="1200">
          <a:solidFill>
            <a:schemeClr val="tx1"/>
          </a:solidFill>
          <a:latin typeface="+mn-lt"/>
          <a:ea typeface="+mn-ea"/>
          <a:cs typeface="+mn-cs"/>
        </a:defRPr>
      </a:lvl2pPr>
      <a:lvl3pPr marL="1143008" indent="-228602" algn="l" defTabSz="457203" rtl="0" eaLnBrk="1" latinLnBrk="0" hangingPunct="1">
        <a:spcBef>
          <a:spcPct val="20000"/>
        </a:spcBef>
        <a:buFont typeface="Arial"/>
        <a:buChar char="•"/>
        <a:defRPr sz="2400" kern="1200">
          <a:solidFill>
            <a:schemeClr val="tx1"/>
          </a:solidFill>
          <a:latin typeface="+mn-lt"/>
          <a:ea typeface="+mn-ea"/>
          <a:cs typeface="+mn-cs"/>
        </a:defRPr>
      </a:lvl3pPr>
      <a:lvl4pPr marL="1600212" indent="-228602" algn="l" defTabSz="457203" rtl="0" eaLnBrk="1" latinLnBrk="0" hangingPunct="1">
        <a:spcBef>
          <a:spcPct val="20000"/>
        </a:spcBef>
        <a:buFont typeface="Arial"/>
        <a:buChar char="–"/>
        <a:defRPr sz="2000" kern="1200">
          <a:solidFill>
            <a:schemeClr val="tx1"/>
          </a:solidFill>
          <a:latin typeface="+mn-lt"/>
          <a:ea typeface="+mn-ea"/>
          <a:cs typeface="+mn-cs"/>
        </a:defRPr>
      </a:lvl4pPr>
      <a:lvl5pPr marL="2057416" indent="-228602" algn="l" defTabSz="457203" rtl="0" eaLnBrk="1" latinLnBrk="0" hangingPunct="1">
        <a:spcBef>
          <a:spcPct val="20000"/>
        </a:spcBef>
        <a:buFont typeface="Arial"/>
        <a:buChar char="»"/>
        <a:defRPr sz="2000" kern="1200">
          <a:solidFill>
            <a:schemeClr val="tx1"/>
          </a:solidFill>
          <a:latin typeface="+mn-lt"/>
          <a:ea typeface="+mn-ea"/>
          <a:cs typeface="+mn-cs"/>
        </a:defRPr>
      </a:lvl5pPr>
      <a:lvl6pPr marL="2514619" indent="-228602" algn="l" defTabSz="457203" rtl="0" eaLnBrk="1" latinLnBrk="0" hangingPunct="1">
        <a:spcBef>
          <a:spcPct val="20000"/>
        </a:spcBef>
        <a:buFont typeface="Arial"/>
        <a:buChar char="•"/>
        <a:defRPr sz="2000" kern="1200">
          <a:solidFill>
            <a:schemeClr val="tx1"/>
          </a:solidFill>
          <a:latin typeface="+mn-lt"/>
          <a:ea typeface="+mn-ea"/>
          <a:cs typeface="+mn-cs"/>
        </a:defRPr>
      </a:lvl6pPr>
      <a:lvl7pPr marL="2971822" indent="-228602" algn="l" defTabSz="457203" rtl="0" eaLnBrk="1" latinLnBrk="0" hangingPunct="1">
        <a:spcBef>
          <a:spcPct val="20000"/>
        </a:spcBef>
        <a:buFont typeface="Arial"/>
        <a:buChar char="•"/>
        <a:defRPr sz="2000" kern="1200">
          <a:solidFill>
            <a:schemeClr val="tx1"/>
          </a:solidFill>
          <a:latin typeface="+mn-lt"/>
          <a:ea typeface="+mn-ea"/>
          <a:cs typeface="+mn-cs"/>
        </a:defRPr>
      </a:lvl7pPr>
      <a:lvl8pPr marL="3429026" indent="-228602" algn="l" defTabSz="457203" rtl="0" eaLnBrk="1" latinLnBrk="0" hangingPunct="1">
        <a:spcBef>
          <a:spcPct val="20000"/>
        </a:spcBef>
        <a:buFont typeface="Arial"/>
        <a:buChar char="•"/>
        <a:defRPr sz="2000" kern="1200">
          <a:solidFill>
            <a:schemeClr val="tx1"/>
          </a:solidFill>
          <a:latin typeface="+mn-lt"/>
          <a:ea typeface="+mn-ea"/>
          <a:cs typeface="+mn-cs"/>
        </a:defRPr>
      </a:lvl8pPr>
      <a:lvl9pPr marL="3886229" indent="-228602" algn="l" defTabSz="45720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3" rtl="0" eaLnBrk="1" latinLnBrk="0" hangingPunct="1">
        <a:defRPr sz="1800" kern="1200">
          <a:solidFill>
            <a:schemeClr val="tx1"/>
          </a:solidFill>
          <a:latin typeface="+mn-lt"/>
          <a:ea typeface="+mn-ea"/>
          <a:cs typeface="+mn-cs"/>
        </a:defRPr>
      </a:lvl1pPr>
      <a:lvl2pPr marL="457203" algn="l" defTabSz="457203" rtl="0" eaLnBrk="1" latinLnBrk="0" hangingPunct="1">
        <a:defRPr sz="1800" kern="1200">
          <a:solidFill>
            <a:schemeClr val="tx1"/>
          </a:solidFill>
          <a:latin typeface="+mn-lt"/>
          <a:ea typeface="+mn-ea"/>
          <a:cs typeface="+mn-cs"/>
        </a:defRPr>
      </a:lvl2pPr>
      <a:lvl3pPr marL="914407" algn="l" defTabSz="457203" rtl="0" eaLnBrk="1" latinLnBrk="0" hangingPunct="1">
        <a:defRPr sz="1800" kern="1200">
          <a:solidFill>
            <a:schemeClr val="tx1"/>
          </a:solidFill>
          <a:latin typeface="+mn-lt"/>
          <a:ea typeface="+mn-ea"/>
          <a:cs typeface="+mn-cs"/>
        </a:defRPr>
      </a:lvl3pPr>
      <a:lvl4pPr marL="1371610" algn="l" defTabSz="457203" rtl="0" eaLnBrk="1" latinLnBrk="0" hangingPunct="1">
        <a:defRPr sz="1800" kern="1200">
          <a:solidFill>
            <a:schemeClr val="tx1"/>
          </a:solidFill>
          <a:latin typeface="+mn-lt"/>
          <a:ea typeface="+mn-ea"/>
          <a:cs typeface="+mn-cs"/>
        </a:defRPr>
      </a:lvl4pPr>
      <a:lvl5pPr marL="1828813" algn="l" defTabSz="457203" rtl="0" eaLnBrk="1" latinLnBrk="0" hangingPunct="1">
        <a:defRPr sz="1800" kern="1200">
          <a:solidFill>
            <a:schemeClr val="tx1"/>
          </a:solidFill>
          <a:latin typeface="+mn-lt"/>
          <a:ea typeface="+mn-ea"/>
          <a:cs typeface="+mn-cs"/>
        </a:defRPr>
      </a:lvl5pPr>
      <a:lvl6pPr marL="2286017" algn="l" defTabSz="457203" rtl="0" eaLnBrk="1" latinLnBrk="0" hangingPunct="1">
        <a:defRPr sz="1800" kern="1200">
          <a:solidFill>
            <a:schemeClr val="tx1"/>
          </a:solidFill>
          <a:latin typeface="+mn-lt"/>
          <a:ea typeface="+mn-ea"/>
          <a:cs typeface="+mn-cs"/>
        </a:defRPr>
      </a:lvl6pPr>
      <a:lvl7pPr marL="2743221" algn="l" defTabSz="457203" rtl="0" eaLnBrk="1" latinLnBrk="0" hangingPunct="1">
        <a:defRPr sz="1800" kern="1200">
          <a:solidFill>
            <a:schemeClr val="tx1"/>
          </a:solidFill>
          <a:latin typeface="+mn-lt"/>
          <a:ea typeface="+mn-ea"/>
          <a:cs typeface="+mn-cs"/>
        </a:defRPr>
      </a:lvl7pPr>
      <a:lvl8pPr marL="3200424" algn="l" defTabSz="457203" rtl="0" eaLnBrk="1" latinLnBrk="0" hangingPunct="1">
        <a:defRPr sz="1800" kern="1200">
          <a:solidFill>
            <a:schemeClr val="tx1"/>
          </a:solidFill>
          <a:latin typeface="+mn-lt"/>
          <a:ea typeface="+mn-ea"/>
          <a:cs typeface="+mn-cs"/>
        </a:defRPr>
      </a:lvl8pPr>
      <a:lvl9pPr marL="3657627" algn="l" defTabSz="45720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098"/>
            <a:ext cx="7886700" cy="99509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70486"/>
            <a:ext cx="7886700" cy="326652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71678"/>
            <a:ext cx="2057400" cy="274097"/>
          </a:xfrm>
          <a:prstGeom prst="rect">
            <a:avLst/>
          </a:prstGeom>
        </p:spPr>
        <p:txBody>
          <a:bodyPr vert="horz" lIns="91440" tIns="45720" rIns="91440" bIns="45720" rtlCol="0" anchor="ctr"/>
          <a:lstStyle>
            <a:lvl1pPr algn="l">
              <a:defRPr sz="900">
                <a:solidFill>
                  <a:schemeClr val="tx1">
                    <a:tint val="75000"/>
                  </a:schemeClr>
                </a:solidFill>
              </a:defRPr>
            </a:lvl1pPr>
          </a:lstStyle>
          <a:p>
            <a:fld id="{FA5E1425-AB73-1E47-B4AA-E0CA51D26D98}" type="datetimeFigureOut">
              <a:rPr lang="en-US" smtClean="0"/>
              <a:t>6/1/22</a:t>
            </a:fld>
            <a:endParaRPr lang="en-US"/>
          </a:p>
        </p:txBody>
      </p:sp>
      <p:sp>
        <p:nvSpPr>
          <p:cNvPr id="5" name="Footer Placeholder 4"/>
          <p:cNvSpPr>
            <a:spLocks noGrp="1"/>
          </p:cNvSpPr>
          <p:nvPr>
            <p:ph type="ftr" sz="quarter" idx="3"/>
          </p:nvPr>
        </p:nvSpPr>
        <p:spPr>
          <a:xfrm>
            <a:off x="3028950" y="4771678"/>
            <a:ext cx="3086100" cy="274097"/>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71678"/>
            <a:ext cx="2057400" cy="274097"/>
          </a:xfrm>
          <a:prstGeom prst="rect">
            <a:avLst/>
          </a:prstGeom>
        </p:spPr>
        <p:txBody>
          <a:bodyPr vert="horz" lIns="91440" tIns="45720" rIns="91440" bIns="45720" rtlCol="0" anchor="ctr"/>
          <a:lstStyle>
            <a:lvl1pPr algn="r">
              <a:defRPr sz="900">
                <a:solidFill>
                  <a:schemeClr val="tx1">
                    <a:tint val="75000"/>
                  </a:schemeClr>
                </a:solidFill>
              </a:defRPr>
            </a:lvl1pPr>
          </a:lstStyle>
          <a:p>
            <a:fld id="{D27209D5-9207-4E41-8902-F4F7BFE4C065}" type="slidenum">
              <a:rPr lang="en-US" smtClean="0"/>
              <a:t>‹#›</a:t>
            </a:fld>
            <a:endParaRPr lang="en-US"/>
          </a:p>
        </p:txBody>
      </p:sp>
    </p:spTree>
    <p:extLst>
      <p:ext uri="{BB962C8B-B14F-4D97-AF65-F5344CB8AC3E}">
        <p14:creationId xmlns:p14="http://schemas.microsoft.com/office/powerpoint/2010/main" val="341211408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67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hyperlink" Target="https://education.ky.gov/districts/SHS/Pages/Student-Health-Data.aspx" TargetMode="External"/><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kbn.ky.gov/Pages/SearchResults.aspx?terms=number+of+school+nurses&amp;affiliateId=kbn.ky.gov"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png"/><Relationship Id="rId7" Type="http://schemas.openxmlformats.org/officeDocument/2006/relationships/image" Target="../media/image16.jpeg"/><Relationship Id="rId12" Type="http://schemas.openxmlformats.org/officeDocument/2006/relationships/image" Target="../media/image21.jpeg"/><Relationship Id="rId2"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image" Target="../media/image15.pn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3" Type="http://schemas.openxmlformats.org/officeDocument/2006/relationships/image" Target="../media/image26.jfif"/><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diabetesdietblog.com/2020/01/23/bmj-children-with-type-one-diabetes-do-just-as-well-with-jags-as-pump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tylercipriani.com/blog/2019/12/31/the-square-kno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www.flickr.com/photos/71195909@N03/2895587433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www.aliem.com/2019/01/teaming-tips-case-4-faculty-incubator/"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hyperlink" Target="https://2020.igem.org/Team:MIT/Poste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image" Target="../media/image8.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9.jp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chfs.ky.gov/agencies/dph/dpqi/cdpb/dpcp/DiabetesReport.pdf" TargetMode="External"/><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0.jpg"/><Relationship Id="rId4" Type="http://schemas.openxmlformats.org/officeDocument/2006/relationships/hyperlink" Target="https://education.ky.gov/districts/SHS/Pages/Student-Health-Data.asp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ducation.ky.gov/districts/SHS/Pages/Student-Health-Data.aspx" TargetMode="External"/><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1.jpg"/><Relationship Id="rId4" Type="http://schemas.openxmlformats.org/officeDocument/2006/relationships/hyperlink" Target="https://kbn.ky.gov/Pages/SearchResults.aspx?terms=number+of+school+nurses&amp;affiliateId=kbn.k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58ABE36-3E3A-7540-B21F-FD5AFAD387C8}"/>
              </a:ext>
            </a:extLst>
          </p:cNvPr>
          <p:cNvPicPr>
            <a:picLocks noChangeAspect="1"/>
          </p:cNvPicPr>
          <p:nvPr/>
        </p:nvPicPr>
        <p:blipFill>
          <a:blip r:embed="rId2"/>
          <a:stretch>
            <a:fillRect/>
          </a:stretch>
        </p:blipFill>
        <p:spPr>
          <a:xfrm>
            <a:off x="3438726" y="4280522"/>
            <a:ext cx="2266548" cy="755516"/>
          </a:xfrm>
          <a:prstGeom prst="rect">
            <a:avLst/>
          </a:prstGeom>
        </p:spPr>
      </p:pic>
      <p:sp>
        <p:nvSpPr>
          <p:cNvPr id="4" name="Title 3">
            <a:extLst>
              <a:ext uri="{FF2B5EF4-FFF2-40B4-BE49-F238E27FC236}">
                <a16:creationId xmlns:a16="http://schemas.microsoft.com/office/drawing/2014/main" id="{225CB815-ABC0-6143-9EAF-34AB213FA56D}"/>
              </a:ext>
            </a:extLst>
          </p:cNvPr>
          <p:cNvSpPr txBox="1">
            <a:spLocks/>
          </p:cNvSpPr>
          <p:nvPr/>
        </p:nvSpPr>
        <p:spPr>
          <a:xfrm>
            <a:off x="1139825" y="489757"/>
            <a:ext cx="6864350" cy="85804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US" sz="6000" b="1" dirty="0">
                <a:solidFill>
                  <a:srgbClr val="7030A0"/>
                </a:solidFill>
                <a:latin typeface="Arial Black" panose="020B0604020202020204" pitchFamily="34" charset="0"/>
                <a:ea typeface="ヒラギノ角ゴ Pro W3" charset="0"/>
                <a:cs typeface="Arial Black" panose="020B0604020202020204" pitchFamily="34" charset="0"/>
              </a:rPr>
              <a:t>WELCOME TO </a:t>
            </a:r>
          </a:p>
        </p:txBody>
      </p:sp>
      <p:pic>
        <p:nvPicPr>
          <p:cNvPr id="6" name="Picture 5" descr="Logo, company name&#10;&#10;Description automatically generated">
            <a:extLst>
              <a:ext uri="{FF2B5EF4-FFF2-40B4-BE49-F238E27FC236}">
                <a16:creationId xmlns:a16="http://schemas.microsoft.com/office/drawing/2014/main" id="{EFBA2AF7-50EB-C848-87B2-FBD9A4414A67}"/>
              </a:ext>
            </a:extLst>
          </p:cNvPr>
          <p:cNvPicPr>
            <a:picLocks noChangeAspect="1"/>
          </p:cNvPicPr>
          <p:nvPr/>
        </p:nvPicPr>
        <p:blipFill>
          <a:blip r:embed="rId3"/>
          <a:stretch>
            <a:fillRect/>
          </a:stretch>
        </p:blipFill>
        <p:spPr>
          <a:xfrm>
            <a:off x="1284976" y="1510480"/>
            <a:ext cx="6574049" cy="2289981"/>
          </a:xfrm>
          <a:prstGeom prst="rect">
            <a:avLst/>
          </a:prstGeom>
        </p:spPr>
      </p:pic>
    </p:spTree>
    <p:extLst>
      <p:ext uri="{BB962C8B-B14F-4D97-AF65-F5344CB8AC3E}">
        <p14:creationId xmlns:p14="http://schemas.microsoft.com/office/powerpoint/2010/main" val="2892997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Education Need/Practice Gap</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10</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9" name="Rectangle 8">
            <a:extLst>
              <a:ext uri="{FF2B5EF4-FFF2-40B4-BE49-F238E27FC236}">
                <a16:creationId xmlns:a16="http://schemas.microsoft.com/office/drawing/2014/main" id="{50BF97DB-ADE0-3F6C-1250-A3A42DD8A3CA}"/>
              </a:ext>
            </a:extLst>
          </p:cNvPr>
          <p:cNvSpPr/>
          <p:nvPr/>
        </p:nvSpPr>
        <p:spPr>
          <a:xfrm>
            <a:off x="-441435" y="4632849"/>
            <a:ext cx="7577384" cy="461665"/>
          </a:xfrm>
          <a:prstGeom prst="rect">
            <a:avLst/>
          </a:prstGeom>
        </p:spPr>
        <p:txBody>
          <a:bodyPr wrap="square">
            <a:spAutoFit/>
          </a:bodyPr>
          <a:lstStyle/>
          <a:p>
            <a:pPr lvl="1"/>
            <a:r>
              <a:rPr lang="en-US" sz="800" dirty="0">
                <a:latin typeface="Calibri" panose="020F0502020204030204" pitchFamily="34" charset="0"/>
              </a:rPr>
              <a:t>Kentucky Dept. of Education (2021). Retrieved from</a:t>
            </a:r>
          </a:p>
          <a:p>
            <a:pPr lvl="1"/>
            <a:r>
              <a:rPr lang="en-US" sz="800" dirty="0">
                <a:latin typeface="Calibri" panose="020F0502020204030204" pitchFamily="34" charset="0"/>
                <a:hlinkClick r:id="rId3"/>
              </a:rPr>
              <a:t>https://education.ky.gov/districts/SHS/Pages/Student-Health-Data.aspx</a:t>
            </a:r>
            <a:r>
              <a:rPr lang="en-US" sz="800" dirty="0">
                <a:latin typeface="Calibri" panose="020F0502020204030204" pitchFamily="34" charset="0"/>
              </a:rPr>
              <a:t> </a:t>
            </a:r>
          </a:p>
          <a:p>
            <a:pPr lvl="1"/>
            <a:r>
              <a:rPr lang="en-US" sz="800" dirty="0">
                <a:latin typeface="Calibri" panose="020F0502020204030204" pitchFamily="34" charset="0"/>
              </a:rPr>
              <a:t>Kentucky Board of Nursing (2020). Retrieved from </a:t>
            </a:r>
            <a:r>
              <a:rPr lang="en-US" sz="800" dirty="0">
                <a:latin typeface="Calibri" panose="020F0502020204030204" pitchFamily="34" charset="0"/>
                <a:hlinkClick r:id="rId4"/>
              </a:rPr>
              <a:t>https://kbn.ky.gov/Pages/SearchResults.aspx?terms=number+of+school+nurses&amp;affiliateId=kbn.ky.gov</a:t>
            </a:r>
            <a:r>
              <a:rPr lang="en-US" sz="800" dirty="0">
                <a:latin typeface="Calibri" panose="020F0502020204030204" pitchFamily="34" charset="0"/>
              </a:rPr>
              <a:t>  </a:t>
            </a:r>
          </a:p>
        </p:txBody>
      </p:sp>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66253"/>
            <a:ext cx="7928869" cy="3034581"/>
          </a:xfrm>
        </p:spPr>
        <p:txBody>
          <a:bodyPr>
            <a:normAutofit/>
          </a:bodyPr>
          <a:lstStyle/>
          <a:p>
            <a:pPr>
              <a:spcAft>
                <a:spcPts val="600"/>
              </a:spcAft>
            </a:pPr>
            <a:r>
              <a:rPr lang="en-US" sz="1600" dirty="0"/>
              <a:t>Unlicensed school personnel were given authority (2014) to administer insulin in school settings under the delegation of a physician, advanced practice registered nurse, or registered nurse by KRS 158.838</a:t>
            </a:r>
          </a:p>
          <a:p>
            <a:pPr lvl="1">
              <a:spcAft>
                <a:spcPts val="1200"/>
              </a:spcAft>
            </a:pPr>
            <a:r>
              <a:rPr lang="en-US" sz="1400" dirty="0"/>
              <a:t>Unlicensed school personnel are required to successfully complete an approved course for administration of insulin and validate competency.</a:t>
            </a:r>
          </a:p>
          <a:p>
            <a:pPr>
              <a:spcAft>
                <a:spcPts val="1200"/>
              </a:spcAft>
            </a:pPr>
            <a:r>
              <a:rPr lang="en-US" sz="1600" dirty="0"/>
              <a:t>Districts are responsible for ensuring that the proper staff are trained each year with the new materials and maintain records of the trainings.</a:t>
            </a:r>
          </a:p>
          <a:p>
            <a:r>
              <a:rPr lang="en-US" sz="1600" dirty="0"/>
              <a:t>KY schools need access to a diabetes-specific training program that satisfies KRS 158.838 and 702 KAR 1:160 and provides a repository to maintain records related to personnel training.</a:t>
            </a:r>
          </a:p>
        </p:txBody>
      </p:sp>
    </p:spTree>
    <p:extLst>
      <p:ext uri="{BB962C8B-B14F-4D97-AF65-F5344CB8AC3E}">
        <p14:creationId xmlns:p14="http://schemas.microsoft.com/office/powerpoint/2010/main" val="912589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Stakeholder Team</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11</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36018"/>
            <a:ext cx="7928869" cy="1481958"/>
          </a:xfrm>
        </p:spPr>
        <p:txBody>
          <a:bodyPr>
            <a:normAutofit/>
          </a:bodyPr>
          <a:lstStyle/>
          <a:p>
            <a:pPr marL="0" indent="0">
              <a:lnSpc>
                <a:spcPct val="114000"/>
              </a:lnSpc>
              <a:spcAft>
                <a:spcPts val="600"/>
              </a:spcAft>
              <a:buNone/>
            </a:pPr>
            <a:r>
              <a:rPr lang="en-US" sz="2000" dirty="0"/>
              <a:t>The Diabetes in KY Schools training program stakeholder team is organized to lead the quest for educational support for school nurses and unlicensed school personnel to ensure children and adolescents with diabetes in Kentucky are safe at school.</a:t>
            </a:r>
          </a:p>
        </p:txBody>
      </p:sp>
      <p:pic>
        <p:nvPicPr>
          <p:cNvPr id="12" name="Picture 11">
            <a:extLst>
              <a:ext uri="{FF2B5EF4-FFF2-40B4-BE49-F238E27FC236}">
                <a16:creationId xmlns:a16="http://schemas.microsoft.com/office/drawing/2014/main" id="{D511FFBF-E014-1778-0A2A-5E66BEA4435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725118" y="3943664"/>
            <a:ext cx="1539785" cy="803977"/>
          </a:xfrm>
          <a:prstGeom prst="rect">
            <a:avLst/>
          </a:prstGeom>
        </p:spPr>
      </p:pic>
      <p:pic>
        <p:nvPicPr>
          <p:cNvPr id="13" name="Picture 12">
            <a:extLst>
              <a:ext uri="{FF2B5EF4-FFF2-40B4-BE49-F238E27FC236}">
                <a16:creationId xmlns:a16="http://schemas.microsoft.com/office/drawing/2014/main" id="{9D92F219-EFDD-8AA0-3055-C655BF545F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2426" y="3969011"/>
            <a:ext cx="799997" cy="803977"/>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B8612BA8-A15A-8257-FB55-E1C9811BB71B}"/>
              </a:ext>
            </a:extLst>
          </p:cNvPr>
          <p:cNvPicPr>
            <a:picLocks noChangeAspect="1"/>
          </p:cNvPicPr>
          <p:nvPr/>
        </p:nvPicPr>
        <p:blipFill>
          <a:blip r:embed="rId5"/>
          <a:stretch>
            <a:fillRect/>
          </a:stretch>
        </p:blipFill>
        <p:spPr>
          <a:xfrm>
            <a:off x="300029" y="3987396"/>
            <a:ext cx="1051864" cy="837047"/>
          </a:xfrm>
          <a:prstGeom prst="rect">
            <a:avLst/>
          </a:prstGeom>
        </p:spPr>
      </p:pic>
      <p:pic>
        <p:nvPicPr>
          <p:cNvPr id="15" name="Picture 14">
            <a:extLst>
              <a:ext uri="{FF2B5EF4-FFF2-40B4-BE49-F238E27FC236}">
                <a16:creationId xmlns:a16="http://schemas.microsoft.com/office/drawing/2014/main" id="{D6D9D119-E476-7CAE-ECF6-42BD81384991}"/>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470439" y="3969205"/>
            <a:ext cx="803977" cy="803977"/>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9CFD426B-D75A-4F3F-200E-9F6555B3C3D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56090" y="3207759"/>
            <a:ext cx="1462465" cy="545302"/>
          </a:xfrm>
          <a:prstGeom prst="rect">
            <a:avLst/>
          </a:prstGeom>
        </p:spPr>
      </p:pic>
      <p:pic>
        <p:nvPicPr>
          <p:cNvPr id="17" name="Picture 16">
            <a:extLst>
              <a:ext uri="{FF2B5EF4-FFF2-40B4-BE49-F238E27FC236}">
                <a16:creationId xmlns:a16="http://schemas.microsoft.com/office/drawing/2014/main" id="{B9ADCA59-BCF9-849A-8A48-79A0842797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93680" y="3180295"/>
            <a:ext cx="1569240" cy="613731"/>
          </a:xfrm>
          <a:prstGeom prst="rect">
            <a:avLst/>
          </a:prstGeom>
        </p:spPr>
      </p:pic>
      <p:pic>
        <p:nvPicPr>
          <p:cNvPr id="18" name="Picture 17">
            <a:extLst>
              <a:ext uri="{FF2B5EF4-FFF2-40B4-BE49-F238E27FC236}">
                <a16:creationId xmlns:a16="http://schemas.microsoft.com/office/drawing/2014/main" id="{D3E55ABC-ADB3-063D-9FEC-4029CA03226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31691" y="3108336"/>
            <a:ext cx="1414929" cy="754847"/>
          </a:xfrm>
          <a:prstGeom prst="rect">
            <a:avLst/>
          </a:prstGeom>
        </p:spPr>
      </p:pic>
      <p:pic>
        <p:nvPicPr>
          <p:cNvPr id="19" name="Picture 18">
            <a:extLst>
              <a:ext uri="{FF2B5EF4-FFF2-40B4-BE49-F238E27FC236}">
                <a16:creationId xmlns:a16="http://schemas.microsoft.com/office/drawing/2014/main" id="{C64D0C11-F4C0-C861-FA21-563F0E557AF3}"/>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334587" y="3236474"/>
            <a:ext cx="1574685" cy="516587"/>
          </a:xfrm>
          <a:prstGeom prst="rect">
            <a:avLst/>
          </a:prstGeom>
        </p:spPr>
      </p:pic>
      <p:pic>
        <p:nvPicPr>
          <p:cNvPr id="20" name="Picture 19">
            <a:extLst>
              <a:ext uri="{FF2B5EF4-FFF2-40B4-BE49-F238E27FC236}">
                <a16:creationId xmlns:a16="http://schemas.microsoft.com/office/drawing/2014/main" id="{9749DBC8-8E28-4F7C-387D-66C513773DE6}"/>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5561044" y="4068163"/>
            <a:ext cx="1363749" cy="675511"/>
          </a:xfrm>
          <a:prstGeom prst="rect">
            <a:avLst/>
          </a:prstGeom>
        </p:spPr>
      </p:pic>
      <p:pic>
        <p:nvPicPr>
          <p:cNvPr id="21" name="Picture 20">
            <a:extLst>
              <a:ext uri="{FF2B5EF4-FFF2-40B4-BE49-F238E27FC236}">
                <a16:creationId xmlns:a16="http://schemas.microsoft.com/office/drawing/2014/main" id="{3C37AC15-2DFA-8122-E204-CC138947B65C}"/>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5137134" y="3228303"/>
            <a:ext cx="1649006" cy="486146"/>
          </a:xfrm>
          <a:prstGeom prst="rect">
            <a:avLst/>
          </a:prstGeom>
        </p:spPr>
      </p:pic>
    </p:spTree>
    <p:extLst>
      <p:ext uri="{BB962C8B-B14F-4D97-AF65-F5344CB8AC3E}">
        <p14:creationId xmlns:p14="http://schemas.microsoft.com/office/powerpoint/2010/main" val="1393475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Training Program Overview</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12</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310396"/>
            <a:ext cx="7928869" cy="3034581"/>
          </a:xfrm>
        </p:spPr>
        <p:txBody>
          <a:bodyPr>
            <a:normAutofit/>
          </a:bodyPr>
          <a:lstStyle/>
          <a:p>
            <a:pPr>
              <a:spcAft>
                <a:spcPts val="600"/>
              </a:spcAft>
            </a:pPr>
            <a:r>
              <a:rPr lang="en-US" sz="1600" dirty="0"/>
              <a:t>Online and on-demand module format</a:t>
            </a:r>
          </a:p>
          <a:p>
            <a:pPr lvl="1">
              <a:spcAft>
                <a:spcPts val="600"/>
              </a:spcAft>
            </a:pPr>
            <a:r>
              <a:rPr lang="en-US" sz="1300" dirty="0"/>
              <a:t>Re-accessible throughout the year</a:t>
            </a:r>
          </a:p>
          <a:p>
            <a:pPr lvl="1">
              <a:spcAft>
                <a:spcPts val="600"/>
              </a:spcAft>
            </a:pPr>
            <a:r>
              <a:rPr lang="en-US" sz="1300" dirty="0"/>
              <a:t>Able to be updated as diabetes-related care and guidelines change</a:t>
            </a:r>
          </a:p>
          <a:p>
            <a:pPr>
              <a:spcAft>
                <a:spcPts val="600"/>
              </a:spcAft>
            </a:pPr>
            <a:r>
              <a:rPr lang="en-US" sz="1600" dirty="0"/>
              <a:t>Managed by CECentral at University of Kentucky</a:t>
            </a:r>
          </a:p>
          <a:p>
            <a:pPr>
              <a:spcAft>
                <a:spcPts val="600"/>
              </a:spcAft>
            </a:pPr>
            <a:r>
              <a:rPr lang="en-US" sz="1600" dirty="0"/>
              <a:t>Nominal fee </a:t>
            </a:r>
            <a:r>
              <a:rPr lang="en-US" sz="1400" dirty="0"/>
              <a:t>(collected by CECentral | Kentucky Department of Education approved)</a:t>
            </a:r>
          </a:p>
          <a:p>
            <a:pPr lvl="1">
              <a:spcAft>
                <a:spcPts val="600"/>
              </a:spcAft>
            </a:pPr>
            <a:r>
              <a:rPr lang="en-US" sz="1300" dirty="0"/>
              <a:t>Nurses completing the program receive Kentucky Board of Nursing approved Continuing Education credits</a:t>
            </a:r>
          </a:p>
          <a:p>
            <a:pPr lvl="1">
              <a:spcAft>
                <a:spcPts val="600"/>
              </a:spcAft>
            </a:pPr>
            <a:r>
              <a:rPr lang="en-US" sz="1300" dirty="0"/>
              <a:t>Unlicensed school personnel receive a certificate of completion</a:t>
            </a:r>
          </a:p>
          <a:p>
            <a:pPr lvl="1">
              <a:spcAft>
                <a:spcPts val="600"/>
              </a:spcAft>
            </a:pPr>
            <a:r>
              <a:rPr lang="en-US" sz="1300" dirty="0"/>
              <a:t>School districts able to monitor and request access reports </a:t>
            </a:r>
            <a:r>
              <a:rPr lang="en-US" sz="1200" dirty="0"/>
              <a:t>(through CECentral)</a:t>
            </a:r>
            <a:endParaRPr lang="en-US" sz="1300" dirty="0"/>
          </a:p>
        </p:txBody>
      </p:sp>
      <p:pic>
        <p:nvPicPr>
          <p:cNvPr id="6" name="Picture 5" descr="A group of children smiling&#10;&#10;Description automatically generated with medium confidence">
            <a:extLst>
              <a:ext uri="{FF2B5EF4-FFF2-40B4-BE49-F238E27FC236}">
                <a16:creationId xmlns:a16="http://schemas.microsoft.com/office/drawing/2014/main" id="{ADEC39F7-A33F-5B6B-E413-A4CF0075B407}"/>
              </a:ext>
            </a:extLst>
          </p:cNvPr>
          <p:cNvPicPr>
            <a:picLocks noChangeAspect="1"/>
          </p:cNvPicPr>
          <p:nvPr/>
        </p:nvPicPr>
        <p:blipFill>
          <a:blip r:embed="rId3"/>
          <a:stretch>
            <a:fillRect/>
          </a:stretch>
        </p:blipFill>
        <p:spPr>
          <a:xfrm>
            <a:off x="6594232" y="1063225"/>
            <a:ext cx="2315405" cy="912621"/>
          </a:xfrm>
          <a:prstGeom prst="rect">
            <a:avLst/>
          </a:prstGeom>
        </p:spPr>
      </p:pic>
    </p:spTree>
    <p:extLst>
      <p:ext uri="{BB962C8B-B14F-4D97-AF65-F5344CB8AC3E}">
        <p14:creationId xmlns:p14="http://schemas.microsoft.com/office/powerpoint/2010/main" val="2393260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Training Program Objectives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13</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59947"/>
            <a:ext cx="7928869" cy="3034581"/>
          </a:xfrm>
        </p:spPr>
        <p:txBody>
          <a:bodyPr>
            <a:normAutofit/>
          </a:bodyPr>
          <a:lstStyle/>
          <a:p>
            <a:pPr marL="0" indent="0">
              <a:lnSpc>
                <a:spcPct val="114000"/>
              </a:lnSpc>
              <a:spcAft>
                <a:spcPts val="600"/>
              </a:spcAft>
              <a:buNone/>
            </a:pPr>
            <a:r>
              <a:rPr lang="en-US" sz="2000" dirty="0"/>
              <a:t>This group of modules is intended for unlicensed school personnel and school nurses who have accepted the delegation to train </a:t>
            </a:r>
            <a:r>
              <a:rPr lang="en-US" sz="1800" dirty="0"/>
              <a:t>(nurses) </a:t>
            </a:r>
            <a:r>
              <a:rPr lang="en-US" sz="2000" dirty="0"/>
              <a:t>and provide </a:t>
            </a:r>
            <a:r>
              <a:rPr lang="en-US" sz="1800" dirty="0"/>
              <a:t>(designated unlicensed school personnel) </a:t>
            </a:r>
            <a:r>
              <a:rPr lang="en-US" sz="2000" dirty="0"/>
              <a:t>diabetes-related care and medication administration to students with diabetes in a school setting and during school-related activities.</a:t>
            </a:r>
          </a:p>
        </p:txBody>
      </p:sp>
      <p:pic>
        <p:nvPicPr>
          <p:cNvPr id="3" name="Picture 2" descr="Portrait of five young children with arms on each other's shoulders standing in school hallway">
            <a:extLst>
              <a:ext uri="{FF2B5EF4-FFF2-40B4-BE49-F238E27FC236}">
                <a16:creationId xmlns:a16="http://schemas.microsoft.com/office/drawing/2014/main" id="{5CCC189E-FEDB-4E85-A547-F70277622090}"/>
              </a:ext>
            </a:extLst>
          </p:cNvPr>
          <p:cNvPicPr>
            <a:picLocks noChangeAspect="1"/>
          </p:cNvPicPr>
          <p:nvPr/>
        </p:nvPicPr>
        <p:blipFill>
          <a:blip r:embed="rId3"/>
          <a:stretch>
            <a:fillRect/>
          </a:stretch>
        </p:blipFill>
        <p:spPr>
          <a:xfrm>
            <a:off x="4452730" y="3098802"/>
            <a:ext cx="2735106" cy="1823242"/>
          </a:xfrm>
          <a:prstGeom prst="rect">
            <a:avLst/>
          </a:prstGeom>
        </p:spPr>
      </p:pic>
    </p:spTree>
    <p:extLst>
      <p:ext uri="{BB962C8B-B14F-4D97-AF65-F5344CB8AC3E}">
        <p14:creationId xmlns:p14="http://schemas.microsoft.com/office/powerpoint/2010/main" val="2131918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1: Welcome and Overview</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14</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59947"/>
            <a:ext cx="8390408" cy="3192236"/>
          </a:xfrm>
        </p:spPr>
        <p:txBody>
          <a:bodyPr>
            <a:normAutofit/>
          </a:bodyPr>
          <a:lstStyle/>
          <a:p>
            <a:pPr>
              <a:spcAft>
                <a:spcPts val="600"/>
              </a:spcAft>
            </a:pPr>
            <a:r>
              <a:rPr lang="en-US" sz="2000" dirty="0"/>
              <a:t>Objectives:</a:t>
            </a:r>
          </a:p>
          <a:p>
            <a:pPr lvl="1">
              <a:spcAft>
                <a:spcPts val="600"/>
              </a:spcAft>
              <a:buFont typeface="Wingdings" pitchFamily="2" charset="2"/>
              <a:buChar char="ü"/>
            </a:pPr>
            <a:r>
              <a:rPr lang="en-US" sz="1600" dirty="0"/>
              <a:t>Review and recall the Kentucky state law(s) associated with diabetes in Kentucky schools</a:t>
            </a:r>
          </a:p>
          <a:p>
            <a:pPr lvl="1">
              <a:spcAft>
                <a:spcPts val="600"/>
              </a:spcAft>
              <a:buFont typeface="Wingdings" pitchFamily="2" charset="2"/>
              <a:buChar char="ü"/>
            </a:pPr>
            <a:r>
              <a:rPr lang="en-US" sz="1600" dirty="0"/>
              <a:t>Identify the responsibilities of the school nurse and unlicensed school personnel in diabetes-related care at school</a:t>
            </a:r>
          </a:p>
          <a:p>
            <a:pPr lvl="2">
              <a:spcAft>
                <a:spcPts val="600"/>
              </a:spcAft>
              <a:buFont typeface="Wingdings" pitchFamily="2" charset="2"/>
              <a:buChar char="ü"/>
            </a:pPr>
            <a:r>
              <a:rPr lang="en-US" sz="1400" dirty="0"/>
              <a:t>Identify the competency verification checklist to be utilized by school nurses for designated unlicensed individuals delegated to perform diabetes care tasks in their specific school</a:t>
            </a:r>
          </a:p>
          <a:p>
            <a:pPr lvl="1">
              <a:spcAft>
                <a:spcPts val="600"/>
              </a:spcAft>
              <a:buFont typeface="Wingdings" pitchFamily="2" charset="2"/>
              <a:buChar char="ü"/>
            </a:pPr>
            <a:r>
              <a:rPr lang="en-US" sz="1600" dirty="0"/>
              <a:t>Recognize state and federal legal considerations for school-age children with diabetes</a:t>
            </a:r>
          </a:p>
          <a:p>
            <a:pPr lvl="1">
              <a:spcAft>
                <a:spcPts val="600"/>
              </a:spcAft>
              <a:buFont typeface="Wingdings" pitchFamily="2" charset="2"/>
              <a:buChar char="ü"/>
            </a:pPr>
            <a:r>
              <a:rPr lang="en-US" sz="1600" dirty="0"/>
              <a:t>Understand diabetes and the self-care behaviors, related tasks, care, and monitoring relative to school-age children with diabetes</a:t>
            </a:r>
          </a:p>
          <a:p>
            <a:pPr lvl="1">
              <a:spcAft>
                <a:spcPts val="600"/>
              </a:spcAft>
              <a:buFont typeface="Wingdings" pitchFamily="2" charset="2"/>
              <a:buChar char="ü"/>
            </a:pPr>
            <a:r>
              <a:rPr lang="en-US" sz="1600" dirty="0"/>
              <a:t>Recognize the importance of healthy coping behavior in students with diabetes</a:t>
            </a:r>
          </a:p>
          <a:p>
            <a:pPr lvl="1">
              <a:spcAft>
                <a:spcPts val="600"/>
              </a:spcAft>
            </a:pPr>
            <a:endParaRPr lang="en-US" sz="1000" dirty="0"/>
          </a:p>
        </p:txBody>
      </p:sp>
    </p:spTree>
    <p:extLst>
      <p:ext uri="{BB962C8B-B14F-4D97-AF65-F5344CB8AC3E}">
        <p14:creationId xmlns:p14="http://schemas.microsoft.com/office/powerpoint/2010/main" val="2960643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fontScale="90000"/>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2: Diabetes Management, Nutrition, and Exercise</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15</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373458"/>
            <a:ext cx="8390408" cy="3192236"/>
          </a:xfrm>
        </p:spPr>
        <p:txBody>
          <a:bodyPr>
            <a:normAutofit/>
          </a:bodyPr>
          <a:lstStyle/>
          <a:p>
            <a:pPr>
              <a:spcAft>
                <a:spcPts val="600"/>
              </a:spcAft>
            </a:pPr>
            <a:r>
              <a:rPr lang="en-US" sz="2000" dirty="0"/>
              <a:t>Objectives:</a:t>
            </a:r>
          </a:p>
          <a:p>
            <a:pPr lvl="1">
              <a:spcAft>
                <a:spcPts val="600"/>
              </a:spcAft>
              <a:buFont typeface="Wingdings" pitchFamily="2" charset="2"/>
              <a:buChar char="ü"/>
            </a:pPr>
            <a:r>
              <a:rPr lang="en-US" sz="1600" dirty="0"/>
              <a:t>Review examples of diabetes medical management plans (DMMPs)</a:t>
            </a:r>
          </a:p>
          <a:p>
            <a:pPr lvl="1">
              <a:spcAft>
                <a:spcPts val="600"/>
              </a:spcAft>
              <a:buFont typeface="Wingdings" pitchFamily="2" charset="2"/>
              <a:buChar char="ü"/>
            </a:pPr>
            <a:r>
              <a:rPr lang="en-US" sz="1600" dirty="0"/>
              <a:t>Identify important components of nutrition and their role in the body</a:t>
            </a:r>
          </a:p>
          <a:p>
            <a:pPr lvl="1">
              <a:spcAft>
                <a:spcPts val="600"/>
              </a:spcAft>
              <a:buFont typeface="Wingdings" pitchFamily="2" charset="2"/>
              <a:buChar char="ü"/>
            </a:pPr>
            <a:r>
              <a:rPr lang="en-US" sz="1600" dirty="0"/>
              <a:t>Demonstrate food label reading and other useful tools in counting carbohydrates</a:t>
            </a:r>
          </a:p>
          <a:p>
            <a:pPr lvl="1">
              <a:spcAft>
                <a:spcPts val="600"/>
              </a:spcAft>
              <a:buFont typeface="Wingdings" pitchFamily="2" charset="2"/>
              <a:buChar char="ü"/>
            </a:pPr>
            <a:r>
              <a:rPr lang="en-US" sz="1600" dirty="0"/>
              <a:t>Define importance of exercise and preparing for changes in blood glucose during exercise</a:t>
            </a:r>
          </a:p>
          <a:p>
            <a:pPr lvl="1">
              <a:spcAft>
                <a:spcPts val="600"/>
              </a:spcAft>
              <a:buFont typeface="Wingdings" pitchFamily="2" charset="2"/>
              <a:buChar char="ü"/>
            </a:pPr>
            <a:r>
              <a:rPr lang="en-US" sz="1600" dirty="0"/>
              <a:t>Review signs and symptoms of hyperglycemia, hypoglycemia, and diabetic ketoacidosis (DKA) along with treatment plan</a:t>
            </a:r>
          </a:p>
          <a:p>
            <a:pPr lvl="1">
              <a:spcAft>
                <a:spcPts val="600"/>
              </a:spcAft>
              <a:buFont typeface="Wingdings" pitchFamily="2" charset="2"/>
              <a:buChar char="ü"/>
            </a:pPr>
            <a:r>
              <a:rPr lang="en-US" sz="1600" dirty="0"/>
              <a:t>Define ketones and their relation to diabetes and illness</a:t>
            </a:r>
          </a:p>
          <a:p>
            <a:pPr lvl="2">
              <a:spcAft>
                <a:spcPts val="600"/>
              </a:spcAft>
              <a:buFont typeface="Wingdings" pitchFamily="2" charset="2"/>
              <a:buChar char="ü"/>
            </a:pPr>
            <a:r>
              <a:rPr lang="en-US" sz="1400" dirty="0"/>
              <a:t>Demonstrate checking urine ketones</a:t>
            </a:r>
          </a:p>
        </p:txBody>
      </p:sp>
      <p:pic>
        <p:nvPicPr>
          <p:cNvPr id="3" name="Picture 2" descr="Children playing football">
            <a:extLst>
              <a:ext uri="{FF2B5EF4-FFF2-40B4-BE49-F238E27FC236}">
                <a16:creationId xmlns:a16="http://schemas.microsoft.com/office/drawing/2014/main" id="{A11EBEE1-719E-39D1-E484-E59455E383E9}"/>
              </a:ext>
            </a:extLst>
          </p:cNvPr>
          <p:cNvPicPr>
            <a:picLocks noChangeAspect="1"/>
          </p:cNvPicPr>
          <p:nvPr/>
        </p:nvPicPr>
        <p:blipFill>
          <a:blip r:embed="rId3"/>
          <a:stretch>
            <a:fillRect/>
          </a:stretch>
        </p:blipFill>
        <p:spPr>
          <a:xfrm>
            <a:off x="6912820" y="634044"/>
            <a:ext cx="1773980" cy="1182653"/>
          </a:xfrm>
          <a:prstGeom prst="rect">
            <a:avLst/>
          </a:prstGeom>
        </p:spPr>
      </p:pic>
    </p:spTree>
    <p:extLst>
      <p:ext uri="{BB962C8B-B14F-4D97-AF65-F5344CB8AC3E}">
        <p14:creationId xmlns:p14="http://schemas.microsoft.com/office/powerpoint/2010/main" val="351292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fontScale="90000"/>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3: Diabetes Medications and Emergencies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16</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3"/>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373458"/>
            <a:ext cx="8390408" cy="3192236"/>
          </a:xfrm>
        </p:spPr>
        <p:txBody>
          <a:bodyPr>
            <a:normAutofit/>
          </a:bodyPr>
          <a:lstStyle/>
          <a:p>
            <a:pPr>
              <a:spcAft>
                <a:spcPts val="600"/>
              </a:spcAft>
            </a:pPr>
            <a:r>
              <a:rPr lang="en-US" sz="2000" dirty="0"/>
              <a:t>Objectives:</a:t>
            </a:r>
          </a:p>
          <a:p>
            <a:pPr lvl="1">
              <a:spcAft>
                <a:spcPts val="600"/>
              </a:spcAft>
              <a:buFont typeface="Wingdings" pitchFamily="2" charset="2"/>
              <a:buChar char="ü"/>
            </a:pPr>
            <a:r>
              <a:rPr lang="en-US" sz="1600" dirty="0"/>
              <a:t>Identify therapies for management of type 1 and type 2 diabetes</a:t>
            </a:r>
          </a:p>
          <a:p>
            <a:pPr lvl="1">
              <a:spcAft>
                <a:spcPts val="600"/>
              </a:spcAft>
              <a:buFont typeface="Wingdings" pitchFamily="2" charset="2"/>
              <a:buChar char="ü"/>
            </a:pPr>
            <a:r>
              <a:rPr lang="en-US" sz="1600" dirty="0"/>
              <a:t>Identify types of insulin used by students and their various formulations</a:t>
            </a:r>
          </a:p>
          <a:p>
            <a:pPr lvl="1">
              <a:spcAft>
                <a:spcPts val="600"/>
              </a:spcAft>
              <a:buFont typeface="Wingdings" pitchFamily="2" charset="2"/>
              <a:buChar char="ü"/>
            </a:pPr>
            <a:r>
              <a:rPr lang="en-US" sz="1600" dirty="0"/>
              <a:t>Identify appropriate locations to give subcutaneous insulin injections and insulin injections with a vial and syringe and an insulin pen</a:t>
            </a:r>
          </a:p>
          <a:p>
            <a:pPr lvl="1">
              <a:spcAft>
                <a:spcPts val="600"/>
              </a:spcAft>
              <a:buFont typeface="Wingdings" pitchFamily="2" charset="2"/>
              <a:buChar char="ü"/>
            </a:pPr>
            <a:r>
              <a:rPr lang="en-US" sz="1600" dirty="0"/>
              <a:t>Discuss emergency action plans for treatment of severe hypoglycemia</a:t>
            </a:r>
          </a:p>
          <a:p>
            <a:pPr lvl="1">
              <a:spcAft>
                <a:spcPts val="600"/>
              </a:spcAft>
              <a:buFont typeface="Wingdings" pitchFamily="2" charset="2"/>
              <a:buChar char="ü"/>
            </a:pPr>
            <a:r>
              <a:rPr lang="en-US" sz="1600" dirty="0"/>
              <a:t>Define diabetic ketoacidosis (DKA), identify symptoms and causes</a:t>
            </a:r>
            <a:endParaRPr lang="en-US" sz="1300" dirty="0"/>
          </a:p>
          <a:p>
            <a:pPr lvl="1">
              <a:spcAft>
                <a:spcPts val="600"/>
              </a:spcAft>
            </a:pPr>
            <a:endParaRPr lang="en-US" sz="1000" dirty="0"/>
          </a:p>
        </p:txBody>
      </p:sp>
      <p:pic>
        <p:nvPicPr>
          <p:cNvPr id="6" name="Picture 5" descr="Person holding needle">
            <a:extLst>
              <a:ext uri="{FF2B5EF4-FFF2-40B4-BE49-F238E27FC236}">
                <a16:creationId xmlns:a16="http://schemas.microsoft.com/office/drawing/2014/main" id="{0B2463DA-1BD5-9502-57DE-2D2BBE2A94C9}"/>
              </a:ext>
            </a:extLst>
          </p:cNvPr>
          <p:cNvPicPr>
            <a:picLocks noChangeAspect="1"/>
          </p:cNvPicPr>
          <p:nvPr/>
        </p:nvPicPr>
        <p:blipFill>
          <a:blip r:embed="rId4"/>
          <a:stretch>
            <a:fillRect/>
          </a:stretch>
        </p:blipFill>
        <p:spPr>
          <a:xfrm>
            <a:off x="6862275" y="3309294"/>
            <a:ext cx="1985333" cy="1323555"/>
          </a:xfrm>
          <a:prstGeom prst="rect">
            <a:avLst/>
          </a:prstGeom>
        </p:spPr>
      </p:pic>
    </p:spTree>
    <p:extLst>
      <p:ext uri="{BB962C8B-B14F-4D97-AF65-F5344CB8AC3E}">
        <p14:creationId xmlns:p14="http://schemas.microsoft.com/office/powerpoint/2010/main" val="2370777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4: Type 2 in Youth </a:t>
            </a:r>
            <a:r>
              <a:rPr lang="en-US" sz="2000" b="1" dirty="0">
                <a:solidFill>
                  <a:srgbClr val="7030A0"/>
                </a:solidFill>
                <a:latin typeface="Arial Black" panose="020B0604020202020204" pitchFamily="34" charset="0"/>
                <a:ea typeface="ヒラギノ角ゴ Pro W3" charset="0"/>
                <a:cs typeface="Arial Black" panose="020B0604020202020204" pitchFamily="34" charset="0"/>
              </a:rPr>
              <a:t>(NEW)</a:t>
            </a:r>
            <a:endParaRPr lang="en-US" sz="2800" b="1" dirty="0">
              <a:solidFill>
                <a:srgbClr val="7030A0"/>
              </a:solidFill>
              <a:latin typeface="Arial Black" panose="020B0604020202020204" pitchFamily="34" charset="0"/>
              <a:ea typeface="ヒラギノ角ゴ Pro W3" charset="0"/>
              <a:cs typeface="Arial Black" panose="020B0604020202020204" pitchFamily="34" charset="0"/>
            </a:endParaRP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17</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85171"/>
            <a:ext cx="8390408" cy="3192236"/>
          </a:xfrm>
        </p:spPr>
        <p:txBody>
          <a:bodyPr>
            <a:normAutofit/>
          </a:bodyPr>
          <a:lstStyle/>
          <a:p>
            <a:pPr>
              <a:spcAft>
                <a:spcPts val="600"/>
              </a:spcAft>
            </a:pPr>
            <a:r>
              <a:rPr lang="en-US" sz="2000" dirty="0"/>
              <a:t>Objectives:</a:t>
            </a:r>
          </a:p>
          <a:p>
            <a:pPr lvl="1">
              <a:spcAft>
                <a:spcPts val="600"/>
              </a:spcAft>
              <a:buFont typeface="Wingdings" pitchFamily="2" charset="2"/>
              <a:buChar char="ü"/>
            </a:pPr>
            <a:r>
              <a:rPr lang="en-US" sz="1600" dirty="0"/>
              <a:t>Define type 2 diabetes in children, adolescents, and teens</a:t>
            </a:r>
          </a:p>
          <a:p>
            <a:pPr lvl="1">
              <a:spcAft>
                <a:spcPts val="600"/>
              </a:spcAft>
              <a:buFont typeface="Wingdings" pitchFamily="2" charset="2"/>
              <a:buChar char="ü"/>
            </a:pPr>
            <a:r>
              <a:rPr lang="en-US" sz="1600" dirty="0"/>
              <a:t>Discuss differences in treatment between type 1 and type 2 diabetes</a:t>
            </a:r>
          </a:p>
          <a:p>
            <a:pPr lvl="2">
              <a:spcAft>
                <a:spcPts val="600"/>
              </a:spcAft>
              <a:buFont typeface="Wingdings" pitchFamily="2" charset="2"/>
              <a:buChar char="ü"/>
            </a:pPr>
            <a:r>
              <a:rPr lang="en-US" sz="1400" dirty="0"/>
              <a:t>Review nutrition and activity recommendations</a:t>
            </a:r>
          </a:p>
          <a:p>
            <a:pPr lvl="1">
              <a:spcAft>
                <a:spcPts val="600"/>
              </a:spcAft>
              <a:buFont typeface="Wingdings" pitchFamily="2" charset="2"/>
              <a:buChar char="ü"/>
            </a:pPr>
            <a:r>
              <a:rPr lang="en-US" sz="1600" dirty="0"/>
              <a:t>Discuss stigma around type 2 diabetes in youth</a:t>
            </a:r>
          </a:p>
          <a:p>
            <a:pPr lvl="2">
              <a:spcAft>
                <a:spcPts val="600"/>
              </a:spcAft>
              <a:buFont typeface="Wingdings" pitchFamily="2" charset="2"/>
              <a:buChar char="ü"/>
            </a:pPr>
            <a:r>
              <a:rPr lang="en-US" sz="1400" dirty="0"/>
              <a:t>Discuss strategies to facilitate healthy coping</a:t>
            </a:r>
          </a:p>
          <a:p>
            <a:pPr lvl="1">
              <a:spcAft>
                <a:spcPts val="600"/>
              </a:spcAft>
              <a:buFont typeface="Wingdings" pitchFamily="2" charset="2"/>
              <a:buChar char="ü"/>
            </a:pPr>
            <a:r>
              <a:rPr lang="en-US" sz="1700" dirty="0"/>
              <a:t>Review signs and symptoms of hypoglycemia</a:t>
            </a:r>
          </a:p>
          <a:p>
            <a:pPr lvl="2">
              <a:spcAft>
                <a:spcPts val="600"/>
              </a:spcAft>
              <a:buFont typeface="Wingdings" pitchFamily="2" charset="2"/>
              <a:buChar char="ü"/>
            </a:pPr>
            <a:r>
              <a:rPr lang="en-US" sz="1400" dirty="0"/>
              <a:t>Including treatment plan</a:t>
            </a:r>
          </a:p>
          <a:p>
            <a:pPr lvl="1">
              <a:spcAft>
                <a:spcPts val="600"/>
              </a:spcAft>
            </a:pPr>
            <a:endParaRPr lang="en-US" sz="1000" dirty="0"/>
          </a:p>
        </p:txBody>
      </p:sp>
      <p:pic>
        <p:nvPicPr>
          <p:cNvPr id="6" name="Picture 5">
            <a:extLst>
              <a:ext uri="{FF2B5EF4-FFF2-40B4-BE49-F238E27FC236}">
                <a16:creationId xmlns:a16="http://schemas.microsoft.com/office/drawing/2014/main" id="{8D8D25A3-0149-2EAA-F04D-7935A664C605}"/>
              </a:ext>
            </a:extLst>
          </p:cNvPr>
          <p:cNvPicPr>
            <a:picLocks noChangeAspect="1"/>
          </p:cNvPicPr>
          <p:nvPr/>
        </p:nvPicPr>
        <p:blipFill>
          <a:blip r:embed="rId3"/>
          <a:stretch>
            <a:fillRect/>
          </a:stretch>
        </p:blipFill>
        <p:spPr>
          <a:xfrm>
            <a:off x="6187582" y="3184936"/>
            <a:ext cx="2579487" cy="1356311"/>
          </a:xfrm>
          <a:prstGeom prst="rect">
            <a:avLst/>
          </a:prstGeom>
        </p:spPr>
      </p:pic>
    </p:spTree>
    <p:extLst>
      <p:ext uri="{BB962C8B-B14F-4D97-AF65-F5344CB8AC3E}">
        <p14:creationId xmlns:p14="http://schemas.microsoft.com/office/powerpoint/2010/main" val="698529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5: Healthy Coping </a:t>
            </a:r>
            <a:r>
              <a:rPr lang="en-US" sz="2000" b="1" dirty="0">
                <a:solidFill>
                  <a:srgbClr val="7030A0"/>
                </a:solidFill>
                <a:latin typeface="Arial Black" panose="020B0604020202020204" pitchFamily="34" charset="0"/>
                <a:ea typeface="ヒラギノ角ゴ Pro W3" charset="0"/>
                <a:cs typeface="Arial Black" panose="020B0604020202020204" pitchFamily="34" charset="0"/>
              </a:rPr>
              <a:t>(NEW)</a:t>
            </a:r>
            <a:endParaRPr lang="en-US" sz="2800" b="1" dirty="0">
              <a:solidFill>
                <a:srgbClr val="7030A0"/>
              </a:solidFill>
              <a:latin typeface="Arial Black" panose="020B0604020202020204" pitchFamily="34" charset="0"/>
              <a:ea typeface="ヒラギノ角ゴ Pro W3" charset="0"/>
              <a:cs typeface="Arial Black" panose="020B0604020202020204" pitchFamily="34" charset="0"/>
            </a:endParaRP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18</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9" name="Content Placeholder 2">
            <a:extLst>
              <a:ext uri="{FF2B5EF4-FFF2-40B4-BE49-F238E27FC236}">
                <a16:creationId xmlns:a16="http://schemas.microsoft.com/office/drawing/2014/main" id="{012A7BCA-B63A-E5FB-B17E-FCF92646BE14}"/>
              </a:ext>
            </a:extLst>
          </p:cNvPr>
          <p:cNvSpPr txBox="1">
            <a:spLocks/>
          </p:cNvSpPr>
          <p:nvPr/>
        </p:nvSpPr>
        <p:spPr>
          <a:xfrm>
            <a:off x="457200" y="1297784"/>
            <a:ext cx="8390408" cy="319223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600"/>
              </a:spcAft>
            </a:pPr>
            <a:r>
              <a:rPr lang="en-US" sz="2000"/>
              <a:t>Objectives:</a:t>
            </a:r>
          </a:p>
          <a:p>
            <a:pPr lvl="1">
              <a:spcAft>
                <a:spcPts val="600"/>
              </a:spcAft>
              <a:buFont typeface="Wingdings" pitchFamily="2" charset="2"/>
              <a:buChar char="ü"/>
            </a:pPr>
            <a:r>
              <a:rPr lang="en-US" sz="1600"/>
              <a:t>Discuss what healthy coping means and ways students can utilize healthy coping strategies</a:t>
            </a:r>
          </a:p>
          <a:p>
            <a:pPr lvl="1">
              <a:spcAft>
                <a:spcPts val="600"/>
              </a:spcAft>
              <a:buFont typeface="Wingdings" pitchFamily="2" charset="2"/>
              <a:buChar char="ü"/>
            </a:pPr>
            <a:r>
              <a:rPr lang="en-US" sz="1600"/>
              <a:t>Review mental health risks associated with diabetes</a:t>
            </a:r>
          </a:p>
          <a:p>
            <a:pPr lvl="2">
              <a:spcAft>
                <a:spcPts val="600"/>
              </a:spcAft>
              <a:buFont typeface="Wingdings" pitchFamily="2" charset="2"/>
              <a:buChar char="ü"/>
            </a:pPr>
            <a:r>
              <a:rPr lang="en-US" sz="1400"/>
              <a:t>Diabetes distress</a:t>
            </a:r>
          </a:p>
          <a:p>
            <a:pPr lvl="2">
              <a:spcAft>
                <a:spcPts val="600"/>
              </a:spcAft>
              <a:buFont typeface="Wingdings" pitchFamily="2" charset="2"/>
              <a:buChar char="ü"/>
            </a:pPr>
            <a:r>
              <a:rPr lang="en-US" sz="1400"/>
              <a:t>Diabetes burn-out</a:t>
            </a:r>
          </a:p>
          <a:p>
            <a:pPr lvl="1">
              <a:spcAft>
                <a:spcPts val="600"/>
              </a:spcAft>
              <a:buFont typeface="Wingdings" pitchFamily="2" charset="2"/>
              <a:buChar char="ü"/>
            </a:pPr>
            <a:r>
              <a:rPr lang="en-US" sz="1600"/>
              <a:t>Identify signs of risky coping</a:t>
            </a:r>
          </a:p>
          <a:p>
            <a:pPr lvl="2">
              <a:spcAft>
                <a:spcPts val="600"/>
              </a:spcAft>
              <a:buFont typeface="Wingdings" pitchFamily="2" charset="2"/>
              <a:buChar char="ü"/>
            </a:pPr>
            <a:r>
              <a:rPr lang="en-US" sz="1300"/>
              <a:t>Including disordered eating and self-harm</a:t>
            </a:r>
          </a:p>
          <a:p>
            <a:pPr lvl="1">
              <a:spcAft>
                <a:spcPts val="600"/>
              </a:spcAft>
              <a:buFont typeface="Wingdings" pitchFamily="2" charset="2"/>
              <a:buChar char="ü"/>
            </a:pPr>
            <a:r>
              <a:rPr lang="en-US" sz="1600"/>
              <a:t>Review examples of safety plans</a:t>
            </a:r>
          </a:p>
          <a:p>
            <a:pPr lvl="2">
              <a:spcAft>
                <a:spcPts val="600"/>
              </a:spcAft>
              <a:buFont typeface="Wingdings" pitchFamily="2" charset="2"/>
              <a:buChar char="ü"/>
            </a:pPr>
            <a:endParaRPr lang="en-US" sz="1000"/>
          </a:p>
          <a:p>
            <a:pPr lvl="1">
              <a:spcAft>
                <a:spcPts val="600"/>
              </a:spcAft>
            </a:pPr>
            <a:endParaRPr lang="en-US" sz="1000" dirty="0"/>
          </a:p>
        </p:txBody>
      </p:sp>
      <p:pic>
        <p:nvPicPr>
          <p:cNvPr id="6" name="Picture 5" descr="Young girl smiling">
            <a:extLst>
              <a:ext uri="{FF2B5EF4-FFF2-40B4-BE49-F238E27FC236}">
                <a16:creationId xmlns:a16="http://schemas.microsoft.com/office/drawing/2014/main" id="{72DB05B1-CA89-02FB-976D-8686A8784205}"/>
              </a:ext>
            </a:extLst>
          </p:cNvPr>
          <p:cNvPicPr>
            <a:picLocks noChangeAspect="1"/>
          </p:cNvPicPr>
          <p:nvPr/>
        </p:nvPicPr>
        <p:blipFill>
          <a:blip r:embed="rId3"/>
          <a:stretch>
            <a:fillRect/>
          </a:stretch>
        </p:blipFill>
        <p:spPr>
          <a:xfrm>
            <a:off x="6431683" y="2153277"/>
            <a:ext cx="2335386" cy="1556924"/>
          </a:xfrm>
          <a:prstGeom prst="rect">
            <a:avLst/>
          </a:prstGeom>
        </p:spPr>
      </p:pic>
    </p:spTree>
    <p:extLst>
      <p:ext uri="{BB962C8B-B14F-4D97-AF65-F5344CB8AC3E}">
        <p14:creationId xmlns:p14="http://schemas.microsoft.com/office/powerpoint/2010/main" val="4288191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6: Diabetes Technology </a:t>
            </a:r>
            <a:r>
              <a:rPr lang="en-US" sz="2000" b="1" dirty="0">
                <a:solidFill>
                  <a:srgbClr val="7030A0"/>
                </a:solidFill>
                <a:latin typeface="Arial Black" panose="020B0604020202020204" pitchFamily="34" charset="0"/>
                <a:ea typeface="ヒラギノ角ゴ Pro W3" charset="0"/>
                <a:cs typeface="Arial Black" panose="020B0604020202020204" pitchFamily="34" charset="0"/>
              </a:rPr>
              <a:t>(NEW)</a:t>
            </a:r>
            <a:endParaRPr lang="en-US" sz="2800" b="1" dirty="0">
              <a:solidFill>
                <a:srgbClr val="7030A0"/>
              </a:solidFill>
              <a:latin typeface="Arial Black" panose="020B0604020202020204" pitchFamily="34" charset="0"/>
              <a:ea typeface="ヒラギノ角ゴ Pro W3" charset="0"/>
              <a:cs typeface="Arial Black" panose="020B0604020202020204" pitchFamily="34" charset="0"/>
            </a:endParaRP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19</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510141" y="4648218"/>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97784"/>
            <a:ext cx="8390408" cy="3192236"/>
          </a:xfrm>
        </p:spPr>
        <p:txBody>
          <a:bodyPr>
            <a:normAutofit/>
          </a:bodyPr>
          <a:lstStyle/>
          <a:p>
            <a:pPr>
              <a:spcAft>
                <a:spcPts val="600"/>
              </a:spcAft>
              <a:buFont typeface="Wingdings" pitchFamily="2" charset="2"/>
              <a:buChar char="ü"/>
            </a:pPr>
            <a:r>
              <a:rPr lang="en-US" sz="2000" dirty="0"/>
              <a:t>Objectives:</a:t>
            </a:r>
          </a:p>
          <a:p>
            <a:pPr lvl="1">
              <a:spcAft>
                <a:spcPts val="600"/>
              </a:spcAft>
              <a:buFont typeface="Wingdings" pitchFamily="2" charset="2"/>
              <a:buChar char="ü"/>
            </a:pPr>
            <a:r>
              <a:rPr lang="en-US" sz="1700" dirty="0"/>
              <a:t>Review basics of basal bolus insulin therapy and blood glucose monitoring</a:t>
            </a:r>
          </a:p>
          <a:p>
            <a:pPr lvl="1">
              <a:spcAft>
                <a:spcPts val="600"/>
              </a:spcAft>
              <a:buFont typeface="Wingdings" pitchFamily="2" charset="2"/>
              <a:buChar char="ü"/>
            </a:pPr>
            <a:r>
              <a:rPr lang="en-US" sz="1700" dirty="0"/>
              <a:t>Introduce the Smart Pen and benefits for use</a:t>
            </a:r>
          </a:p>
          <a:p>
            <a:pPr lvl="1">
              <a:spcAft>
                <a:spcPts val="600"/>
              </a:spcAft>
              <a:buFont typeface="Wingdings" pitchFamily="2" charset="2"/>
              <a:buChar char="ü"/>
            </a:pPr>
            <a:r>
              <a:rPr lang="en-US" sz="1700" dirty="0"/>
              <a:t>Discuss Continuous Glucose Monitoring</a:t>
            </a:r>
          </a:p>
          <a:p>
            <a:pPr lvl="2">
              <a:spcAft>
                <a:spcPts val="600"/>
              </a:spcAft>
              <a:buFont typeface="Wingdings" pitchFamily="2" charset="2"/>
              <a:buChar char="ü"/>
            </a:pPr>
            <a:r>
              <a:rPr lang="en-US" sz="1400" dirty="0"/>
              <a:t>Including brands, benefits, and best practices</a:t>
            </a:r>
          </a:p>
          <a:p>
            <a:pPr lvl="1">
              <a:spcAft>
                <a:spcPts val="600"/>
              </a:spcAft>
              <a:buFont typeface="Wingdings" pitchFamily="2" charset="2"/>
              <a:buChar char="ü"/>
            </a:pPr>
            <a:r>
              <a:rPr lang="en-US" sz="1700" dirty="0"/>
              <a:t>Define Continuous Subcutaneous Insulin Infusion Therapy (CSII)</a:t>
            </a:r>
          </a:p>
          <a:p>
            <a:pPr lvl="2">
              <a:spcAft>
                <a:spcPts val="600"/>
              </a:spcAft>
              <a:buFont typeface="Wingdings" pitchFamily="2" charset="2"/>
              <a:buChar char="ü"/>
            </a:pPr>
            <a:r>
              <a:rPr lang="en-US" sz="1400" dirty="0"/>
              <a:t>Including brands, benefits, and best practices</a:t>
            </a:r>
          </a:p>
          <a:p>
            <a:pPr lvl="1">
              <a:spcAft>
                <a:spcPts val="600"/>
              </a:spcAft>
              <a:buFont typeface="Wingdings" pitchFamily="2" charset="2"/>
              <a:buChar char="ü"/>
            </a:pPr>
            <a:r>
              <a:rPr lang="en-US" sz="1700" dirty="0"/>
              <a:t>Discuss considerations for use of these technologies in the school setting</a:t>
            </a:r>
          </a:p>
          <a:p>
            <a:pPr lvl="1">
              <a:spcAft>
                <a:spcPts val="600"/>
              </a:spcAft>
              <a:buFont typeface="Wingdings" pitchFamily="2" charset="2"/>
              <a:buChar char="ü"/>
            </a:pPr>
            <a:endParaRPr lang="en-US" sz="1000" dirty="0"/>
          </a:p>
          <a:p>
            <a:pPr lvl="1">
              <a:spcAft>
                <a:spcPts val="600"/>
              </a:spcAft>
            </a:pPr>
            <a:endParaRPr lang="en-US" sz="1000" dirty="0"/>
          </a:p>
        </p:txBody>
      </p:sp>
      <p:pic>
        <p:nvPicPr>
          <p:cNvPr id="3" name="Picture 2" descr="A person holding a cell phone&#10;&#10;Description automatically generated with low confidence">
            <a:extLst>
              <a:ext uri="{FF2B5EF4-FFF2-40B4-BE49-F238E27FC236}">
                <a16:creationId xmlns:a16="http://schemas.microsoft.com/office/drawing/2014/main" id="{EAF01A21-B0D1-EA74-802D-4799455CDF6F}"/>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510346" y="2549797"/>
            <a:ext cx="1377300" cy="2064942"/>
          </a:xfrm>
          <a:prstGeom prst="rect">
            <a:avLst/>
          </a:prstGeom>
        </p:spPr>
      </p:pic>
    </p:spTree>
    <p:extLst>
      <p:ext uri="{BB962C8B-B14F-4D97-AF65-F5344CB8AC3E}">
        <p14:creationId xmlns:p14="http://schemas.microsoft.com/office/powerpoint/2010/main" val="4106270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75ADF5B-7551-B743-AC82-30A13B0571AC}"/>
              </a:ext>
            </a:extLst>
          </p:cNvPr>
          <p:cNvPicPr>
            <a:picLocks noChangeAspect="1"/>
          </p:cNvPicPr>
          <p:nvPr/>
        </p:nvPicPr>
        <p:blipFill rotWithShape="1">
          <a:blip r:embed="rId2"/>
          <a:srcRect b="15760"/>
          <a:stretch/>
        </p:blipFill>
        <p:spPr>
          <a:xfrm>
            <a:off x="0" y="670542"/>
            <a:ext cx="9144000" cy="4477719"/>
          </a:xfrm>
          <a:prstGeom prst="rect">
            <a:avLst/>
          </a:prstGeom>
        </p:spPr>
      </p:pic>
      <p:sp>
        <p:nvSpPr>
          <p:cNvPr id="7" name="Text Placeholder 7">
            <a:extLst>
              <a:ext uri="{FF2B5EF4-FFF2-40B4-BE49-F238E27FC236}">
                <a16:creationId xmlns:a16="http://schemas.microsoft.com/office/drawing/2014/main" id="{DFFEADDA-7B86-0F48-906D-34CF33A7562F}"/>
              </a:ext>
            </a:extLst>
          </p:cNvPr>
          <p:cNvSpPr txBox="1">
            <a:spLocks/>
          </p:cNvSpPr>
          <p:nvPr/>
        </p:nvSpPr>
        <p:spPr bwMode="auto">
          <a:xfrm>
            <a:off x="486354" y="1354273"/>
            <a:ext cx="8188089" cy="3023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bIns="0" anchor="ctr" anchorCtr="0"/>
          <a:lstStyle>
            <a:lvl1pPr marL="342900" indent="-342900">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r>
              <a:rPr lang="en-US" sz="3200" b="1" dirty="0">
                <a:solidFill>
                  <a:schemeClr val="bg1"/>
                </a:solidFill>
              </a:rPr>
              <a:t>Diabetes in KY Schools: Online Training Program</a:t>
            </a:r>
            <a:endParaRPr lang="en-US" sz="3200" dirty="0">
              <a:solidFill>
                <a:schemeClr val="bg1"/>
              </a:solidFill>
            </a:endParaRPr>
          </a:p>
          <a:p>
            <a:pPr>
              <a:lnSpc>
                <a:spcPts val="2400"/>
              </a:lnSpc>
              <a:spcBef>
                <a:spcPts val="10"/>
              </a:spcBef>
            </a:pPr>
            <a:endParaRPr lang="en-US" sz="2000" dirty="0">
              <a:solidFill>
                <a:schemeClr val="bg1"/>
              </a:solidFill>
              <a:latin typeface="Arial"/>
              <a:cs typeface="Arial"/>
            </a:endParaRPr>
          </a:p>
          <a:p>
            <a:pPr>
              <a:lnSpc>
                <a:spcPct val="150000"/>
              </a:lnSpc>
              <a:spcAft>
                <a:spcPts val="600"/>
              </a:spcAft>
            </a:pPr>
            <a:r>
              <a:rPr lang="en-US" sz="1600" i="1" dirty="0">
                <a:solidFill>
                  <a:schemeClr val="bg1"/>
                </a:solidFill>
              </a:rPr>
              <a:t>Leslie K. Scott, PhD, APRN, PPCNP-BS, MLDE, CDCES, FAANP</a:t>
            </a:r>
          </a:p>
          <a:p>
            <a:pPr>
              <a:lnSpc>
                <a:spcPct val="150000"/>
              </a:lnSpc>
            </a:pPr>
            <a:r>
              <a:rPr lang="en-US" sz="1600" i="1" dirty="0">
                <a:solidFill>
                  <a:schemeClr val="bg1"/>
                </a:solidFill>
              </a:rPr>
              <a:t>Leigh Anne Koonmen, PhD, RN, LDE</a:t>
            </a:r>
            <a:br>
              <a:rPr lang="en-US" sz="1600" i="1" dirty="0">
                <a:solidFill>
                  <a:schemeClr val="bg1"/>
                </a:solidFill>
              </a:rPr>
            </a:br>
            <a:endParaRPr lang="en-US" sz="1800" dirty="0">
              <a:solidFill>
                <a:schemeClr val="bg1"/>
              </a:solidFill>
              <a:latin typeface="Futura Std Book" charset="0"/>
            </a:endParaRPr>
          </a:p>
        </p:txBody>
      </p:sp>
      <p:sp>
        <p:nvSpPr>
          <p:cNvPr id="8" name="Slide Number Placeholder 5">
            <a:extLst>
              <a:ext uri="{FF2B5EF4-FFF2-40B4-BE49-F238E27FC236}">
                <a16:creationId xmlns:a16="http://schemas.microsoft.com/office/drawing/2014/main" id="{E996ED9C-2970-AF47-8440-7D0FD27AFF8C}"/>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latin typeface="+mj-lt"/>
              </a:rPr>
              <a:pPr/>
              <a:t>2</a:t>
            </a:fld>
            <a:endParaRPr lang="en-US" dirty="0">
              <a:latin typeface="+mj-lt"/>
            </a:endParaRPr>
          </a:p>
        </p:txBody>
      </p:sp>
      <p:sp>
        <p:nvSpPr>
          <p:cNvPr id="9" name="Rectangle 8">
            <a:extLst>
              <a:ext uri="{FF2B5EF4-FFF2-40B4-BE49-F238E27FC236}">
                <a16:creationId xmlns:a16="http://schemas.microsoft.com/office/drawing/2014/main" id="{117A8E13-85B3-DC42-966B-84DF7D71401C}"/>
              </a:ext>
            </a:extLst>
          </p:cNvPr>
          <p:cNvSpPr/>
          <p:nvPr/>
        </p:nvSpPr>
        <p:spPr>
          <a:xfrm>
            <a:off x="7389769" y="4640969"/>
            <a:ext cx="1377300" cy="369332"/>
          </a:xfrm>
          <a:prstGeom prst="rect">
            <a:avLst/>
          </a:prstGeom>
        </p:spPr>
        <p:txBody>
          <a:bodyPr wrap="none">
            <a:spAutoFit/>
          </a:bodyPr>
          <a:lstStyle/>
          <a:p>
            <a:r>
              <a:rPr lang="en-US" dirty="0">
                <a:solidFill>
                  <a:schemeClr val="bg1"/>
                </a:solidFill>
                <a:latin typeface="Arial" charset="0"/>
                <a:ea typeface="ヒラギノ角ゴ Pro W3" charset="0"/>
              </a:rPr>
              <a:t>#</a:t>
            </a:r>
            <a:r>
              <a:rPr lang="en-US" b="1" dirty="0">
                <a:solidFill>
                  <a:schemeClr val="bg1"/>
                </a:solidFill>
                <a:latin typeface="Arial" charset="0"/>
                <a:ea typeface="ヒラギノ角ゴ Pro W3" charset="0"/>
              </a:rPr>
              <a:t>ADCES</a:t>
            </a:r>
            <a:r>
              <a:rPr lang="en-US" dirty="0">
                <a:solidFill>
                  <a:schemeClr val="bg1"/>
                </a:solidFill>
                <a:latin typeface="Arial" charset="0"/>
                <a:ea typeface="ヒラギノ角ゴ Pro W3" charset="0"/>
              </a:rPr>
              <a:t>22</a:t>
            </a:r>
            <a:endParaRPr lang="en-US" dirty="0">
              <a:solidFill>
                <a:schemeClr val="bg1"/>
              </a:solidFill>
            </a:endParaRPr>
          </a:p>
        </p:txBody>
      </p:sp>
      <p:pic>
        <p:nvPicPr>
          <p:cNvPr id="3" name="Picture 2" descr="A picture containing text, clipart&#10;&#10;Description automatically generated">
            <a:extLst>
              <a:ext uri="{FF2B5EF4-FFF2-40B4-BE49-F238E27FC236}">
                <a16:creationId xmlns:a16="http://schemas.microsoft.com/office/drawing/2014/main" id="{0504D98E-91D4-A74E-8F10-A213F988329C}"/>
              </a:ext>
            </a:extLst>
          </p:cNvPr>
          <p:cNvPicPr>
            <a:picLocks noChangeAspect="1"/>
          </p:cNvPicPr>
          <p:nvPr/>
        </p:nvPicPr>
        <p:blipFill>
          <a:blip r:embed="rId3"/>
          <a:stretch>
            <a:fillRect/>
          </a:stretch>
        </p:blipFill>
        <p:spPr>
          <a:xfrm>
            <a:off x="6594232" y="126533"/>
            <a:ext cx="2389174" cy="432236"/>
          </a:xfrm>
          <a:prstGeom prst="rect">
            <a:avLst/>
          </a:prstGeom>
        </p:spPr>
      </p:pic>
    </p:spTree>
    <p:extLst>
      <p:ext uri="{BB962C8B-B14F-4D97-AF65-F5344CB8AC3E}">
        <p14:creationId xmlns:p14="http://schemas.microsoft.com/office/powerpoint/2010/main" val="1677932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Module 7: Tying It All Together</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20</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373458"/>
            <a:ext cx="8390408" cy="3192236"/>
          </a:xfrm>
        </p:spPr>
        <p:txBody>
          <a:bodyPr>
            <a:normAutofit lnSpcReduction="10000"/>
          </a:bodyPr>
          <a:lstStyle/>
          <a:p>
            <a:pPr>
              <a:spcAft>
                <a:spcPts val="600"/>
              </a:spcAft>
            </a:pPr>
            <a:r>
              <a:rPr lang="en-US" sz="2000" dirty="0"/>
              <a:t>Objectives:</a:t>
            </a:r>
          </a:p>
          <a:p>
            <a:pPr lvl="1">
              <a:spcAft>
                <a:spcPts val="600"/>
              </a:spcAft>
              <a:buFont typeface="Wingdings" pitchFamily="2" charset="2"/>
              <a:buChar char="ü"/>
            </a:pPr>
            <a:r>
              <a:rPr lang="en-US" sz="1600" dirty="0"/>
              <a:t>Identify carbohydrate content in food items</a:t>
            </a:r>
          </a:p>
          <a:p>
            <a:pPr lvl="1">
              <a:spcAft>
                <a:spcPts val="600"/>
              </a:spcAft>
              <a:buFont typeface="Wingdings" pitchFamily="2" charset="2"/>
              <a:buChar char="ü"/>
            </a:pPr>
            <a:r>
              <a:rPr lang="en-US" sz="1600" dirty="0"/>
              <a:t>Calculate mealtime dosage using the prescribed insulin to carbohydrate ratio (I:C)</a:t>
            </a:r>
          </a:p>
          <a:p>
            <a:pPr lvl="2">
              <a:spcAft>
                <a:spcPts val="600"/>
              </a:spcAft>
              <a:buFont typeface="Wingdings" pitchFamily="2" charset="2"/>
              <a:buChar char="ü"/>
            </a:pPr>
            <a:r>
              <a:rPr lang="en-US" sz="1400" dirty="0"/>
              <a:t>Calculate routine and correction insulin dosages</a:t>
            </a:r>
          </a:p>
          <a:p>
            <a:pPr lvl="2">
              <a:spcAft>
                <a:spcPts val="600"/>
              </a:spcAft>
              <a:buFont typeface="Wingdings" pitchFamily="2" charset="2"/>
              <a:buChar char="ü"/>
            </a:pPr>
            <a:r>
              <a:rPr lang="en-US" sz="1400" dirty="0"/>
              <a:t>Review rounding dosages for insulin pumps, pens, and syringes</a:t>
            </a:r>
          </a:p>
          <a:p>
            <a:pPr lvl="1">
              <a:spcAft>
                <a:spcPts val="600"/>
              </a:spcAft>
              <a:buFont typeface="Wingdings" pitchFamily="2" charset="2"/>
              <a:buChar char="ü"/>
            </a:pPr>
            <a:r>
              <a:rPr lang="en-US" sz="1600" dirty="0"/>
              <a:t>Demonstrate correct management of situations that may occur during school hours or school-related activities</a:t>
            </a:r>
          </a:p>
          <a:p>
            <a:pPr lvl="2">
              <a:spcAft>
                <a:spcPts val="600"/>
              </a:spcAft>
              <a:buFont typeface="Wingdings" pitchFamily="2" charset="2"/>
              <a:buChar char="ü"/>
            </a:pPr>
            <a:r>
              <a:rPr lang="en-US" sz="1300" dirty="0"/>
              <a:t>Miscalculated dose, ketones, severe hypoglycemia</a:t>
            </a:r>
          </a:p>
          <a:p>
            <a:pPr lvl="1">
              <a:spcAft>
                <a:spcPts val="600"/>
              </a:spcAft>
              <a:buFont typeface="Wingdings" pitchFamily="2" charset="2"/>
              <a:buChar char="ü"/>
            </a:pPr>
            <a:r>
              <a:rPr lang="en-US" sz="1600" dirty="0"/>
              <a:t>Describe signs and symptoms of hypo- and hyperglycemia</a:t>
            </a:r>
          </a:p>
          <a:p>
            <a:pPr lvl="2">
              <a:spcAft>
                <a:spcPts val="600"/>
              </a:spcAft>
              <a:buFont typeface="Wingdings" pitchFamily="2" charset="2"/>
              <a:buChar char="ü"/>
            </a:pPr>
            <a:r>
              <a:rPr lang="en-US" sz="1400" dirty="0"/>
              <a:t>Demonstrate correct treatment of hypo- and hyperglycemic events</a:t>
            </a:r>
          </a:p>
          <a:p>
            <a:pPr lvl="1">
              <a:spcAft>
                <a:spcPts val="600"/>
              </a:spcAft>
            </a:pPr>
            <a:endParaRPr lang="en-US" sz="1000" dirty="0"/>
          </a:p>
        </p:txBody>
      </p:sp>
      <p:pic>
        <p:nvPicPr>
          <p:cNvPr id="3" name="Picture 2" descr="A picture containing wooden, rope, wood&#10;&#10;Description automatically generated">
            <a:extLst>
              <a:ext uri="{FF2B5EF4-FFF2-40B4-BE49-F238E27FC236}">
                <a16:creationId xmlns:a16="http://schemas.microsoft.com/office/drawing/2014/main" id="{3A968091-83E7-97AB-1CC8-70289E04049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057847" y="634044"/>
            <a:ext cx="1628953" cy="1221715"/>
          </a:xfrm>
          <a:prstGeom prst="rect">
            <a:avLst/>
          </a:prstGeom>
        </p:spPr>
      </p:pic>
    </p:spTree>
    <p:extLst>
      <p:ext uri="{BB962C8B-B14F-4D97-AF65-F5344CB8AC3E}">
        <p14:creationId xmlns:p14="http://schemas.microsoft.com/office/powerpoint/2010/main" val="3945930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Competency Verification Checklist</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21</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373458"/>
            <a:ext cx="8390408" cy="3192236"/>
          </a:xfrm>
        </p:spPr>
        <p:txBody>
          <a:bodyPr>
            <a:normAutofit/>
          </a:bodyPr>
          <a:lstStyle/>
          <a:p>
            <a:pPr>
              <a:spcAft>
                <a:spcPts val="600"/>
              </a:spcAft>
            </a:pPr>
            <a:r>
              <a:rPr lang="en-US" sz="2000" dirty="0"/>
              <a:t>Unlicensed school personnel receive a competency checklist for in-person competency verification with a licensed school nurse</a:t>
            </a:r>
          </a:p>
          <a:p>
            <a:pPr>
              <a:spcAft>
                <a:spcPts val="600"/>
              </a:spcAft>
            </a:pPr>
            <a:r>
              <a:rPr lang="en-US" sz="2000" dirty="0"/>
              <a:t>Personnel are required to score a minimum of 85% on an “open book” final exam </a:t>
            </a:r>
            <a:r>
              <a:rPr lang="en-US" sz="1800" dirty="0"/>
              <a:t>AND</a:t>
            </a:r>
            <a:r>
              <a:rPr lang="en-US" sz="2000" dirty="0"/>
              <a:t> 100% on skills competency evaluation </a:t>
            </a:r>
            <a:r>
              <a:rPr lang="en-US" sz="1800" dirty="0"/>
              <a:t>(checklist)</a:t>
            </a:r>
          </a:p>
          <a:p>
            <a:pPr>
              <a:spcAft>
                <a:spcPts val="600"/>
              </a:spcAft>
            </a:pPr>
            <a:r>
              <a:rPr lang="en-US" sz="1800" dirty="0"/>
              <a:t>Includes demonstration and correct administration of:</a:t>
            </a:r>
          </a:p>
          <a:p>
            <a:pPr lvl="1">
              <a:spcAft>
                <a:spcPts val="600"/>
              </a:spcAft>
            </a:pPr>
            <a:r>
              <a:rPr lang="en-US" sz="1400" dirty="0"/>
              <a:t>Oral medications</a:t>
            </a:r>
          </a:p>
          <a:p>
            <a:pPr lvl="1">
              <a:spcAft>
                <a:spcPts val="600"/>
              </a:spcAft>
            </a:pPr>
            <a:r>
              <a:rPr lang="en-US" sz="1400" dirty="0"/>
              <a:t>Subcutaneous injection</a:t>
            </a:r>
          </a:p>
          <a:p>
            <a:pPr lvl="1">
              <a:spcAft>
                <a:spcPts val="600"/>
              </a:spcAft>
            </a:pPr>
            <a:r>
              <a:rPr lang="en-US" sz="1400" dirty="0"/>
              <a:t>Emergency medications prescribed for the treatment of hypoglycemia</a:t>
            </a:r>
          </a:p>
          <a:p>
            <a:pPr lvl="1">
              <a:spcAft>
                <a:spcPts val="600"/>
              </a:spcAft>
            </a:pPr>
            <a:r>
              <a:rPr lang="en-US" sz="1400" dirty="0"/>
              <a:t>Also includes understanding of local school district policies and procedures</a:t>
            </a:r>
          </a:p>
          <a:p>
            <a:pPr lvl="1">
              <a:spcAft>
                <a:spcPts val="600"/>
              </a:spcAft>
            </a:pPr>
            <a:endParaRPr lang="en-US" sz="1000" dirty="0"/>
          </a:p>
        </p:txBody>
      </p:sp>
      <p:pic>
        <p:nvPicPr>
          <p:cNvPr id="3" name="Picture 2" descr="Diagram, engineering drawing&#10;&#10;Description automatically generated">
            <a:extLst>
              <a:ext uri="{FF2B5EF4-FFF2-40B4-BE49-F238E27FC236}">
                <a16:creationId xmlns:a16="http://schemas.microsoft.com/office/drawing/2014/main" id="{3CB2BCB5-C446-8FE4-0389-4ABE39BB1906}"/>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389769" y="2939699"/>
            <a:ext cx="1377300" cy="1377300"/>
          </a:xfrm>
          <a:prstGeom prst="rect">
            <a:avLst/>
          </a:prstGeom>
        </p:spPr>
      </p:pic>
    </p:spTree>
    <p:extLst>
      <p:ext uri="{BB962C8B-B14F-4D97-AF65-F5344CB8AC3E}">
        <p14:creationId xmlns:p14="http://schemas.microsoft.com/office/powerpoint/2010/main" val="15378726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Competency Verification Checklist</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22</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pic>
        <p:nvPicPr>
          <p:cNvPr id="13" name="Picture 12" descr="Table&#10;&#10;Description automatically generated">
            <a:extLst>
              <a:ext uri="{FF2B5EF4-FFF2-40B4-BE49-F238E27FC236}">
                <a16:creationId xmlns:a16="http://schemas.microsoft.com/office/drawing/2014/main" id="{8F794AC8-B26A-541B-8C2C-86F16F3D1932}"/>
              </a:ext>
            </a:extLst>
          </p:cNvPr>
          <p:cNvPicPr>
            <a:picLocks noChangeAspect="1"/>
          </p:cNvPicPr>
          <p:nvPr/>
        </p:nvPicPr>
        <p:blipFill>
          <a:blip r:embed="rId3"/>
          <a:stretch>
            <a:fillRect/>
          </a:stretch>
        </p:blipFill>
        <p:spPr>
          <a:xfrm>
            <a:off x="201355" y="1113489"/>
            <a:ext cx="4212546" cy="3269013"/>
          </a:xfrm>
          <a:prstGeom prst="rect">
            <a:avLst/>
          </a:prstGeom>
        </p:spPr>
      </p:pic>
      <p:pic>
        <p:nvPicPr>
          <p:cNvPr id="17" name="Picture 16" descr="Graphical user interface, application, table&#10;&#10;Description automatically generated">
            <a:extLst>
              <a:ext uri="{FF2B5EF4-FFF2-40B4-BE49-F238E27FC236}">
                <a16:creationId xmlns:a16="http://schemas.microsoft.com/office/drawing/2014/main" id="{802325E7-D3DA-DB09-5ED7-36070D6A6677}"/>
              </a:ext>
            </a:extLst>
          </p:cNvPr>
          <p:cNvPicPr>
            <a:picLocks noChangeAspect="1"/>
          </p:cNvPicPr>
          <p:nvPr/>
        </p:nvPicPr>
        <p:blipFill>
          <a:blip r:embed="rId4"/>
          <a:stretch>
            <a:fillRect/>
          </a:stretch>
        </p:blipFill>
        <p:spPr>
          <a:xfrm>
            <a:off x="4655374" y="1633553"/>
            <a:ext cx="4212546" cy="2928233"/>
          </a:xfrm>
          <a:prstGeom prst="rect">
            <a:avLst/>
          </a:prstGeom>
        </p:spPr>
      </p:pic>
      <p:cxnSp>
        <p:nvCxnSpPr>
          <p:cNvPr id="26" name="Elbow Connector 25">
            <a:extLst>
              <a:ext uri="{FF2B5EF4-FFF2-40B4-BE49-F238E27FC236}">
                <a16:creationId xmlns:a16="http://schemas.microsoft.com/office/drawing/2014/main" id="{B76E7A46-FBA4-05E3-9A58-0E98DBFC49AD}"/>
              </a:ext>
            </a:extLst>
          </p:cNvPr>
          <p:cNvCxnSpPr>
            <a:cxnSpLocks/>
          </p:cNvCxnSpPr>
          <p:nvPr/>
        </p:nvCxnSpPr>
        <p:spPr>
          <a:xfrm flipV="1">
            <a:off x="4355120" y="1635706"/>
            <a:ext cx="306770" cy="2743200"/>
          </a:xfrm>
          <a:prstGeom prst="bentConnector3">
            <a:avLst>
              <a:gd name="adj1" fmla="val 50000"/>
            </a:avLst>
          </a:prstGeom>
          <a:ln w="12700">
            <a:solidFill>
              <a:schemeClr val="tx1">
                <a:alpha val="89258"/>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4602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Healthcare Collaborations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23</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199" y="1373458"/>
            <a:ext cx="8526207" cy="3438178"/>
          </a:xfrm>
        </p:spPr>
        <p:txBody>
          <a:bodyPr>
            <a:normAutofit lnSpcReduction="10000"/>
          </a:bodyPr>
          <a:lstStyle/>
          <a:p>
            <a:pPr>
              <a:spcAft>
                <a:spcPts val="600"/>
              </a:spcAft>
            </a:pPr>
            <a:r>
              <a:rPr lang="en-US" sz="1600" dirty="0"/>
              <a:t>Collaborative development of DMMPs through Epic</a:t>
            </a:r>
          </a:p>
          <a:p>
            <a:pPr lvl="1">
              <a:spcAft>
                <a:spcPts val="600"/>
              </a:spcAft>
            </a:pPr>
            <a:r>
              <a:rPr lang="en-US" sz="1400" b="1" dirty="0"/>
              <a:t>Healthcare Teams:</a:t>
            </a:r>
            <a:r>
              <a:rPr lang="en-US" sz="1400" dirty="0"/>
              <a:t> Barnstable Brown Diabetes Center, Norton Children’s Endocrinology/Wendy Novak Diabetes Center, and Cincinnati Children’s</a:t>
            </a:r>
          </a:p>
          <a:p>
            <a:pPr lvl="1">
              <a:spcAft>
                <a:spcPts val="600"/>
              </a:spcAft>
            </a:pPr>
            <a:r>
              <a:rPr lang="en-US" sz="1400" dirty="0"/>
              <a:t>Plans are created so that documentation is constantly maintained for the patient, can be resent to the school easily, and can be adjusted with changes to insulin ratios, doses, or instruction specific to activities, snacks, or special class activities.</a:t>
            </a:r>
          </a:p>
          <a:p>
            <a:pPr>
              <a:spcAft>
                <a:spcPts val="600"/>
              </a:spcAft>
            </a:pPr>
            <a:r>
              <a:rPr lang="en-US" sz="1700" dirty="0"/>
              <a:t>DMMPs are provided to schools covering the student’s unique diabetes diagnosis and include:</a:t>
            </a:r>
          </a:p>
          <a:p>
            <a:pPr lvl="1">
              <a:spcAft>
                <a:spcPts val="600"/>
              </a:spcAft>
            </a:pPr>
            <a:r>
              <a:rPr lang="en-US" sz="1400" dirty="0"/>
              <a:t>Medications</a:t>
            </a:r>
          </a:p>
          <a:p>
            <a:pPr lvl="1">
              <a:spcAft>
                <a:spcPts val="600"/>
              </a:spcAft>
            </a:pPr>
            <a:r>
              <a:rPr lang="en-US" sz="1400" dirty="0"/>
              <a:t>Treatment of hyperglycemia and hypoglycemia</a:t>
            </a:r>
          </a:p>
          <a:p>
            <a:pPr lvl="1">
              <a:spcAft>
                <a:spcPts val="600"/>
              </a:spcAft>
            </a:pPr>
            <a:r>
              <a:rPr lang="en-US" sz="1400" dirty="0"/>
              <a:t>Comprehensive directions on use of technology</a:t>
            </a:r>
          </a:p>
          <a:p>
            <a:pPr lvl="1">
              <a:spcAft>
                <a:spcPts val="600"/>
              </a:spcAft>
            </a:pPr>
            <a:r>
              <a:rPr lang="en-US" sz="1400" dirty="0"/>
              <a:t>Additional endocrinology medication administration </a:t>
            </a:r>
            <a:r>
              <a:rPr lang="en-US" sz="1200" dirty="0"/>
              <a:t>(if applicable)</a:t>
            </a:r>
          </a:p>
          <a:p>
            <a:pPr lvl="1">
              <a:spcAft>
                <a:spcPts val="600"/>
              </a:spcAft>
            </a:pPr>
            <a:endParaRPr lang="en-US" sz="1000" dirty="0"/>
          </a:p>
        </p:txBody>
      </p:sp>
      <p:pic>
        <p:nvPicPr>
          <p:cNvPr id="3" name="Picture 2" descr="A close-up of a toy&#10;&#10;Description automatically generated with low confidence">
            <a:extLst>
              <a:ext uri="{FF2B5EF4-FFF2-40B4-BE49-F238E27FC236}">
                <a16:creationId xmlns:a16="http://schemas.microsoft.com/office/drawing/2014/main" id="{4C732F62-2501-5F68-6E5B-506D591468E1}"/>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62272" y="3469659"/>
            <a:ext cx="1070330" cy="1070330"/>
          </a:xfrm>
          <a:prstGeom prst="rect">
            <a:avLst/>
          </a:prstGeom>
        </p:spPr>
      </p:pic>
    </p:spTree>
    <p:extLst>
      <p:ext uri="{BB962C8B-B14F-4D97-AF65-F5344CB8AC3E}">
        <p14:creationId xmlns:p14="http://schemas.microsoft.com/office/powerpoint/2010/main" val="1272578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Future Directions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24</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11" name="Content Placeholder 2">
            <a:extLst>
              <a:ext uri="{FF2B5EF4-FFF2-40B4-BE49-F238E27FC236}">
                <a16:creationId xmlns:a16="http://schemas.microsoft.com/office/drawing/2014/main" id="{DA767E45-FA31-38E4-97A1-9C4B844F3B68}"/>
              </a:ext>
            </a:extLst>
          </p:cNvPr>
          <p:cNvSpPr>
            <a:spLocks noGrp="1"/>
          </p:cNvSpPr>
          <p:nvPr>
            <p:ph idx="1"/>
          </p:nvPr>
        </p:nvSpPr>
        <p:spPr>
          <a:xfrm>
            <a:off x="457200" y="1204485"/>
            <a:ext cx="7728258" cy="3619763"/>
          </a:xfrm>
        </p:spPr>
        <p:txBody>
          <a:bodyPr>
            <a:normAutofit fontScale="92500" lnSpcReduction="20000"/>
          </a:bodyPr>
          <a:lstStyle/>
          <a:p>
            <a:pPr>
              <a:spcAft>
                <a:spcPts val="600"/>
              </a:spcAft>
            </a:pPr>
            <a:r>
              <a:rPr lang="en-US" sz="1800" dirty="0"/>
              <a:t>Module delivery revisions</a:t>
            </a:r>
          </a:p>
          <a:p>
            <a:pPr lvl="1">
              <a:spcAft>
                <a:spcPts val="600"/>
              </a:spcAft>
            </a:pPr>
            <a:r>
              <a:rPr lang="en-US" sz="1600" dirty="0"/>
              <a:t>Separate, tailored modules for school nurses and unlicensed school personnel</a:t>
            </a:r>
          </a:p>
          <a:p>
            <a:pPr lvl="1">
              <a:spcAft>
                <a:spcPts val="600"/>
              </a:spcAft>
            </a:pPr>
            <a:r>
              <a:rPr lang="en-US" sz="1600" dirty="0"/>
              <a:t>Interactive module format</a:t>
            </a:r>
          </a:p>
          <a:p>
            <a:pPr lvl="2">
              <a:spcBef>
                <a:spcPts val="400"/>
              </a:spcBef>
              <a:spcAft>
                <a:spcPts val="600"/>
              </a:spcAft>
            </a:pPr>
            <a:r>
              <a:rPr lang="en-US" dirty="0"/>
              <a:t>Collaborative effort with undergraduate University of Kentucky College of Engineering </a:t>
            </a:r>
            <a:br>
              <a:rPr lang="en-US" dirty="0"/>
            </a:br>
            <a:r>
              <a:rPr lang="en-US" dirty="0"/>
              <a:t>Computer Science students</a:t>
            </a:r>
          </a:p>
          <a:p>
            <a:pPr lvl="1">
              <a:spcAft>
                <a:spcPts val="600"/>
              </a:spcAft>
            </a:pPr>
            <a:r>
              <a:rPr lang="en-US" sz="1600" dirty="0"/>
              <a:t>Additional case studies</a:t>
            </a:r>
          </a:p>
          <a:p>
            <a:pPr>
              <a:spcAft>
                <a:spcPts val="600"/>
              </a:spcAft>
            </a:pPr>
            <a:r>
              <a:rPr lang="en-US" sz="1800" dirty="0"/>
              <a:t>Research arm for tracking training program outcomes</a:t>
            </a:r>
          </a:p>
          <a:p>
            <a:pPr lvl="1">
              <a:spcAft>
                <a:spcPts val="600"/>
              </a:spcAft>
            </a:pPr>
            <a:r>
              <a:rPr lang="en-US" sz="1600" dirty="0"/>
              <a:t>Pre- and post-test learning assessments</a:t>
            </a:r>
          </a:p>
          <a:p>
            <a:pPr lvl="1">
              <a:spcAft>
                <a:spcPts val="600"/>
              </a:spcAft>
            </a:pPr>
            <a:r>
              <a:rPr lang="en-US" sz="1600" dirty="0"/>
              <a:t>Competency checklist verification</a:t>
            </a:r>
          </a:p>
          <a:p>
            <a:pPr>
              <a:spcAft>
                <a:spcPts val="600"/>
              </a:spcAft>
            </a:pPr>
            <a:r>
              <a:rPr lang="en-US" sz="1900" dirty="0"/>
              <a:t>Increase cost-effectiveness of program</a:t>
            </a:r>
          </a:p>
          <a:p>
            <a:pPr lvl="1">
              <a:spcAft>
                <a:spcPts val="600"/>
              </a:spcAft>
            </a:pPr>
            <a:r>
              <a:rPr lang="en-US" sz="1600" dirty="0"/>
              <a:t>Free for unlicensed personnel, reduced fee for school nurses</a:t>
            </a:r>
          </a:p>
          <a:p>
            <a:pPr lvl="1">
              <a:spcAft>
                <a:spcPts val="600"/>
              </a:spcAft>
            </a:pPr>
            <a:r>
              <a:rPr lang="en-US" sz="1600" dirty="0"/>
              <a:t>Use of funds to cover portion of school nurse CE credits</a:t>
            </a:r>
            <a:endParaRPr lang="en-US" sz="1000" dirty="0"/>
          </a:p>
        </p:txBody>
      </p:sp>
      <p:pic>
        <p:nvPicPr>
          <p:cNvPr id="3" name="Picture 2">
            <a:extLst>
              <a:ext uri="{FF2B5EF4-FFF2-40B4-BE49-F238E27FC236}">
                <a16:creationId xmlns:a16="http://schemas.microsoft.com/office/drawing/2014/main" id="{EE9639FF-0E97-691C-BB6C-2B7297C214D5}"/>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104185" y="2895446"/>
            <a:ext cx="1805180" cy="1674159"/>
          </a:xfrm>
          <a:prstGeom prst="rect">
            <a:avLst/>
          </a:prstGeom>
        </p:spPr>
      </p:pic>
    </p:spTree>
    <p:extLst>
      <p:ext uri="{BB962C8B-B14F-4D97-AF65-F5344CB8AC3E}">
        <p14:creationId xmlns:p14="http://schemas.microsoft.com/office/powerpoint/2010/main" val="4197579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6DA367-FCCF-D54D-B72B-8A22E2A532E5}"/>
              </a:ext>
            </a:extLst>
          </p:cNvPr>
          <p:cNvPicPr>
            <a:picLocks noChangeAspect="1"/>
          </p:cNvPicPr>
          <p:nvPr/>
        </p:nvPicPr>
        <p:blipFill rotWithShape="1">
          <a:blip r:embed="rId2"/>
          <a:srcRect t="1" b="-17395"/>
          <a:stretch/>
        </p:blipFill>
        <p:spPr>
          <a:xfrm>
            <a:off x="8398" y="670544"/>
            <a:ext cx="9135602" cy="5256596"/>
          </a:xfrm>
          <a:prstGeom prst="rect">
            <a:avLst/>
          </a:prstGeom>
        </p:spPr>
      </p:pic>
      <p:sp>
        <p:nvSpPr>
          <p:cNvPr id="3" name="Text Placeholder 1">
            <a:extLst>
              <a:ext uri="{FF2B5EF4-FFF2-40B4-BE49-F238E27FC236}">
                <a16:creationId xmlns:a16="http://schemas.microsoft.com/office/drawing/2014/main" id="{9EF1D27A-E41B-024F-8C88-ED19FC962388}"/>
              </a:ext>
            </a:extLst>
          </p:cNvPr>
          <p:cNvSpPr txBox="1">
            <a:spLocks/>
          </p:cNvSpPr>
          <p:nvPr/>
        </p:nvSpPr>
        <p:spPr>
          <a:xfrm>
            <a:off x="788276" y="1714615"/>
            <a:ext cx="8147619" cy="753355"/>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7000"/>
              </a:lnSpc>
              <a:spcBef>
                <a:spcPts val="0"/>
              </a:spcBef>
              <a:spcAft>
                <a:spcPts val="800"/>
              </a:spcAft>
              <a:buNone/>
              <a:tabLst>
                <a:tab pos="457203" algn="l"/>
              </a:tabLst>
            </a:pPr>
            <a:r>
              <a:rPr lang="en-US" sz="2000" b="1" dirty="0">
                <a:solidFill>
                  <a:schemeClr val="bg1"/>
                </a:solidFill>
                <a:latin typeface="Arial" panose="020B0604020202020204" pitchFamily="34" charset="0"/>
                <a:ea typeface="Calibri" panose="020F0502020204030204" pitchFamily="34" charset="0"/>
                <a:cs typeface="Arial" panose="020B0604020202020204" pitchFamily="34" charset="0"/>
              </a:rPr>
              <a:t>Leslie K. Scott, PhD, APRN, PPCNP-BS, MLDE, CDCES, FAANP</a:t>
            </a:r>
          </a:p>
          <a:p>
            <a:pPr marL="0" indent="0">
              <a:lnSpc>
                <a:spcPct val="107000"/>
              </a:lnSpc>
              <a:spcBef>
                <a:spcPts val="0"/>
              </a:spcBef>
              <a:spcAft>
                <a:spcPts val="800"/>
              </a:spcAft>
              <a:buNone/>
              <a:tabLst>
                <a:tab pos="457203" algn="l"/>
              </a:tabLst>
            </a:pPr>
            <a:r>
              <a:rPr lang="en-US" sz="1800" dirty="0">
                <a:solidFill>
                  <a:schemeClr val="bg1"/>
                </a:solidFill>
                <a:latin typeface="Arial" panose="020B0604020202020204" pitchFamily="34" charset="0"/>
                <a:ea typeface="Calibri" panose="020F0502020204030204" pitchFamily="34" charset="0"/>
                <a:cs typeface="Arial" panose="020B0604020202020204" pitchFamily="34" charset="0"/>
              </a:rPr>
              <a:t>Associate Professor</a:t>
            </a:r>
          </a:p>
          <a:p>
            <a:pPr marL="0" indent="0">
              <a:lnSpc>
                <a:spcPct val="107000"/>
              </a:lnSpc>
              <a:spcBef>
                <a:spcPts val="0"/>
              </a:spcBef>
              <a:spcAft>
                <a:spcPts val="800"/>
              </a:spcAft>
              <a:buNone/>
              <a:tabLst>
                <a:tab pos="457203" algn="l"/>
              </a:tabLst>
            </a:pPr>
            <a:r>
              <a:rPr lang="en-US" sz="1800" dirty="0">
                <a:solidFill>
                  <a:schemeClr val="bg1"/>
                </a:solidFill>
                <a:latin typeface="Arial" panose="020B0604020202020204" pitchFamily="34" charset="0"/>
                <a:ea typeface="Calibri" panose="020F0502020204030204" pitchFamily="34" charset="0"/>
                <a:cs typeface="Arial" panose="020B0604020202020204" pitchFamily="34" charset="0"/>
              </a:rPr>
              <a:t>University of Kentucky College of Nursing</a:t>
            </a:r>
          </a:p>
          <a:p>
            <a:pPr marL="0" indent="0">
              <a:lnSpc>
                <a:spcPct val="107000"/>
              </a:lnSpc>
              <a:spcBef>
                <a:spcPts val="0"/>
              </a:spcBef>
              <a:spcAft>
                <a:spcPts val="800"/>
              </a:spcAft>
              <a:buNone/>
              <a:tabLst>
                <a:tab pos="457203" algn="l"/>
              </a:tabLst>
            </a:pPr>
            <a:r>
              <a:rPr lang="en-US" sz="1800" dirty="0">
                <a:solidFill>
                  <a:schemeClr val="bg1"/>
                </a:solidFill>
                <a:latin typeface="Arial" panose="020B0604020202020204" pitchFamily="34" charset="0"/>
                <a:ea typeface="Calibri" panose="020F0502020204030204" pitchFamily="34" charset="0"/>
                <a:cs typeface="Arial" panose="020B0604020202020204" pitchFamily="34" charset="0"/>
              </a:rPr>
              <a:t>lkscot0@uky.edu</a:t>
            </a:r>
          </a:p>
        </p:txBody>
      </p:sp>
      <p:pic>
        <p:nvPicPr>
          <p:cNvPr id="4" name="Picture 3">
            <a:extLst>
              <a:ext uri="{FF2B5EF4-FFF2-40B4-BE49-F238E27FC236}">
                <a16:creationId xmlns:a16="http://schemas.microsoft.com/office/drawing/2014/main" id="{8B873771-B6AA-7D4B-9CED-40ACAEFD0FF1}"/>
              </a:ext>
            </a:extLst>
          </p:cNvPr>
          <p:cNvPicPr>
            <a:picLocks noChangeAspect="1"/>
          </p:cNvPicPr>
          <p:nvPr/>
        </p:nvPicPr>
        <p:blipFill>
          <a:blip r:embed="rId3"/>
          <a:stretch>
            <a:fillRect/>
          </a:stretch>
        </p:blipFill>
        <p:spPr>
          <a:xfrm>
            <a:off x="7432360" y="3896141"/>
            <a:ext cx="1419541" cy="901295"/>
          </a:xfrm>
          <a:prstGeom prst="rect">
            <a:avLst/>
          </a:prstGeom>
        </p:spPr>
      </p:pic>
      <p:sp>
        <p:nvSpPr>
          <p:cNvPr id="5" name="Title 3">
            <a:extLst>
              <a:ext uri="{FF2B5EF4-FFF2-40B4-BE49-F238E27FC236}">
                <a16:creationId xmlns:a16="http://schemas.microsoft.com/office/drawing/2014/main" id="{3BA20C2B-6317-1E40-A089-6CC64C3D5D02}"/>
              </a:ext>
            </a:extLst>
          </p:cNvPr>
          <p:cNvSpPr txBox="1">
            <a:spLocks/>
          </p:cNvSpPr>
          <p:nvPr/>
        </p:nvSpPr>
        <p:spPr>
          <a:xfrm>
            <a:off x="747285" y="4048697"/>
            <a:ext cx="8229600" cy="85804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sz="6000" b="1" dirty="0">
                <a:solidFill>
                  <a:schemeClr val="bg2">
                    <a:lumMod val="75000"/>
                  </a:schemeClr>
                </a:solidFill>
                <a:latin typeface="Arial Black" panose="020B0604020202020204" pitchFamily="34" charset="0"/>
                <a:ea typeface="ヒラギノ角ゴ Pro W3" charset="0"/>
                <a:cs typeface="Arial Black" panose="020B0604020202020204" pitchFamily="34" charset="0"/>
              </a:rPr>
              <a:t>THANK YOU!</a:t>
            </a:r>
          </a:p>
        </p:txBody>
      </p:sp>
      <p:pic>
        <p:nvPicPr>
          <p:cNvPr id="7" name="Picture 6" descr="A picture containing text, clipart&#10;&#10;Description automatically generated">
            <a:extLst>
              <a:ext uri="{FF2B5EF4-FFF2-40B4-BE49-F238E27FC236}">
                <a16:creationId xmlns:a16="http://schemas.microsoft.com/office/drawing/2014/main" id="{63331475-2831-DF44-BE3F-4A6AD8F3FB1C}"/>
              </a:ext>
            </a:extLst>
          </p:cNvPr>
          <p:cNvPicPr>
            <a:picLocks noChangeAspect="1"/>
          </p:cNvPicPr>
          <p:nvPr/>
        </p:nvPicPr>
        <p:blipFill>
          <a:blip r:embed="rId4"/>
          <a:stretch>
            <a:fillRect/>
          </a:stretch>
        </p:blipFill>
        <p:spPr>
          <a:xfrm>
            <a:off x="6594232" y="126533"/>
            <a:ext cx="2389174" cy="432236"/>
          </a:xfrm>
          <a:prstGeom prst="rect">
            <a:avLst/>
          </a:prstGeom>
        </p:spPr>
      </p:pic>
    </p:spTree>
    <p:extLst>
      <p:ext uri="{BB962C8B-B14F-4D97-AF65-F5344CB8AC3E}">
        <p14:creationId xmlns:p14="http://schemas.microsoft.com/office/powerpoint/2010/main" val="1020292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70C5AF-BF00-2742-B6B6-5C3A9D4085A3}"/>
              </a:ext>
            </a:extLst>
          </p:cNvPr>
          <p:cNvPicPr>
            <a:picLocks noChangeAspect="1"/>
          </p:cNvPicPr>
          <p:nvPr/>
        </p:nvPicPr>
        <p:blipFill rotWithShape="1">
          <a:blip r:embed="rId3"/>
          <a:srcRect b="15760"/>
          <a:stretch/>
        </p:blipFill>
        <p:spPr>
          <a:xfrm>
            <a:off x="0" y="670542"/>
            <a:ext cx="9144000" cy="4477719"/>
          </a:xfrm>
          <a:prstGeom prst="rect">
            <a:avLst/>
          </a:prstGeom>
        </p:spPr>
      </p:pic>
      <p:sp>
        <p:nvSpPr>
          <p:cNvPr id="4101" name="Text Placeholder 7"/>
          <p:cNvSpPr txBox="1">
            <a:spLocks/>
          </p:cNvSpPr>
          <p:nvPr/>
        </p:nvSpPr>
        <p:spPr bwMode="auto">
          <a:xfrm>
            <a:off x="3046589" y="1359157"/>
            <a:ext cx="5782101" cy="25931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bIns="0"/>
          <a:lstStyle>
            <a:lvl1pPr marL="342900" indent="-342900">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marL="0" indent="0">
              <a:lnSpc>
                <a:spcPts val="3300"/>
              </a:lnSpc>
            </a:pPr>
            <a:r>
              <a:rPr lang="en-US" sz="3200" b="1" dirty="0">
                <a:solidFill>
                  <a:schemeClr val="bg1"/>
                </a:solidFill>
                <a:latin typeface="Arial"/>
                <a:cs typeface="Arial"/>
              </a:rPr>
              <a:t>Leslie K. Scott</a:t>
            </a:r>
          </a:p>
          <a:p>
            <a:pPr marL="0" indent="0">
              <a:lnSpc>
                <a:spcPts val="2400"/>
              </a:lnSpc>
              <a:spcBef>
                <a:spcPts val="10"/>
              </a:spcBef>
            </a:pPr>
            <a:r>
              <a:rPr lang="en-US" sz="2000" dirty="0">
                <a:solidFill>
                  <a:schemeClr val="bg1"/>
                </a:solidFill>
                <a:latin typeface="Arial"/>
                <a:cs typeface="Arial"/>
              </a:rPr>
              <a:t>PhD, APRN, PPCNP-BS, MLDE, CDCES, FAANP</a:t>
            </a:r>
          </a:p>
          <a:p>
            <a:pPr marL="0" indent="0">
              <a:lnSpc>
                <a:spcPts val="2400"/>
              </a:lnSpc>
              <a:spcBef>
                <a:spcPts val="10"/>
              </a:spcBef>
            </a:pPr>
            <a:r>
              <a:rPr lang="en-US" sz="2000" dirty="0">
                <a:solidFill>
                  <a:schemeClr val="bg1"/>
                </a:solidFill>
                <a:latin typeface="Arial"/>
                <a:cs typeface="Arial"/>
              </a:rPr>
              <a:t>PI</a:t>
            </a:r>
          </a:p>
          <a:p>
            <a:pPr>
              <a:lnSpc>
                <a:spcPts val="2400"/>
              </a:lnSpc>
              <a:spcBef>
                <a:spcPts val="10"/>
              </a:spcBef>
            </a:pPr>
            <a:endParaRPr lang="en-US" sz="2000" dirty="0">
              <a:solidFill>
                <a:schemeClr val="bg1"/>
              </a:solidFill>
              <a:latin typeface="Arial"/>
              <a:cs typeface="Arial"/>
            </a:endParaRPr>
          </a:p>
          <a:p>
            <a:pPr marL="0" indent="0">
              <a:lnSpc>
                <a:spcPts val="2400"/>
              </a:lnSpc>
              <a:spcBef>
                <a:spcPts val="10"/>
              </a:spcBef>
            </a:pPr>
            <a:r>
              <a:rPr lang="en-US" sz="2000" dirty="0">
                <a:solidFill>
                  <a:schemeClr val="bg1"/>
                </a:solidFill>
                <a:latin typeface="Arial"/>
                <a:cs typeface="Arial"/>
              </a:rPr>
              <a:t>Associate Professor</a:t>
            </a:r>
          </a:p>
          <a:p>
            <a:pPr marL="0" indent="0">
              <a:lnSpc>
                <a:spcPts val="2400"/>
              </a:lnSpc>
              <a:spcBef>
                <a:spcPts val="10"/>
              </a:spcBef>
            </a:pPr>
            <a:r>
              <a:rPr lang="en-US" sz="2000" dirty="0">
                <a:solidFill>
                  <a:schemeClr val="bg1"/>
                </a:solidFill>
                <a:latin typeface="Arial"/>
                <a:cs typeface="Arial"/>
              </a:rPr>
              <a:t>University of Kentucky College of Nursing</a:t>
            </a:r>
          </a:p>
          <a:p>
            <a:pPr marL="0" indent="0">
              <a:lnSpc>
                <a:spcPts val="2400"/>
              </a:lnSpc>
              <a:spcBef>
                <a:spcPts val="10"/>
              </a:spcBef>
            </a:pPr>
            <a:r>
              <a:rPr lang="en-US" sz="2000" dirty="0">
                <a:solidFill>
                  <a:schemeClr val="bg1"/>
                </a:solidFill>
                <a:latin typeface="Arial"/>
                <a:cs typeface="Arial"/>
              </a:rPr>
              <a:t>Lexington, KY</a:t>
            </a:r>
          </a:p>
          <a:p>
            <a:pPr eaLnBrk="1" hangingPunct="1">
              <a:buFont typeface="Arial" charset="0"/>
              <a:buNone/>
            </a:pPr>
            <a:endParaRPr lang="en-US" sz="1800" dirty="0">
              <a:solidFill>
                <a:schemeClr val="bg1"/>
              </a:solidFill>
              <a:latin typeface="Futura Std Book" charset="0"/>
            </a:endParaRPr>
          </a:p>
        </p:txBody>
      </p:sp>
      <p:sp>
        <p:nvSpPr>
          <p:cNvPr id="8" name="Slide Number Placeholder 5">
            <a:extLst>
              <a:ext uri="{FF2B5EF4-FFF2-40B4-BE49-F238E27FC236}">
                <a16:creationId xmlns:a16="http://schemas.microsoft.com/office/drawing/2014/main" id="{17219659-7F0C-824D-8B02-436F0FEC3C7D}"/>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latin typeface="+mj-lt"/>
              </a:rPr>
              <a:pPr/>
              <a:t>3</a:t>
            </a:fld>
            <a:endParaRPr lang="en-US" dirty="0">
              <a:latin typeface="+mj-lt"/>
            </a:endParaRPr>
          </a:p>
        </p:txBody>
      </p:sp>
      <p:sp>
        <p:nvSpPr>
          <p:cNvPr id="17" name="Rectangle 16">
            <a:extLst>
              <a:ext uri="{FF2B5EF4-FFF2-40B4-BE49-F238E27FC236}">
                <a16:creationId xmlns:a16="http://schemas.microsoft.com/office/drawing/2014/main" id="{24B8579F-7632-E44F-B59D-0357D2BF9A07}"/>
              </a:ext>
            </a:extLst>
          </p:cNvPr>
          <p:cNvSpPr/>
          <p:nvPr/>
        </p:nvSpPr>
        <p:spPr>
          <a:xfrm>
            <a:off x="7389769" y="4640969"/>
            <a:ext cx="1377300" cy="369332"/>
          </a:xfrm>
          <a:prstGeom prst="rect">
            <a:avLst/>
          </a:prstGeom>
        </p:spPr>
        <p:txBody>
          <a:bodyPr wrap="none">
            <a:spAutoFit/>
          </a:bodyPr>
          <a:lstStyle/>
          <a:p>
            <a:r>
              <a:rPr lang="en-US" dirty="0">
                <a:solidFill>
                  <a:schemeClr val="bg1"/>
                </a:solidFill>
                <a:latin typeface="Arial" charset="0"/>
                <a:ea typeface="ヒラギノ角ゴ Pro W3" charset="0"/>
              </a:rPr>
              <a:t>#</a:t>
            </a:r>
            <a:r>
              <a:rPr lang="en-US" b="1" dirty="0">
                <a:solidFill>
                  <a:schemeClr val="bg1"/>
                </a:solidFill>
                <a:latin typeface="Arial" charset="0"/>
                <a:ea typeface="ヒラギノ角ゴ Pro W3" charset="0"/>
              </a:rPr>
              <a:t>ADCES</a:t>
            </a:r>
            <a:r>
              <a:rPr lang="en-US" dirty="0">
                <a:solidFill>
                  <a:schemeClr val="bg1"/>
                </a:solidFill>
                <a:latin typeface="Arial" charset="0"/>
                <a:ea typeface="ヒラギノ角ゴ Pro W3" charset="0"/>
              </a:rPr>
              <a:t>22</a:t>
            </a:r>
            <a:endParaRPr lang="en-US" dirty="0">
              <a:solidFill>
                <a:schemeClr val="bg1"/>
              </a:solidFill>
            </a:endParaRPr>
          </a:p>
        </p:txBody>
      </p:sp>
      <p:pic>
        <p:nvPicPr>
          <p:cNvPr id="10" name="Picture 9" descr="A picture containing text, clipart&#10;&#10;Description automatically generated">
            <a:extLst>
              <a:ext uri="{FF2B5EF4-FFF2-40B4-BE49-F238E27FC236}">
                <a16:creationId xmlns:a16="http://schemas.microsoft.com/office/drawing/2014/main" id="{541B42D5-314A-404A-A684-7DD5960F0FF2}"/>
              </a:ext>
            </a:extLst>
          </p:cNvPr>
          <p:cNvPicPr>
            <a:picLocks noChangeAspect="1"/>
          </p:cNvPicPr>
          <p:nvPr/>
        </p:nvPicPr>
        <p:blipFill>
          <a:blip r:embed="rId4"/>
          <a:stretch>
            <a:fillRect/>
          </a:stretch>
        </p:blipFill>
        <p:spPr>
          <a:xfrm>
            <a:off x="6594232" y="126533"/>
            <a:ext cx="2389174" cy="432236"/>
          </a:xfrm>
          <a:prstGeom prst="rect">
            <a:avLst/>
          </a:prstGeom>
        </p:spPr>
      </p:pic>
      <p:pic>
        <p:nvPicPr>
          <p:cNvPr id="4" name="Picture 3" descr="A person in a blue shirt&#10;&#10;Description automatically generated with low confidence">
            <a:extLst>
              <a:ext uri="{FF2B5EF4-FFF2-40B4-BE49-F238E27FC236}">
                <a16:creationId xmlns:a16="http://schemas.microsoft.com/office/drawing/2014/main" id="{F6DD8A01-CE40-B43E-ED46-2D0C342C0AE6}"/>
              </a:ext>
            </a:extLst>
          </p:cNvPr>
          <p:cNvPicPr>
            <a:picLocks noChangeAspect="1"/>
          </p:cNvPicPr>
          <p:nvPr/>
        </p:nvPicPr>
        <p:blipFill>
          <a:blip r:embed="rId5"/>
          <a:stretch>
            <a:fillRect/>
          </a:stretch>
        </p:blipFill>
        <p:spPr>
          <a:xfrm>
            <a:off x="401992" y="945931"/>
            <a:ext cx="2417040" cy="3071123"/>
          </a:xfrm>
          <a:prstGeom prst="rect">
            <a:avLst/>
          </a:prstGeom>
          <a:ln w="38100" cap="sq">
            <a:solidFill>
              <a:srgbClr val="913E9A"/>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02791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70C5AF-BF00-2742-B6B6-5C3A9D4085A3}"/>
              </a:ext>
            </a:extLst>
          </p:cNvPr>
          <p:cNvPicPr>
            <a:picLocks noChangeAspect="1"/>
          </p:cNvPicPr>
          <p:nvPr/>
        </p:nvPicPr>
        <p:blipFill rotWithShape="1">
          <a:blip r:embed="rId3"/>
          <a:srcRect b="15760"/>
          <a:stretch/>
        </p:blipFill>
        <p:spPr>
          <a:xfrm>
            <a:off x="0" y="670542"/>
            <a:ext cx="9144000" cy="4477719"/>
          </a:xfrm>
          <a:prstGeom prst="rect">
            <a:avLst/>
          </a:prstGeom>
        </p:spPr>
      </p:pic>
      <p:sp>
        <p:nvSpPr>
          <p:cNvPr id="4101" name="Text Placeholder 7"/>
          <p:cNvSpPr txBox="1">
            <a:spLocks/>
          </p:cNvSpPr>
          <p:nvPr/>
        </p:nvSpPr>
        <p:spPr bwMode="auto">
          <a:xfrm>
            <a:off x="3046589" y="1359157"/>
            <a:ext cx="4779413" cy="25931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bIns="0"/>
          <a:lstStyle>
            <a:lvl1pPr marL="342900" indent="-342900">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defRPr>
            </a:lvl2pPr>
            <a:lvl3pPr marL="1143000" indent="-228600">
              <a:defRPr sz="2400">
                <a:solidFill>
                  <a:schemeClr val="tx1"/>
                </a:solidFill>
                <a:latin typeface="Arial" charset="0"/>
                <a:ea typeface="ヒラギノ角ゴ Pro W3" charset="0"/>
              </a:defRPr>
            </a:lvl3pPr>
            <a:lvl4pPr marL="1600200" indent="-228600">
              <a:defRPr sz="2400">
                <a:solidFill>
                  <a:schemeClr val="tx1"/>
                </a:solidFill>
                <a:latin typeface="Arial" charset="0"/>
                <a:ea typeface="ヒラギノ角ゴ Pro W3" charset="0"/>
              </a:defRPr>
            </a:lvl4pPr>
            <a:lvl5pPr marL="2057400" indent="-228600">
              <a:defRPr sz="2400">
                <a:solidFill>
                  <a:schemeClr val="tx1"/>
                </a:solidFill>
                <a:latin typeface="Arial" charset="0"/>
                <a:ea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defRPr>
            </a:lvl9pPr>
          </a:lstStyle>
          <a:p>
            <a:pPr marL="0" indent="0">
              <a:lnSpc>
                <a:spcPts val="3300"/>
              </a:lnSpc>
            </a:pPr>
            <a:r>
              <a:rPr lang="en-US" sz="3200" b="1" dirty="0">
                <a:solidFill>
                  <a:schemeClr val="bg1"/>
                </a:solidFill>
                <a:latin typeface="Arial"/>
                <a:cs typeface="Arial"/>
              </a:rPr>
              <a:t>Leigh Anne Koonmen</a:t>
            </a:r>
          </a:p>
          <a:p>
            <a:pPr marL="0" indent="0">
              <a:lnSpc>
                <a:spcPts val="2400"/>
              </a:lnSpc>
              <a:spcBef>
                <a:spcPts val="10"/>
              </a:spcBef>
            </a:pPr>
            <a:r>
              <a:rPr lang="en-US" sz="2000" dirty="0">
                <a:solidFill>
                  <a:schemeClr val="bg1"/>
                </a:solidFill>
                <a:latin typeface="Arial"/>
                <a:cs typeface="Arial"/>
              </a:rPr>
              <a:t>PhD, RN, LDE</a:t>
            </a:r>
          </a:p>
          <a:p>
            <a:pPr marL="0" indent="0">
              <a:lnSpc>
                <a:spcPts val="2400"/>
              </a:lnSpc>
              <a:spcBef>
                <a:spcPts val="10"/>
              </a:spcBef>
            </a:pPr>
            <a:r>
              <a:rPr lang="en-US" sz="2000" dirty="0">
                <a:solidFill>
                  <a:schemeClr val="bg1"/>
                </a:solidFill>
                <a:latin typeface="Arial"/>
                <a:cs typeface="Arial"/>
              </a:rPr>
              <a:t>Co-I</a:t>
            </a:r>
          </a:p>
          <a:p>
            <a:pPr>
              <a:lnSpc>
                <a:spcPts val="2400"/>
              </a:lnSpc>
              <a:spcBef>
                <a:spcPts val="10"/>
              </a:spcBef>
            </a:pPr>
            <a:endParaRPr lang="en-US" sz="2000" dirty="0">
              <a:solidFill>
                <a:schemeClr val="bg1"/>
              </a:solidFill>
              <a:latin typeface="Arial"/>
              <a:cs typeface="Arial"/>
            </a:endParaRPr>
          </a:p>
          <a:p>
            <a:pPr marL="0" indent="0">
              <a:lnSpc>
                <a:spcPts val="2400"/>
              </a:lnSpc>
              <a:spcBef>
                <a:spcPts val="10"/>
              </a:spcBef>
            </a:pPr>
            <a:r>
              <a:rPr lang="en-US" sz="2000" dirty="0">
                <a:solidFill>
                  <a:schemeClr val="bg1"/>
                </a:solidFill>
                <a:latin typeface="Arial"/>
                <a:cs typeface="Arial"/>
              </a:rPr>
              <a:t>Assistant Professor</a:t>
            </a:r>
          </a:p>
          <a:p>
            <a:pPr marL="0" indent="0">
              <a:lnSpc>
                <a:spcPts val="2400"/>
              </a:lnSpc>
              <a:spcBef>
                <a:spcPts val="10"/>
              </a:spcBef>
            </a:pPr>
            <a:r>
              <a:rPr lang="en-US" sz="2000" dirty="0">
                <a:solidFill>
                  <a:schemeClr val="bg1"/>
                </a:solidFill>
                <a:latin typeface="Arial"/>
                <a:cs typeface="Arial"/>
              </a:rPr>
              <a:t>Kirkhof College of Nursing</a:t>
            </a:r>
          </a:p>
          <a:p>
            <a:pPr marL="0" indent="0">
              <a:lnSpc>
                <a:spcPts val="2400"/>
              </a:lnSpc>
              <a:spcBef>
                <a:spcPts val="10"/>
              </a:spcBef>
            </a:pPr>
            <a:r>
              <a:rPr lang="en-US" sz="2000" dirty="0">
                <a:solidFill>
                  <a:schemeClr val="bg1"/>
                </a:solidFill>
                <a:latin typeface="Arial"/>
                <a:cs typeface="Arial"/>
              </a:rPr>
              <a:t>Grand Valley State University</a:t>
            </a:r>
          </a:p>
          <a:p>
            <a:pPr marL="0" indent="0">
              <a:lnSpc>
                <a:spcPts val="2400"/>
              </a:lnSpc>
              <a:spcBef>
                <a:spcPts val="10"/>
              </a:spcBef>
            </a:pPr>
            <a:r>
              <a:rPr lang="en-US" sz="2000" dirty="0">
                <a:solidFill>
                  <a:schemeClr val="bg1"/>
                </a:solidFill>
                <a:latin typeface="Arial"/>
                <a:cs typeface="Arial"/>
              </a:rPr>
              <a:t>Grand Rapids, MI</a:t>
            </a:r>
          </a:p>
          <a:p>
            <a:pPr eaLnBrk="1" hangingPunct="1">
              <a:buFont typeface="Arial" charset="0"/>
              <a:buNone/>
            </a:pPr>
            <a:endParaRPr lang="en-US" sz="1800" dirty="0">
              <a:solidFill>
                <a:schemeClr val="bg1"/>
              </a:solidFill>
              <a:latin typeface="Futura Std Book" charset="0"/>
            </a:endParaRPr>
          </a:p>
        </p:txBody>
      </p:sp>
      <p:sp>
        <p:nvSpPr>
          <p:cNvPr id="8" name="Slide Number Placeholder 5">
            <a:extLst>
              <a:ext uri="{FF2B5EF4-FFF2-40B4-BE49-F238E27FC236}">
                <a16:creationId xmlns:a16="http://schemas.microsoft.com/office/drawing/2014/main" id="{17219659-7F0C-824D-8B02-436F0FEC3C7D}"/>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latin typeface="+mj-lt"/>
              </a:rPr>
              <a:pPr/>
              <a:t>4</a:t>
            </a:fld>
            <a:endParaRPr lang="en-US" dirty="0">
              <a:latin typeface="+mj-lt"/>
            </a:endParaRPr>
          </a:p>
        </p:txBody>
      </p:sp>
      <p:sp>
        <p:nvSpPr>
          <p:cNvPr id="17" name="Rectangle 16">
            <a:extLst>
              <a:ext uri="{FF2B5EF4-FFF2-40B4-BE49-F238E27FC236}">
                <a16:creationId xmlns:a16="http://schemas.microsoft.com/office/drawing/2014/main" id="{24B8579F-7632-E44F-B59D-0357D2BF9A07}"/>
              </a:ext>
            </a:extLst>
          </p:cNvPr>
          <p:cNvSpPr/>
          <p:nvPr/>
        </p:nvSpPr>
        <p:spPr>
          <a:xfrm>
            <a:off x="7389769" y="4640969"/>
            <a:ext cx="1377300" cy="369332"/>
          </a:xfrm>
          <a:prstGeom prst="rect">
            <a:avLst/>
          </a:prstGeom>
        </p:spPr>
        <p:txBody>
          <a:bodyPr wrap="none">
            <a:spAutoFit/>
          </a:bodyPr>
          <a:lstStyle/>
          <a:p>
            <a:r>
              <a:rPr lang="en-US" dirty="0">
                <a:solidFill>
                  <a:schemeClr val="bg1"/>
                </a:solidFill>
                <a:latin typeface="Arial" charset="0"/>
                <a:ea typeface="ヒラギノ角ゴ Pro W3" charset="0"/>
              </a:rPr>
              <a:t>#</a:t>
            </a:r>
            <a:r>
              <a:rPr lang="en-US" b="1" dirty="0">
                <a:solidFill>
                  <a:schemeClr val="bg1"/>
                </a:solidFill>
                <a:latin typeface="Arial" charset="0"/>
                <a:ea typeface="ヒラギノ角ゴ Pro W3" charset="0"/>
              </a:rPr>
              <a:t>ADCES</a:t>
            </a:r>
            <a:r>
              <a:rPr lang="en-US" dirty="0">
                <a:solidFill>
                  <a:schemeClr val="bg1"/>
                </a:solidFill>
                <a:latin typeface="Arial" charset="0"/>
                <a:ea typeface="ヒラギノ角ゴ Pro W3" charset="0"/>
              </a:rPr>
              <a:t>22</a:t>
            </a:r>
            <a:endParaRPr lang="en-US" dirty="0">
              <a:solidFill>
                <a:schemeClr val="bg1"/>
              </a:solidFill>
            </a:endParaRPr>
          </a:p>
        </p:txBody>
      </p:sp>
      <p:pic>
        <p:nvPicPr>
          <p:cNvPr id="10" name="Picture 9" descr="A picture containing text, clipart&#10;&#10;Description automatically generated">
            <a:extLst>
              <a:ext uri="{FF2B5EF4-FFF2-40B4-BE49-F238E27FC236}">
                <a16:creationId xmlns:a16="http://schemas.microsoft.com/office/drawing/2014/main" id="{541B42D5-314A-404A-A684-7DD5960F0FF2}"/>
              </a:ext>
            </a:extLst>
          </p:cNvPr>
          <p:cNvPicPr>
            <a:picLocks noChangeAspect="1"/>
          </p:cNvPicPr>
          <p:nvPr/>
        </p:nvPicPr>
        <p:blipFill>
          <a:blip r:embed="rId4"/>
          <a:stretch>
            <a:fillRect/>
          </a:stretch>
        </p:blipFill>
        <p:spPr>
          <a:xfrm>
            <a:off x="6594232" y="126533"/>
            <a:ext cx="2389174" cy="432236"/>
          </a:xfrm>
          <a:prstGeom prst="rect">
            <a:avLst/>
          </a:prstGeom>
        </p:spPr>
      </p:pic>
      <p:pic>
        <p:nvPicPr>
          <p:cNvPr id="4" name="Picture 3" descr="A person smiling at the camera&#10;&#10;Description automatically generated with medium confidence">
            <a:extLst>
              <a:ext uri="{FF2B5EF4-FFF2-40B4-BE49-F238E27FC236}">
                <a16:creationId xmlns:a16="http://schemas.microsoft.com/office/drawing/2014/main" id="{6E9E7B6F-9910-03C2-9D0D-499517536124}"/>
              </a:ext>
            </a:extLst>
          </p:cNvPr>
          <p:cNvPicPr>
            <a:picLocks noChangeAspect="1"/>
          </p:cNvPicPr>
          <p:nvPr/>
        </p:nvPicPr>
        <p:blipFill>
          <a:blip r:embed="rId5"/>
          <a:stretch>
            <a:fillRect/>
          </a:stretch>
        </p:blipFill>
        <p:spPr>
          <a:xfrm>
            <a:off x="393161" y="1193229"/>
            <a:ext cx="2260268" cy="2925053"/>
          </a:xfrm>
          <a:prstGeom prst="rect">
            <a:avLst/>
          </a:prstGeom>
          <a:ln w="38100" cap="sq">
            <a:solidFill>
              <a:srgbClr val="913E9A"/>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4097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Disclosure to Participants</a:t>
            </a:r>
          </a:p>
        </p:txBody>
      </p:sp>
      <p:sp>
        <p:nvSpPr>
          <p:cNvPr id="6147" name="Content Placeholder 4"/>
          <p:cNvSpPr>
            <a:spLocks noGrp="1"/>
          </p:cNvSpPr>
          <p:nvPr>
            <p:ph idx="1"/>
          </p:nvPr>
        </p:nvSpPr>
        <p:spPr>
          <a:xfrm>
            <a:off x="457200" y="1372871"/>
            <a:ext cx="8229600" cy="3108025"/>
          </a:xfrm>
        </p:spPr>
        <p:txBody>
          <a:bodyPr>
            <a:normAutofit lnSpcReduction="10000"/>
          </a:bodyPr>
          <a:lstStyle/>
          <a:p>
            <a:r>
              <a:rPr lang="en-US" sz="1200" b="1" u="sng" dirty="0">
                <a:latin typeface="Arial" panose="020B0604020202020204" pitchFamily="34" charset="0"/>
                <a:ea typeface="ヒラギノ角ゴ Pro W3" charset="0"/>
                <a:cs typeface="Arial" panose="020B0604020202020204" pitchFamily="34" charset="0"/>
              </a:rPr>
              <a:t>NOTICE OF REQUIREMENTS FOR SUCCESSFUL COMPLETION</a:t>
            </a:r>
          </a:p>
          <a:p>
            <a:pPr lvl="1"/>
            <a:r>
              <a:rPr lang="en-US" sz="1000" dirty="0">
                <a:latin typeface="Arial" panose="020B0604020202020204" pitchFamily="34" charset="0"/>
                <a:ea typeface="ヒラギノ角ゴ Pro W3" charset="0"/>
                <a:cs typeface="Arial" panose="020B0604020202020204" pitchFamily="34" charset="0"/>
              </a:rPr>
              <a:t>Learners must attend the full session and complete the session and overall conference evaluation in order to claim continuing education credit/hours.</a:t>
            </a:r>
            <a:endParaRPr lang="en-US" sz="1000" u="sng" dirty="0">
              <a:latin typeface="Arial" panose="020B0604020202020204" pitchFamily="34" charset="0"/>
              <a:ea typeface="ヒラギノ角ゴ Pro W3" charset="0"/>
              <a:cs typeface="Arial" panose="020B0604020202020204" pitchFamily="34" charset="0"/>
            </a:endParaRPr>
          </a:p>
          <a:p>
            <a:pPr>
              <a:spcBef>
                <a:spcPts val="600"/>
              </a:spcBef>
            </a:pPr>
            <a:r>
              <a:rPr lang="en-US" sz="1200" b="1" u="sng" dirty="0">
                <a:latin typeface="Arial" panose="020B0604020202020204" pitchFamily="34" charset="0"/>
                <a:ea typeface="ヒラギノ角ゴ Pro W3" charset="0"/>
                <a:cs typeface="Arial" panose="020B0604020202020204" pitchFamily="34" charset="0"/>
              </a:rPr>
              <a:t>FACULTY DISCLOSURES: </a:t>
            </a:r>
            <a:br>
              <a:rPr lang="en-US" sz="1200" b="1" u="sng" dirty="0">
                <a:latin typeface="Arial" panose="020B0604020202020204" pitchFamily="34" charset="0"/>
                <a:ea typeface="ヒラギノ角ゴ Pro W3" charset="0"/>
                <a:cs typeface="Arial" panose="020B0604020202020204" pitchFamily="34" charset="0"/>
              </a:rPr>
            </a:br>
            <a:r>
              <a:rPr lang="en-US" sz="1000" dirty="0">
                <a:latin typeface="Arial" panose="020B0604020202020204" pitchFamily="34" charset="0"/>
                <a:ea typeface="ヒラギノ角ゴ Pro W3" charset="0"/>
                <a:cs typeface="Arial" panose="020B0604020202020204" pitchFamily="34" charset="0"/>
              </a:rPr>
              <a:t>In accordance with the ACCME Standards for Integrity and Independence, the Association of Diabetes Care &amp; Education Specialists (ADCES) requires anyone in a position to affect or control continuing education content (e.g., authors, presenters, and program planners) to disclose all financial relationships with ineligible companies. It is the responsibility of ADCES to mitigate and disclose all relevant conflicts of interest. Disclosure of a relationship is not intended to suggest or condone bias in any presentation but is made to provide participants with information that might be of potential importance to their evaluation of the presentation. Relevant disclosures (or lack thereof) among this session’s speakers and/or content authors are as follows:</a:t>
            </a:r>
          </a:p>
          <a:p>
            <a:pPr lvl="1"/>
            <a:endParaRPr lang="en-US" sz="1200" dirty="0">
              <a:latin typeface="Arial" panose="020B0604020202020204" pitchFamily="34" charset="0"/>
              <a:ea typeface="ヒラギノ角ゴ Pro W3" charset="0"/>
              <a:cs typeface="Arial" panose="020B0604020202020204" pitchFamily="34" charset="0"/>
            </a:endParaRPr>
          </a:p>
          <a:p>
            <a:pPr lvl="1"/>
            <a:r>
              <a:rPr lang="en-US" sz="1200" b="1" dirty="0">
                <a:latin typeface="Arial" panose="020B0604020202020204" pitchFamily="34" charset="0"/>
                <a:ea typeface="ヒラギノ角ゴ Pro W3" charset="0"/>
                <a:cs typeface="Arial" panose="020B0604020202020204" pitchFamily="34" charset="0"/>
              </a:rPr>
              <a:t>Presenter: 	</a:t>
            </a:r>
            <a:r>
              <a:rPr lang="en-US" sz="1000" b="1" i="1" dirty="0">
                <a:latin typeface="Arial" panose="020B0604020202020204" pitchFamily="34" charset="0"/>
                <a:ea typeface="ヒラギノ角ゴ Pro W3" charset="0"/>
                <a:cs typeface="Arial" panose="020B0604020202020204" pitchFamily="34" charset="0"/>
              </a:rPr>
              <a:t>Leigh Anne Koonmen, PhD, RN, LDE – No financial relationships to report</a:t>
            </a:r>
            <a:br>
              <a:rPr lang="en-US" sz="1000" b="1" i="1" dirty="0">
                <a:latin typeface="Arial" panose="020B0604020202020204" pitchFamily="34" charset="0"/>
                <a:ea typeface="ヒラギノ角ゴ Pro W3" charset="0"/>
                <a:cs typeface="Arial" panose="020B0604020202020204" pitchFamily="34" charset="0"/>
              </a:rPr>
            </a:br>
            <a:r>
              <a:rPr lang="en-US" sz="1000" b="1" i="1" dirty="0">
                <a:latin typeface="Arial" panose="020B0604020202020204" pitchFamily="34" charset="0"/>
                <a:ea typeface="ヒラギノ角ゴ Pro W3" charset="0"/>
                <a:cs typeface="Arial" panose="020B0604020202020204" pitchFamily="34" charset="0"/>
              </a:rPr>
              <a:t>		Leslie K. Scott, PhD, APRN, PPCNP-BS, MLDE, CDCES, FAANP – No financial relationships to report</a:t>
            </a:r>
          </a:p>
          <a:p>
            <a:pPr marL="342902" lvl="1" indent="0">
              <a:buNone/>
            </a:pPr>
            <a:endParaRPr lang="en-US" sz="1000" i="1" dirty="0">
              <a:latin typeface="Arial" panose="020B0604020202020204" pitchFamily="34" charset="0"/>
              <a:ea typeface="ヒラギノ角ゴ Pro W3" charset="0"/>
              <a:cs typeface="Arial" panose="020B0604020202020204" pitchFamily="34" charset="0"/>
            </a:endParaRPr>
          </a:p>
          <a:p>
            <a:pPr lvl="1"/>
            <a:r>
              <a:rPr lang="en-US" sz="1000" b="1" dirty="0">
                <a:latin typeface="Arial" panose="020B0604020202020204" pitchFamily="34" charset="0"/>
                <a:cs typeface="Arial" panose="020B0604020202020204" pitchFamily="34" charset="0"/>
              </a:rPr>
              <a:t>Disclosure and Mitigation of Relevant Conflicts of Interest: </a:t>
            </a:r>
            <a:r>
              <a:rPr lang="en-US" sz="1000" dirty="0">
                <a:latin typeface="Arial" panose="020B0604020202020204" pitchFamily="34" charset="0"/>
                <a:cs typeface="Arial" panose="020B0604020202020204" pitchFamily="34" charset="0"/>
              </a:rPr>
              <a:t>All identified relevant conflicts of interest have been mitigated.</a:t>
            </a:r>
          </a:p>
          <a:p>
            <a:pPr lvl="1"/>
            <a:endParaRPr lang="en-US" sz="1000" dirty="0">
              <a:latin typeface="Arial" panose="020B0604020202020204" pitchFamily="34" charset="0"/>
              <a:ea typeface="ヒラギノ角ゴ Pro W3" charset="0"/>
              <a:cs typeface="Arial" panose="020B0604020202020204" pitchFamily="34" charset="0"/>
            </a:endParaRPr>
          </a:p>
          <a:p>
            <a:pPr>
              <a:spcBef>
                <a:spcPts val="600"/>
              </a:spcBef>
            </a:pPr>
            <a:r>
              <a:rPr lang="en-US" sz="1200" b="1" u="sng" dirty="0">
                <a:latin typeface="Arial" panose="020B0604020202020204" pitchFamily="34" charset="0"/>
                <a:ea typeface="ヒラギノ角ゴ Pro W3" charset="0"/>
                <a:cs typeface="Arial" panose="020B0604020202020204" pitchFamily="34" charset="0"/>
              </a:rPr>
              <a:t>OFF-LABEL USE:</a:t>
            </a:r>
          </a:p>
          <a:p>
            <a:pPr lvl="1"/>
            <a:r>
              <a:rPr lang="en-US" sz="1000" dirty="0">
                <a:latin typeface="Arial" panose="020B0604020202020204" pitchFamily="34" charset="0"/>
                <a:ea typeface="ヒラギノ角ゴ Pro W3" charset="0"/>
                <a:cs typeface="Arial" panose="020B0604020202020204" pitchFamily="34" charset="0"/>
              </a:rPr>
              <a:t>Participants will be notified by speakers to any product used for a purpose other than for which it was approved by the Food and Drug Administration.</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5</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Tree>
    <p:extLst>
      <p:ext uri="{BB962C8B-B14F-4D97-AF65-F5344CB8AC3E}">
        <p14:creationId xmlns:p14="http://schemas.microsoft.com/office/powerpoint/2010/main" val="4059588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Funding</a:t>
            </a:r>
          </a:p>
        </p:txBody>
      </p:sp>
      <p:sp>
        <p:nvSpPr>
          <p:cNvPr id="6147" name="Content Placeholder 4"/>
          <p:cNvSpPr>
            <a:spLocks noGrp="1"/>
          </p:cNvSpPr>
          <p:nvPr>
            <p:ph idx="1"/>
          </p:nvPr>
        </p:nvSpPr>
        <p:spPr>
          <a:xfrm>
            <a:off x="457200" y="1372871"/>
            <a:ext cx="8229600" cy="3108025"/>
          </a:xfrm>
        </p:spPr>
        <p:txBody>
          <a:bodyPr>
            <a:normAutofit/>
          </a:bodyPr>
          <a:lstStyle/>
          <a:p>
            <a:pPr marL="0" indent="0">
              <a:lnSpc>
                <a:spcPct val="114000"/>
              </a:lnSpc>
              <a:buNone/>
            </a:pPr>
            <a:r>
              <a:rPr lang="en-US" sz="1800" b="1" dirty="0">
                <a:latin typeface="Arial" panose="020B0604020202020204" pitchFamily="34" charset="0"/>
                <a:ea typeface="ヒラギノ角ゴ Pro W3" charset="0"/>
                <a:cs typeface="Arial" panose="020B0604020202020204" pitchFamily="34" charset="0"/>
              </a:rPr>
              <a:t>Funding for this project was provided through the Kentucky Diabetes Prevention and Control Program, Kentucky Department for Public Health support by Cooperative Agreement number 5 NU58DP006465 funded by the Centers for Disease Control and Prevention.</a:t>
            </a:r>
            <a:endParaRPr lang="en-US" sz="1200" dirty="0">
              <a:latin typeface="Arial" panose="020B0604020202020204" pitchFamily="34" charset="0"/>
              <a:ea typeface="ヒラギノ角ゴ Pro W3" charset="0"/>
              <a:cs typeface="Arial" panose="020B0604020202020204" pitchFamily="34" charset="0"/>
            </a:endParaRP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6</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Tree>
    <p:extLst>
      <p:ext uri="{BB962C8B-B14F-4D97-AF65-F5344CB8AC3E}">
        <p14:creationId xmlns:p14="http://schemas.microsoft.com/office/powerpoint/2010/main" val="4263916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fontScale="90000"/>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KY School District Policies &amp; Procedures </a:t>
            </a:r>
          </a:p>
        </p:txBody>
      </p:sp>
      <p:sp>
        <p:nvSpPr>
          <p:cNvPr id="6147" name="Content Placeholder 4"/>
          <p:cNvSpPr>
            <a:spLocks noGrp="1"/>
          </p:cNvSpPr>
          <p:nvPr>
            <p:ph idx="1"/>
          </p:nvPr>
        </p:nvSpPr>
        <p:spPr>
          <a:xfrm>
            <a:off x="457200" y="1198180"/>
            <a:ext cx="8229600" cy="3434670"/>
          </a:xfrm>
        </p:spPr>
        <p:txBody>
          <a:bodyPr>
            <a:normAutofit lnSpcReduction="10000"/>
          </a:bodyPr>
          <a:lstStyle/>
          <a:p>
            <a:pPr>
              <a:lnSpc>
                <a:spcPct val="114000"/>
              </a:lnSpc>
            </a:pPr>
            <a:r>
              <a:rPr lang="en-US" sz="1400" b="1" dirty="0">
                <a:latin typeface="Arial" panose="020B0604020202020204" pitchFamily="34" charset="0"/>
                <a:ea typeface="ヒラギノ角ゴ Pro W3" charset="0"/>
                <a:cs typeface="Arial" panose="020B0604020202020204" pitchFamily="34" charset="0"/>
              </a:rPr>
              <a:t>KRS 156.502</a:t>
            </a:r>
          </a:p>
          <a:p>
            <a:pPr lvl="1">
              <a:lnSpc>
                <a:spcPct val="114000"/>
              </a:lnSpc>
            </a:pPr>
            <a:r>
              <a:rPr lang="en-US" sz="1200" dirty="0">
                <a:latin typeface="Arial" panose="020B0604020202020204" pitchFamily="34" charset="0"/>
                <a:ea typeface="ヒラギノ角ゴ Pro W3" charset="0"/>
                <a:cs typeface="Arial" panose="020B0604020202020204" pitchFamily="34" charset="0"/>
              </a:rPr>
              <a:t>Schools shall administer health services (including medication administration) to students who require this service during the school day or school-sponsored event.</a:t>
            </a:r>
          </a:p>
          <a:p>
            <a:pPr>
              <a:lnSpc>
                <a:spcPct val="114000"/>
              </a:lnSpc>
            </a:pPr>
            <a:r>
              <a:rPr lang="en-US" sz="1400" b="1" dirty="0">
                <a:latin typeface="Arial" panose="020B0604020202020204" pitchFamily="34" charset="0"/>
                <a:ea typeface="ヒラギノ角ゴ Pro W3" charset="0"/>
                <a:cs typeface="Arial" panose="020B0604020202020204" pitchFamily="34" charset="0"/>
              </a:rPr>
              <a:t>Kentucky Administrative Regulation 702 KAR 1:160</a:t>
            </a:r>
          </a:p>
          <a:p>
            <a:pPr lvl="1">
              <a:lnSpc>
                <a:spcPct val="114000"/>
              </a:lnSpc>
            </a:pPr>
            <a:r>
              <a:rPr lang="en-US" sz="1200" dirty="0">
                <a:latin typeface="Arial" panose="020B0604020202020204" pitchFamily="34" charset="0"/>
                <a:ea typeface="ヒラギノ角ゴ Pro W3" charset="0"/>
                <a:cs typeface="Arial" panose="020B0604020202020204" pitchFamily="34" charset="0"/>
              </a:rPr>
              <a:t>School districts must have emergency care procedures at all times when students are in school or participating in school activities.</a:t>
            </a:r>
          </a:p>
          <a:p>
            <a:pPr lvl="1">
              <a:lnSpc>
                <a:spcPct val="114000"/>
              </a:lnSpc>
            </a:pPr>
            <a:r>
              <a:rPr lang="en-US" sz="1200" dirty="0">
                <a:latin typeface="Arial" panose="020B0604020202020204" pitchFamily="34" charset="0"/>
                <a:ea typeface="ヒラギノ角ゴ Pro W3" charset="0"/>
                <a:cs typeface="Arial" panose="020B0604020202020204" pitchFamily="34" charset="0"/>
              </a:rPr>
              <a:t>There must be a school employee who is trained to administer to a student or assist a student with the self-administration of glucagon, insulin, or seizure rescue medications.</a:t>
            </a:r>
          </a:p>
          <a:p>
            <a:pPr>
              <a:lnSpc>
                <a:spcPct val="114000"/>
              </a:lnSpc>
            </a:pPr>
            <a:r>
              <a:rPr lang="en-US" sz="1400" b="1" dirty="0">
                <a:latin typeface="Arial" panose="020B0604020202020204" pitchFamily="34" charset="0"/>
                <a:ea typeface="ヒラギノ角ゴ Pro W3" charset="0"/>
                <a:cs typeface="Arial" panose="020B0604020202020204" pitchFamily="34" charset="0"/>
              </a:rPr>
              <a:t>KRS 158.838</a:t>
            </a:r>
          </a:p>
          <a:p>
            <a:pPr lvl="1">
              <a:lnSpc>
                <a:spcPct val="114000"/>
              </a:lnSpc>
            </a:pPr>
            <a:r>
              <a:rPr lang="en-US" sz="1200" dirty="0">
                <a:latin typeface="Arial" panose="020B0604020202020204" pitchFamily="34" charset="0"/>
                <a:ea typeface="ヒラギノ角ゴ Pro W3" charset="0"/>
                <a:cs typeface="Arial" panose="020B0604020202020204" pitchFamily="34" charset="0"/>
              </a:rPr>
              <a:t>Each local public school district must have at least one school employee who has met KRS 156.502 requirements on duty during the entire school day to administer glucagon in an emergency.</a:t>
            </a:r>
          </a:p>
          <a:p>
            <a:pPr>
              <a:lnSpc>
                <a:spcPct val="114000"/>
              </a:lnSpc>
            </a:pPr>
            <a:r>
              <a:rPr lang="en-US" sz="1400" b="1" dirty="0">
                <a:latin typeface="Arial" panose="020B0604020202020204" pitchFamily="34" charset="0"/>
                <a:ea typeface="ヒラギノ角ゴ Pro W3" charset="0"/>
                <a:cs typeface="Arial" panose="020B0604020202020204" pitchFamily="34" charset="0"/>
              </a:rPr>
              <a:t>This is a specialized training required ONLY if the school has one more more students </a:t>
            </a:r>
            <a:br>
              <a:rPr lang="en-US" sz="1400" b="1" dirty="0">
                <a:latin typeface="Arial" panose="020B0604020202020204" pitchFamily="34" charset="0"/>
                <a:ea typeface="ヒラギノ角ゴ Pro W3" charset="0"/>
                <a:cs typeface="Arial" panose="020B0604020202020204" pitchFamily="34" charset="0"/>
              </a:rPr>
            </a:br>
            <a:r>
              <a:rPr lang="en-US" sz="1400" b="1" dirty="0">
                <a:latin typeface="Arial" panose="020B0604020202020204" pitchFamily="34" charset="0"/>
                <a:ea typeface="ヒラギノ角ゴ Pro W3" charset="0"/>
                <a:cs typeface="Arial" panose="020B0604020202020204" pitchFamily="34" charset="0"/>
              </a:rPr>
              <a:t>with diabetes.</a:t>
            </a:r>
            <a:endParaRPr lang="en-US" sz="1400" dirty="0">
              <a:latin typeface="Arial" panose="020B0604020202020204" pitchFamily="34" charset="0"/>
              <a:ea typeface="ヒラギノ角ゴ Pro W3" charset="0"/>
              <a:cs typeface="Arial" panose="020B0604020202020204" pitchFamily="34" charset="0"/>
            </a:endParaRP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7</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Tree>
    <p:extLst>
      <p:ext uri="{BB962C8B-B14F-4D97-AF65-F5344CB8AC3E}">
        <p14:creationId xmlns:p14="http://schemas.microsoft.com/office/powerpoint/2010/main" val="4186277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KY Public Schools at a Glance</a:t>
            </a:r>
          </a:p>
        </p:txBody>
      </p:sp>
      <p:sp>
        <p:nvSpPr>
          <p:cNvPr id="6147" name="Content Placeholder 4"/>
          <p:cNvSpPr>
            <a:spLocks noGrp="1"/>
          </p:cNvSpPr>
          <p:nvPr>
            <p:ph idx="1"/>
          </p:nvPr>
        </p:nvSpPr>
        <p:spPr>
          <a:xfrm>
            <a:off x="457200" y="1253054"/>
            <a:ext cx="8229600" cy="3108025"/>
          </a:xfrm>
        </p:spPr>
        <p:txBody>
          <a:bodyPr>
            <a:normAutofit/>
          </a:bodyPr>
          <a:lstStyle/>
          <a:p>
            <a:pPr>
              <a:lnSpc>
                <a:spcPct val="114000"/>
              </a:lnSpc>
              <a:spcBef>
                <a:spcPts val="600"/>
              </a:spcBef>
              <a:spcAft>
                <a:spcPts val="600"/>
              </a:spcAft>
            </a:pPr>
            <a:r>
              <a:rPr lang="en-US" sz="1800" dirty="0">
                <a:latin typeface="Arial" panose="020B0604020202020204" pitchFamily="34" charset="0"/>
                <a:ea typeface="ヒラギノ角ゴ Pro W3" charset="0"/>
                <a:cs typeface="Arial" panose="020B0604020202020204" pitchFamily="34" charset="0"/>
              </a:rPr>
              <a:t>171 school districts across Kentucky</a:t>
            </a:r>
          </a:p>
          <a:p>
            <a:pPr>
              <a:lnSpc>
                <a:spcPct val="114000"/>
              </a:lnSpc>
              <a:spcBef>
                <a:spcPts val="600"/>
              </a:spcBef>
              <a:spcAft>
                <a:spcPts val="600"/>
              </a:spcAft>
            </a:pPr>
            <a:r>
              <a:rPr lang="en-US" sz="1800" dirty="0">
                <a:latin typeface="Arial" panose="020B0604020202020204" pitchFamily="34" charset="0"/>
                <a:ea typeface="ヒラギノ角ゴ Pro W3" charset="0"/>
                <a:cs typeface="Arial" panose="020B0604020202020204" pitchFamily="34" charset="0"/>
              </a:rPr>
              <a:t>647,978 public school students in the Commonwealth </a:t>
            </a:r>
            <a:r>
              <a:rPr lang="en-US" sz="1600" dirty="0">
                <a:latin typeface="Arial" panose="020B0604020202020204" pitchFamily="34" charset="0"/>
                <a:ea typeface="ヒラギノ角ゴ Pro W3" charset="0"/>
                <a:cs typeface="Arial" panose="020B0604020202020204" pitchFamily="34" charset="0"/>
              </a:rPr>
              <a:t>(2019-2020)</a:t>
            </a:r>
          </a:p>
          <a:p>
            <a:pPr lvl="1">
              <a:lnSpc>
                <a:spcPct val="114000"/>
              </a:lnSpc>
              <a:spcBef>
                <a:spcPts val="600"/>
              </a:spcBef>
              <a:spcAft>
                <a:spcPts val="600"/>
              </a:spcAft>
            </a:pPr>
            <a:r>
              <a:rPr lang="en-US" sz="1600" dirty="0">
                <a:latin typeface="Arial" panose="020B0604020202020204" pitchFamily="34" charset="0"/>
                <a:ea typeface="ヒラギノ角ゴ Pro W3" charset="0"/>
                <a:cs typeface="Arial" panose="020B0604020202020204" pitchFamily="34" charset="0"/>
              </a:rPr>
              <a:t>122, 632 estimated students had a chronic health condition </a:t>
            </a:r>
            <a:r>
              <a:rPr lang="en-US" sz="1400" dirty="0">
                <a:latin typeface="Arial" panose="020B0604020202020204" pitchFamily="34" charset="0"/>
                <a:ea typeface="ヒラギノ角ゴ Pro W3" charset="0"/>
                <a:cs typeface="Arial" panose="020B0604020202020204" pitchFamily="34" charset="0"/>
              </a:rPr>
              <a:t>(2018-2019)</a:t>
            </a:r>
          </a:p>
          <a:p>
            <a:pPr lvl="2">
              <a:lnSpc>
                <a:spcPct val="114000"/>
              </a:lnSpc>
              <a:spcBef>
                <a:spcPts val="600"/>
              </a:spcBef>
              <a:spcAft>
                <a:spcPts val="600"/>
              </a:spcAft>
            </a:pPr>
            <a:r>
              <a:rPr lang="en-US" sz="1400" dirty="0">
                <a:latin typeface="Arial" panose="020B0604020202020204" pitchFamily="34" charset="0"/>
                <a:ea typeface="ヒラギノ角ゴ Pro W3" charset="0"/>
                <a:cs typeface="Arial" panose="020B0604020202020204" pitchFamily="34" charset="0"/>
              </a:rPr>
              <a:t>1,767 students with diagnosed diabetes</a:t>
            </a:r>
          </a:p>
          <a:p>
            <a:pPr lvl="3">
              <a:lnSpc>
                <a:spcPct val="114000"/>
              </a:lnSpc>
              <a:spcBef>
                <a:spcPts val="600"/>
              </a:spcBef>
              <a:spcAft>
                <a:spcPts val="600"/>
              </a:spcAft>
            </a:pPr>
            <a:r>
              <a:rPr lang="en-US" sz="1200" dirty="0">
                <a:latin typeface="Arial" panose="020B0604020202020204" pitchFamily="34" charset="0"/>
                <a:ea typeface="ヒラギノ角ゴ Pro W3" charset="0"/>
                <a:cs typeface="Arial" panose="020B0604020202020204" pitchFamily="34" charset="0"/>
              </a:rPr>
              <a:t>Type 1: 1,507 students</a:t>
            </a:r>
          </a:p>
          <a:p>
            <a:pPr lvl="3">
              <a:lnSpc>
                <a:spcPct val="114000"/>
              </a:lnSpc>
              <a:spcBef>
                <a:spcPts val="600"/>
              </a:spcBef>
              <a:spcAft>
                <a:spcPts val="600"/>
              </a:spcAft>
            </a:pPr>
            <a:r>
              <a:rPr lang="en-US" sz="1200" dirty="0">
                <a:latin typeface="Arial" panose="020B0604020202020204" pitchFamily="34" charset="0"/>
                <a:ea typeface="ヒラギノ角ゴ Pro W3" charset="0"/>
                <a:cs typeface="Arial" panose="020B0604020202020204" pitchFamily="34" charset="0"/>
              </a:rPr>
              <a:t>Type 2: 260 students</a:t>
            </a:r>
          </a:p>
          <a:p>
            <a:pPr>
              <a:lnSpc>
                <a:spcPct val="114000"/>
              </a:lnSpc>
              <a:spcBef>
                <a:spcPts val="600"/>
              </a:spcBef>
              <a:spcAft>
                <a:spcPts val="600"/>
              </a:spcAft>
            </a:pPr>
            <a:r>
              <a:rPr lang="en-US" sz="1600" dirty="0">
                <a:latin typeface="Arial" panose="020B0604020202020204" pitchFamily="34" charset="0"/>
                <a:ea typeface="ヒラギノ角ゴ Pro W3" charset="0"/>
                <a:cs typeface="Arial" panose="020B0604020202020204" pitchFamily="34" charset="0"/>
              </a:rPr>
              <a:t>Non-public schools (208) are not required to follow state </a:t>
            </a:r>
            <a:br>
              <a:rPr lang="en-US" sz="1600" dirty="0">
                <a:latin typeface="Arial" panose="020B0604020202020204" pitchFamily="34" charset="0"/>
                <a:ea typeface="ヒラギノ角ゴ Pro W3" charset="0"/>
                <a:cs typeface="Arial" panose="020B0604020202020204" pitchFamily="34" charset="0"/>
              </a:rPr>
            </a:br>
            <a:r>
              <a:rPr lang="en-US" sz="1600" dirty="0">
                <a:latin typeface="Arial" panose="020B0604020202020204" pitchFamily="34" charset="0"/>
                <a:ea typeface="ヒラギノ角ゴ Pro W3" charset="0"/>
                <a:cs typeface="Arial" panose="020B0604020202020204" pitchFamily="34" charset="0"/>
              </a:rPr>
              <a:t>school health provisions.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8</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7" name="Rectangle 6">
            <a:extLst>
              <a:ext uri="{FF2B5EF4-FFF2-40B4-BE49-F238E27FC236}">
                <a16:creationId xmlns:a16="http://schemas.microsoft.com/office/drawing/2014/main" id="{C56DDE2B-973A-4149-47F4-576CB81572B5}"/>
              </a:ext>
            </a:extLst>
          </p:cNvPr>
          <p:cNvSpPr/>
          <p:nvPr/>
        </p:nvSpPr>
        <p:spPr>
          <a:xfrm>
            <a:off x="7461" y="4809709"/>
            <a:ext cx="8753302" cy="338554"/>
          </a:xfrm>
          <a:prstGeom prst="rect">
            <a:avLst/>
          </a:prstGeom>
        </p:spPr>
        <p:txBody>
          <a:bodyPr wrap="square">
            <a:spAutoFit/>
          </a:bodyPr>
          <a:lstStyle/>
          <a:p>
            <a:r>
              <a:rPr lang="en-US" sz="800" dirty="0">
                <a:latin typeface="Calibri" panose="020F0502020204030204" pitchFamily="34" charset="0"/>
              </a:rPr>
              <a:t>Kentucky Cabinet for Health &amp; Family services (2019). Retrieved from </a:t>
            </a:r>
            <a:r>
              <a:rPr lang="en-US" sz="800" dirty="0">
                <a:latin typeface="Calibri" panose="020F0502020204030204" pitchFamily="34" charset="0"/>
                <a:hlinkClick r:id="rId3"/>
              </a:rPr>
              <a:t>https://chfs.ky.gov/agencies/dph/dpqi/cdpb/dpcp/DiabetesReport.pdf</a:t>
            </a:r>
            <a:r>
              <a:rPr lang="en-US" sz="800" dirty="0">
                <a:latin typeface="Calibri" panose="020F0502020204030204" pitchFamily="34" charset="0"/>
              </a:rPr>
              <a:t> </a:t>
            </a:r>
          </a:p>
          <a:p>
            <a:r>
              <a:rPr lang="en-US" sz="800" dirty="0">
                <a:latin typeface="Calibri" panose="020F0502020204030204" pitchFamily="34" charset="0"/>
              </a:rPr>
              <a:t>Kentucky Dept. of Education (2020). Retrieved from </a:t>
            </a:r>
            <a:r>
              <a:rPr lang="en-US" sz="800" dirty="0">
                <a:hlinkClick r:id="rId4"/>
              </a:rPr>
              <a:t>https://education.ky.gov/districts/SHS/Pages/Student-Health-Data.aspx</a:t>
            </a:r>
            <a:endParaRPr lang="en-US" sz="800" dirty="0"/>
          </a:p>
        </p:txBody>
      </p:sp>
      <p:pic>
        <p:nvPicPr>
          <p:cNvPr id="6" name="Picture 5" descr="Young student wearing facemask">
            <a:extLst>
              <a:ext uri="{FF2B5EF4-FFF2-40B4-BE49-F238E27FC236}">
                <a16:creationId xmlns:a16="http://schemas.microsoft.com/office/drawing/2014/main" id="{BBFCCA0D-2735-8B77-956F-294791BEBD53}"/>
              </a:ext>
            </a:extLst>
          </p:cNvPr>
          <p:cNvPicPr>
            <a:picLocks noChangeAspect="1"/>
          </p:cNvPicPr>
          <p:nvPr/>
        </p:nvPicPr>
        <p:blipFill>
          <a:blip r:embed="rId5"/>
          <a:stretch>
            <a:fillRect/>
          </a:stretch>
        </p:blipFill>
        <p:spPr>
          <a:xfrm>
            <a:off x="6492158" y="2975113"/>
            <a:ext cx="2161236" cy="1441541"/>
          </a:xfrm>
          <a:prstGeom prst="rect">
            <a:avLst/>
          </a:prstGeom>
        </p:spPr>
      </p:pic>
    </p:spTree>
    <p:extLst>
      <p:ext uri="{BB962C8B-B14F-4D97-AF65-F5344CB8AC3E}">
        <p14:creationId xmlns:p14="http://schemas.microsoft.com/office/powerpoint/2010/main" val="2986417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457200" y="515414"/>
            <a:ext cx="7442200" cy="858044"/>
          </a:xfrm>
        </p:spPr>
        <p:txBody>
          <a:bodyPr>
            <a:normAutofit/>
          </a:bodyPr>
          <a:lstStyle/>
          <a:p>
            <a:pPr algn="l" eaLnBrk="1" hangingPunct="1"/>
            <a:r>
              <a:rPr lang="en-US" sz="2800" b="1" dirty="0">
                <a:solidFill>
                  <a:srgbClr val="7030A0"/>
                </a:solidFill>
                <a:latin typeface="Arial Black" panose="020B0604020202020204" pitchFamily="34" charset="0"/>
                <a:ea typeface="ヒラギノ角ゴ Pro W3" charset="0"/>
                <a:cs typeface="Arial Black" panose="020B0604020202020204" pitchFamily="34" charset="0"/>
              </a:rPr>
              <a:t>KY School Nurses</a:t>
            </a:r>
          </a:p>
        </p:txBody>
      </p:sp>
      <p:sp>
        <p:nvSpPr>
          <p:cNvPr id="6147" name="Content Placeholder 4"/>
          <p:cNvSpPr>
            <a:spLocks noGrp="1"/>
          </p:cNvSpPr>
          <p:nvPr>
            <p:ph idx="1"/>
          </p:nvPr>
        </p:nvSpPr>
        <p:spPr>
          <a:xfrm>
            <a:off x="457200" y="1265665"/>
            <a:ext cx="8229600" cy="3108025"/>
          </a:xfrm>
        </p:spPr>
        <p:txBody>
          <a:bodyPr>
            <a:normAutofit/>
          </a:bodyPr>
          <a:lstStyle/>
          <a:p>
            <a:pPr>
              <a:lnSpc>
                <a:spcPct val="114000"/>
              </a:lnSpc>
              <a:spcBef>
                <a:spcPts val="400"/>
              </a:spcBef>
              <a:spcAft>
                <a:spcPts val="400"/>
              </a:spcAft>
            </a:pPr>
            <a:r>
              <a:rPr lang="en-US" sz="1600" dirty="0">
                <a:latin typeface="Arial" panose="020B0604020202020204" pitchFamily="34" charset="0"/>
                <a:ea typeface="ヒラギノ角ゴ Pro W3" charset="0"/>
                <a:cs typeface="Arial" panose="020B0604020202020204" pitchFamily="34" charset="0"/>
              </a:rPr>
              <a:t>1,017 nurses in the public school setting </a:t>
            </a:r>
            <a:r>
              <a:rPr lang="en-US" sz="1400" dirty="0">
                <a:latin typeface="Arial" panose="020B0604020202020204" pitchFamily="34" charset="0"/>
                <a:ea typeface="ヒラギノ角ゴ Pro W3" charset="0"/>
                <a:cs typeface="Arial" panose="020B0604020202020204" pitchFamily="34" charset="0"/>
              </a:rPr>
              <a:t>(March 2021)</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Coordinate and supervise diabetes care in the school</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Provide direct care (when available)</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Counsel, health teaching, train</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Communicate health concerns to parents/guardians/healthcare teams</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Evaluate care provided</a:t>
            </a:r>
            <a:br>
              <a:rPr lang="en-US" sz="1200" dirty="0">
                <a:latin typeface="Arial" panose="020B0604020202020204" pitchFamily="34" charset="0"/>
                <a:ea typeface="ヒラギノ角ゴ Pro W3" charset="0"/>
                <a:cs typeface="Arial" panose="020B0604020202020204" pitchFamily="34" charset="0"/>
              </a:rPr>
            </a:br>
            <a:endParaRPr lang="en-US" sz="1200" dirty="0">
              <a:latin typeface="Arial" panose="020B0604020202020204" pitchFamily="34" charset="0"/>
              <a:ea typeface="ヒラギノ角ゴ Pro W3" charset="0"/>
              <a:cs typeface="Arial" panose="020B0604020202020204" pitchFamily="34" charset="0"/>
            </a:endParaRPr>
          </a:p>
          <a:p>
            <a:pPr>
              <a:lnSpc>
                <a:spcPct val="114000"/>
              </a:lnSpc>
              <a:spcBef>
                <a:spcPts val="400"/>
              </a:spcBef>
              <a:spcAft>
                <a:spcPts val="400"/>
              </a:spcAft>
            </a:pPr>
            <a:r>
              <a:rPr lang="en-US" sz="1400" dirty="0">
                <a:latin typeface="Arial" panose="020B0604020202020204" pitchFamily="34" charset="0"/>
                <a:ea typeface="ヒラギノ角ゴ Pro W3" charset="0"/>
                <a:cs typeface="Arial" panose="020B0604020202020204" pitchFamily="34" charset="0"/>
              </a:rPr>
              <a:t>35 KY school districts do not have a dedicated nurse in their district</a:t>
            </a:r>
          </a:p>
          <a:p>
            <a:pPr lvl="1">
              <a:lnSpc>
                <a:spcPct val="114000"/>
              </a:lnSpc>
              <a:spcBef>
                <a:spcPts val="400"/>
              </a:spcBef>
              <a:spcAft>
                <a:spcPts val="400"/>
              </a:spcAft>
            </a:pPr>
            <a:r>
              <a:rPr lang="en-US" sz="1200" dirty="0">
                <a:latin typeface="Arial" panose="020B0604020202020204" pitchFamily="34" charset="0"/>
                <a:ea typeface="ヒラギノ角ゴ Pro W3" charset="0"/>
                <a:cs typeface="Arial" panose="020B0604020202020204" pitchFamily="34" charset="0"/>
              </a:rPr>
              <a:t>Leaving 54,979 students without access to a nurse during school hours</a:t>
            </a:r>
          </a:p>
        </p:txBody>
      </p:sp>
      <p:sp>
        <p:nvSpPr>
          <p:cNvPr id="5" name="Slide Number Placeholder 5">
            <a:extLst>
              <a:ext uri="{FF2B5EF4-FFF2-40B4-BE49-F238E27FC236}">
                <a16:creationId xmlns:a16="http://schemas.microsoft.com/office/drawing/2014/main" id="{B4AE73E0-93F5-E644-B27B-2F05480BF947}"/>
              </a:ext>
            </a:extLst>
          </p:cNvPr>
          <p:cNvSpPr txBox="1">
            <a:spLocks/>
          </p:cNvSpPr>
          <p:nvPr/>
        </p:nvSpPr>
        <p:spPr>
          <a:xfrm>
            <a:off x="9664910" y="4722734"/>
            <a:ext cx="458321" cy="177417"/>
          </a:xfrm>
          <a:prstGeom prst="rect">
            <a:avLst/>
          </a:prstGeom>
        </p:spPr>
        <p:txBody>
          <a:bodyPr vert="horz" lIns="91440" tIns="45720" rIns="91440" bIns="45720" rtlCol="0" anchor="ctr" anchorCtr="0"/>
          <a:lstStyle>
            <a:defPPr>
              <a:defRPr lang="en-US"/>
            </a:defPPr>
            <a:lvl1pPr marL="0" algn="r" defTabSz="914400" rtl="0" eaLnBrk="1" latinLnBrk="0" hangingPunct="1">
              <a:defRPr sz="1000" b="0" kern="1200">
                <a:solidFill>
                  <a:schemeClr val="bg1"/>
                </a:solidFill>
                <a:latin typeface="Calibri" panose="020F0502020204030204" pitchFamily="34" charset="0"/>
                <a:ea typeface="+mn-ea"/>
                <a:cs typeface="Calibri" panose="020F050202020403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E63A33-8271-4DD0-9C48-789913D7C115}" type="slidenum">
              <a:rPr lang="en-US">
                <a:solidFill>
                  <a:srgbClr val="7030A0"/>
                </a:solidFill>
                <a:latin typeface="+mj-lt"/>
              </a:rPr>
              <a:pPr/>
              <a:t>9</a:t>
            </a:fld>
            <a:endParaRPr lang="en-US" dirty="0">
              <a:solidFill>
                <a:srgbClr val="7030A0"/>
              </a:solidFill>
              <a:latin typeface="+mj-lt"/>
            </a:endParaRPr>
          </a:p>
        </p:txBody>
      </p:sp>
      <p:sp>
        <p:nvSpPr>
          <p:cNvPr id="10" name="Rectangle 9">
            <a:extLst>
              <a:ext uri="{FF2B5EF4-FFF2-40B4-BE49-F238E27FC236}">
                <a16:creationId xmlns:a16="http://schemas.microsoft.com/office/drawing/2014/main" id="{47018CCE-218B-894B-9C6E-B7148CFE0100}"/>
              </a:ext>
            </a:extLst>
          </p:cNvPr>
          <p:cNvSpPr/>
          <p:nvPr/>
        </p:nvSpPr>
        <p:spPr>
          <a:xfrm>
            <a:off x="7389769" y="4640969"/>
            <a:ext cx="1377300" cy="369332"/>
          </a:xfrm>
          <a:prstGeom prst="rect">
            <a:avLst/>
          </a:prstGeom>
        </p:spPr>
        <p:txBody>
          <a:bodyPr wrap="none">
            <a:spAutoFit/>
          </a:bodyPr>
          <a:lstStyle/>
          <a:p>
            <a:r>
              <a:rPr lang="en-US" dirty="0">
                <a:solidFill>
                  <a:srgbClr val="7030A0"/>
                </a:solidFill>
                <a:latin typeface="Arial" charset="0"/>
                <a:ea typeface="ヒラギノ角ゴ Pro W3" charset="0"/>
              </a:rPr>
              <a:t>#</a:t>
            </a:r>
            <a:r>
              <a:rPr lang="en-US" b="1" dirty="0">
                <a:solidFill>
                  <a:srgbClr val="7030A0"/>
                </a:solidFill>
                <a:latin typeface="Arial" charset="0"/>
                <a:ea typeface="ヒラギノ角ゴ Pro W3" charset="0"/>
              </a:rPr>
              <a:t>ADCES</a:t>
            </a:r>
            <a:r>
              <a:rPr lang="en-US" dirty="0">
                <a:solidFill>
                  <a:srgbClr val="7030A0"/>
                </a:solidFill>
                <a:latin typeface="Arial" charset="0"/>
                <a:ea typeface="ヒラギノ角ゴ Pro W3" charset="0"/>
              </a:rPr>
              <a:t>22</a:t>
            </a:r>
            <a:endParaRPr lang="en-US" dirty="0">
              <a:solidFill>
                <a:srgbClr val="7030A0"/>
              </a:solidFill>
            </a:endParaRPr>
          </a:p>
        </p:txBody>
      </p:sp>
      <p:pic>
        <p:nvPicPr>
          <p:cNvPr id="8" name="Picture 7" descr="A picture containing text, clipart&#10;&#10;Description automatically generated">
            <a:extLst>
              <a:ext uri="{FF2B5EF4-FFF2-40B4-BE49-F238E27FC236}">
                <a16:creationId xmlns:a16="http://schemas.microsoft.com/office/drawing/2014/main" id="{CE199DB6-4271-7349-9E0B-CD50446F77BB}"/>
              </a:ext>
            </a:extLst>
          </p:cNvPr>
          <p:cNvPicPr>
            <a:picLocks noChangeAspect="1"/>
          </p:cNvPicPr>
          <p:nvPr/>
        </p:nvPicPr>
        <p:blipFill>
          <a:blip r:embed="rId2"/>
          <a:stretch>
            <a:fillRect/>
          </a:stretch>
        </p:blipFill>
        <p:spPr>
          <a:xfrm>
            <a:off x="6594232" y="126533"/>
            <a:ext cx="2389174" cy="432236"/>
          </a:xfrm>
          <a:prstGeom prst="rect">
            <a:avLst/>
          </a:prstGeom>
        </p:spPr>
      </p:pic>
      <p:sp>
        <p:nvSpPr>
          <p:cNvPr id="9" name="Rectangle 8">
            <a:extLst>
              <a:ext uri="{FF2B5EF4-FFF2-40B4-BE49-F238E27FC236}">
                <a16:creationId xmlns:a16="http://schemas.microsoft.com/office/drawing/2014/main" id="{50BF97DB-ADE0-3F6C-1250-A3A42DD8A3CA}"/>
              </a:ext>
            </a:extLst>
          </p:cNvPr>
          <p:cNvSpPr/>
          <p:nvPr/>
        </p:nvSpPr>
        <p:spPr>
          <a:xfrm>
            <a:off x="-441435" y="4632849"/>
            <a:ext cx="7577384" cy="461665"/>
          </a:xfrm>
          <a:prstGeom prst="rect">
            <a:avLst/>
          </a:prstGeom>
        </p:spPr>
        <p:txBody>
          <a:bodyPr wrap="square">
            <a:spAutoFit/>
          </a:bodyPr>
          <a:lstStyle/>
          <a:p>
            <a:pPr lvl="1"/>
            <a:r>
              <a:rPr lang="en-US" sz="800" dirty="0">
                <a:latin typeface="Calibri" panose="020F0502020204030204" pitchFamily="34" charset="0"/>
              </a:rPr>
              <a:t>Kentucky Dept. of Education (2021). Retrieved from</a:t>
            </a:r>
          </a:p>
          <a:p>
            <a:pPr lvl="1"/>
            <a:r>
              <a:rPr lang="en-US" sz="800" dirty="0">
                <a:latin typeface="Calibri" panose="020F0502020204030204" pitchFamily="34" charset="0"/>
                <a:hlinkClick r:id="rId3"/>
              </a:rPr>
              <a:t>https://education.ky.gov/districts/SHS/Pages/Student-Health-Data.aspx</a:t>
            </a:r>
            <a:r>
              <a:rPr lang="en-US" sz="800" dirty="0">
                <a:latin typeface="Calibri" panose="020F0502020204030204" pitchFamily="34" charset="0"/>
              </a:rPr>
              <a:t> </a:t>
            </a:r>
          </a:p>
          <a:p>
            <a:pPr lvl="1"/>
            <a:r>
              <a:rPr lang="en-US" sz="800" dirty="0">
                <a:latin typeface="Calibri" panose="020F0502020204030204" pitchFamily="34" charset="0"/>
              </a:rPr>
              <a:t>Kentucky Board of Nursing (2020). Retrieved from </a:t>
            </a:r>
            <a:r>
              <a:rPr lang="en-US" sz="800" dirty="0">
                <a:latin typeface="Calibri" panose="020F0502020204030204" pitchFamily="34" charset="0"/>
                <a:hlinkClick r:id="rId4"/>
              </a:rPr>
              <a:t>https://kbn.ky.gov/Pages/SearchResults.aspx?terms=number+of+school+nurses&amp;affiliateId=kbn.ky.gov</a:t>
            </a:r>
            <a:r>
              <a:rPr lang="en-US" sz="800" dirty="0">
                <a:latin typeface="Calibri" panose="020F0502020204030204" pitchFamily="34" charset="0"/>
              </a:rPr>
              <a:t>  </a:t>
            </a:r>
          </a:p>
        </p:txBody>
      </p:sp>
      <p:pic>
        <p:nvPicPr>
          <p:cNvPr id="6" name="Picture 5" descr="Woman wearing a stethoscope around her neck">
            <a:extLst>
              <a:ext uri="{FF2B5EF4-FFF2-40B4-BE49-F238E27FC236}">
                <a16:creationId xmlns:a16="http://schemas.microsoft.com/office/drawing/2014/main" id="{706B30BA-3275-5C8F-9349-95D996D20C87}"/>
              </a:ext>
            </a:extLst>
          </p:cNvPr>
          <p:cNvPicPr>
            <a:picLocks noChangeAspect="1"/>
          </p:cNvPicPr>
          <p:nvPr/>
        </p:nvPicPr>
        <p:blipFill>
          <a:blip r:embed="rId5"/>
          <a:stretch>
            <a:fillRect/>
          </a:stretch>
        </p:blipFill>
        <p:spPr>
          <a:xfrm>
            <a:off x="6594232" y="2842530"/>
            <a:ext cx="2296740" cy="1531160"/>
          </a:xfrm>
          <a:prstGeom prst="rect">
            <a:avLst/>
          </a:prstGeom>
        </p:spPr>
      </p:pic>
    </p:spTree>
    <p:extLst>
      <p:ext uri="{BB962C8B-B14F-4D97-AF65-F5344CB8AC3E}">
        <p14:creationId xmlns:p14="http://schemas.microsoft.com/office/powerpoint/2010/main" val="98775793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1347</TotalTime>
  <Words>2033</Words>
  <Application>Microsoft Macintosh PowerPoint</Application>
  <PresentationFormat>Custom</PresentationFormat>
  <Paragraphs>230</Paragraphs>
  <Slides>25</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Arial</vt:lpstr>
      <vt:lpstr>Arial Black</vt:lpstr>
      <vt:lpstr>Calibri</vt:lpstr>
      <vt:lpstr>Calibri Light</vt:lpstr>
      <vt:lpstr>Futura Std Book</vt:lpstr>
      <vt:lpstr>Wingdings</vt:lpstr>
      <vt:lpstr>Custom Design</vt:lpstr>
      <vt:lpstr>Office Theme</vt:lpstr>
      <vt:lpstr>PowerPoint Presentation</vt:lpstr>
      <vt:lpstr>PowerPoint Presentation</vt:lpstr>
      <vt:lpstr>PowerPoint Presentation</vt:lpstr>
      <vt:lpstr>PowerPoint Presentation</vt:lpstr>
      <vt:lpstr>Disclosure to Participants</vt:lpstr>
      <vt:lpstr>Funding</vt:lpstr>
      <vt:lpstr>KY School District Policies &amp; Procedures </vt:lpstr>
      <vt:lpstr>KY Public Schools at a Glance</vt:lpstr>
      <vt:lpstr>KY School Nurses</vt:lpstr>
      <vt:lpstr>Education Need/Practice Gap</vt:lpstr>
      <vt:lpstr>Stakeholder Team</vt:lpstr>
      <vt:lpstr>Training Program Overview</vt:lpstr>
      <vt:lpstr>Module Training Program Objectives</vt:lpstr>
      <vt:lpstr>Module 1: Welcome and Overview</vt:lpstr>
      <vt:lpstr>Module 2: Diabetes Management, Nutrition, and Exercise</vt:lpstr>
      <vt:lpstr>Module 3: Diabetes Medications and Emergencies</vt:lpstr>
      <vt:lpstr>Module 4: Type 2 in Youth (NEW)</vt:lpstr>
      <vt:lpstr>Module 5: Healthy Coping (NEW)</vt:lpstr>
      <vt:lpstr>Module 6: Diabetes Technology (NEW)</vt:lpstr>
      <vt:lpstr>Module 7: Tying It All Together</vt:lpstr>
      <vt:lpstr>Competency Verification Checklist</vt:lpstr>
      <vt:lpstr>Competency Verification Checklist</vt:lpstr>
      <vt:lpstr>Healthcare Collaborations</vt:lpstr>
      <vt:lpstr>Future Directions</vt:lpstr>
      <vt:lpstr>PowerPoint Presentation</vt:lpstr>
    </vt:vector>
  </TitlesOfParts>
  <Company>eyespy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Jackie Tokarz</dc:creator>
  <cp:lastModifiedBy>Koonmen, Leigh Anne</cp:lastModifiedBy>
  <cp:revision>64</cp:revision>
  <dcterms:created xsi:type="dcterms:W3CDTF">2016-11-28T23:17:59Z</dcterms:created>
  <dcterms:modified xsi:type="dcterms:W3CDTF">2022-06-01T22:20:53Z</dcterms:modified>
</cp:coreProperties>
</file>