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7" r:id="rId1"/>
  </p:sldMasterIdLst>
  <p:notesMasterIdLst>
    <p:notesMasterId r:id="rId29"/>
  </p:notesMasterIdLst>
  <p:handoutMasterIdLst>
    <p:handoutMasterId r:id="rId30"/>
  </p:handoutMasterIdLst>
  <p:sldIdLst>
    <p:sldId id="256" r:id="rId2"/>
    <p:sldId id="283" r:id="rId3"/>
    <p:sldId id="257" r:id="rId4"/>
    <p:sldId id="278" r:id="rId5"/>
    <p:sldId id="279" r:id="rId6"/>
    <p:sldId id="280" r:id="rId7"/>
    <p:sldId id="258" r:id="rId8"/>
    <p:sldId id="259" r:id="rId9"/>
    <p:sldId id="260" r:id="rId10"/>
    <p:sldId id="261" r:id="rId11"/>
    <p:sldId id="281" r:id="rId12"/>
    <p:sldId id="282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4"/>
    <p:restoredTop sz="93631"/>
  </p:normalViewPr>
  <p:slideViewPr>
    <p:cSldViewPr snapToGrid="0" snapToObjects="1">
      <p:cViewPr varScale="1">
        <p:scale>
          <a:sx n="120" d="100"/>
          <a:sy n="120" d="100"/>
        </p:scale>
        <p:origin x="6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71919C-5643-4987-AB53-1242E5237F69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66E045AB-F27D-457C-BA9E-BEC87DC5941F}">
      <dgm:prSet phldrT="[Text]"/>
      <dgm:spPr/>
      <dgm:t>
        <a:bodyPr/>
        <a:lstStyle/>
        <a:p>
          <a:r>
            <a:rPr lang="en-US" dirty="0" smtClean="0"/>
            <a:t>Positively Changing Behavior</a:t>
          </a:r>
          <a:endParaRPr lang="en-US" dirty="0"/>
        </a:p>
      </dgm:t>
    </dgm:pt>
    <dgm:pt modelId="{C0523F10-7C93-400E-A6A9-848D7AD8DFFF}" type="parTrans" cxnId="{A669211D-7412-4CC5-8358-DD3C618A483C}">
      <dgm:prSet/>
      <dgm:spPr/>
      <dgm:t>
        <a:bodyPr/>
        <a:lstStyle/>
        <a:p>
          <a:endParaRPr lang="en-US"/>
        </a:p>
      </dgm:t>
    </dgm:pt>
    <dgm:pt modelId="{28662695-E685-4241-99D0-6FA5CE17AC12}" type="sibTrans" cxnId="{A669211D-7412-4CC5-8358-DD3C618A483C}">
      <dgm:prSet/>
      <dgm:spPr/>
      <dgm:t>
        <a:bodyPr/>
        <a:lstStyle/>
        <a:p>
          <a:endParaRPr lang="en-US"/>
        </a:p>
      </dgm:t>
    </dgm:pt>
    <dgm:pt modelId="{D4997918-9B89-4653-8666-1E4B2458E9D0}">
      <dgm:prSet phldrT="[Text]"/>
      <dgm:spPr/>
      <dgm:t>
        <a:bodyPr/>
        <a:lstStyle/>
        <a:p>
          <a:r>
            <a:rPr lang="en-US" dirty="0" smtClean="0"/>
            <a:t>Engagement</a:t>
          </a:r>
          <a:endParaRPr lang="en-US" dirty="0"/>
        </a:p>
      </dgm:t>
    </dgm:pt>
    <dgm:pt modelId="{2BA33C40-B69B-4A3E-9966-8FB01C49777E}" type="parTrans" cxnId="{ECFEA748-7B95-4149-8F04-AC33FF0F00AB}">
      <dgm:prSet/>
      <dgm:spPr/>
      <dgm:t>
        <a:bodyPr/>
        <a:lstStyle/>
        <a:p>
          <a:endParaRPr lang="en-US"/>
        </a:p>
      </dgm:t>
    </dgm:pt>
    <dgm:pt modelId="{59B5813D-77C7-4FA7-949E-CC514962F9E6}" type="sibTrans" cxnId="{ECFEA748-7B95-4149-8F04-AC33FF0F00AB}">
      <dgm:prSet/>
      <dgm:spPr/>
      <dgm:t>
        <a:bodyPr/>
        <a:lstStyle/>
        <a:p>
          <a:endParaRPr lang="en-US"/>
        </a:p>
      </dgm:t>
    </dgm:pt>
    <dgm:pt modelId="{5214D353-E1AF-462B-B67D-79E1FBFF5906}">
      <dgm:prSet phldrT="[Text]"/>
      <dgm:spPr/>
      <dgm:t>
        <a:bodyPr/>
        <a:lstStyle/>
        <a:p>
          <a:r>
            <a:rPr lang="en-US" dirty="0" smtClean="0"/>
            <a:t>Motivation</a:t>
          </a:r>
          <a:endParaRPr lang="en-US" dirty="0"/>
        </a:p>
      </dgm:t>
    </dgm:pt>
    <dgm:pt modelId="{15D72494-18CA-45BE-B599-C650B6DBD603}" type="sibTrans" cxnId="{B8FEAA62-A201-4963-92A4-AD45BF274BA7}">
      <dgm:prSet/>
      <dgm:spPr/>
      <dgm:t>
        <a:bodyPr/>
        <a:lstStyle/>
        <a:p>
          <a:endParaRPr lang="en-US"/>
        </a:p>
      </dgm:t>
    </dgm:pt>
    <dgm:pt modelId="{48E7031F-2BB9-4149-B996-A68CCC97E543}" type="parTrans" cxnId="{B8FEAA62-A201-4963-92A4-AD45BF274BA7}">
      <dgm:prSet/>
      <dgm:spPr/>
      <dgm:t>
        <a:bodyPr/>
        <a:lstStyle/>
        <a:p>
          <a:endParaRPr lang="en-US"/>
        </a:p>
      </dgm:t>
    </dgm:pt>
    <dgm:pt modelId="{01B4A002-B40A-4514-95B4-732918245487}" type="pres">
      <dgm:prSet presAssocID="{9E71919C-5643-4987-AB53-1242E5237F69}" presName="compositeShape" presStyleCnt="0">
        <dgm:presLayoutVars>
          <dgm:chMax val="7"/>
          <dgm:dir/>
          <dgm:resizeHandles val="exact"/>
        </dgm:presLayoutVars>
      </dgm:prSet>
      <dgm:spPr/>
    </dgm:pt>
    <dgm:pt modelId="{EC9758BD-13AF-443C-A8D2-EBA94305D4F9}" type="pres">
      <dgm:prSet presAssocID="{5214D353-E1AF-462B-B67D-79E1FBFF5906}" presName="circ1" presStyleLbl="vennNode1" presStyleIdx="0" presStyleCnt="3" custLinFactNeighborX="1389" custLinFactNeighborY="881"/>
      <dgm:spPr/>
      <dgm:t>
        <a:bodyPr/>
        <a:lstStyle/>
        <a:p>
          <a:endParaRPr lang="en-US"/>
        </a:p>
      </dgm:t>
    </dgm:pt>
    <dgm:pt modelId="{4C45F2AB-F7DF-43C6-8898-0257702937F0}" type="pres">
      <dgm:prSet presAssocID="{5214D353-E1AF-462B-B67D-79E1FBFF590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CA4FE0-9D86-4AD6-AB27-2B04DF092584}" type="pres">
      <dgm:prSet presAssocID="{66E045AB-F27D-457C-BA9E-BEC87DC5941F}" presName="circ2" presStyleLbl="vennNode1" presStyleIdx="1" presStyleCnt="3"/>
      <dgm:spPr/>
      <dgm:t>
        <a:bodyPr/>
        <a:lstStyle/>
        <a:p>
          <a:endParaRPr lang="en-US"/>
        </a:p>
      </dgm:t>
    </dgm:pt>
    <dgm:pt modelId="{5398A4CE-6501-4A8D-96F8-A4DB81E99C95}" type="pres">
      <dgm:prSet presAssocID="{66E045AB-F27D-457C-BA9E-BEC87DC5941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984D12-F210-45C3-A168-E768A61EADBB}" type="pres">
      <dgm:prSet presAssocID="{D4997918-9B89-4653-8666-1E4B2458E9D0}" presName="circ3" presStyleLbl="vennNode1" presStyleIdx="2" presStyleCnt="3"/>
      <dgm:spPr/>
      <dgm:t>
        <a:bodyPr/>
        <a:lstStyle/>
        <a:p>
          <a:endParaRPr lang="en-US"/>
        </a:p>
      </dgm:t>
    </dgm:pt>
    <dgm:pt modelId="{48510C1F-2328-4833-9A4F-0274E73A3BE8}" type="pres">
      <dgm:prSet presAssocID="{D4997918-9B89-4653-8666-1E4B2458E9D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EA3098-21F2-4C97-8810-D6E206E673A8}" type="presOf" srcId="{66E045AB-F27D-457C-BA9E-BEC87DC5941F}" destId="{BECA4FE0-9D86-4AD6-AB27-2B04DF092584}" srcOrd="0" destOrd="0" presId="urn:microsoft.com/office/officeart/2005/8/layout/venn1"/>
    <dgm:cxn modelId="{A669211D-7412-4CC5-8358-DD3C618A483C}" srcId="{9E71919C-5643-4987-AB53-1242E5237F69}" destId="{66E045AB-F27D-457C-BA9E-BEC87DC5941F}" srcOrd="1" destOrd="0" parTransId="{C0523F10-7C93-400E-A6A9-848D7AD8DFFF}" sibTransId="{28662695-E685-4241-99D0-6FA5CE17AC12}"/>
    <dgm:cxn modelId="{27B4FC89-D0B8-4E50-9F1A-D27330BD8737}" type="presOf" srcId="{5214D353-E1AF-462B-B67D-79E1FBFF5906}" destId="{4C45F2AB-F7DF-43C6-8898-0257702937F0}" srcOrd="1" destOrd="0" presId="urn:microsoft.com/office/officeart/2005/8/layout/venn1"/>
    <dgm:cxn modelId="{ECFEA748-7B95-4149-8F04-AC33FF0F00AB}" srcId="{9E71919C-5643-4987-AB53-1242E5237F69}" destId="{D4997918-9B89-4653-8666-1E4B2458E9D0}" srcOrd="2" destOrd="0" parTransId="{2BA33C40-B69B-4A3E-9966-8FB01C49777E}" sibTransId="{59B5813D-77C7-4FA7-949E-CC514962F9E6}"/>
    <dgm:cxn modelId="{0D118911-67F5-47D7-9C16-FF065C657FCC}" type="presOf" srcId="{D4997918-9B89-4653-8666-1E4B2458E9D0}" destId="{48510C1F-2328-4833-9A4F-0274E73A3BE8}" srcOrd="1" destOrd="0" presId="urn:microsoft.com/office/officeart/2005/8/layout/venn1"/>
    <dgm:cxn modelId="{15CB2511-C4F9-4CE4-9A00-72075D8C0A48}" type="presOf" srcId="{5214D353-E1AF-462B-B67D-79E1FBFF5906}" destId="{EC9758BD-13AF-443C-A8D2-EBA94305D4F9}" srcOrd="0" destOrd="0" presId="urn:microsoft.com/office/officeart/2005/8/layout/venn1"/>
    <dgm:cxn modelId="{E4D8A983-7EA9-4B1E-B4B9-EB55C0F4D6E9}" type="presOf" srcId="{D4997918-9B89-4653-8666-1E4B2458E9D0}" destId="{36984D12-F210-45C3-A168-E768A61EADBB}" srcOrd="0" destOrd="0" presId="urn:microsoft.com/office/officeart/2005/8/layout/venn1"/>
    <dgm:cxn modelId="{F3079BAC-0C31-4ED1-B912-1594C2E2DEC9}" type="presOf" srcId="{9E71919C-5643-4987-AB53-1242E5237F69}" destId="{01B4A002-B40A-4514-95B4-732918245487}" srcOrd="0" destOrd="0" presId="urn:microsoft.com/office/officeart/2005/8/layout/venn1"/>
    <dgm:cxn modelId="{C718D7CC-EE74-48ED-9ABB-8763FA42435B}" type="presOf" srcId="{66E045AB-F27D-457C-BA9E-BEC87DC5941F}" destId="{5398A4CE-6501-4A8D-96F8-A4DB81E99C95}" srcOrd="1" destOrd="0" presId="urn:microsoft.com/office/officeart/2005/8/layout/venn1"/>
    <dgm:cxn modelId="{B8FEAA62-A201-4963-92A4-AD45BF274BA7}" srcId="{9E71919C-5643-4987-AB53-1242E5237F69}" destId="{5214D353-E1AF-462B-B67D-79E1FBFF5906}" srcOrd="0" destOrd="0" parTransId="{48E7031F-2BB9-4149-B996-A68CCC97E543}" sibTransId="{15D72494-18CA-45BE-B599-C650B6DBD603}"/>
    <dgm:cxn modelId="{80EDE6F4-DB2E-4944-8210-2FC460770BEA}" type="presParOf" srcId="{01B4A002-B40A-4514-95B4-732918245487}" destId="{EC9758BD-13AF-443C-A8D2-EBA94305D4F9}" srcOrd="0" destOrd="0" presId="urn:microsoft.com/office/officeart/2005/8/layout/venn1"/>
    <dgm:cxn modelId="{68C7BB44-E4CC-4DBD-8726-E80A233C5962}" type="presParOf" srcId="{01B4A002-B40A-4514-95B4-732918245487}" destId="{4C45F2AB-F7DF-43C6-8898-0257702937F0}" srcOrd="1" destOrd="0" presId="urn:microsoft.com/office/officeart/2005/8/layout/venn1"/>
    <dgm:cxn modelId="{75E4D962-EC6B-4077-8F93-93B1F1B439B6}" type="presParOf" srcId="{01B4A002-B40A-4514-95B4-732918245487}" destId="{BECA4FE0-9D86-4AD6-AB27-2B04DF092584}" srcOrd="2" destOrd="0" presId="urn:microsoft.com/office/officeart/2005/8/layout/venn1"/>
    <dgm:cxn modelId="{F3439D17-4C89-4363-8885-3A254B250B8C}" type="presParOf" srcId="{01B4A002-B40A-4514-95B4-732918245487}" destId="{5398A4CE-6501-4A8D-96F8-A4DB81E99C95}" srcOrd="3" destOrd="0" presId="urn:microsoft.com/office/officeart/2005/8/layout/venn1"/>
    <dgm:cxn modelId="{14E97728-E3E8-4658-9037-3E5EEF3D59CF}" type="presParOf" srcId="{01B4A002-B40A-4514-95B4-732918245487}" destId="{36984D12-F210-45C3-A168-E768A61EADBB}" srcOrd="4" destOrd="0" presId="urn:microsoft.com/office/officeart/2005/8/layout/venn1"/>
    <dgm:cxn modelId="{87977D7B-1363-4989-A3A6-A3D590561250}" type="presParOf" srcId="{01B4A002-B40A-4514-95B4-732918245487}" destId="{48510C1F-2328-4833-9A4F-0274E73A3BE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758BD-13AF-443C-A8D2-EBA94305D4F9}">
      <dsp:nvSpPr>
        <dsp:cNvPr id="0" name=""/>
        <dsp:cNvSpPr/>
      </dsp:nvSpPr>
      <dsp:spPr>
        <a:xfrm>
          <a:off x="1632184" y="81966"/>
          <a:ext cx="2765107" cy="276510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Motivation</a:t>
          </a:r>
          <a:endParaRPr lang="en-US" sz="2200" kern="1200" dirty="0"/>
        </a:p>
      </dsp:txBody>
      <dsp:txXfrm>
        <a:off x="2000865" y="565860"/>
        <a:ext cx="2027745" cy="1244298"/>
      </dsp:txXfrm>
    </dsp:sp>
    <dsp:sp modelId="{BECA4FE0-9D86-4AD6-AB27-2B04DF092584}">
      <dsp:nvSpPr>
        <dsp:cNvPr id="0" name=""/>
        <dsp:cNvSpPr/>
      </dsp:nvSpPr>
      <dsp:spPr>
        <a:xfrm>
          <a:off x="2591519" y="1785798"/>
          <a:ext cx="2765107" cy="2765107"/>
        </a:xfrm>
        <a:prstGeom prst="ellipse">
          <a:avLst/>
        </a:prstGeom>
        <a:solidFill>
          <a:schemeClr val="accent4">
            <a:alpha val="50000"/>
            <a:hueOff val="10211516"/>
            <a:satOff val="-11993"/>
            <a:lumOff val="4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Positively Changing Behavior</a:t>
          </a:r>
          <a:endParaRPr lang="en-US" sz="2200" kern="1200" dirty="0"/>
        </a:p>
      </dsp:txBody>
      <dsp:txXfrm>
        <a:off x="3437181" y="2500117"/>
        <a:ext cx="1659064" cy="1520808"/>
      </dsp:txXfrm>
    </dsp:sp>
    <dsp:sp modelId="{36984D12-F210-45C3-A168-E768A61EADBB}">
      <dsp:nvSpPr>
        <dsp:cNvPr id="0" name=""/>
        <dsp:cNvSpPr/>
      </dsp:nvSpPr>
      <dsp:spPr>
        <a:xfrm>
          <a:off x="596034" y="1785798"/>
          <a:ext cx="2765107" cy="2765107"/>
        </a:xfrm>
        <a:prstGeom prst="ellipse">
          <a:avLst/>
        </a:prstGeom>
        <a:solidFill>
          <a:schemeClr val="accent4">
            <a:alpha val="50000"/>
            <a:hueOff val="20423033"/>
            <a:satOff val="-23986"/>
            <a:lumOff val="92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Engagement</a:t>
          </a:r>
          <a:endParaRPr lang="en-US" sz="2200" kern="1200" dirty="0"/>
        </a:p>
      </dsp:txBody>
      <dsp:txXfrm>
        <a:off x="856414" y="2500117"/>
        <a:ext cx="1659064" cy="1520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94190-A2BD-4CFE-9862-40561E247159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8163E-B074-4A0B-A8FB-EFE797C83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027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022231A-3766-4EE9-8C96-F72ED94E1CEB}" type="datetimeFigureOut">
              <a:rPr lang="en-US" smtClean="0"/>
              <a:t>11/30/17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05044F9-E08B-4E1A-B05C-03293B898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3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TED Talk</a:t>
            </a:r>
            <a:r>
              <a:rPr lang="en-US" baseline="0" dirty="0" smtClean="0"/>
              <a:t> -- </a:t>
            </a:r>
            <a:r>
              <a:rPr lang="en-US" dirty="0" smtClean="0"/>
              <a:t>Jane </a:t>
            </a:r>
            <a:r>
              <a:rPr lang="en-US" dirty="0" err="1" smtClean="0"/>
              <a:t>McGonigal</a:t>
            </a:r>
            <a:r>
              <a:rPr lang="en-US" dirty="0" smtClean="0"/>
              <a:t>: Gaming can make a better world (TED2010)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F1059-E06D-41BB-B8D1-36D7757425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48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B58A1-CE92-4067-B462-AED10BEC149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27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5044F9-E08B-4E1A-B05C-03293B8980C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11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11/30/17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5334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11/30/17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53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11/30/17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5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11/30/17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878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11/30/17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4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11/30/17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897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11/30/17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454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11/30/17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827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11/30/17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3943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11/30/17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2103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11/30/17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03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microsoft.com/office/2007/relationships/hdphoto" Target="../media/hdphoto1.wdp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11/30/17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87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dewittgc@lcsedu.net" TargetMode="External"/><Relationship Id="rId4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kdewitt@liberty.ed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youtu.be/uKOfnTVNk3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jane_mcgonigal_gaming_can_make_a_better_world.html" TargetMode="External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youtu.be/vfu6sUwSdt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Gamification with the Word wall:</a:t>
            </a:r>
            <a:br>
              <a:rPr lang="en-US" sz="4800" dirty="0" smtClean="0"/>
            </a:br>
            <a:r>
              <a:rPr lang="en-US" sz="3200" dirty="0" smtClean="0"/>
              <a:t>A Movement approach to enhancing literacy skills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7742" y="5375692"/>
            <a:ext cx="6315716" cy="1326860"/>
          </a:xfrm>
        </p:spPr>
        <p:txBody>
          <a:bodyPr>
            <a:normAutofit/>
          </a:bodyPr>
          <a:lstStyle/>
          <a:p>
            <a:r>
              <a:rPr lang="en-US" dirty="0" smtClean="0"/>
              <a:t>Dr. Kristina DeWitt, Liberty University</a:t>
            </a:r>
          </a:p>
          <a:p>
            <a:r>
              <a:rPr lang="en-US" dirty="0" smtClean="0"/>
              <a:t>Mr. Glen DeWitt, Lynchburg City Schools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67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Gamify Smart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Rewards</a:t>
            </a:r>
          </a:p>
          <a:p>
            <a:r>
              <a:rPr lang="en-US" sz="2800" dirty="0" smtClean="0"/>
              <a:t>Goal = Engage students’ learning experiences</a:t>
            </a:r>
          </a:p>
          <a:p>
            <a:r>
              <a:rPr lang="en-US" sz="2800" dirty="0" smtClean="0"/>
              <a:t>Fun</a:t>
            </a:r>
          </a:p>
          <a:p>
            <a:r>
              <a:rPr lang="en-US" sz="2800" dirty="0" smtClean="0"/>
              <a:t>Students </a:t>
            </a:r>
            <a:r>
              <a:rPr lang="en-US" sz="2800" dirty="0"/>
              <a:t>to take control of their </a:t>
            </a:r>
            <a:r>
              <a:rPr lang="en-US" sz="2800" dirty="0" smtClean="0"/>
              <a:t>learning</a:t>
            </a:r>
            <a:endParaRPr lang="en-US" sz="2800" dirty="0"/>
          </a:p>
          <a:p>
            <a:r>
              <a:rPr lang="en-US" sz="2800" dirty="0" smtClean="0"/>
              <a:t> Learn about gamification yourself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5002752"/>
            <a:ext cx="10213848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"Gamification is not some magic pixie dust that you sprinkle on top of something. You have to understand how to deploy a system that's appropriate to the task at hand and the motivations of the people involved," </a:t>
            </a:r>
            <a:r>
              <a:rPr lang="en-US" sz="2400" i="1" dirty="0" err="1"/>
              <a:t>Werbach</a:t>
            </a:r>
            <a:r>
              <a:rPr lang="en-US" sz="2400" i="1" dirty="0"/>
              <a:t> says.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140" y="703326"/>
            <a:ext cx="4144108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3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8091" y="1472184"/>
            <a:ext cx="6809935" cy="3035808"/>
          </a:xfrm>
        </p:spPr>
        <p:txBody>
          <a:bodyPr/>
          <a:lstStyle/>
          <a:p>
            <a:r>
              <a:rPr lang="en-US" dirty="0" smtClean="0"/>
              <a:t>Literacy skills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6081229" cy="1069848"/>
          </a:xfrm>
        </p:spPr>
        <p:txBody>
          <a:bodyPr>
            <a:noAutofit/>
          </a:bodyPr>
          <a:lstStyle/>
          <a:p>
            <a:pPr algn="r"/>
            <a:r>
              <a:rPr lang="en-US" sz="4400" dirty="0" smtClean="0"/>
              <a:t>How we Prepared for</a:t>
            </a:r>
          </a:p>
          <a:p>
            <a:pPr algn="r"/>
            <a:r>
              <a:rPr lang="en-US" sz="4400" dirty="0" smtClean="0"/>
              <a:t>the Gamification Concept</a:t>
            </a:r>
            <a:endParaRPr lang="en-US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835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83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Pre Planning</a:t>
            </a:r>
            <a:endParaRPr lang="en-US" sz="3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Which Literacy Skills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Sight words</a:t>
            </a:r>
          </a:p>
          <a:p>
            <a:r>
              <a:rPr lang="en-US" sz="2800" dirty="0" smtClean="0"/>
              <a:t>Key vocabulary/concepts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cross Curriculum </a:t>
            </a:r>
            <a:r>
              <a:rPr lang="en-US" sz="2800" dirty="0"/>
              <a:t>Thematic </a:t>
            </a:r>
            <a:r>
              <a:rPr lang="en-US" sz="2800" dirty="0" smtClean="0"/>
              <a:t>topics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u="sng" dirty="0" smtClean="0"/>
              <a:t>collaboration</a:t>
            </a:r>
            <a:endParaRPr lang="en-US" sz="66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Grade level discussions</a:t>
            </a:r>
          </a:p>
          <a:p>
            <a:r>
              <a:rPr lang="en-US" sz="2800" dirty="0" smtClean="0"/>
              <a:t>Partnership with University</a:t>
            </a:r>
          </a:p>
          <a:p>
            <a:r>
              <a:rPr lang="en-US" sz="2800" dirty="0" smtClean="0"/>
              <a:t>SOLs </a:t>
            </a:r>
          </a:p>
          <a:p>
            <a:r>
              <a:rPr lang="en-US" sz="2800" dirty="0" smtClean="0"/>
              <a:t>Key topics students were studying</a:t>
            </a:r>
          </a:p>
          <a:p>
            <a:r>
              <a:rPr lang="en-US" sz="2800" dirty="0" smtClean="0"/>
              <a:t>Asked: What would work best?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508" y="127254"/>
            <a:ext cx="5129578" cy="1921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9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-700276"/>
            <a:ext cx="5231164" cy="6062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91199" y="290402"/>
            <a:ext cx="6224955" cy="4435522"/>
          </a:xfrm>
        </p:spPr>
        <p:txBody>
          <a:bodyPr/>
          <a:lstStyle/>
          <a:p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n t e r a c t I v e</a:t>
            </a:r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 o r d w a l </a:t>
            </a:r>
            <a:r>
              <a:rPr lang="en-US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0988553">
            <a:off x="3484954" y="4328292"/>
            <a:ext cx="6435775" cy="1086237"/>
          </a:xfrm>
        </p:spPr>
        <p:txBody>
          <a:bodyPr>
            <a:norm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on the Move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001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HOW DO I USE WORD WALLS?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en-US" sz="4000" dirty="0" smtClean="0"/>
              <a:t>Spelling/Vocabulary Word Recognition</a:t>
            </a:r>
          </a:p>
          <a:p>
            <a:pPr marL="742950" indent="-742950">
              <a:buAutoNum type="arabicPeriod" startAt="2"/>
            </a:pPr>
            <a:r>
              <a:rPr lang="en-US" sz="4000" dirty="0" smtClean="0"/>
              <a:t>Beginning &amp; Ending Sounds</a:t>
            </a:r>
          </a:p>
          <a:p>
            <a:pPr marL="742950" indent="-742950">
              <a:buAutoNum type="arabicPeriod" startAt="3"/>
            </a:pPr>
            <a:r>
              <a:rPr lang="en-US" sz="4000" dirty="0" smtClean="0"/>
              <a:t>Story Content Review</a:t>
            </a:r>
          </a:p>
          <a:p>
            <a:pPr marL="0" indent="0">
              <a:buNone/>
            </a:pPr>
            <a:r>
              <a:rPr lang="en-US" sz="4000" dirty="0" smtClean="0"/>
              <a:t>4.  Order of Story Events</a:t>
            </a:r>
          </a:p>
          <a:p>
            <a:pPr marL="742950" indent="-742950">
              <a:buAutoNum type="arabicPeriod" startAt="5"/>
            </a:pPr>
            <a:r>
              <a:rPr lang="en-US" sz="4000" dirty="0" smtClean="0"/>
              <a:t>Vowel Recognition</a:t>
            </a:r>
          </a:p>
          <a:p>
            <a:pPr marL="0" indent="0">
              <a:buNone/>
            </a:pP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220511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EQUIPMENT FOR YOUR WORD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Open wall space</a:t>
            </a:r>
          </a:p>
          <a:p>
            <a:r>
              <a:rPr lang="en-US" sz="4000" dirty="0" smtClean="0"/>
              <a:t>Construction paper with written words</a:t>
            </a:r>
          </a:p>
          <a:p>
            <a:r>
              <a:rPr lang="en-US" sz="4000" dirty="0" smtClean="0"/>
              <a:t>A soft ball to throw—Yarn balls work the best</a:t>
            </a:r>
          </a:p>
          <a:p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976" y="4872250"/>
            <a:ext cx="5239481" cy="163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01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 WALL SET UP IN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Grouped together in one space</a:t>
            </a:r>
          </a:p>
          <a:p>
            <a:r>
              <a:rPr lang="en-US" sz="4000" dirty="0" smtClean="0"/>
              <a:t>Scattered around the room</a:t>
            </a:r>
          </a:p>
          <a:p>
            <a:r>
              <a:rPr lang="en-US" sz="4000" dirty="0" smtClean="0"/>
              <a:t>Do not position close to breakable objects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24" y="4314092"/>
            <a:ext cx="7496486" cy="239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74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605" y="163683"/>
            <a:ext cx="4621189" cy="211549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71600" y="1446662"/>
            <a:ext cx="9601200" cy="72503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HIT YOUR HOMONYMS</a:t>
            </a:r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58454" y="2379864"/>
            <a:ext cx="9601200" cy="3581400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4000" dirty="0"/>
              <a:t>p</a:t>
            </a:r>
            <a:r>
              <a:rPr lang="en-US" sz="4000" dirty="0" smtClean="0"/>
              <a:t>eace         know       their         right</a:t>
            </a:r>
          </a:p>
          <a:p>
            <a:pPr marL="0" indent="0">
              <a:buNone/>
            </a:pPr>
            <a:r>
              <a:rPr lang="en-US" sz="4000" dirty="0"/>
              <a:t>w</a:t>
            </a:r>
            <a:r>
              <a:rPr lang="en-US" sz="4000" dirty="0" smtClean="0"/>
              <a:t>rite            sale        piece        no</a:t>
            </a:r>
          </a:p>
          <a:p>
            <a:pPr marL="0" indent="0">
              <a:buNone/>
            </a:pPr>
            <a:r>
              <a:rPr lang="en-US" sz="4000" dirty="0" smtClean="0"/>
              <a:t>pair              sea          two          led</a:t>
            </a:r>
          </a:p>
          <a:p>
            <a:pPr marL="0" indent="0">
              <a:buNone/>
            </a:pPr>
            <a:r>
              <a:rPr lang="en-US" sz="4000" dirty="0"/>
              <a:t>l</a:t>
            </a:r>
            <a:r>
              <a:rPr lang="en-US" sz="4000" dirty="0" smtClean="0"/>
              <a:t>ead            too           sail          see</a:t>
            </a:r>
          </a:p>
          <a:p>
            <a:pPr marL="0" indent="0">
              <a:buNone/>
            </a:pPr>
            <a:r>
              <a:rPr lang="en-US" sz="4000" dirty="0"/>
              <a:t>p</a:t>
            </a:r>
            <a:r>
              <a:rPr lang="en-US" sz="4000" dirty="0" smtClean="0"/>
              <a:t>ear            there       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6104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ADVANTAGES OF WORD WALLS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846" y="2093975"/>
            <a:ext cx="7666892" cy="3785147"/>
          </a:xfrm>
        </p:spPr>
        <p:txBody>
          <a:bodyPr>
            <a:noAutofit/>
          </a:bodyPr>
          <a:lstStyle/>
          <a:p>
            <a:r>
              <a:rPr lang="en-US" sz="3200" dirty="0" smtClean="0"/>
              <a:t>Allows your students to get out of their seat</a:t>
            </a:r>
          </a:p>
          <a:p>
            <a:r>
              <a:rPr lang="en-US" sz="3200" dirty="0" smtClean="0"/>
              <a:t>Reduces restlessness—Boys </a:t>
            </a:r>
          </a:p>
          <a:p>
            <a:r>
              <a:rPr lang="en-US" sz="3200" dirty="0" smtClean="0"/>
              <a:t>Reinforces the lesson</a:t>
            </a:r>
          </a:p>
          <a:p>
            <a:r>
              <a:rPr lang="en-US" sz="3200" dirty="0" smtClean="0"/>
              <a:t>Creates full involvement of all students</a:t>
            </a:r>
          </a:p>
          <a:p>
            <a:r>
              <a:rPr lang="en-US" sz="3200" dirty="0" smtClean="0"/>
              <a:t>It is something different—Adds excitement</a:t>
            </a:r>
          </a:p>
          <a:p>
            <a:r>
              <a:rPr lang="en-US" sz="3200" dirty="0" smtClean="0"/>
              <a:t>Students are throwing the ball to hit the correct answer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068" y="1897346"/>
            <a:ext cx="3200180" cy="4960654"/>
          </a:xfrm>
        </p:spPr>
      </p:pic>
    </p:spTree>
    <p:extLst>
      <p:ext uri="{BB962C8B-B14F-4D97-AF65-F5344CB8AC3E}">
        <p14:creationId xmlns:p14="http://schemas.microsoft.com/office/powerpoint/2010/main" val="286866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WORD WALL ON THE FLOOR?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0985" y="2194560"/>
            <a:ext cx="6881446" cy="3977640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 smtClean="0"/>
              <a:t>Same concept as the traditional word wall</a:t>
            </a:r>
          </a:p>
          <a:p>
            <a:r>
              <a:rPr lang="en-US" sz="4000" dirty="0" smtClean="0"/>
              <a:t>Great tool for spelling</a:t>
            </a:r>
          </a:p>
          <a:p>
            <a:r>
              <a:rPr lang="en-US" sz="4000" dirty="0" smtClean="0"/>
              <a:t>Student bounces a ball on each letter to spell out the word</a:t>
            </a:r>
          </a:p>
          <a:p>
            <a:r>
              <a:rPr lang="en-US" sz="4000" dirty="0" smtClean="0"/>
              <a:t>3-4 alphabets on the floor</a:t>
            </a:r>
          </a:p>
          <a:p>
            <a:r>
              <a:rPr lang="en-US" sz="4000" dirty="0" smtClean="0"/>
              <a:t>Can have multiple students involved at the same time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971" y="1715672"/>
            <a:ext cx="3290277" cy="493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84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Gamification</a:t>
            </a:r>
          </a:p>
          <a:p>
            <a:r>
              <a:rPr lang="en-US" sz="3600" dirty="0" smtClean="0"/>
              <a:t>Background</a:t>
            </a:r>
          </a:p>
          <a:p>
            <a:r>
              <a:rPr lang="en-US" sz="3600" dirty="0" smtClean="0"/>
              <a:t>Where to Start in the Classroom</a:t>
            </a:r>
          </a:p>
          <a:p>
            <a:r>
              <a:rPr lang="en-US" sz="3600" smtClean="0"/>
              <a:t>Literacy Connections</a:t>
            </a:r>
            <a:endParaRPr lang="en-US" sz="3600" dirty="0" smtClean="0"/>
          </a:p>
          <a:p>
            <a:r>
              <a:rPr lang="en-US" sz="3600" dirty="0" smtClean="0"/>
              <a:t>Our Project with Word Walls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515811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EQUIPMENT FOR THE FLOOR WALL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6772890" cy="405079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1-3 playground balls</a:t>
            </a:r>
          </a:p>
          <a:p>
            <a:r>
              <a:rPr lang="en-US" sz="4000" dirty="0" smtClean="0"/>
              <a:t>Packaging tape</a:t>
            </a:r>
          </a:p>
          <a:p>
            <a:r>
              <a:rPr lang="en-US" sz="4000" dirty="0" smtClean="0"/>
              <a:t>Construction paper for letters—Multiple colors</a:t>
            </a:r>
          </a:p>
          <a:p>
            <a:r>
              <a:rPr lang="en-US" sz="4000" dirty="0" smtClean="0"/>
              <a:t>Tarps 4X8—Your choice @ Lowes $5</a:t>
            </a:r>
          </a:p>
          <a:p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12533" y="2386356"/>
            <a:ext cx="4478721" cy="335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1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Beanbag Spelling Relay Races</a:t>
            </a:r>
            <a:br>
              <a:rPr lang="en-US" dirty="0" smtClean="0"/>
            </a:br>
            <a:r>
              <a:rPr lang="en-US" i="1" dirty="0" smtClean="0"/>
              <a:t>Learning on the Move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8222776" cy="3581400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3-4 sets of alphabet beanbags</a:t>
            </a:r>
          </a:p>
          <a:p>
            <a:r>
              <a:rPr lang="en-US" sz="4000" dirty="0" smtClean="0"/>
              <a:t>Extra beanbags for a,e,i,o,u &amp; as needed</a:t>
            </a:r>
          </a:p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ex. </a:t>
            </a:r>
            <a:r>
              <a:rPr lang="en-US" sz="4000" dirty="0"/>
              <a:t>t</a:t>
            </a:r>
            <a:r>
              <a:rPr lang="en-US" sz="4000" dirty="0" smtClean="0"/>
              <a:t>reat, feet, borrow, apple  </a:t>
            </a:r>
          </a:p>
          <a:p>
            <a:r>
              <a:rPr lang="en-US" sz="4000" dirty="0" smtClean="0"/>
              <a:t>2  matching hula hoops for each team</a:t>
            </a:r>
          </a:p>
          <a:p>
            <a:r>
              <a:rPr lang="en-US" sz="4000" dirty="0" smtClean="0"/>
              <a:t> List of grade level words—or higher </a:t>
            </a:r>
          </a:p>
          <a:p>
            <a:endParaRPr lang="en-US" sz="4000" dirty="0" smtClean="0"/>
          </a:p>
          <a:p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4376" y="3524250"/>
            <a:ext cx="2597624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SPELLING RELAYS CONTINUED</a:t>
            </a:r>
            <a:br>
              <a:rPr lang="en-US" dirty="0" smtClean="0"/>
            </a:br>
            <a:r>
              <a:rPr lang="en-US" i="1" dirty="0" smtClean="0"/>
              <a:t>How The Relays Are Played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Divide your class into teams</a:t>
            </a:r>
          </a:p>
          <a:p>
            <a:r>
              <a:rPr lang="en-US" sz="4000" dirty="0" smtClean="0"/>
              <a:t>Each team has a set of the entire alphabet</a:t>
            </a:r>
          </a:p>
          <a:p>
            <a:r>
              <a:rPr lang="en-US" sz="4000" dirty="0" smtClean="0"/>
              <a:t>Team members take turns being the runner/speller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712" y="2552700"/>
            <a:ext cx="4064000" cy="3048000"/>
          </a:xfrm>
        </p:spPr>
      </p:pic>
    </p:spTree>
    <p:extLst>
      <p:ext uri="{BB962C8B-B14F-4D97-AF65-F5344CB8AC3E}">
        <p14:creationId xmlns:p14="http://schemas.microsoft.com/office/powerpoint/2010/main" val="400595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1976" y="2064224"/>
            <a:ext cx="2599899" cy="309463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Spelling Relay </a:t>
            </a:r>
            <a:br>
              <a:rPr lang="en-US" dirty="0" smtClean="0"/>
            </a:br>
            <a:r>
              <a:rPr lang="en-US" dirty="0" smtClean="0"/>
              <a:t>Set Up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07527" y="347094"/>
            <a:ext cx="6739151" cy="6282661"/>
          </a:xfrm>
        </p:spPr>
      </p:pic>
    </p:spTree>
    <p:extLst>
      <p:ext uri="{BB962C8B-B14F-4D97-AF65-F5344CB8AC3E}">
        <p14:creationId xmlns:p14="http://schemas.microsoft.com/office/powerpoint/2010/main" val="2361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THE RELAYS ARE PLAYED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4000" dirty="0" smtClean="0"/>
              <a:t>Runner/speller stands up beside the first hoop</a:t>
            </a:r>
          </a:p>
          <a:p>
            <a:r>
              <a:rPr lang="en-US" sz="4000" dirty="0" smtClean="0"/>
              <a:t>The teacher says the word—Use in a sentence if needed</a:t>
            </a:r>
          </a:p>
          <a:p>
            <a:r>
              <a:rPr lang="en-US" sz="4000" dirty="0" smtClean="0"/>
              <a:t>The team is sitting around the alphabet hoop finding the letters for the word—Promotes teamwork</a:t>
            </a:r>
          </a:p>
          <a:p>
            <a:r>
              <a:rPr lang="en-US" sz="4000" dirty="0" smtClean="0"/>
              <a:t>The letters are placed on the floor in front of the hoop</a:t>
            </a:r>
          </a:p>
          <a:p>
            <a:r>
              <a:rPr lang="en-US" sz="4000" dirty="0" smtClean="0"/>
              <a:t>The speller picks up one letter at a time and runs it down to the second hoop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0105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THE RELAYS ARE PLAYED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4000" dirty="0" smtClean="0"/>
              <a:t>Runner returns to pick up a second letter, runs it down and continues until the word is spelled out completely in the spelling hoop.</a:t>
            </a:r>
          </a:p>
          <a:p>
            <a:r>
              <a:rPr lang="en-US" sz="4000" dirty="0" smtClean="0"/>
              <a:t>When the runner has finished spelling the word, have them sit down beside their word to show that they are finished</a:t>
            </a:r>
          </a:p>
          <a:p>
            <a:r>
              <a:rPr lang="en-US" sz="4000" dirty="0" smtClean="0"/>
              <a:t>First team to successfully spell the word would win that relay race</a:t>
            </a:r>
          </a:p>
          <a:p>
            <a:r>
              <a:rPr lang="en-US" sz="4000" dirty="0" smtClean="0"/>
              <a:t>Have the entire class spell the word together before moving on to the next word.  Pick a new runner/speller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059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SETTING UP YOUR TEAMS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326943"/>
            <a:ext cx="9601200" cy="3581400"/>
          </a:xfrm>
        </p:spPr>
        <p:txBody>
          <a:bodyPr>
            <a:normAutofit fontScale="92500"/>
          </a:bodyPr>
          <a:lstStyle/>
          <a:p>
            <a:r>
              <a:rPr lang="en-US" sz="4000" dirty="0" smtClean="0"/>
              <a:t>Spread the ability level evenly on all teams</a:t>
            </a:r>
          </a:p>
          <a:p>
            <a:r>
              <a:rPr lang="en-US" sz="4000" dirty="0" smtClean="0"/>
              <a:t>Can do boys against girls if ability levels allow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Differentiate</a:t>
            </a:r>
            <a:r>
              <a:rPr lang="en-US" sz="4000" dirty="0" smtClean="0"/>
              <a:t> as needed—Have a partner helping the runner/speller spell out the word</a:t>
            </a:r>
          </a:p>
          <a:p>
            <a:endParaRPr lang="en-US" sz="40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23530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0395" y="3013774"/>
            <a:ext cx="7775812" cy="199257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800" dirty="0" smtClean="0"/>
              <a:t>Questions</a:t>
            </a:r>
          </a:p>
          <a:p>
            <a:r>
              <a:rPr lang="en-US" sz="2800" dirty="0" smtClean="0"/>
              <a:t>Comments</a:t>
            </a:r>
          </a:p>
          <a:p>
            <a:r>
              <a:rPr lang="en-US" sz="2800" dirty="0" smtClean="0"/>
              <a:t>Where do we go from here?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970395" y="5281684"/>
            <a:ext cx="7775812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Contact Information</a:t>
            </a:r>
          </a:p>
          <a:p>
            <a:r>
              <a:rPr lang="en-US" sz="2800" dirty="0" smtClean="0"/>
              <a:t>Kristina DeWitt </a:t>
            </a:r>
            <a:r>
              <a:rPr lang="en-US" sz="2800" dirty="0" smtClean="0">
                <a:hlinkClick r:id="rId2"/>
              </a:rPr>
              <a:t>kdewitt@liberty.edu</a:t>
            </a:r>
            <a:endParaRPr lang="en-US" sz="2800" dirty="0" smtClean="0"/>
          </a:p>
          <a:p>
            <a:r>
              <a:rPr lang="en-US" sz="2800" dirty="0" smtClean="0"/>
              <a:t>Glen DeWitt </a:t>
            </a:r>
            <a:r>
              <a:rPr lang="en-US" sz="2800" dirty="0" smtClean="0">
                <a:hlinkClick r:id="rId3"/>
              </a:rPr>
              <a:t>dewittgc@lcsedu.net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301" y="119062"/>
            <a:ext cx="71650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9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484631"/>
            <a:ext cx="10058400" cy="2445381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What is Gamification </a:t>
            </a:r>
            <a:r>
              <a:rPr lang="en-US" dirty="0">
                <a:hlinkClick r:id="rId2"/>
              </a:rPr>
              <a:t>Anyway</a:t>
            </a:r>
            <a:r>
              <a:rPr lang="en-US" dirty="0" smtClean="0">
                <a:hlinkClick r:id="rId2"/>
              </a:rPr>
              <a:t>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0" y="282883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087328"/>
            <a:ext cx="10058400" cy="308487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indent="0">
              <a:buNone/>
            </a:pPr>
            <a:r>
              <a:rPr lang="en-US" sz="6600" b="1" i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4"/>
                </a:solidFill>
                <a:latin typeface="Open Sans" charset="0"/>
              </a:rPr>
              <a:t>By </a:t>
            </a:r>
            <a:r>
              <a:rPr lang="en-US" sz="6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4"/>
                </a:solidFill>
                <a:latin typeface="Open Sans" charset="0"/>
              </a:rPr>
              <a:t>definition </a:t>
            </a:r>
          </a:p>
          <a:p>
            <a:pPr marL="0" indent="0">
              <a:buNone/>
            </a:pP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charset="0"/>
              </a:rPr>
              <a:t>	“Gamification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charset="0"/>
              </a:rPr>
              <a:t>” 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charset="0"/>
              </a:rPr>
              <a:t>is </a:t>
            </a:r>
            <a:r>
              <a:rPr lang="en-US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charset="0"/>
              </a:rPr>
              <a:t>the use of game design and mechanics to enhance non-game contexts</a:t>
            </a:r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006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1338776"/>
            <a:ext cx="4754880" cy="3977640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en-US" sz="3200" i="1" dirty="0"/>
              <a:t>Today's student will spend 10,000 hours playing computer and video </a:t>
            </a:r>
            <a:r>
              <a:rPr lang="en-US" sz="3200" i="1" dirty="0" smtClean="0"/>
              <a:t>games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3200" i="1" dirty="0" smtClean="0"/>
              <a:t>by </a:t>
            </a:r>
            <a:r>
              <a:rPr lang="en-US" sz="3200" i="1" dirty="0"/>
              <a:t>the age of 21 </a:t>
            </a:r>
            <a:endParaRPr lang="en-CA" sz="3200" i="1" dirty="0"/>
          </a:p>
          <a:p>
            <a:pPr marL="0" indent="0" algn="r">
              <a:buNone/>
            </a:pPr>
            <a:r>
              <a:rPr lang="en-CA" sz="4400" i="1" dirty="0"/>
              <a:t>	- Jane </a:t>
            </a:r>
            <a:r>
              <a:rPr lang="en-CA" sz="4400" i="1" dirty="0" err="1"/>
              <a:t>McGonigal</a:t>
            </a:r>
            <a:endParaRPr lang="en-CA" sz="4400" i="1" dirty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7" name="Content Placeholder 6">
            <a:hlinkClick r:id="rId3"/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669335"/>
            <a:ext cx="4876800" cy="4770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0" y="6356351"/>
            <a:ext cx="6326717" cy="366183"/>
          </a:xfrm>
          <a:prstGeom prst="rect">
            <a:avLst/>
          </a:prstGeom>
        </p:spPr>
        <p:txBody>
          <a:bodyPr/>
          <a:lstStyle/>
          <a:p>
            <a:r>
              <a:rPr lang="en-US" sz="1067" dirty="0" err="1"/>
              <a:t>McGonigal</a:t>
            </a:r>
            <a:r>
              <a:rPr lang="en-US" sz="1067" dirty="0"/>
              <a:t>, J. (2011). Reality is broken: Why games make us better and how they can change the world. New York, NY: The Penguin Press.</a:t>
            </a:r>
            <a:endParaRPr lang="en-CA" sz="1067" dirty="0"/>
          </a:p>
        </p:txBody>
      </p:sp>
    </p:spTree>
    <p:extLst>
      <p:ext uri="{BB962C8B-B14F-4D97-AF65-F5344CB8AC3E}">
        <p14:creationId xmlns:p14="http://schemas.microsoft.com/office/powerpoint/2010/main" val="287922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400" dirty="0"/>
              <a:t>10,000 hours. . 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 mastery…</a:t>
            </a:r>
          </a:p>
          <a:p>
            <a:pPr lvl="1"/>
            <a:r>
              <a:rPr lang="en-US" sz="2400" dirty="0" err="1"/>
              <a:t>Gladwell’s</a:t>
            </a:r>
            <a:r>
              <a:rPr lang="en-US" sz="2400" dirty="0"/>
              <a:t> </a:t>
            </a:r>
            <a:r>
              <a:rPr lang="en-US" sz="2400" i="1" dirty="0"/>
              <a:t>Outliers</a:t>
            </a:r>
          </a:p>
          <a:p>
            <a:endParaRPr lang="en-US" sz="2800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Formal </a:t>
            </a:r>
            <a:r>
              <a:rPr lang="en-US" sz="2800" dirty="0"/>
              <a:t>instruction in school grades 3 through </a:t>
            </a:r>
            <a:r>
              <a:rPr lang="en-US" sz="2800" dirty="0" smtClean="0"/>
              <a:t>12</a:t>
            </a:r>
            <a:endParaRPr lang="en-US" sz="2800" i="1" dirty="0" smtClean="0"/>
          </a:p>
          <a:p>
            <a:pPr lvl="1"/>
            <a:r>
              <a:rPr lang="en-US" sz="2400" i="1" dirty="0" smtClean="0"/>
              <a:t>997 hours per year</a:t>
            </a:r>
          </a:p>
          <a:p>
            <a:pPr lvl="3"/>
            <a:r>
              <a:rPr lang="en-US" sz="2000" i="1" dirty="0" smtClean="0"/>
              <a:t>National Center for Education Statistics</a:t>
            </a:r>
            <a:endParaRPr lang="en-US" sz="2000" i="1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CA" sz="1067" dirty="0"/>
              <a:t>National Center for Education Statistics (2013).  </a:t>
            </a:r>
            <a:r>
              <a:rPr lang="en-CA" sz="1067" i="1" dirty="0"/>
              <a:t>Education indicators: An international </a:t>
            </a:r>
            <a:r>
              <a:rPr lang="en-CA" sz="1067" i="1" dirty="0" err="1"/>
              <a:t>perspecitive</a:t>
            </a:r>
            <a:r>
              <a:rPr lang="en-CA" sz="1067" i="1" dirty="0"/>
              <a:t>. </a:t>
            </a:r>
            <a:r>
              <a:rPr lang="en-CA" sz="1067" dirty="0"/>
              <a:t>Retrieved from http://nces.ed.gov/pubs/eiip/eiipid24.asp</a:t>
            </a:r>
          </a:p>
        </p:txBody>
      </p:sp>
      <p:pic>
        <p:nvPicPr>
          <p:cNvPr id="2050" name="Picture 2" descr="http://ecx.images-amazon.com/images/I/41lzLPREH1L._BO2,204,203,200_PIsitb-sticker-arrow-click,TopRight,35,-76_AA300_SH20_OU01_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4" t="12797" r="23464"/>
          <a:stretch/>
        </p:blipFill>
        <p:spPr bwMode="auto">
          <a:xfrm>
            <a:off x="3139883" y="3122418"/>
            <a:ext cx="1837134" cy="2697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kfletcher\AppData\Local\Microsoft\Windows\Temporary Internet Files\Content.IE5\HG11OCB4\MP90040889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504" y="4711694"/>
            <a:ext cx="2880320" cy="1926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92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768075" y="3860243"/>
            <a:ext cx="4156484" cy="2615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Gamification engages users and changes behavior with the best ideas from games, loyalty </a:t>
            </a:r>
            <a:r>
              <a:rPr lang="en-US" i="1" dirty="0" smtClean="0"/>
              <a:t>programs and </a:t>
            </a:r>
            <a:r>
              <a:rPr lang="en-US" i="1" dirty="0"/>
              <a:t>behavioral </a:t>
            </a:r>
            <a:r>
              <a:rPr lang="en-US" i="1" dirty="0" smtClean="0"/>
              <a:t>economics</a:t>
            </a:r>
          </a:p>
          <a:p>
            <a:pPr marL="0" indent="0">
              <a:buNone/>
            </a:pPr>
            <a:r>
              <a:rPr lang="en-US" i="1" dirty="0"/>
              <a:t>	</a:t>
            </a:r>
            <a:r>
              <a:rPr lang="en-US" sz="2667" dirty="0"/>
              <a:t>- Gabe </a:t>
            </a:r>
            <a:r>
              <a:rPr lang="en-US" sz="2667" dirty="0" err="1"/>
              <a:t>Zichermann</a:t>
            </a:r>
            <a:endParaRPr lang="en-US" dirty="0"/>
          </a:p>
        </p:txBody>
      </p:sp>
      <p:pic>
        <p:nvPicPr>
          <p:cNvPr id="8" name="Content Placeholder 7">
            <a:hlinkClick r:id="rId2"/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124" y="528890"/>
            <a:ext cx="4876800" cy="2971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" y="6356351"/>
            <a:ext cx="6432551" cy="366183"/>
          </a:xfrm>
          <a:prstGeom prst="rect">
            <a:avLst/>
          </a:prstGeom>
        </p:spPr>
        <p:txBody>
          <a:bodyPr/>
          <a:lstStyle/>
          <a:p>
            <a:r>
              <a:rPr lang="en-US" sz="1067" dirty="0" err="1"/>
              <a:t>Zichermann</a:t>
            </a:r>
            <a:r>
              <a:rPr lang="en-US" sz="1067" dirty="0"/>
              <a:t>, G. (2013, February 5). Gamification of marketing webinar [Video file]. Retrieved from http://youtu.be/vfu6sUwSdtg</a:t>
            </a:r>
            <a:endParaRPr lang="en-CA" sz="1067" dirty="0"/>
          </a:p>
        </p:txBody>
      </p:sp>
      <p:graphicFrame>
        <p:nvGraphicFramePr>
          <p:cNvPr id="6" name="Diagram 5"/>
          <p:cNvGraphicFramePr/>
          <p:nvPr>
            <p:extLst/>
          </p:nvPr>
        </p:nvGraphicFramePr>
        <p:xfrm>
          <a:off x="47328" y="1028733"/>
          <a:ext cx="5952661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0825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Gamification of </a:t>
            </a:r>
            <a:r>
              <a:rPr lang="en-US" b="1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Games, in any form, increase motivation through engagement. </a:t>
            </a:r>
            <a:endParaRPr lang="en-US" sz="4400" dirty="0" smtClean="0"/>
          </a:p>
          <a:p>
            <a:r>
              <a:rPr lang="en-US" sz="4400" dirty="0"/>
              <a:t>It’s argued that this is due to current systemic flaws in the way we teach; schools are behind the times. </a:t>
            </a:r>
            <a:endParaRPr lang="en-US" sz="4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6220765" y="5836289"/>
            <a:ext cx="46862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Level Up - XP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826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Benefits </a:t>
            </a:r>
            <a:r>
              <a:rPr lang="en-US" dirty="0"/>
              <a:t>of Adding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Gamification </a:t>
            </a:r>
            <a:r>
              <a:rPr lang="en-US" dirty="0"/>
              <a:t>to Classrooms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Boosts </a:t>
            </a:r>
            <a:r>
              <a:rPr lang="en-US" sz="3600" dirty="0"/>
              <a:t>enthusiasm </a:t>
            </a:r>
            <a:r>
              <a:rPr lang="en-US" sz="3600" dirty="0" smtClean="0"/>
              <a:t>towards the subject</a:t>
            </a:r>
          </a:p>
          <a:p>
            <a:r>
              <a:rPr lang="en-US" sz="3600" dirty="0" smtClean="0"/>
              <a:t> Lessens </a:t>
            </a:r>
            <a:r>
              <a:rPr lang="en-US" sz="3600" dirty="0"/>
              <a:t>disruptive </a:t>
            </a:r>
            <a:r>
              <a:rPr lang="en-US" sz="3600" dirty="0" smtClean="0"/>
              <a:t>behavior</a:t>
            </a:r>
          </a:p>
          <a:p>
            <a:r>
              <a:rPr lang="en-US" sz="3600" dirty="0" smtClean="0"/>
              <a:t>Increases cognitive growth</a:t>
            </a:r>
          </a:p>
          <a:p>
            <a:r>
              <a:rPr lang="en-US" sz="3600" dirty="0"/>
              <a:t>I</a:t>
            </a:r>
            <a:r>
              <a:rPr lang="en-US" sz="3600" dirty="0" smtClean="0"/>
              <a:t>ncorporates make-believe scenarios which </a:t>
            </a:r>
            <a:r>
              <a:rPr lang="en-US" sz="3600" dirty="0"/>
              <a:t>encourages growth and </a:t>
            </a:r>
            <a:r>
              <a:rPr lang="en-US" sz="3600" dirty="0" smtClean="0"/>
              <a:t>development</a:t>
            </a:r>
          </a:p>
          <a:p>
            <a:r>
              <a:rPr lang="en-US" sz="3600" dirty="0" smtClean="0"/>
              <a:t>Improves </a:t>
            </a:r>
            <a:r>
              <a:rPr lang="en-US" sz="3600" dirty="0"/>
              <a:t>attention span through game-centric </a:t>
            </a:r>
            <a:r>
              <a:rPr lang="en-US" sz="3600" dirty="0" smtClean="0"/>
              <a:t>learning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958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“</a:t>
            </a:r>
            <a:r>
              <a:rPr lang="en-US" sz="4800" cap="none" dirty="0" smtClean="0"/>
              <a:t>Great games require participation and interaction from the players and simultaneously give players immediate and constant feedback on how they're doing.”</a:t>
            </a:r>
            <a:endParaRPr lang="en-US" sz="48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8083946" y="3927455"/>
            <a:ext cx="4108054" cy="1066800"/>
          </a:xfrm>
        </p:spPr>
        <p:txBody>
          <a:bodyPr>
            <a:normAutofit fontScale="2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4800" dirty="0"/>
              <a:t>Kate </a:t>
            </a:r>
            <a:r>
              <a:rPr lang="en-US" sz="4800" dirty="0" err="1"/>
              <a:t>Salen</a:t>
            </a:r>
            <a:r>
              <a:rPr lang="en-US" sz="4800" dirty="0"/>
              <a:t>, an executive director of the Institute of </a:t>
            </a:r>
            <a:r>
              <a:rPr lang="en-US" sz="4800" dirty="0" smtClean="0"/>
              <a:t>Play</a:t>
            </a:r>
            <a:endParaRPr lang="en-US" sz="4800" dirty="0"/>
          </a:p>
        </p:txBody>
      </p:sp>
      <p:sp>
        <p:nvSpPr>
          <p:cNvPr id="2" name="Rectangle 1"/>
          <p:cNvSpPr/>
          <p:nvPr/>
        </p:nvSpPr>
        <p:spPr>
          <a:xfrm>
            <a:off x="363458" y="5242774"/>
            <a:ext cx="11171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This was our goal in this project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2696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183</TotalTime>
  <Words>903</Words>
  <Application>Microsoft Macintosh PowerPoint</Application>
  <PresentationFormat>Widescreen</PresentationFormat>
  <Paragraphs>143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Calibri</vt:lpstr>
      <vt:lpstr>Open Sans</vt:lpstr>
      <vt:lpstr>Rockwell</vt:lpstr>
      <vt:lpstr>Rockwell Condensed</vt:lpstr>
      <vt:lpstr>Rockwell Extra Bold</vt:lpstr>
      <vt:lpstr>Times New Roman</vt:lpstr>
      <vt:lpstr>Wingdings</vt:lpstr>
      <vt:lpstr>Wood Type</vt:lpstr>
      <vt:lpstr>Gamification with the Word wall: A Movement approach to enhancing literacy skills</vt:lpstr>
      <vt:lpstr>Today…</vt:lpstr>
      <vt:lpstr>What is Gamification Anyway?</vt:lpstr>
      <vt:lpstr>PowerPoint Presentation</vt:lpstr>
      <vt:lpstr>10,000 hours. . .</vt:lpstr>
      <vt:lpstr>PowerPoint Presentation</vt:lpstr>
      <vt:lpstr>Gamification of Education</vt:lpstr>
      <vt:lpstr>Benefits of Adding  Gamification to Classrooms</vt:lpstr>
      <vt:lpstr>“Great games require participation and interaction from the players and simultaneously give players immediate and constant feedback on how they're doing.”</vt:lpstr>
      <vt:lpstr>How to Gamify Smart</vt:lpstr>
      <vt:lpstr>Literacy skills</vt:lpstr>
      <vt:lpstr>collaboration</vt:lpstr>
      <vt:lpstr>I n t e r a c t I v e   w o r d w a l l</vt:lpstr>
      <vt:lpstr>HOW DO I USE WORD WALLS?</vt:lpstr>
      <vt:lpstr>EQUIPMENT FOR YOUR WORD WALL</vt:lpstr>
      <vt:lpstr>WORD WALL SET UP IN THE CLASSROOM</vt:lpstr>
      <vt:lpstr>HIT YOUR HOMONYMS</vt:lpstr>
      <vt:lpstr>ADVANTAGES OF WORD WALLS</vt:lpstr>
      <vt:lpstr>A WORD WALL ON THE FLOOR?</vt:lpstr>
      <vt:lpstr>EQUIPMENT FOR THE FLOOR WALL</vt:lpstr>
      <vt:lpstr>Beanbag Spelling Relay Races Learning on the Move</vt:lpstr>
      <vt:lpstr>SPELLING RELAYS CONTINUED How The Relays Are Played</vt:lpstr>
      <vt:lpstr>Spelling Relay  Set Up</vt:lpstr>
      <vt:lpstr>HOW THE RELAYS ARE PLAYED</vt:lpstr>
      <vt:lpstr>HOW THE RELAYS ARE PLAYED</vt:lpstr>
      <vt:lpstr>SETTING UP YOUR TEAMS 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Gamification with  the Word wall: A Movement approach to enhancing literacy skills</dc:title>
  <dc:creator>DeWitt, Kristina (School of Education)</dc:creator>
  <cp:lastModifiedBy>DeWitt, Kristina (School of Education)</cp:lastModifiedBy>
  <cp:revision>19</cp:revision>
  <cp:lastPrinted>2016-03-03T17:32:14Z</cp:lastPrinted>
  <dcterms:created xsi:type="dcterms:W3CDTF">2016-03-01T23:50:13Z</dcterms:created>
  <dcterms:modified xsi:type="dcterms:W3CDTF">2017-11-30T17:44:10Z</dcterms:modified>
</cp:coreProperties>
</file>