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156751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4070"/>
    <a:srgbClr val="FF505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17" d="100"/>
          <a:sy n="17" d="100"/>
        </p:scale>
        <p:origin x="950" y="86"/>
      </p:cViewPr>
      <p:guideLst>
        <p:guide orient="horz" pos="6912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817362"/>
            <a:ext cx="27980640" cy="47040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12435840"/>
            <a:ext cx="23042880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54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1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919310" y="2814321"/>
            <a:ext cx="26660477" cy="599186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26459" y="2814321"/>
            <a:ext cx="79444213" cy="59918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1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9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14102082"/>
            <a:ext cx="27980640" cy="4358640"/>
          </a:xfrm>
        </p:spPr>
        <p:txBody>
          <a:bodyPr anchor="t"/>
          <a:lstStyle>
            <a:lvl1pPr algn="l">
              <a:defRPr sz="1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9301483"/>
            <a:ext cx="27980640" cy="4800598"/>
          </a:xfrm>
        </p:spPr>
        <p:txBody>
          <a:bodyPr anchor="b"/>
          <a:lstStyle>
            <a:lvl1pPr marL="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2pPr>
            <a:lvl3pPr marL="31350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53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7004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55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506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457" y="16388081"/>
            <a:ext cx="53052343" cy="46344842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27442" y="16388081"/>
            <a:ext cx="53052347" cy="46344842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3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878842"/>
            <a:ext cx="2962656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4912362"/>
            <a:ext cx="14544677" cy="2047238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6959600"/>
            <a:ext cx="14544677" cy="12644122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4912362"/>
            <a:ext cx="14550390" cy="2047238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6959600"/>
            <a:ext cx="14550390" cy="12644122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4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31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2" y="873760"/>
            <a:ext cx="10829927" cy="3718560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873761"/>
            <a:ext cx="18402300" cy="18729962"/>
          </a:xfrm>
        </p:spPr>
        <p:txBody>
          <a:bodyPr/>
          <a:lstStyle>
            <a:lvl1pPr>
              <a:defRPr sz="11000"/>
            </a:lvl1pPr>
            <a:lvl2pPr>
              <a:defRPr sz="9600"/>
            </a:lvl2pPr>
            <a:lvl3pPr>
              <a:defRPr sz="82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2" y="4592321"/>
            <a:ext cx="10829927" cy="15011402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15361920"/>
            <a:ext cx="19751040" cy="1813562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1960880"/>
            <a:ext cx="19751040" cy="13167360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17175482"/>
            <a:ext cx="19751040" cy="2575558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8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5920" y="878842"/>
            <a:ext cx="29626560" cy="3657600"/>
          </a:xfrm>
          <a:prstGeom prst="rect">
            <a:avLst/>
          </a:prstGeom>
        </p:spPr>
        <p:txBody>
          <a:bodyPr vert="horz" lIns="313502" tIns="156751" rIns="313502" bIns="15675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5120641"/>
            <a:ext cx="29626560" cy="14483082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20340322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455BC-FE01-2B41-9B6C-05C20EA8E92A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20340322"/>
            <a:ext cx="104241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20340322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10DC-6345-424A-9AD8-2611023B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66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67510" rtl="0" eaLnBrk="1" latinLnBrk="0" hangingPunct="1">
        <a:spcBef>
          <a:spcPct val="0"/>
        </a:spcBef>
        <a:buNone/>
        <a:defRPr sz="1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5633" indent="-1175633" algn="l" defTabSz="1567510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47204" indent="-979694" algn="l" defTabSz="156751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3918776" indent="-783755" algn="l" defTabSz="1567510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286" indent="-783755" algn="l" defTabSz="1567510" rtl="0" eaLnBrk="1" latinLnBrk="0" hangingPunct="1">
        <a:spcBef>
          <a:spcPct val="20000"/>
        </a:spcBef>
        <a:buFont typeface="Arial"/>
        <a:buChar char="–"/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53796" indent="-783755" algn="l" defTabSz="1567510" rtl="0" eaLnBrk="1" latinLnBrk="0" hangingPunct="1">
        <a:spcBef>
          <a:spcPct val="20000"/>
        </a:spcBef>
        <a:buFont typeface="Arial"/>
        <a:buChar char="»"/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621306" indent="-783755" algn="l" defTabSz="1567510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8816" indent="-783755" algn="l" defTabSz="1567510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6327" indent="-783755" algn="l" defTabSz="1567510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3837" indent="-783755" algn="l" defTabSz="1567510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10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20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531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041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551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061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571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082" algn="l" defTabSz="156751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gif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Ribbon 6"/>
          <p:cNvSpPr/>
          <p:nvPr/>
        </p:nvSpPr>
        <p:spPr>
          <a:xfrm rot="21010457">
            <a:off x="97132" y="4434002"/>
            <a:ext cx="9805289" cy="1981200"/>
          </a:xfrm>
          <a:prstGeom prst="ribbon2">
            <a:avLst>
              <a:gd name="adj1" fmla="val 16667"/>
              <a:gd name="adj2" fmla="val 72894"/>
            </a:avLst>
          </a:prstGeom>
          <a:solidFill>
            <a:srgbClr val="0040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7685" y="0"/>
            <a:ext cx="31603214" cy="3523248"/>
          </a:xfrm>
          <a:prstGeom prst="rect">
            <a:avLst/>
          </a:prstGeom>
          <a:solidFill>
            <a:srgbClr val="0040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1134" y="491716"/>
            <a:ext cx="28562721" cy="2539816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Corbel" pitchFamily="34" charset="0"/>
              </a:rPr>
              <a:t>Current </a:t>
            </a:r>
            <a:r>
              <a:rPr lang="en-US" sz="8000" dirty="0" smtClean="0">
                <a:solidFill>
                  <a:schemeClr val="bg1"/>
                </a:solidFill>
                <a:latin typeface="Corbel" pitchFamily="34" charset="0"/>
              </a:rPr>
              <a:t>Condition of </a:t>
            </a:r>
            <a:r>
              <a:rPr lang="en-US" sz="8000" dirty="0">
                <a:solidFill>
                  <a:schemeClr val="bg1"/>
                </a:solidFill>
                <a:latin typeface="Corbel" pitchFamily="34" charset="0"/>
              </a:rPr>
              <a:t>Curriculum Materials </a:t>
            </a:r>
            <a:r>
              <a:rPr lang="en-US" sz="8000" dirty="0" smtClean="0">
                <a:solidFill>
                  <a:schemeClr val="bg1"/>
                </a:solidFill>
                <a:latin typeface="Corbel" pitchFamily="34" charset="0"/>
              </a:rPr>
              <a:t>Centers &amp; Collections </a:t>
            </a:r>
            <a:br>
              <a:rPr lang="en-US" sz="8000" dirty="0" smtClean="0">
                <a:solidFill>
                  <a:schemeClr val="bg1"/>
                </a:solidFill>
                <a:latin typeface="Corbel" pitchFamily="34" charset="0"/>
              </a:rPr>
            </a:br>
            <a:r>
              <a:rPr lang="en-US" sz="8000" dirty="0" smtClean="0">
                <a:solidFill>
                  <a:schemeClr val="bg1"/>
                </a:solidFill>
                <a:latin typeface="Corbel" pitchFamily="34" charset="0"/>
              </a:rPr>
              <a:t>in Academic Institutions in the State </a:t>
            </a:r>
            <a:r>
              <a:rPr lang="en-US" sz="8000" smtClean="0">
                <a:solidFill>
                  <a:schemeClr val="bg1"/>
                </a:solidFill>
                <a:latin typeface="Corbel" pitchFamily="34" charset="0"/>
              </a:rPr>
              <a:t>of Michigan-2014</a:t>
            </a:r>
            <a:endParaRPr lang="en-US" sz="8000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4" name="Picture 3" descr="Markleft_Libraries_2C_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969" y="20490511"/>
            <a:ext cx="4077637" cy="1168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31569" y="3523248"/>
            <a:ext cx="23847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spc="-50" dirty="0" smtClean="0">
                <a:latin typeface="Gill Sans MT" pitchFamily="34" charset="0"/>
              </a:rPr>
              <a:t>Rita Kohrman, Grand Valley State University,  kohrmanr@gvsu.edu</a:t>
            </a:r>
            <a:endParaRPr lang="en-US" sz="4800" spc="-50" dirty="0">
              <a:latin typeface="Gill Sans M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1038735">
            <a:off x="1888930" y="4653483"/>
            <a:ext cx="6299200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orbel" pitchFamily="34" charset="0"/>
              </a:rPr>
              <a:t>Since 2005</a:t>
            </a:r>
            <a:endParaRPr lang="en-US" b="1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17" name="Up Ribbon 16"/>
          <p:cNvSpPr/>
          <p:nvPr/>
        </p:nvSpPr>
        <p:spPr>
          <a:xfrm rot="21010457">
            <a:off x="826469" y="14306567"/>
            <a:ext cx="9805289" cy="1981200"/>
          </a:xfrm>
          <a:prstGeom prst="ribbon2">
            <a:avLst>
              <a:gd name="adj1" fmla="val 16667"/>
              <a:gd name="adj2" fmla="val 72894"/>
            </a:avLst>
          </a:prstGeom>
          <a:solidFill>
            <a:srgbClr val="0040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21038735">
            <a:off x="2195376" y="14541818"/>
            <a:ext cx="7642416" cy="1046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orbel" pitchFamily="34" charset="0"/>
              </a:rPr>
              <a:t>Reasons </a:t>
            </a:r>
            <a:r>
              <a:rPr lang="en-US" sz="5800" b="1" dirty="0" smtClean="0">
                <a:solidFill>
                  <a:schemeClr val="bg1"/>
                </a:solidFill>
                <a:latin typeface="Corbel" pitchFamily="34" charset="0"/>
              </a:rPr>
              <a:t>for</a:t>
            </a:r>
            <a:r>
              <a:rPr lang="en-US" b="1" dirty="0" smtClean="0">
                <a:solidFill>
                  <a:schemeClr val="bg1"/>
                </a:solidFill>
                <a:latin typeface="Corbel" pitchFamily="34" charset="0"/>
              </a:rPr>
              <a:t> Changes</a:t>
            </a:r>
            <a:endParaRPr lang="en-US" b="1" dirty="0">
              <a:solidFill>
                <a:schemeClr val="bg1"/>
              </a:solidFill>
              <a:latin typeface="Corbel" pitchFamily="34" charset="0"/>
            </a:endParaRPr>
          </a:p>
        </p:txBody>
      </p:sp>
      <p:sp>
        <p:nvSpPr>
          <p:cNvPr id="8" name="&quot;No&quot; Symbol 7"/>
          <p:cNvSpPr/>
          <p:nvPr/>
        </p:nvSpPr>
        <p:spPr>
          <a:xfrm>
            <a:off x="6041713" y="7719856"/>
            <a:ext cx="3162300" cy="2950842"/>
          </a:xfrm>
          <a:prstGeom prst="noSmoking">
            <a:avLst/>
          </a:prstGeom>
          <a:solidFill>
            <a:srgbClr val="FF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1816" y="11213209"/>
            <a:ext cx="434209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27%  Closed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19324" y="12228089"/>
            <a:ext cx="605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n</a:t>
            </a:r>
            <a:r>
              <a:rPr lang="en-US" sz="4000" dirty="0" smtClean="0"/>
              <a:t>o longer in operation</a:t>
            </a:r>
            <a:endParaRPr lang="en-US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82" y="7962336"/>
            <a:ext cx="4995771" cy="310847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489502" y="11192018"/>
            <a:ext cx="546802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23%  Relocated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0956684" y="12120613"/>
            <a:ext cx="4995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m</a:t>
            </a:r>
            <a:r>
              <a:rPr lang="en-US" sz="4000" dirty="0" smtClean="0"/>
              <a:t>oved to main library</a:t>
            </a:r>
            <a:endParaRPr lang="en-US" sz="4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92" y="7398415"/>
            <a:ext cx="4572000" cy="3429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-146843" y="11194672"/>
            <a:ext cx="587595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62%  Static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12200959"/>
            <a:ext cx="489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     no major changes</a:t>
            </a:r>
            <a:endParaRPr lang="en-US" sz="4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4725" y="6989418"/>
            <a:ext cx="3860953" cy="386095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2462621" y="11213631"/>
            <a:ext cx="43455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4%  Merged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546251" y="12210064"/>
            <a:ext cx="605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two facilities became one</a:t>
            </a:r>
            <a:endParaRPr lang="en-US" sz="4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4724" y="7430268"/>
            <a:ext cx="3484460" cy="348446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6476349" y="11182218"/>
            <a:ext cx="517427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</a:t>
            </a:r>
            <a:r>
              <a:rPr lang="en-US" b="1" dirty="0" smtClean="0"/>
              <a:t>5%  </a:t>
            </a:r>
            <a:r>
              <a:rPr lang="en-US" b="1" dirty="0"/>
              <a:t>R</a:t>
            </a:r>
            <a:r>
              <a:rPr lang="en-US" b="1" dirty="0" smtClean="0"/>
              <a:t>educed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5898140" y="12124142"/>
            <a:ext cx="6057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facility became smaller</a:t>
            </a:r>
            <a:endParaRPr lang="en-US" sz="4000" dirty="0"/>
          </a:p>
        </p:txBody>
      </p:sp>
      <p:sp>
        <p:nvSpPr>
          <p:cNvPr id="32" name="Left-Right Arrow Callout 31"/>
          <p:cNvSpPr/>
          <p:nvPr/>
        </p:nvSpPr>
        <p:spPr>
          <a:xfrm>
            <a:off x="27867237" y="7395264"/>
            <a:ext cx="4503006" cy="3111500"/>
          </a:xfrm>
          <a:prstGeom prst="leftRightArrowCallout">
            <a:avLst>
              <a:gd name="adj1" fmla="val 25000"/>
              <a:gd name="adj2" fmla="val 25000"/>
              <a:gd name="adj3" fmla="val 40000"/>
              <a:gd name="adj4" fmla="val 2228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9102352" y="11247898"/>
            <a:ext cx="225150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New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7678282" y="12174389"/>
            <a:ext cx="489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    newly discovered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058353" y="20613056"/>
            <a:ext cx="261809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113" y="16343126"/>
            <a:ext cx="1925320" cy="204896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906" y="16124288"/>
            <a:ext cx="2130010" cy="213001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415" y="16483688"/>
            <a:ext cx="3254942" cy="176784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9848166" y="18332333"/>
            <a:ext cx="404586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80% Space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445314" y="18358607"/>
            <a:ext cx="451519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/>
              <a:t>80</a:t>
            </a:r>
            <a:r>
              <a:rPr lang="en-US" b="1" dirty="0" smtClean="0"/>
              <a:t>% Budget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4156410" y="18291889"/>
            <a:ext cx="460576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40% Staffing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4000398" y="18392090"/>
            <a:ext cx="773367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10% Mission Change</a:t>
            </a:r>
            <a:endParaRPr lang="en-US" b="1" dirty="0"/>
          </a:p>
        </p:txBody>
      </p:sp>
      <p:sp>
        <p:nvSpPr>
          <p:cNvPr id="44" name="Right Bracket 43"/>
          <p:cNvSpPr/>
          <p:nvPr/>
        </p:nvSpPr>
        <p:spPr>
          <a:xfrm>
            <a:off x="32062776" y="7395264"/>
            <a:ext cx="325892" cy="3600026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 Bracket 44"/>
          <p:cNvSpPr/>
          <p:nvPr/>
        </p:nvSpPr>
        <p:spPr>
          <a:xfrm>
            <a:off x="27762200" y="7215063"/>
            <a:ext cx="266180" cy="3780227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883625" y="8581956"/>
            <a:ext cx="247023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6370" y="16011936"/>
            <a:ext cx="2159000" cy="209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19227" y="13158338"/>
            <a:ext cx="10480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Percentages are based on 26 CMCs contacted in 2014. </a:t>
            </a:r>
            <a:endParaRPr lang="en-US" sz="3600" dirty="0"/>
          </a:p>
        </p:txBody>
      </p:sp>
      <p:sp>
        <p:nvSpPr>
          <p:cNvPr id="43" name="TextBox 42"/>
          <p:cNvSpPr txBox="1"/>
          <p:nvPr/>
        </p:nvSpPr>
        <p:spPr>
          <a:xfrm>
            <a:off x="9476555" y="19511936"/>
            <a:ext cx="13440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Percentages are based on 10 closed /reduced  CMCs contacted in 2014. </a:t>
            </a:r>
            <a:endParaRPr lang="en-US" sz="3600" dirty="0"/>
          </a:p>
        </p:txBody>
      </p:sp>
      <p:sp>
        <p:nvSpPr>
          <p:cNvPr id="24" name="Down Arrow 23"/>
          <p:cNvSpPr/>
          <p:nvPr/>
        </p:nvSpPr>
        <p:spPr>
          <a:xfrm>
            <a:off x="20956278" y="16256604"/>
            <a:ext cx="1562725" cy="185083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474662" y="18332333"/>
            <a:ext cx="452595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20% </a:t>
            </a:r>
            <a:r>
              <a:rPr lang="en-US" b="1" dirty="0" smtClean="0"/>
              <a:t>Low Use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7181897" y="20751837"/>
            <a:ext cx="3330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/>
              <a:t>August 2015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2848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112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Corbel</vt:lpstr>
      <vt:lpstr>Gill Sans MT</vt:lpstr>
      <vt:lpstr>Office Theme</vt:lpstr>
      <vt:lpstr>Current Condition of Curriculum Materials Centers &amp; Collections  in Academic Institutions in the State of Michigan-2014</vt:lpstr>
    </vt:vector>
  </TitlesOfParts>
  <Company>Grand Valley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Reimagining the Curriculum Materials Library</dc:title>
  <dc:creator>Abby Bedford</dc:creator>
  <cp:lastModifiedBy>Rita Kohrman</cp:lastModifiedBy>
  <cp:revision>118</cp:revision>
  <dcterms:created xsi:type="dcterms:W3CDTF">2011-09-22T12:47:09Z</dcterms:created>
  <dcterms:modified xsi:type="dcterms:W3CDTF">2015-09-23T16:53:59Z</dcterms:modified>
</cp:coreProperties>
</file>