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66" r:id="rId2"/>
    <p:sldId id="268" r:id="rId3"/>
    <p:sldId id="256" r:id="rId4"/>
    <p:sldId id="257" r:id="rId5"/>
    <p:sldId id="258" r:id="rId6"/>
    <p:sldId id="259" r:id="rId7"/>
    <p:sldId id="260" r:id="rId8"/>
    <p:sldId id="261" r:id="rId9"/>
    <p:sldId id="262" r:id="rId10"/>
    <p:sldId id="263" r:id="rId11"/>
    <p:sldId id="264" r:id="rId12"/>
    <p:sldId id="269" r:id="rId13"/>
    <p:sldId id="270" r:id="rId14"/>
    <p:sldId id="271" r:id="rId15"/>
    <p:sldId id="265" r:id="rId16"/>
    <p:sldId id="267" r:id="rId17"/>
    <p:sldId id="272" r:id="rId18"/>
  </p:sldIdLst>
  <p:sldSz cx="32918400" cy="21945600"/>
  <p:notesSz cx="6858000" cy="9144000"/>
  <p:defaultTextStyle>
    <a:defPPr>
      <a:defRPr lang="en-US"/>
    </a:defPPr>
    <a:lvl1pPr marL="0" algn="l" defTabSz="1567510" rtl="0" eaLnBrk="1" latinLnBrk="0" hangingPunct="1">
      <a:defRPr sz="6200" kern="1200">
        <a:solidFill>
          <a:schemeClr val="tx1"/>
        </a:solidFill>
        <a:latin typeface="+mn-lt"/>
        <a:ea typeface="+mn-ea"/>
        <a:cs typeface="+mn-cs"/>
      </a:defRPr>
    </a:lvl1pPr>
    <a:lvl2pPr marL="1567510" algn="l" defTabSz="1567510" rtl="0" eaLnBrk="1" latinLnBrk="0" hangingPunct="1">
      <a:defRPr sz="6200" kern="1200">
        <a:solidFill>
          <a:schemeClr val="tx1"/>
        </a:solidFill>
        <a:latin typeface="+mn-lt"/>
        <a:ea typeface="+mn-ea"/>
        <a:cs typeface="+mn-cs"/>
      </a:defRPr>
    </a:lvl2pPr>
    <a:lvl3pPr marL="3135020" algn="l" defTabSz="1567510" rtl="0" eaLnBrk="1" latinLnBrk="0" hangingPunct="1">
      <a:defRPr sz="6200" kern="1200">
        <a:solidFill>
          <a:schemeClr val="tx1"/>
        </a:solidFill>
        <a:latin typeface="+mn-lt"/>
        <a:ea typeface="+mn-ea"/>
        <a:cs typeface="+mn-cs"/>
      </a:defRPr>
    </a:lvl3pPr>
    <a:lvl4pPr marL="4702531" algn="l" defTabSz="1567510" rtl="0" eaLnBrk="1" latinLnBrk="0" hangingPunct="1">
      <a:defRPr sz="6200" kern="1200">
        <a:solidFill>
          <a:schemeClr val="tx1"/>
        </a:solidFill>
        <a:latin typeface="+mn-lt"/>
        <a:ea typeface="+mn-ea"/>
        <a:cs typeface="+mn-cs"/>
      </a:defRPr>
    </a:lvl4pPr>
    <a:lvl5pPr marL="6270041" algn="l" defTabSz="1567510" rtl="0" eaLnBrk="1" latinLnBrk="0" hangingPunct="1">
      <a:defRPr sz="6200" kern="1200">
        <a:solidFill>
          <a:schemeClr val="tx1"/>
        </a:solidFill>
        <a:latin typeface="+mn-lt"/>
        <a:ea typeface="+mn-ea"/>
        <a:cs typeface="+mn-cs"/>
      </a:defRPr>
    </a:lvl5pPr>
    <a:lvl6pPr marL="7837551" algn="l" defTabSz="1567510" rtl="0" eaLnBrk="1" latinLnBrk="0" hangingPunct="1">
      <a:defRPr sz="6200" kern="1200">
        <a:solidFill>
          <a:schemeClr val="tx1"/>
        </a:solidFill>
        <a:latin typeface="+mn-lt"/>
        <a:ea typeface="+mn-ea"/>
        <a:cs typeface="+mn-cs"/>
      </a:defRPr>
    </a:lvl6pPr>
    <a:lvl7pPr marL="9405061" algn="l" defTabSz="1567510" rtl="0" eaLnBrk="1" latinLnBrk="0" hangingPunct="1">
      <a:defRPr sz="6200" kern="1200">
        <a:solidFill>
          <a:schemeClr val="tx1"/>
        </a:solidFill>
        <a:latin typeface="+mn-lt"/>
        <a:ea typeface="+mn-ea"/>
        <a:cs typeface="+mn-cs"/>
      </a:defRPr>
    </a:lvl7pPr>
    <a:lvl8pPr marL="10972571" algn="l" defTabSz="1567510" rtl="0" eaLnBrk="1" latinLnBrk="0" hangingPunct="1">
      <a:defRPr sz="6200" kern="1200">
        <a:solidFill>
          <a:schemeClr val="tx1"/>
        </a:solidFill>
        <a:latin typeface="+mn-lt"/>
        <a:ea typeface="+mn-ea"/>
        <a:cs typeface="+mn-cs"/>
      </a:defRPr>
    </a:lvl8pPr>
    <a:lvl9pPr marL="12540082" algn="l" defTabSz="1567510" rtl="0" eaLnBrk="1" latinLnBrk="0" hangingPunct="1">
      <a:defRPr sz="6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12">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004070"/>
    <a:srgbClr val="FF505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5620"/>
    <p:restoredTop sz="87704" autoAdjust="0"/>
  </p:normalViewPr>
  <p:slideViewPr>
    <p:cSldViewPr snapToGrid="0" snapToObjects="1">
      <p:cViewPr varScale="1">
        <p:scale>
          <a:sx n="24" d="100"/>
          <a:sy n="24" d="100"/>
        </p:scale>
        <p:origin x="1224" y="67"/>
      </p:cViewPr>
      <p:guideLst>
        <p:guide orient="horz" pos="6912"/>
        <p:guide pos="103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655CAA-5CFB-4C58-87B5-64DDF63AB27D}" type="datetimeFigureOut">
              <a:rPr lang="en-US" smtClean="0"/>
              <a:t>10/24/2016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CC48FFF-B421-44FE-8DE6-F6017F1B8D79}" type="slidenum">
              <a:rPr lang="en-US" smtClean="0"/>
              <a:t>‹#›</a:t>
            </a:fld>
            <a:endParaRPr lang="en-US"/>
          </a:p>
        </p:txBody>
      </p:sp>
    </p:spTree>
    <p:extLst>
      <p:ext uri="{BB962C8B-B14F-4D97-AF65-F5344CB8AC3E}">
        <p14:creationId xmlns:p14="http://schemas.microsoft.com/office/powerpoint/2010/main" val="28738861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6EE19A-AD2D-498D-B281-E35970E3F8F3}" type="datetimeFigureOut">
              <a:rPr lang="en-US" smtClean="0"/>
              <a:t>10/24/2016</a:t>
            </a:fld>
            <a:endParaRPr lang="en-US"/>
          </a:p>
        </p:txBody>
      </p:sp>
      <p:sp>
        <p:nvSpPr>
          <p:cNvPr id="4" name="Slide Image Placeholder 3"/>
          <p:cNvSpPr>
            <a:spLocks noGrp="1" noRot="1" noChangeAspect="1"/>
          </p:cNvSpPr>
          <p:nvPr>
            <p:ph type="sldImg" idx="2"/>
          </p:nvPr>
        </p:nvSpPr>
        <p:spPr>
          <a:xfrm>
            <a:off x="1114425" y="1143000"/>
            <a:ext cx="4629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7E994B-AA60-4BE4-80F8-54BEB02BACDA}" type="slidenum">
              <a:rPr lang="en-US" smtClean="0"/>
              <a:t>‹#›</a:t>
            </a:fld>
            <a:endParaRPr lang="en-US"/>
          </a:p>
        </p:txBody>
      </p:sp>
    </p:spTree>
    <p:extLst>
      <p:ext uri="{BB962C8B-B14F-4D97-AF65-F5344CB8AC3E}">
        <p14:creationId xmlns:p14="http://schemas.microsoft.com/office/powerpoint/2010/main" val="3668895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pixabay.com/en/books-bookshelf-shelf-reading-797418/"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s://pixabay.com/en/escalator-stairs-metal-segments-283448/" TargetMode="External"/><Relationship Id="rId4" Type="http://schemas.openxmlformats.org/officeDocument/2006/relationships/hyperlink" Target="https://commons.wikimedia.org/wiki/File:1892_PutnamSchool_Boston.jpg"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pixabay.com/en/repository-stock-books-shelves-pen-995180/"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pixabay.com/en/figures-toy-bus-talking-men-368751/"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educationlibraries.mcgill.ca/article/view/5"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coming to my presentation on ….</a:t>
            </a:r>
            <a:r>
              <a:rPr lang="en-US" baseline="0" dirty="0" smtClean="0"/>
              <a:t> </a:t>
            </a:r>
          </a:p>
          <a:p>
            <a:r>
              <a:rPr lang="en-US" baseline="0" dirty="0" smtClean="0"/>
              <a:t>This presentation has its beginnings in 2005 when I had a sabbatical to study the curriculum materials centers and collections located in Michigan colleges and universities. At that time I was able to locate 24 such centers and collections, one in the midst of closing. My 2014 study asked how or if the Michigan centers or collections devoted to preservice education prep. changed due to the economic and academic changes that occurred since 2005. </a:t>
            </a:r>
          </a:p>
          <a:p>
            <a:r>
              <a:rPr lang="en-US" baseline="0" dirty="0" smtClean="0"/>
              <a:t>First though, I need to know how many of you might already know about CMCs, curriculum materials centers and collections? </a:t>
            </a:r>
          </a:p>
        </p:txBody>
      </p:sp>
      <p:sp>
        <p:nvSpPr>
          <p:cNvPr id="4" name="Slide Number Placeholder 3"/>
          <p:cNvSpPr>
            <a:spLocks noGrp="1"/>
          </p:cNvSpPr>
          <p:nvPr>
            <p:ph type="sldNum" sz="quarter" idx="10"/>
          </p:nvPr>
        </p:nvSpPr>
        <p:spPr/>
        <p:txBody>
          <a:bodyPr/>
          <a:lstStyle/>
          <a:p>
            <a:fld id="{327E994B-AA60-4BE4-80F8-54BEB02BACDA}" type="slidenum">
              <a:rPr lang="en-US" smtClean="0"/>
              <a:t>1</a:t>
            </a:fld>
            <a:endParaRPr lang="en-US"/>
          </a:p>
        </p:txBody>
      </p:sp>
    </p:spTree>
    <p:extLst>
      <p:ext uri="{BB962C8B-B14F-4D97-AF65-F5344CB8AC3E}">
        <p14:creationId xmlns:p14="http://schemas.microsoft.com/office/powerpoint/2010/main" val="3098482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what are</a:t>
            </a:r>
            <a:r>
              <a:rPr lang="en-US" baseline="0" dirty="0" smtClean="0"/>
              <a:t> reasons I found for these sometimes dramatic changes?</a:t>
            </a:r>
            <a:r>
              <a:rPr lang="en-US" sz="1200" b="1" kern="1200" dirty="0" smtClean="0">
                <a:solidFill>
                  <a:schemeClr val="tx1"/>
                </a:solidFill>
                <a:effectLst/>
                <a:latin typeface="+mn-lt"/>
                <a:ea typeface="+mn-ea"/>
                <a:cs typeface="+mn-cs"/>
              </a:rPr>
              <a:t> (CLICK)</a:t>
            </a:r>
            <a:r>
              <a:rPr lang="en-US" sz="1200" kern="1200" dirty="0" smtClean="0">
                <a:solidFill>
                  <a:schemeClr val="tx1"/>
                </a:solidFill>
                <a:effectLst/>
                <a:latin typeface="+mn-lt"/>
                <a:ea typeface="+mn-ea"/>
                <a:cs typeface="+mn-cs"/>
              </a:rPr>
              <a:t> </a:t>
            </a:r>
            <a:endParaRPr lang="en-US" baseline="0" dirty="0" smtClean="0"/>
          </a:p>
          <a:p>
            <a:r>
              <a:rPr lang="en-US" baseline="0" dirty="0" smtClean="0"/>
              <a:t>Eight CMCs experienced budgetary changes.</a:t>
            </a:r>
            <a:r>
              <a:rPr lang="en-US" sz="1200" b="1" kern="1200" dirty="0" smtClean="0">
                <a:solidFill>
                  <a:schemeClr val="tx1"/>
                </a:solidFill>
                <a:effectLst/>
                <a:latin typeface="+mn-lt"/>
                <a:ea typeface="+mn-ea"/>
                <a:cs typeface="+mn-cs"/>
              </a:rPr>
              <a:t> (CLICK)</a:t>
            </a:r>
            <a:r>
              <a:rPr lang="en-US" sz="1200" kern="1200" dirty="0" smtClean="0">
                <a:solidFill>
                  <a:schemeClr val="tx1"/>
                </a:solidFill>
                <a:effectLst/>
                <a:latin typeface="+mn-lt"/>
                <a:ea typeface="+mn-ea"/>
                <a:cs typeface="+mn-cs"/>
              </a:rPr>
              <a:t> </a:t>
            </a:r>
            <a:endParaRPr lang="en-US" baseline="0" dirty="0" smtClean="0"/>
          </a:p>
          <a:p>
            <a:r>
              <a:rPr lang="en-US" baseline="0" dirty="0" smtClean="0"/>
              <a:t>Eight found the use or the reallocation of space a focus of their change.</a:t>
            </a:r>
            <a:r>
              <a:rPr lang="en-US" sz="1200" b="1" kern="1200" dirty="0" smtClean="0">
                <a:solidFill>
                  <a:schemeClr val="tx1"/>
                </a:solidFill>
                <a:effectLst/>
                <a:latin typeface="+mn-lt"/>
                <a:ea typeface="+mn-ea"/>
                <a:cs typeface="+mn-cs"/>
              </a:rPr>
              <a:t> (CLICK)</a:t>
            </a:r>
            <a:r>
              <a:rPr lang="en-US" sz="1200" kern="1200" dirty="0" smtClean="0">
                <a:solidFill>
                  <a:schemeClr val="tx1"/>
                </a:solidFill>
                <a:effectLst/>
                <a:latin typeface="+mn-lt"/>
                <a:ea typeface="+mn-ea"/>
                <a:cs typeface="+mn-cs"/>
              </a:rPr>
              <a:t> </a:t>
            </a:r>
            <a:endParaRPr lang="en-US" baseline="0" dirty="0" smtClean="0"/>
          </a:p>
          <a:p>
            <a:r>
              <a:rPr lang="en-US" baseline="0" dirty="0" smtClean="0"/>
              <a:t>Three CMCs faced a reduction in the staffing.</a:t>
            </a:r>
            <a:r>
              <a:rPr lang="en-US" sz="1200" b="1" kern="1200" dirty="0" smtClean="0">
                <a:solidFill>
                  <a:schemeClr val="tx1"/>
                </a:solidFill>
                <a:effectLst/>
                <a:latin typeface="+mn-lt"/>
                <a:ea typeface="+mn-ea"/>
                <a:cs typeface="+mn-cs"/>
              </a:rPr>
              <a:t> (CLICK)</a:t>
            </a:r>
            <a:r>
              <a:rPr lang="en-US" sz="1200" kern="1200" dirty="0" smtClean="0">
                <a:solidFill>
                  <a:schemeClr val="tx1"/>
                </a:solidFill>
                <a:effectLst/>
                <a:latin typeface="+mn-lt"/>
                <a:ea typeface="+mn-ea"/>
                <a:cs typeface="+mn-cs"/>
              </a:rPr>
              <a:t> </a:t>
            </a:r>
            <a:endParaRPr lang="en-US" baseline="0" dirty="0" smtClean="0"/>
          </a:p>
          <a:p>
            <a:r>
              <a:rPr lang="en-US" baseline="0" dirty="0" smtClean="0"/>
              <a:t>Two indicated low usage as a reason for either closure or relocation of the collection.</a:t>
            </a:r>
            <a:r>
              <a:rPr lang="en-US" sz="1200" b="1" kern="1200" dirty="0" smtClean="0">
                <a:solidFill>
                  <a:schemeClr val="tx1"/>
                </a:solidFill>
                <a:effectLst/>
                <a:latin typeface="+mn-lt"/>
                <a:ea typeface="+mn-ea"/>
                <a:cs typeface="+mn-cs"/>
              </a:rPr>
              <a:t> (CLICK)</a:t>
            </a:r>
            <a:r>
              <a:rPr lang="en-US" sz="1200" kern="1200" dirty="0" smtClean="0">
                <a:solidFill>
                  <a:schemeClr val="tx1"/>
                </a:solidFill>
                <a:effectLst/>
                <a:latin typeface="+mn-lt"/>
                <a:ea typeface="+mn-ea"/>
                <a:cs typeface="+mn-cs"/>
              </a:rPr>
              <a:t> </a:t>
            </a:r>
            <a:endParaRPr lang="en-US" baseline="0" dirty="0" smtClean="0"/>
          </a:p>
          <a:p>
            <a:r>
              <a:rPr lang="en-US" baseline="0" dirty="0" smtClean="0"/>
              <a:t>One center, faced with a small enrollment in the education major, had to rethink their mission and closed their facility.</a:t>
            </a:r>
            <a:endParaRPr lang="en-US" dirty="0"/>
          </a:p>
        </p:txBody>
      </p:sp>
      <p:sp>
        <p:nvSpPr>
          <p:cNvPr id="4" name="Slide Number Placeholder 3"/>
          <p:cNvSpPr>
            <a:spLocks noGrp="1"/>
          </p:cNvSpPr>
          <p:nvPr>
            <p:ph type="sldNum" sz="quarter" idx="10"/>
          </p:nvPr>
        </p:nvSpPr>
        <p:spPr/>
        <p:txBody>
          <a:bodyPr/>
          <a:lstStyle/>
          <a:p>
            <a:fld id="{327E994B-AA60-4BE4-80F8-54BEB02BACDA}" type="slidenum">
              <a:rPr lang="en-US" smtClean="0"/>
              <a:t>10</a:t>
            </a:fld>
            <a:endParaRPr lang="en-US"/>
          </a:p>
        </p:txBody>
      </p:sp>
    </p:spTree>
    <p:extLst>
      <p:ext uri="{BB962C8B-B14F-4D97-AF65-F5344CB8AC3E}">
        <p14:creationId xmlns:p14="http://schemas.microsoft.com/office/powerpoint/2010/main" val="31747551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Aquinas: new library; Budget and space needs</a:t>
            </a:r>
          </a:p>
          <a:p>
            <a:r>
              <a:rPr lang="en-US" sz="1200" kern="1200" dirty="0" smtClean="0">
                <a:solidFill>
                  <a:schemeClr val="tx1"/>
                </a:solidFill>
                <a:effectLst/>
                <a:latin typeface="+mn-lt"/>
                <a:ea typeface="+mn-ea"/>
                <a:cs typeface="+mn-cs"/>
              </a:rPr>
              <a:t>Calvin: Budget and space needs</a:t>
            </a:r>
          </a:p>
          <a:p>
            <a:r>
              <a:rPr lang="en-US" sz="1200" kern="1200" dirty="0" smtClean="0">
                <a:solidFill>
                  <a:schemeClr val="tx1"/>
                </a:solidFill>
                <a:effectLst/>
                <a:latin typeface="+mn-lt"/>
                <a:ea typeface="+mn-ea"/>
                <a:cs typeface="+mn-cs"/>
              </a:rPr>
              <a:t>CMU: Space and staffing needs; went from 9000 square feet to 900 square feet with the building of a new education building. </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The Kromer Instructional Materials Center is still functional but with a different emphasis: providing appropriate resources and service with manipulative materials, kits, games, puppets, charts, maps, models, and other resources, with access to limited educational equipment.  The textbook and juvenile and young adult collections have been moved to the University’s Park Library. </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The School of Education now has a Reading Clinic, containing many textbooks and children’s reading materials for their K-8 reading workshops. </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Other centers within the School of Education have opened with provide more of a laboratory learning environment for in-service and pre-service teachers.</a:t>
            </a:r>
          </a:p>
          <a:p>
            <a:r>
              <a:rPr lang="en-US" sz="1200" kern="1200" dirty="0" smtClean="0">
                <a:solidFill>
                  <a:schemeClr val="tx1"/>
                </a:solidFill>
                <a:effectLst/>
                <a:latin typeface="+mn-lt"/>
                <a:ea typeface="+mn-ea"/>
                <a:cs typeface="+mn-cs"/>
              </a:rPr>
              <a:t>Eastern</a:t>
            </a:r>
            <a:r>
              <a:rPr lang="en-US" sz="1200" kern="1200" baseline="0" dirty="0" smtClean="0">
                <a:solidFill>
                  <a:schemeClr val="tx1"/>
                </a:solidFill>
                <a:effectLst/>
                <a:latin typeface="+mn-lt"/>
                <a:ea typeface="+mn-ea"/>
                <a:cs typeface="+mn-cs"/>
              </a:rPr>
              <a:t> Michigan University: Budget and space needs</a:t>
            </a:r>
          </a:p>
          <a:p>
            <a:r>
              <a:rPr lang="en-US" sz="1200" kern="1200" baseline="0" dirty="0" smtClean="0">
                <a:solidFill>
                  <a:schemeClr val="tx1"/>
                </a:solidFill>
                <a:effectLst/>
                <a:latin typeface="+mn-lt"/>
                <a:ea typeface="+mn-ea"/>
                <a:cs typeface="+mn-cs"/>
              </a:rPr>
              <a:t>GVSU: Budget, space, staffing, low use</a:t>
            </a:r>
          </a:p>
          <a:p>
            <a:r>
              <a:rPr lang="en-US" sz="1200" kern="1200" baseline="0" dirty="0" smtClean="0">
                <a:solidFill>
                  <a:schemeClr val="tx1"/>
                </a:solidFill>
                <a:effectLst/>
                <a:latin typeface="+mn-lt"/>
                <a:ea typeface="+mn-ea"/>
                <a:cs typeface="+mn-cs"/>
              </a:rPr>
              <a:t>SVSU: Budget, space, staffing. </a:t>
            </a:r>
            <a:r>
              <a:rPr lang="en-US" dirty="0" smtClean="0"/>
              <a:t>As of June 2012, all books that had been housed in the RERC (Regional Educational Resource Center) have been housed with similar material in the </a:t>
            </a:r>
            <a:r>
              <a:rPr lang="en-US" dirty="0" err="1" smtClean="0"/>
              <a:t>Zahnow</a:t>
            </a:r>
            <a:r>
              <a:rPr lang="en-US" dirty="0" smtClean="0"/>
              <a:t> Library.  Curriculum materials are located near the Children's Literature collection on the 4th floor of the library.</a:t>
            </a:r>
          </a:p>
          <a:p>
            <a:r>
              <a:rPr lang="en-US" sz="1200" kern="1200" dirty="0" smtClean="0">
                <a:solidFill>
                  <a:schemeClr val="tx1"/>
                </a:solidFill>
                <a:effectLst/>
                <a:latin typeface="+mn-lt"/>
                <a:ea typeface="+mn-ea"/>
                <a:cs typeface="+mn-cs"/>
              </a:rPr>
              <a:t>Siena Heights: Budget,</a:t>
            </a:r>
            <a:r>
              <a:rPr lang="en-US" sz="1200" kern="1200" baseline="0" dirty="0" smtClean="0">
                <a:solidFill>
                  <a:schemeClr val="tx1"/>
                </a:solidFill>
                <a:effectLst/>
                <a:latin typeface="+mn-lt"/>
                <a:ea typeface="+mn-ea"/>
                <a:cs typeface="+mn-cs"/>
              </a:rPr>
              <a:t> and space needs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27E994B-AA60-4BE4-80F8-54BEB02BACDA}" type="slidenum">
              <a:rPr lang="en-US" smtClean="0"/>
              <a:t>11</a:t>
            </a:fld>
            <a:endParaRPr lang="en-US"/>
          </a:p>
        </p:txBody>
      </p:sp>
    </p:spTree>
    <p:extLst>
      <p:ext uri="{BB962C8B-B14F-4D97-AF65-F5344CB8AC3E}">
        <p14:creationId xmlns:p14="http://schemas.microsoft.com/office/powerpoint/2010/main" val="2749109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Credit: EME. (</a:t>
            </a:r>
            <a:r>
              <a:rPr lang="en-US" dirty="0" err="1" smtClean="0"/>
              <a:t>n.d.</a:t>
            </a:r>
            <a:r>
              <a:rPr lang="en-US" dirty="0" smtClean="0"/>
              <a:t>). Bookshelf. Retrieved from </a:t>
            </a:r>
            <a:r>
              <a:rPr lang="en-US" sz="1200" u="sng" kern="1200" dirty="0" smtClean="0">
                <a:solidFill>
                  <a:schemeClr val="tx1"/>
                </a:solidFill>
                <a:effectLst/>
                <a:latin typeface="+mn-lt"/>
                <a:ea typeface="+mn-ea"/>
                <a:cs typeface="+mn-cs"/>
                <a:hlinkClick r:id="rId3"/>
              </a:rPr>
              <a:t>https://pixabay.com/en/books-bookshelf-shelf-reading-797418/</a:t>
            </a:r>
            <a:r>
              <a:rPr lang="en-US" sz="1200" u="none" kern="1200" baseline="0" dirty="0" smtClean="0">
                <a:solidFill>
                  <a:schemeClr val="tx1"/>
                </a:solidFill>
                <a:effectLst/>
                <a:latin typeface="+mn-lt"/>
                <a:ea typeface="+mn-ea"/>
                <a:cs typeface="+mn-cs"/>
              </a:rPr>
              <a:t> </a:t>
            </a:r>
            <a:r>
              <a:rPr lang="en-US" dirty="0" smtClean="0"/>
              <a:t>CC0</a:t>
            </a:r>
            <a:r>
              <a:rPr lang="en-US" baseline="0" dirty="0" smtClean="0"/>
              <a:t> Domain.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Unknown.</a:t>
            </a:r>
            <a:r>
              <a:rPr lang="en-US" baseline="0" dirty="0" smtClean="0"/>
              <a:t> (</a:t>
            </a:r>
            <a:r>
              <a:rPr lang="en-US" baseline="0" dirty="0" err="1" smtClean="0"/>
              <a:t>n.d.</a:t>
            </a:r>
            <a:r>
              <a:rPr lang="en-US" baseline="0" dirty="0" smtClean="0"/>
              <a:t>). Putnam School. Retrieved from </a:t>
            </a:r>
            <a:r>
              <a:rPr lang="en-US" sz="1200" u="sng" kern="1200" dirty="0" smtClean="0">
                <a:solidFill>
                  <a:schemeClr val="tx1"/>
                </a:solidFill>
                <a:effectLst/>
                <a:latin typeface="+mn-lt"/>
                <a:ea typeface="+mn-ea"/>
                <a:cs typeface="+mn-cs"/>
                <a:hlinkClick r:id="rId4"/>
              </a:rPr>
              <a:t>https://commons.wikimedia.org/wiki/File%3A1892_PutnamSchool_Boston.jpg</a:t>
            </a:r>
            <a:r>
              <a:rPr lang="en-US" sz="1200" u="sng"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cocoparisienne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n.d.</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Escalator. Retrieved from </a:t>
            </a:r>
            <a:r>
              <a:rPr lang="en-US" sz="1200" u="sng" kern="1200" dirty="0" smtClean="0">
                <a:solidFill>
                  <a:schemeClr val="tx1"/>
                </a:solidFill>
                <a:effectLst/>
                <a:latin typeface="+mn-lt"/>
                <a:ea typeface="+mn-ea"/>
                <a:cs typeface="+mn-cs"/>
                <a:hlinkClick r:id="rId5"/>
              </a:rPr>
              <a:t>https://pixabay.com/en/escalator-stairs-metal-segments-283448/</a:t>
            </a:r>
            <a:r>
              <a:rPr lang="en-US" sz="1200" kern="1200" dirty="0" smtClean="0">
                <a:solidFill>
                  <a:schemeClr val="tx1"/>
                </a:solidFill>
                <a:effectLst/>
                <a:latin typeface="+mn-lt"/>
                <a:ea typeface="+mn-ea"/>
                <a:cs typeface="+mn-cs"/>
              </a:rPr>
              <a:t>  CC0 Domain.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dirty="0" smtClean="0"/>
              <a:t>So we have gone from collections </a:t>
            </a:r>
            <a:r>
              <a:rPr lang="en-US" b="1" dirty="0" smtClean="0">
                <a:solidFill>
                  <a:srgbClr val="FF0000"/>
                </a:solidFill>
              </a:rPr>
              <a:t>(CLICK) </a:t>
            </a:r>
            <a:r>
              <a:rPr lang="en-US" dirty="0" smtClean="0"/>
              <a:t>to laboratories </a:t>
            </a:r>
            <a:r>
              <a:rPr lang="en-US" b="1" dirty="0" smtClean="0">
                <a:solidFill>
                  <a:srgbClr val="FF0000"/>
                </a:solidFill>
              </a:rPr>
              <a:t>(CLICK) </a:t>
            </a:r>
            <a:r>
              <a:rPr lang="en-US" dirty="0" smtClean="0"/>
              <a:t>to centers (or libraries)  back</a:t>
            </a:r>
            <a:r>
              <a:rPr lang="en-US" baseline="0" dirty="0" smtClean="0"/>
              <a:t> . . .</a:t>
            </a:r>
            <a:r>
              <a:rPr lang="en-US" dirty="0" smtClean="0"/>
              <a:t> </a:t>
            </a:r>
            <a:endParaRPr lang="en-US" dirty="0"/>
          </a:p>
        </p:txBody>
      </p:sp>
      <p:sp>
        <p:nvSpPr>
          <p:cNvPr id="4" name="Slide Number Placeholder 3"/>
          <p:cNvSpPr>
            <a:spLocks noGrp="1"/>
          </p:cNvSpPr>
          <p:nvPr>
            <p:ph type="sldNum" sz="quarter" idx="10"/>
          </p:nvPr>
        </p:nvSpPr>
        <p:spPr/>
        <p:txBody>
          <a:bodyPr/>
          <a:lstStyle/>
          <a:p>
            <a:fld id="{327E994B-AA60-4BE4-80F8-54BEB02BACDA}" type="slidenum">
              <a:rPr lang="en-US" smtClean="0"/>
              <a:t>12</a:t>
            </a:fld>
            <a:endParaRPr lang="en-US"/>
          </a:p>
        </p:txBody>
      </p:sp>
    </p:spTree>
    <p:extLst>
      <p:ext uri="{BB962C8B-B14F-4D97-AF65-F5344CB8AC3E}">
        <p14:creationId xmlns:p14="http://schemas.microsoft.com/office/powerpoint/2010/main" val="4136572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Image Credit: </a:t>
            </a:r>
            <a:r>
              <a:rPr lang="en-US" sz="1200" kern="1200" dirty="0" err="1" smtClean="0">
                <a:solidFill>
                  <a:schemeClr val="tx1"/>
                </a:solidFill>
                <a:effectLst/>
                <a:latin typeface="+mn-lt"/>
                <a:ea typeface="+mn-ea"/>
                <a:cs typeface="+mn-cs"/>
              </a:rPr>
              <a:t>klimkin</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n.d.</a:t>
            </a:r>
            <a:r>
              <a:rPr lang="en-US" sz="1200" kern="1200" baseline="0" dirty="0" smtClean="0">
                <a:solidFill>
                  <a:schemeClr val="tx1"/>
                </a:solidFill>
                <a:effectLst/>
                <a:latin typeface="+mn-lt"/>
                <a:ea typeface="+mn-ea"/>
                <a:cs typeface="+mn-cs"/>
              </a:rPr>
              <a:t>). Repository. Retrieved from </a:t>
            </a:r>
            <a:r>
              <a:rPr lang="en-US" sz="1200" u="sng" kern="1200" dirty="0" smtClean="0">
                <a:solidFill>
                  <a:schemeClr val="tx1"/>
                </a:solidFill>
                <a:effectLst/>
                <a:latin typeface="+mn-lt"/>
                <a:ea typeface="+mn-ea"/>
                <a:cs typeface="+mn-cs"/>
                <a:hlinkClick r:id="rId3"/>
              </a:rPr>
              <a:t>https://pixabay.com/en/repository-stock-books-shelves-pen-995180/</a:t>
            </a:r>
            <a:r>
              <a:rPr lang="en-US" sz="1200" kern="1200" dirty="0" smtClean="0">
                <a:solidFill>
                  <a:schemeClr val="tx1"/>
                </a:solidFill>
                <a:effectLst/>
                <a:latin typeface="+mn-lt"/>
                <a:ea typeface="+mn-ea"/>
                <a:cs typeface="+mn-cs"/>
              </a:rPr>
              <a:t> CC0 Domain.</a:t>
            </a:r>
          </a:p>
          <a:p>
            <a:r>
              <a:rPr lang="en-US" sz="1200" kern="1200" dirty="0" smtClean="0">
                <a:solidFill>
                  <a:schemeClr val="tx1"/>
                </a:solidFill>
                <a:effectLst/>
                <a:latin typeface="+mn-lt"/>
                <a:ea typeface="+mn-ea"/>
                <a:cs typeface="+mn-cs"/>
              </a:rPr>
              <a:t>…to collections.</a:t>
            </a:r>
          </a:p>
          <a:p>
            <a:r>
              <a:rPr lang="en-US" sz="1200" kern="1200" dirty="0" smtClean="0">
                <a:solidFill>
                  <a:schemeClr val="tx1"/>
                </a:solidFill>
                <a:effectLst/>
                <a:latin typeface="+mn-lt"/>
                <a:ea typeface="+mn-ea"/>
                <a:cs typeface="+mn-cs"/>
              </a:rPr>
              <a:t>Centers still exist but are having a time justifying their existence, especially during financial difficulties. Space is what rules in academia and is the tail that moves the dog. There were 35 curriculum libraries located in academia in 1938 according to Beatrice Leary’s 1938 study(2). Frances Drag found 145 centers or collections in 1947(3). In 1981 there were 187 CMCs listed(4) and 204 centers or collections in the 2009 </a:t>
            </a:r>
            <a:r>
              <a:rPr lang="en-US" sz="1200" i="1" kern="1200" dirty="0" smtClean="0">
                <a:solidFill>
                  <a:schemeClr val="tx1"/>
                </a:solidFill>
                <a:effectLst/>
                <a:latin typeface="+mn-lt"/>
                <a:ea typeface="+mn-ea"/>
                <a:cs typeface="+mn-cs"/>
              </a:rPr>
              <a:t>Directory of Curriculum Materials Centers</a:t>
            </a:r>
            <a:r>
              <a:rPr lang="en-US" sz="1200" kern="1200" dirty="0" smtClean="0">
                <a:solidFill>
                  <a:schemeClr val="tx1"/>
                </a:solidFill>
                <a:effectLst/>
                <a:latin typeface="+mn-lt"/>
                <a:ea typeface="+mn-ea"/>
                <a:cs typeface="+mn-cs"/>
              </a:rPr>
              <a:t>(5). The 2015 </a:t>
            </a:r>
            <a:r>
              <a:rPr lang="en-US" sz="1200" i="1" kern="1200" dirty="0" smtClean="0">
                <a:solidFill>
                  <a:schemeClr val="tx1"/>
                </a:solidFill>
                <a:effectLst/>
                <a:latin typeface="+mn-lt"/>
                <a:ea typeface="+mn-ea"/>
                <a:cs typeface="+mn-cs"/>
              </a:rPr>
              <a:t>Directory of Curriculum Materials Centers and Collections</a:t>
            </a:r>
            <a:r>
              <a:rPr lang="en-US" sz="1200" kern="1200" dirty="0" smtClean="0">
                <a:solidFill>
                  <a:schemeClr val="tx1"/>
                </a:solidFill>
                <a:effectLst/>
                <a:latin typeface="+mn-lt"/>
                <a:ea typeface="+mn-ea"/>
                <a:cs typeface="+mn-cs"/>
              </a:rPr>
              <a:t> reported a drop to 161 centers/collections, a 21% drop since 2009(6). This decline in centers and collections possibly confirms the anecdotal reports of CMC closures.  The decline also is confirmed in my study of Michigan CMCs. </a:t>
            </a:r>
          </a:p>
          <a:p>
            <a:pPr lvl="0"/>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327E994B-AA60-4BE4-80F8-54BEB02BACDA}" type="slidenum">
              <a:rPr lang="en-US" smtClean="0"/>
              <a:t>13</a:t>
            </a:fld>
            <a:endParaRPr lang="en-US"/>
          </a:p>
        </p:txBody>
      </p:sp>
    </p:spTree>
    <p:extLst>
      <p:ext uri="{BB962C8B-B14F-4D97-AF65-F5344CB8AC3E}">
        <p14:creationId xmlns:p14="http://schemas.microsoft.com/office/powerpoint/2010/main" val="19912621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Image Credit:</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ed_davad</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n.d.</a:t>
            </a:r>
            <a:r>
              <a:rPr lang="en-US" sz="1200" kern="1200" baseline="0" dirty="0" smtClean="0">
                <a:solidFill>
                  <a:schemeClr val="tx1"/>
                </a:solidFill>
                <a:effectLst/>
                <a:latin typeface="+mn-lt"/>
                <a:ea typeface="+mn-ea"/>
                <a:cs typeface="+mn-cs"/>
              </a:rPr>
              <a:t>). Figures. Retrieved from </a:t>
            </a:r>
            <a:r>
              <a:rPr lang="en-US" sz="1200" u="sng" kern="1200" dirty="0" smtClean="0">
                <a:solidFill>
                  <a:schemeClr val="tx1"/>
                </a:solidFill>
                <a:effectLst/>
                <a:latin typeface="+mn-lt"/>
                <a:ea typeface="+mn-ea"/>
                <a:cs typeface="+mn-cs"/>
                <a:hlinkClick r:id="rId3"/>
              </a:rPr>
              <a:t>https://pixabay.com/en/figures-toy-bus-talking-men-368751/</a:t>
            </a:r>
            <a:r>
              <a:rPr lang="en-US" sz="1200" kern="1200" dirty="0" smtClean="0">
                <a:solidFill>
                  <a:schemeClr val="tx1"/>
                </a:solidFill>
                <a:effectLst/>
                <a:latin typeface="+mn-lt"/>
                <a:ea typeface="+mn-ea"/>
                <a:cs typeface="+mn-cs"/>
              </a:rPr>
              <a:t>  CC0 Domain.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are major changes in Michigan academic CMCs since 2005 due to financial fluctuations within higher education because of the economic downturn. This is no surprise when remembering how much the 2008 economic struggles (stock market loss, Bernard Madoff investment fraud, etc.) affected many individuals and organizations, even Michigan colleges and universities.</a:t>
            </a:r>
          </a:p>
          <a:p>
            <a:r>
              <a:rPr lang="en-US" sz="1200" kern="1200" dirty="0" smtClean="0">
                <a:solidFill>
                  <a:schemeClr val="tx1"/>
                </a:solidFill>
                <a:effectLst/>
                <a:latin typeface="+mn-lt"/>
                <a:ea typeface="+mn-ea"/>
                <a:cs typeface="+mn-cs"/>
              </a:rPr>
              <a:t>Recognizing the escalating costs of curriculum materials, CMC/education librarians and staff should investigate the availability and variety of curriculum e-books, including open education resources. CMC staffs need to stay abreast of the variety and types of educational technology and apps and how to evaluate their usefulness as more K-12 schools venture into virtual learning. A concern is how CMCs, faced with the ever shrinking budgets and staff, are to manage the continual changing nature, upkeep, and costs of technologies. While some CMCs may not be able to include technology with their collections, being aware of the International Society of Technology in Education Standards (ISTE) for teachers and students will enhance and guide the CMC mission, vision, service, relevance, and viability. As Judy Walker from University of North Carolina, Charlotte, stressed one of her many writings, “These services may or may not be available within the confines of the CMC; but, regardless of their location, the CMC staff should be able to promote them to students and faculty” (5, p. 161). </a:t>
            </a:r>
          </a:p>
          <a:p>
            <a:r>
              <a:rPr lang="en-US" sz="1200" kern="1200" dirty="0" smtClean="0">
                <a:solidFill>
                  <a:schemeClr val="tx1"/>
                </a:solidFill>
                <a:effectLst/>
                <a:latin typeface="+mn-lt"/>
                <a:ea typeface="+mn-ea"/>
                <a:cs typeface="+mn-cs"/>
              </a:rPr>
              <a:t>Budgets, space, staffing, usage, and mission must keep up with the changes occurring in education. How CMCs looked in 2005 and in 2015 is guaranteed to change by 2025. Adapting and transforming is the key. This is the transformative nature of education. This is the transformative nature of curriculum materials centers and collections. (6, ¶19).</a:t>
            </a:r>
          </a:p>
          <a:p>
            <a:r>
              <a:rPr lang="en-US" sz="1200" kern="1200" dirty="0" smtClean="0">
                <a:solidFill>
                  <a:schemeClr val="tx1"/>
                </a:solidFill>
                <a:effectLst/>
                <a:latin typeface="+mn-lt"/>
                <a:ea typeface="+mn-ea"/>
                <a:cs typeface="+mn-cs"/>
              </a:rPr>
              <a:t>(5) Walker, J. (2001). Technology and the CMC. In J. A. Carr (Ed.), </a:t>
            </a:r>
            <a:r>
              <a:rPr lang="en-US" sz="1200" i="1" kern="1200" dirty="0" smtClean="0">
                <a:solidFill>
                  <a:schemeClr val="tx1"/>
                </a:solidFill>
                <a:effectLst/>
                <a:latin typeface="+mn-lt"/>
                <a:ea typeface="+mn-ea"/>
                <a:cs typeface="+mn-cs"/>
              </a:rPr>
              <a:t>A</a:t>
            </a:r>
            <a:r>
              <a:rPr lang="en-US" sz="1200" i="1" kern="1200" baseline="0" dirty="0" smtClean="0">
                <a:solidFill>
                  <a:schemeClr val="tx1"/>
                </a:solidFill>
                <a:effectLst/>
                <a:latin typeface="+mn-lt"/>
                <a:ea typeface="+mn-ea"/>
                <a:cs typeface="+mn-cs"/>
              </a:rPr>
              <a:t> guide to the management of curriculum materials centers for the 21</a:t>
            </a:r>
            <a:r>
              <a:rPr lang="en-US" sz="1200" i="1" kern="1200" baseline="30000" dirty="0" smtClean="0">
                <a:solidFill>
                  <a:schemeClr val="tx1"/>
                </a:solidFill>
                <a:effectLst/>
                <a:latin typeface="+mn-lt"/>
                <a:ea typeface="+mn-ea"/>
                <a:cs typeface="+mn-cs"/>
              </a:rPr>
              <a:t>st</a:t>
            </a:r>
            <a:r>
              <a:rPr lang="en-US" sz="1200" i="1" kern="1200" baseline="0" dirty="0" smtClean="0">
                <a:solidFill>
                  <a:schemeClr val="tx1"/>
                </a:solidFill>
                <a:effectLst/>
                <a:latin typeface="+mn-lt"/>
                <a:ea typeface="+mn-ea"/>
                <a:cs typeface="+mn-cs"/>
              </a:rPr>
              <a:t> century</a:t>
            </a:r>
            <a:r>
              <a:rPr lang="en-US" sz="1200" i="0" kern="1200" baseline="0" dirty="0" smtClean="0">
                <a:solidFill>
                  <a:schemeClr val="tx1"/>
                </a:solidFill>
                <a:effectLst/>
                <a:latin typeface="+mn-lt"/>
                <a:ea typeface="+mn-ea"/>
                <a:cs typeface="+mn-cs"/>
              </a:rPr>
              <a:t> (pp. 148-163). Chicago, IL: ACRL.</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1200" baseline="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Kohrman, 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2015). Current condition of Michigan curriculum materials centers and collections in academic institutions.</a:t>
            </a:r>
            <a:r>
              <a:rPr lang="en-US" sz="1200" kern="1200" baseline="0" dirty="0" smtClean="0">
                <a:solidFill>
                  <a:schemeClr val="tx1"/>
                </a:solidFill>
                <a:effectLst/>
                <a:latin typeface="+mn-lt"/>
                <a:ea typeface="+mn-ea"/>
                <a:cs typeface="+mn-cs"/>
              </a:rPr>
              <a:t> </a:t>
            </a:r>
            <a:r>
              <a:rPr lang="en-US" sz="1200" i="1" kern="1200" baseline="0" dirty="0" smtClean="0">
                <a:solidFill>
                  <a:schemeClr val="tx1"/>
                </a:solidFill>
                <a:effectLst/>
                <a:latin typeface="+mn-lt"/>
                <a:ea typeface="+mn-ea"/>
                <a:cs typeface="+mn-cs"/>
              </a:rPr>
              <a:t>Education Libraries, 38</a:t>
            </a:r>
            <a:r>
              <a:rPr lang="en-US" sz="1200" i="0" kern="1200" baseline="0" dirty="0" smtClean="0">
                <a:solidFill>
                  <a:schemeClr val="tx1"/>
                </a:solidFill>
                <a:effectLst/>
                <a:latin typeface="+mn-lt"/>
                <a:ea typeface="+mn-ea"/>
                <a:cs typeface="+mn-cs"/>
              </a:rPr>
              <a:t>(1). Retrieved from </a:t>
            </a:r>
            <a:r>
              <a:rPr lang="en-US" sz="1200" dirty="0" smtClean="0">
                <a:hlinkClick r:id="rId4"/>
              </a:rPr>
              <a:t>http://educationlibraries.mcgill.ca/article/view/5</a:t>
            </a:r>
            <a:endParaRPr lang="en-US" sz="1200" b="1" dirty="0" smtClean="0"/>
          </a:p>
          <a:p>
            <a:endParaRPr lang="en-US" sz="1200" i="0" kern="1200" baseline="0" dirty="0" smtClean="0">
              <a:solidFill>
                <a:schemeClr val="tx1"/>
              </a:solidFill>
              <a:effectLst/>
              <a:latin typeface="+mn-lt"/>
              <a:ea typeface="+mn-ea"/>
              <a:cs typeface="+mn-cs"/>
            </a:endParaRPr>
          </a:p>
          <a:p>
            <a:endParaRPr lang="en-US" sz="1200"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27E994B-AA60-4BE4-80F8-54BEB02BACDA}" type="slidenum">
              <a:rPr lang="en-US" smtClean="0"/>
              <a:t>14</a:t>
            </a:fld>
            <a:endParaRPr lang="en-US"/>
          </a:p>
        </p:txBody>
      </p:sp>
    </p:spTree>
    <p:extLst>
      <p:ext uri="{BB962C8B-B14F-4D97-AF65-F5344CB8AC3E}">
        <p14:creationId xmlns:p14="http://schemas.microsoft.com/office/powerpoint/2010/main" val="2339209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7E994B-AA60-4BE4-80F8-54BEB02BACDA}" type="slidenum">
              <a:rPr lang="en-US" smtClean="0"/>
              <a:t>15</a:t>
            </a:fld>
            <a:endParaRPr lang="en-US"/>
          </a:p>
        </p:txBody>
      </p:sp>
    </p:spTree>
    <p:extLst>
      <p:ext uri="{BB962C8B-B14F-4D97-AF65-F5344CB8AC3E}">
        <p14:creationId xmlns:p14="http://schemas.microsoft.com/office/powerpoint/2010/main" val="3050462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CMCs are specialized centers or libraries and collections developed to support teacher education programs within colleges and universities. CMCs are usually located in libraries or education buildings. Historically, K-12</a:t>
            </a:r>
            <a:r>
              <a:rPr lang="en-US" sz="1200" kern="1200" baseline="0" dirty="0" smtClean="0">
                <a:solidFill>
                  <a:schemeClr val="tx1"/>
                </a:solidFill>
                <a:effectLst/>
                <a:latin typeface="+mn-lt"/>
                <a:ea typeface="+mn-ea"/>
                <a:cs typeface="+mn-cs"/>
              </a:rPr>
              <a:t> materials were private collections of teachers and faculty. Later, to help save expenses, collections were centralized into laboratories or centers or libraries. </a:t>
            </a:r>
            <a:r>
              <a:rPr lang="en-US" sz="1200" kern="1200" dirty="0" smtClean="0">
                <a:solidFill>
                  <a:schemeClr val="tx1"/>
                </a:solidFill>
                <a:effectLst/>
                <a:latin typeface="+mn-lt"/>
                <a:ea typeface="+mn-ea"/>
                <a:cs typeface="+mn-cs"/>
              </a:rPr>
              <a:t> (Second image) Instructional materials used in preschool through high school classrooms are found in the collections. (Third image) Many centers also have educational equipment found in school systems such as binding machines, laminators, poster printers, and die cuts.</a:t>
            </a:r>
          </a:p>
          <a:p>
            <a:r>
              <a:rPr lang="en-US" sz="1200" kern="1200" dirty="0" smtClean="0">
                <a:solidFill>
                  <a:schemeClr val="tx1"/>
                </a:solidFill>
                <a:effectLst/>
                <a:latin typeface="+mn-lt"/>
                <a:ea typeface="+mn-ea"/>
                <a:cs typeface="+mn-cs"/>
              </a:rPr>
              <a:t>Henry </a:t>
            </a:r>
            <a:r>
              <a:rPr lang="en-US" sz="1200" kern="1200" dirty="0" err="1" smtClean="0">
                <a:solidFill>
                  <a:schemeClr val="tx1"/>
                </a:solidFill>
                <a:effectLst/>
                <a:latin typeface="+mn-lt"/>
                <a:ea typeface="+mn-ea"/>
                <a:cs typeface="+mn-cs"/>
              </a:rPr>
              <a:t>Harap</a:t>
            </a:r>
            <a:r>
              <a:rPr lang="en-US" sz="1200" kern="1200" dirty="0" smtClean="0">
                <a:solidFill>
                  <a:schemeClr val="tx1"/>
                </a:solidFill>
                <a:effectLst/>
                <a:latin typeface="+mn-lt"/>
                <a:ea typeface="+mn-ea"/>
                <a:cs typeface="+mn-cs"/>
              </a:rPr>
              <a:t> is credited with coining the term curriculum laboratory in 1932. He is viewed as one of the most influential “curriculum technician”(1) at the time. The term curriculum laboratory was widely used until the 1960s, when center became the preferred designation.</a:t>
            </a:r>
          </a:p>
          <a:p>
            <a:r>
              <a:rPr lang="en-US" sz="1200" b="0" kern="1200" dirty="0" smtClean="0">
                <a:solidFill>
                  <a:schemeClr val="tx1"/>
                </a:solidFill>
                <a:effectLst/>
                <a:latin typeface="+mn-lt"/>
                <a:ea typeface="+mn-ea"/>
                <a:cs typeface="+mn-cs"/>
              </a:rPr>
              <a:t>1 Appendix: Fundamental curriculum questions. (2010). In C. </a:t>
            </a:r>
            <a:r>
              <a:rPr lang="en-US" sz="1200" b="0" kern="1200" dirty="0" err="1" smtClean="0">
                <a:solidFill>
                  <a:schemeClr val="tx1"/>
                </a:solidFill>
                <a:effectLst/>
                <a:latin typeface="+mn-lt"/>
                <a:ea typeface="+mn-ea"/>
                <a:cs typeface="+mn-cs"/>
              </a:rPr>
              <a:t>Kridel</a:t>
            </a:r>
            <a:r>
              <a:rPr lang="en-US" sz="1200" b="0" kern="1200" dirty="0" smtClean="0">
                <a:solidFill>
                  <a:schemeClr val="tx1"/>
                </a:solidFill>
                <a:effectLst/>
                <a:latin typeface="+mn-lt"/>
                <a:ea typeface="+mn-ea"/>
                <a:cs typeface="+mn-cs"/>
              </a:rPr>
              <a:t> (Ed.), </a:t>
            </a:r>
            <a:r>
              <a:rPr lang="en-US" sz="1200" b="0" i="1" kern="1200" dirty="0" smtClean="0">
                <a:solidFill>
                  <a:schemeClr val="tx1"/>
                </a:solidFill>
                <a:effectLst/>
                <a:latin typeface="+mn-lt"/>
                <a:ea typeface="+mn-ea"/>
                <a:cs typeface="+mn-cs"/>
              </a:rPr>
              <a:t>Encyclopedia of curriculum studies </a:t>
            </a:r>
            <a:r>
              <a:rPr lang="en-US" sz="1200" b="0" kern="1200" dirty="0" smtClean="0">
                <a:solidFill>
                  <a:schemeClr val="tx1"/>
                </a:solidFill>
                <a:effectLst/>
                <a:latin typeface="+mn-lt"/>
                <a:ea typeface="+mn-ea"/>
                <a:cs typeface="+mn-cs"/>
              </a:rPr>
              <a:t>(pp. 953-970). Thousand, Oaks, CA: Sage.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27E994B-AA60-4BE4-80F8-54BEB02BACDA}" type="slidenum">
              <a:rPr lang="en-US" smtClean="0"/>
              <a:t>2</a:t>
            </a:fld>
            <a:endParaRPr lang="en-US"/>
          </a:p>
        </p:txBody>
      </p:sp>
    </p:spTree>
    <p:extLst>
      <p:ext uri="{BB962C8B-B14F-4D97-AF65-F5344CB8AC3E}">
        <p14:creationId xmlns:p14="http://schemas.microsoft.com/office/powerpoint/2010/main" val="141979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can see with</a:t>
            </a:r>
            <a:r>
              <a:rPr lang="en-US" baseline="0" dirty="0" smtClean="0"/>
              <a:t> a quick visual glance that, yes, a lot of changes has occurred. The following slides provide the detailed information.</a:t>
            </a:r>
            <a:endParaRPr lang="en-US" dirty="0"/>
          </a:p>
        </p:txBody>
      </p:sp>
      <p:sp>
        <p:nvSpPr>
          <p:cNvPr id="4" name="Slide Number Placeholder 3"/>
          <p:cNvSpPr>
            <a:spLocks noGrp="1"/>
          </p:cNvSpPr>
          <p:nvPr>
            <p:ph type="sldNum" sz="quarter" idx="10"/>
          </p:nvPr>
        </p:nvSpPr>
        <p:spPr/>
        <p:txBody>
          <a:bodyPr/>
          <a:lstStyle/>
          <a:p>
            <a:fld id="{327E994B-AA60-4BE4-80F8-54BEB02BACDA}" type="slidenum">
              <a:rPr lang="en-US" smtClean="0"/>
              <a:t>3</a:t>
            </a:fld>
            <a:endParaRPr lang="en-US"/>
          </a:p>
        </p:txBody>
      </p:sp>
    </p:spTree>
    <p:extLst>
      <p:ext uri="{BB962C8B-B14F-4D97-AF65-F5344CB8AC3E}">
        <p14:creationId xmlns:p14="http://schemas.microsoft.com/office/powerpoint/2010/main" val="2543585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2005, 16 centers or collections have continued on with little or no change. The asterisk</a:t>
            </a:r>
            <a:r>
              <a:rPr lang="en-US" baseline="0" dirty="0" smtClean="0"/>
              <a:t> besides Northern Michigan University represents a CMC that was operational in 2005 but incorrect information was provided as to its existence. </a:t>
            </a:r>
            <a:endParaRPr lang="en-US" dirty="0"/>
          </a:p>
        </p:txBody>
      </p:sp>
      <p:sp>
        <p:nvSpPr>
          <p:cNvPr id="4" name="Slide Number Placeholder 3"/>
          <p:cNvSpPr>
            <a:spLocks noGrp="1"/>
          </p:cNvSpPr>
          <p:nvPr>
            <p:ph type="sldNum" sz="quarter" idx="10"/>
          </p:nvPr>
        </p:nvSpPr>
        <p:spPr/>
        <p:txBody>
          <a:bodyPr/>
          <a:lstStyle/>
          <a:p>
            <a:fld id="{327E994B-AA60-4BE4-80F8-54BEB02BACDA}" type="slidenum">
              <a:rPr lang="en-US" smtClean="0"/>
              <a:t>4</a:t>
            </a:fld>
            <a:endParaRPr lang="en-US"/>
          </a:p>
        </p:txBody>
      </p:sp>
    </p:spTree>
    <p:extLst>
      <p:ext uri="{BB962C8B-B14F-4D97-AF65-F5344CB8AC3E}">
        <p14:creationId xmlns:p14="http://schemas.microsoft.com/office/powerpoint/2010/main" val="3584682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Seven facilities or collections were closed, with a couple of caveats. At time of my 2005 study, Kalamazoo center was in the process of giving all materials away. </a:t>
            </a:r>
          </a:p>
          <a:p>
            <a:r>
              <a:rPr lang="en-US" sz="1200" kern="1200" dirty="0" smtClean="0">
                <a:solidFill>
                  <a:schemeClr val="tx1"/>
                </a:solidFill>
                <a:effectLst/>
                <a:latin typeface="+mn-lt"/>
                <a:ea typeface="+mn-ea"/>
                <a:cs typeface="+mn-cs"/>
              </a:rPr>
              <a:t>Since 2005, Calvin College, Eastern, and Saginaw Valley centers closed. After major deselection projects, many of the collections were either moved to the main libraries or given to other departments. </a:t>
            </a:r>
            <a:r>
              <a:rPr lang="en-US" sz="1200" kern="1200" dirty="0" err="1" smtClean="0">
                <a:solidFill>
                  <a:schemeClr val="tx1"/>
                </a:solidFill>
                <a:effectLst/>
                <a:latin typeface="+mn-lt"/>
                <a:ea typeface="+mn-ea"/>
                <a:cs typeface="+mn-cs"/>
              </a:rPr>
              <a:t>Marygrove’s</a:t>
            </a:r>
            <a:r>
              <a:rPr lang="en-US" sz="1200" kern="1200" dirty="0" smtClean="0">
                <a:solidFill>
                  <a:schemeClr val="tx1"/>
                </a:solidFill>
                <a:effectLst/>
                <a:latin typeface="+mn-lt"/>
                <a:ea typeface="+mn-ea"/>
                <a:cs typeface="+mn-cs"/>
              </a:rPr>
              <a:t> collection was moved into the library’s main stacks. An asterisk before Madonna</a:t>
            </a:r>
            <a:r>
              <a:rPr lang="en-US" sz="1200" kern="1200" baseline="0" dirty="0" smtClean="0">
                <a:solidFill>
                  <a:schemeClr val="tx1"/>
                </a:solidFill>
                <a:effectLst/>
                <a:latin typeface="+mn-lt"/>
                <a:ea typeface="+mn-ea"/>
                <a:cs typeface="+mn-cs"/>
              </a:rPr>
              <a:t> University indicates the existence of a CMC but not found during the 2005 study.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Grand Valley Zumberge Curriculum Materials Library located on the Allendale campus closed with materials relocated to the Grand Rapids CML. More information</a:t>
            </a:r>
            <a:r>
              <a:rPr lang="en-US" sz="1200" kern="1200" baseline="0" dirty="0" smtClean="0">
                <a:solidFill>
                  <a:schemeClr val="tx1"/>
                </a:solidFill>
                <a:effectLst/>
                <a:latin typeface="+mn-lt"/>
                <a:ea typeface="+mn-ea"/>
                <a:cs typeface="+mn-cs"/>
              </a:rPr>
              <a:t> regarding the closing of the Zumberge Curriculum Materials Library will be shared in another slide further into the presentation.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27E994B-AA60-4BE4-80F8-54BEB02BACDA}" type="slidenum">
              <a:rPr lang="en-US" smtClean="0"/>
              <a:t>5</a:t>
            </a:fld>
            <a:endParaRPr lang="en-US"/>
          </a:p>
        </p:txBody>
      </p:sp>
    </p:spTree>
    <p:extLst>
      <p:ext uri="{BB962C8B-B14F-4D97-AF65-F5344CB8AC3E}">
        <p14:creationId xmlns:p14="http://schemas.microsoft.com/office/powerpoint/2010/main" val="971903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Collections</a:t>
            </a:r>
            <a:r>
              <a:rPr lang="en-US" baseline="0" dirty="0" smtClean="0"/>
              <a:t> located at these facilities were reduced greatly and relocated either all or a portion to the main stacks or main libraries.</a:t>
            </a:r>
            <a:endParaRPr lang="en-US" dirty="0"/>
          </a:p>
        </p:txBody>
      </p:sp>
      <p:sp>
        <p:nvSpPr>
          <p:cNvPr id="4" name="Slide Number Placeholder 3"/>
          <p:cNvSpPr>
            <a:spLocks noGrp="1"/>
          </p:cNvSpPr>
          <p:nvPr>
            <p:ph type="sldNum" sz="quarter" idx="10"/>
          </p:nvPr>
        </p:nvSpPr>
        <p:spPr/>
        <p:txBody>
          <a:bodyPr/>
          <a:lstStyle/>
          <a:p>
            <a:fld id="{327E994B-AA60-4BE4-80F8-54BEB02BACDA}" type="slidenum">
              <a:rPr lang="en-US" smtClean="0"/>
              <a:t>6</a:t>
            </a:fld>
            <a:endParaRPr lang="en-US"/>
          </a:p>
        </p:txBody>
      </p:sp>
    </p:spTree>
    <p:extLst>
      <p:ext uri="{BB962C8B-B14F-4D97-AF65-F5344CB8AC3E}">
        <p14:creationId xmlns:p14="http://schemas.microsoft.com/office/powerpoint/2010/main" val="3273434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Four had their collections or centers dramatically reduced in square footage and</a:t>
            </a:r>
            <a:r>
              <a:rPr lang="en-US" baseline="0" dirty="0" smtClean="0"/>
              <a:t> deselected their resources.</a:t>
            </a:r>
            <a:endParaRPr lang="en-US" dirty="0"/>
          </a:p>
        </p:txBody>
      </p:sp>
      <p:sp>
        <p:nvSpPr>
          <p:cNvPr id="4" name="Slide Number Placeholder 3"/>
          <p:cNvSpPr>
            <a:spLocks noGrp="1"/>
          </p:cNvSpPr>
          <p:nvPr>
            <p:ph type="sldNum" sz="quarter" idx="10"/>
          </p:nvPr>
        </p:nvSpPr>
        <p:spPr/>
        <p:txBody>
          <a:bodyPr/>
          <a:lstStyle/>
          <a:p>
            <a:fld id="{327E994B-AA60-4BE4-80F8-54BEB02BACDA}" type="slidenum">
              <a:rPr lang="en-US" smtClean="0"/>
              <a:t>7</a:t>
            </a:fld>
            <a:endParaRPr lang="en-US"/>
          </a:p>
        </p:txBody>
      </p:sp>
    </p:spTree>
    <p:extLst>
      <p:ext uri="{BB962C8B-B14F-4D97-AF65-F5344CB8AC3E}">
        <p14:creationId xmlns:p14="http://schemas.microsoft.com/office/powerpoint/2010/main" val="3535900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One facility merged with another center. </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At GVSU in 2006, the Zumberge Curriculum Library on the GVSU Allendale campus provided services mainly to the content faculty and students.  Meanwhile, the DeVos Curriculum Materials Library on the GR campus focused its services to the College of Education faculty and students located downtown. Prior to the 2013 opening of the new Mary I. Pew Library, the Zumberge print collection was weeded of duplicates. </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It was during this time that the decision was made to close the future Mary I. Pew Curriculum Materials Library. We worked with the content faculty located on the Allendale campus to identify those materials they deemed necessary for the success of their programs. Duplicate equipment was given to either other departments within the library or to other departments located on the Allendale campus. The extra puppets were given to the Children Center for their use. </a:t>
            </a:r>
          </a:p>
          <a:p>
            <a:r>
              <a:rPr lang="en-US" sz="1200" kern="1200" dirty="0" smtClean="0">
                <a:solidFill>
                  <a:schemeClr val="tx1"/>
                </a:solidFill>
                <a:effectLst/>
                <a:latin typeface="+mn-lt"/>
                <a:ea typeface="+mn-ea"/>
                <a:cs typeface="+mn-cs"/>
              </a:rPr>
              <a:t>With the opening in 2013 of the Mary I., </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the two became one – with a smaller print collection containing only textbooks and lesson planning books at the Mary I. Pew Curriculum Collection.</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27E994B-AA60-4BE4-80F8-54BEB02BACDA}" type="slidenum">
              <a:rPr lang="en-US" smtClean="0"/>
              <a:t>8</a:t>
            </a:fld>
            <a:endParaRPr lang="en-US"/>
          </a:p>
        </p:txBody>
      </p:sp>
    </p:spTree>
    <p:extLst>
      <p:ext uri="{BB962C8B-B14F-4D97-AF65-F5344CB8AC3E}">
        <p14:creationId xmlns:p14="http://schemas.microsoft.com/office/powerpoint/2010/main" val="4012257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Six new</a:t>
            </a:r>
            <a:r>
              <a:rPr lang="en-US" baseline="0" dirty="0" smtClean="0"/>
              <a:t> or previously existing </a:t>
            </a:r>
            <a:r>
              <a:rPr lang="en-US" dirty="0" smtClean="0"/>
              <a:t>CMCs were identified during the 2015 study. </a:t>
            </a:r>
            <a:r>
              <a:rPr lang="en-US" baseline="0" dirty="0" smtClean="0"/>
              <a:t>Madonna and Northern Michigan University were not a part of the 2005 study due to incorrect information given to me at the time. </a:t>
            </a:r>
            <a:r>
              <a:rPr lang="en-US" dirty="0" smtClean="0"/>
              <a:t>Baker College has three early childhood print</a:t>
            </a:r>
            <a:r>
              <a:rPr lang="en-US" baseline="0" dirty="0" smtClean="0"/>
              <a:t> </a:t>
            </a:r>
            <a:r>
              <a:rPr lang="en-US" dirty="0" smtClean="0"/>
              <a:t>collections.</a:t>
            </a:r>
            <a:r>
              <a:rPr lang="en-US" baseline="0" dirty="0" smtClean="0"/>
              <a:t> Meanwhile, Miller College and Kellogg Community College have small collections. They share campus grounds and have an agreement where KCC provides library services and resources to Miller College faculty and students. A cooperative venture allows the two colleges to share education curriculum materials and expand the collection for optimum student benefit.</a:t>
            </a:r>
            <a:endParaRPr lang="en-US" dirty="0"/>
          </a:p>
        </p:txBody>
      </p:sp>
      <p:sp>
        <p:nvSpPr>
          <p:cNvPr id="4" name="Slide Number Placeholder 3"/>
          <p:cNvSpPr>
            <a:spLocks noGrp="1"/>
          </p:cNvSpPr>
          <p:nvPr>
            <p:ph type="sldNum" sz="quarter" idx="10"/>
          </p:nvPr>
        </p:nvSpPr>
        <p:spPr/>
        <p:txBody>
          <a:bodyPr/>
          <a:lstStyle/>
          <a:p>
            <a:fld id="{327E994B-AA60-4BE4-80F8-54BEB02BACDA}" type="slidenum">
              <a:rPr lang="en-US" smtClean="0"/>
              <a:t>9</a:t>
            </a:fld>
            <a:endParaRPr lang="en-US"/>
          </a:p>
        </p:txBody>
      </p:sp>
    </p:spTree>
    <p:extLst>
      <p:ext uri="{BB962C8B-B14F-4D97-AF65-F5344CB8AC3E}">
        <p14:creationId xmlns:p14="http://schemas.microsoft.com/office/powerpoint/2010/main" val="11980854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6817362"/>
            <a:ext cx="27980640" cy="4704080"/>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760" y="12435840"/>
            <a:ext cx="23042880" cy="5608320"/>
          </a:xfrm>
        </p:spPr>
        <p:txBody>
          <a:bodyPr/>
          <a:lstStyle>
            <a:lvl1pPr marL="0" indent="0" algn="ctr">
              <a:buNone/>
              <a:defRPr>
                <a:solidFill>
                  <a:schemeClr val="tx1">
                    <a:tint val="75000"/>
                  </a:schemeClr>
                </a:solidFill>
              </a:defRPr>
            </a:lvl1pPr>
            <a:lvl2pPr marL="1567510" indent="0" algn="ctr">
              <a:buNone/>
              <a:defRPr>
                <a:solidFill>
                  <a:schemeClr val="tx1">
                    <a:tint val="75000"/>
                  </a:schemeClr>
                </a:solidFill>
              </a:defRPr>
            </a:lvl2pPr>
            <a:lvl3pPr marL="3135020" indent="0" algn="ctr">
              <a:buNone/>
              <a:defRPr>
                <a:solidFill>
                  <a:schemeClr val="tx1">
                    <a:tint val="75000"/>
                  </a:schemeClr>
                </a:solidFill>
              </a:defRPr>
            </a:lvl3pPr>
            <a:lvl4pPr marL="4702531" indent="0" algn="ctr">
              <a:buNone/>
              <a:defRPr>
                <a:solidFill>
                  <a:schemeClr val="tx1">
                    <a:tint val="75000"/>
                  </a:schemeClr>
                </a:solidFill>
              </a:defRPr>
            </a:lvl4pPr>
            <a:lvl5pPr marL="6270041" indent="0" algn="ctr">
              <a:buNone/>
              <a:defRPr>
                <a:solidFill>
                  <a:schemeClr val="tx1">
                    <a:tint val="75000"/>
                  </a:schemeClr>
                </a:solidFill>
              </a:defRPr>
            </a:lvl5pPr>
            <a:lvl6pPr marL="7837551" indent="0" algn="ctr">
              <a:buNone/>
              <a:defRPr>
                <a:solidFill>
                  <a:schemeClr val="tx1">
                    <a:tint val="75000"/>
                  </a:schemeClr>
                </a:solidFill>
              </a:defRPr>
            </a:lvl6pPr>
            <a:lvl7pPr marL="9405061" indent="0" algn="ctr">
              <a:buNone/>
              <a:defRPr>
                <a:solidFill>
                  <a:schemeClr val="tx1">
                    <a:tint val="75000"/>
                  </a:schemeClr>
                </a:solidFill>
              </a:defRPr>
            </a:lvl7pPr>
            <a:lvl8pPr marL="10972571" indent="0" algn="ctr">
              <a:buNone/>
              <a:defRPr>
                <a:solidFill>
                  <a:schemeClr val="tx1">
                    <a:tint val="75000"/>
                  </a:schemeClr>
                </a:solidFill>
              </a:defRPr>
            </a:lvl8pPr>
            <a:lvl9pPr marL="1254008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D455BC-FE01-2B41-9B6C-05C20EA8E92A}" type="datetimeFigureOut">
              <a:rPr lang="en-US" smtClean="0"/>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510DC-6345-424A-9AD8-2611023B94B5}" type="slidenum">
              <a:rPr lang="en-US" smtClean="0"/>
              <a:t>‹#›</a:t>
            </a:fld>
            <a:endParaRPr lang="en-US"/>
          </a:p>
        </p:txBody>
      </p:sp>
    </p:spTree>
    <p:extLst>
      <p:ext uri="{BB962C8B-B14F-4D97-AF65-F5344CB8AC3E}">
        <p14:creationId xmlns:p14="http://schemas.microsoft.com/office/powerpoint/2010/main" val="1098554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455BC-FE01-2B41-9B6C-05C20EA8E92A}" type="datetimeFigureOut">
              <a:rPr lang="en-US" smtClean="0"/>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510DC-6345-424A-9AD8-2611023B94B5}" type="slidenum">
              <a:rPr lang="en-US" smtClean="0"/>
              <a:t>‹#›</a:t>
            </a:fld>
            <a:endParaRPr lang="en-US"/>
          </a:p>
        </p:txBody>
      </p:sp>
    </p:spTree>
    <p:extLst>
      <p:ext uri="{BB962C8B-B14F-4D97-AF65-F5344CB8AC3E}">
        <p14:creationId xmlns:p14="http://schemas.microsoft.com/office/powerpoint/2010/main" val="676212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9310" y="2814321"/>
            <a:ext cx="26660477" cy="5991860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26459" y="2814321"/>
            <a:ext cx="79444213" cy="59918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455BC-FE01-2B41-9B6C-05C20EA8E92A}" type="datetimeFigureOut">
              <a:rPr lang="en-US" smtClean="0"/>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510DC-6345-424A-9AD8-2611023B94B5}" type="slidenum">
              <a:rPr lang="en-US" smtClean="0"/>
              <a:t>‹#›</a:t>
            </a:fld>
            <a:endParaRPr lang="en-US"/>
          </a:p>
        </p:txBody>
      </p:sp>
    </p:spTree>
    <p:extLst>
      <p:ext uri="{BB962C8B-B14F-4D97-AF65-F5344CB8AC3E}">
        <p14:creationId xmlns:p14="http://schemas.microsoft.com/office/powerpoint/2010/main" val="1330513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455BC-FE01-2B41-9B6C-05C20EA8E92A}" type="datetimeFigureOut">
              <a:rPr lang="en-US" smtClean="0"/>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510DC-6345-424A-9AD8-2611023B94B5}" type="slidenum">
              <a:rPr lang="en-US" smtClean="0"/>
              <a:t>‹#›</a:t>
            </a:fld>
            <a:endParaRPr lang="en-US"/>
          </a:p>
        </p:txBody>
      </p:sp>
    </p:spTree>
    <p:extLst>
      <p:ext uri="{BB962C8B-B14F-4D97-AF65-F5344CB8AC3E}">
        <p14:creationId xmlns:p14="http://schemas.microsoft.com/office/powerpoint/2010/main" val="399279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14102082"/>
            <a:ext cx="27980640" cy="4358640"/>
          </a:xfrm>
        </p:spPr>
        <p:txBody>
          <a:bodyPr anchor="t"/>
          <a:lstStyle>
            <a:lvl1pPr algn="l">
              <a:defRPr sz="137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7" y="9301483"/>
            <a:ext cx="27980640" cy="4800598"/>
          </a:xfrm>
        </p:spPr>
        <p:txBody>
          <a:bodyPr anchor="b"/>
          <a:lstStyle>
            <a:lvl1pPr marL="0" indent="0">
              <a:buNone/>
              <a:defRPr sz="6900">
                <a:solidFill>
                  <a:schemeClr val="tx1">
                    <a:tint val="75000"/>
                  </a:schemeClr>
                </a:solidFill>
              </a:defRPr>
            </a:lvl1pPr>
            <a:lvl2pPr marL="1567510" indent="0">
              <a:buNone/>
              <a:defRPr sz="6200">
                <a:solidFill>
                  <a:schemeClr val="tx1">
                    <a:tint val="75000"/>
                  </a:schemeClr>
                </a:solidFill>
              </a:defRPr>
            </a:lvl2pPr>
            <a:lvl3pPr marL="3135020" indent="0">
              <a:buNone/>
              <a:defRPr sz="5500">
                <a:solidFill>
                  <a:schemeClr val="tx1">
                    <a:tint val="75000"/>
                  </a:schemeClr>
                </a:solidFill>
              </a:defRPr>
            </a:lvl3pPr>
            <a:lvl4pPr marL="4702531" indent="0">
              <a:buNone/>
              <a:defRPr sz="4800">
                <a:solidFill>
                  <a:schemeClr val="tx1">
                    <a:tint val="75000"/>
                  </a:schemeClr>
                </a:solidFill>
              </a:defRPr>
            </a:lvl4pPr>
            <a:lvl5pPr marL="6270041" indent="0">
              <a:buNone/>
              <a:defRPr sz="4800">
                <a:solidFill>
                  <a:schemeClr val="tx1">
                    <a:tint val="75000"/>
                  </a:schemeClr>
                </a:solidFill>
              </a:defRPr>
            </a:lvl5pPr>
            <a:lvl6pPr marL="7837551" indent="0">
              <a:buNone/>
              <a:defRPr sz="4800">
                <a:solidFill>
                  <a:schemeClr val="tx1">
                    <a:tint val="75000"/>
                  </a:schemeClr>
                </a:solidFill>
              </a:defRPr>
            </a:lvl6pPr>
            <a:lvl7pPr marL="9405061" indent="0">
              <a:buNone/>
              <a:defRPr sz="4800">
                <a:solidFill>
                  <a:schemeClr val="tx1">
                    <a:tint val="75000"/>
                  </a:schemeClr>
                </a:solidFill>
              </a:defRPr>
            </a:lvl7pPr>
            <a:lvl8pPr marL="10972571" indent="0">
              <a:buNone/>
              <a:defRPr sz="4800">
                <a:solidFill>
                  <a:schemeClr val="tx1">
                    <a:tint val="75000"/>
                  </a:schemeClr>
                </a:solidFill>
              </a:defRPr>
            </a:lvl8pPr>
            <a:lvl9pPr marL="12540082" indent="0">
              <a:buNone/>
              <a:defRPr sz="4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D455BC-FE01-2B41-9B6C-05C20EA8E92A}" type="datetimeFigureOut">
              <a:rPr lang="en-US" smtClean="0"/>
              <a:t>10/24/2016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510DC-6345-424A-9AD8-2611023B94B5}" type="slidenum">
              <a:rPr lang="en-US" smtClean="0"/>
              <a:t>‹#›</a:t>
            </a:fld>
            <a:endParaRPr lang="en-US"/>
          </a:p>
        </p:txBody>
      </p:sp>
    </p:spTree>
    <p:extLst>
      <p:ext uri="{BB962C8B-B14F-4D97-AF65-F5344CB8AC3E}">
        <p14:creationId xmlns:p14="http://schemas.microsoft.com/office/powerpoint/2010/main" val="51806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926457" y="16388081"/>
            <a:ext cx="53052343" cy="46344842"/>
          </a:xfrm>
        </p:spPr>
        <p:txBody>
          <a:bodyPr/>
          <a:lstStyle>
            <a:lvl1pPr>
              <a:defRPr sz="9600"/>
            </a:lvl1pPr>
            <a:lvl2pPr>
              <a:defRPr sz="8200"/>
            </a:lvl2pPr>
            <a:lvl3pPr>
              <a:defRPr sz="69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27442" y="16388081"/>
            <a:ext cx="53052347" cy="46344842"/>
          </a:xfrm>
        </p:spPr>
        <p:txBody>
          <a:bodyPr/>
          <a:lstStyle>
            <a:lvl1pPr>
              <a:defRPr sz="9600"/>
            </a:lvl1pPr>
            <a:lvl2pPr>
              <a:defRPr sz="8200"/>
            </a:lvl2pPr>
            <a:lvl3pPr>
              <a:defRPr sz="69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D455BC-FE01-2B41-9B6C-05C20EA8E92A}" type="datetimeFigureOut">
              <a:rPr lang="en-US" smtClean="0"/>
              <a:t>10/24/2016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510DC-6345-424A-9AD8-2611023B94B5}" type="slidenum">
              <a:rPr lang="en-US" smtClean="0"/>
              <a:t>‹#›</a:t>
            </a:fld>
            <a:endParaRPr lang="en-US"/>
          </a:p>
        </p:txBody>
      </p:sp>
    </p:spTree>
    <p:extLst>
      <p:ext uri="{BB962C8B-B14F-4D97-AF65-F5344CB8AC3E}">
        <p14:creationId xmlns:p14="http://schemas.microsoft.com/office/powerpoint/2010/main" val="1490530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878842"/>
            <a:ext cx="29626560" cy="3657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5920" y="4912362"/>
            <a:ext cx="14544677" cy="2047238"/>
          </a:xfrm>
        </p:spPr>
        <p:txBody>
          <a:bodyPr anchor="b"/>
          <a:lstStyle>
            <a:lvl1pPr marL="0" indent="0">
              <a:buNone/>
              <a:defRPr sz="8200" b="1"/>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smtClean="0"/>
              <a:t>Click to edit Master text styles</a:t>
            </a:r>
          </a:p>
        </p:txBody>
      </p:sp>
      <p:sp>
        <p:nvSpPr>
          <p:cNvPr id="4" name="Content Placeholder 3"/>
          <p:cNvSpPr>
            <a:spLocks noGrp="1"/>
          </p:cNvSpPr>
          <p:nvPr>
            <p:ph sz="half" idx="2"/>
          </p:nvPr>
        </p:nvSpPr>
        <p:spPr>
          <a:xfrm>
            <a:off x="1645920" y="6959600"/>
            <a:ext cx="14544677" cy="12644122"/>
          </a:xfrm>
        </p:spPr>
        <p:txBody>
          <a:bodyPr/>
          <a:lstStyle>
            <a:lvl1pPr>
              <a:defRPr sz="8200"/>
            </a:lvl1pPr>
            <a:lvl2pPr>
              <a:defRPr sz="6900"/>
            </a:lvl2pPr>
            <a:lvl3pPr>
              <a:defRPr sz="6200"/>
            </a:lvl3pPr>
            <a:lvl4pPr>
              <a:defRPr sz="5500"/>
            </a:lvl4pPr>
            <a:lvl5pPr>
              <a:defRPr sz="5500"/>
            </a:lvl5pPr>
            <a:lvl6pPr>
              <a:defRPr sz="5500"/>
            </a:lvl6pPr>
            <a:lvl7pPr>
              <a:defRPr sz="5500"/>
            </a:lvl7pPr>
            <a:lvl8pPr>
              <a:defRPr sz="5500"/>
            </a:lvl8pPr>
            <a:lvl9pPr>
              <a:defRPr sz="5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092" y="4912362"/>
            <a:ext cx="14550390" cy="2047238"/>
          </a:xfrm>
        </p:spPr>
        <p:txBody>
          <a:bodyPr anchor="b"/>
          <a:lstStyle>
            <a:lvl1pPr marL="0" indent="0">
              <a:buNone/>
              <a:defRPr sz="8200" b="1"/>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smtClean="0"/>
              <a:t>Click to edit Master text styles</a:t>
            </a:r>
          </a:p>
        </p:txBody>
      </p:sp>
      <p:sp>
        <p:nvSpPr>
          <p:cNvPr id="6" name="Content Placeholder 5"/>
          <p:cNvSpPr>
            <a:spLocks noGrp="1"/>
          </p:cNvSpPr>
          <p:nvPr>
            <p:ph sz="quarter" idx="4"/>
          </p:nvPr>
        </p:nvSpPr>
        <p:spPr>
          <a:xfrm>
            <a:off x="16722092" y="6959600"/>
            <a:ext cx="14550390" cy="12644122"/>
          </a:xfrm>
        </p:spPr>
        <p:txBody>
          <a:bodyPr/>
          <a:lstStyle>
            <a:lvl1pPr>
              <a:defRPr sz="8200"/>
            </a:lvl1pPr>
            <a:lvl2pPr>
              <a:defRPr sz="6900"/>
            </a:lvl2pPr>
            <a:lvl3pPr>
              <a:defRPr sz="6200"/>
            </a:lvl3pPr>
            <a:lvl4pPr>
              <a:defRPr sz="5500"/>
            </a:lvl4pPr>
            <a:lvl5pPr>
              <a:defRPr sz="5500"/>
            </a:lvl5pPr>
            <a:lvl6pPr>
              <a:defRPr sz="5500"/>
            </a:lvl6pPr>
            <a:lvl7pPr>
              <a:defRPr sz="5500"/>
            </a:lvl7pPr>
            <a:lvl8pPr>
              <a:defRPr sz="5500"/>
            </a:lvl8pPr>
            <a:lvl9pPr>
              <a:defRPr sz="5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D455BC-FE01-2B41-9B6C-05C20EA8E92A}" type="datetimeFigureOut">
              <a:rPr lang="en-US" smtClean="0"/>
              <a:t>10/24/2016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3510DC-6345-424A-9AD8-2611023B94B5}" type="slidenum">
              <a:rPr lang="en-US" smtClean="0"/>
              <a:t>‹#›</a:t>
            </a:fld>
            <a:endParaRPr lang="en-US"/>
          </a:p>
        </p:txBody>
      </p:sp>
    </p:spTree>
    <p:extLst>
      <p:ext uri="{BB962C8B-B14F-4D97-AF65-F5344CB8AC3E}">
        <p14:creationId xmlns:p14="http://schemas.microsoft.com/office/powerpoint/2010/main" val="3281541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D455BC-FE01-2B41-9B6C-05C20EA8E92A}" type="datetimeFigureOut">
              <a:rPr lang="en-US" smtClean="0"/>
              <a:t>10/24/2016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3510DC-6345-424A-9AD8-2611023B94B5}" type="slidenum">
              <a:rPr lang="en-US" smtClean="0"/>
              <a:t>‹#›</a:t>
            </a:fld>
            <a:endParaRPr lang="en-US"/>
          </a:p>
        </p:txBody>
      </p:sp>
    </p:spTree>
    <p:extLst>
      <p:ext uri="{BB962C8B-B14F-4D97-AF65-F5344CB8AC3E}">
        <p14:creationId xmlns:p14="http://schemas.microsoft.com/office/powerpoint/2010/main" val="122461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D455BC-FE01-2B41-9B6C-05C20EA8E92A}" type="datetimeFigureOut">
              <a:rPr lang="en-US" smtClean="0"/>
              <a:t>10/24/2016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3510DC-6345-424A-9AD8-2611023B94B5}" type="slidenum">
              <a:rPr lang="en-US" smtClean="0"/>
              <a:t>‹#›</a:t>
            </a:fld>
            <a:endParaRPr lang="en-US"/>
          </a:p>
        </p:txBody>
      </p:sp>
    </p:spTree>
    <p:extLst>
      <p:ext uri="{BB962C8B-B14F-4D97-AF65-F5344CB8AC3E}">
        <p14:creationId xmlns:p14="http://schemas.microsoft.com/office/powerpoint/2010/main" val="2747431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2" y="873760"/>
            <a:ext cx="10829927" cy="3718560"/>
          </a:xfrm>
        </p:spPr>
        <p:txBody>
          <a:bodyPr anchor="b"/>
          <a:lstStyle>
            <a:lvl1pPr algn="l">
              <a:defRPr sz="6900" b="1"/>
            </a:lvl1pPr>
          </a:lstStyle>
          <a:p>
            <a:r>
              <a:rPr lang="en-US" smtClean="0"/>
              <a:t>Click to edit Master title style</a:t>
            </a:r>
            <a:endParaRPr lang="en-US"/>
          </a:p>
        </p:txBody>
      </p:sp>
      <p:sp>
        <p:nvSpPr>
          <p:cNvPr id="3" name="Content Placeholder 2"/>
          <p:cNvSpPr>
            <a:spLocks noGrp="1"/>
          </p:cNvSpPr>
          <p:nvPr>
            <p:ph idx="1"/>
          </p:nvPr>
        </p:nvSpPr>
        <p:spPr>
          <a:xfrm>
            <a:off x="12870180" y="873761"/>
            <a:ext cx="18402300" cy="18729962"/>
          </a:xfrm>
        </p:spPr>
        <p:txBody>
          <a:bodyPr/>
          <a:lstStyle>
            <a:lvl1pPr>
              <a:defRPr sz="11000"/>
            </a:lvl1pPr>
            <a:lvl2pPr>
              <a:defRPr sz="9600"/>
            </a:lvl2pPr>
            <a:lvl3pPr>
              <a:defRPr sz="8200"/>
            </a:lvl3pPr>
            <a:lvl4pPr>
              <a:defRPr sz="6900"/>
            </a:lvl4pPr>
            <a:lvl5pPr>
              <a:defRPr sz="6900"/>
            </a:lvl5pPr>
            <a:lvl6pPr>
              <a:defRPr sz="6900"/>
            </a:lvl6pPr>
            <a:lvl7pPr>
              <a:defRPr sz="6900"/>
            </a:lvl7pPr>
            <a:lvl8pPr>
              <a:defRPr sz="6900"/>
            </a:lvl8pPr>
            <a:lvl9pPr>
              <a:defRPr sz="6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5922" y="4592321"/>
            <a:ext cx="10829927" cy="15011402"/>
          </a:xfrm>
        </p:spPr>
        <p:txBody>
          <a:bodyPr/>
          <a:lstStyle>
            <a:lvl1pPr marL="0" indent="0">
              <a:buNone/>
              <a:defRPr sz="48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D455BC-FE01-2B41-9B6C-05C20EA8E92A}" type="datetimeFigureOut">
              <a:rPr lang="en-US" smtClean="0"/>
              <a:t>10/24/2016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510DC-6345-424A-9AD8-2611023B94B5}" type="slidenum">
              <a:rPr lang="en-US" smtClean="0"/>
              <a:t>‹#›</a:t>
            </a:fld>
            <a:endParaRPr lang="en-US"/>
          </a:p>
        </p:txBody>
      </p:sp>
    </p:spTree>
    <p:extLst>
      <p:ext uri="{BB962C8B-B14F-4D97-AF65-F5344CB8AC3E}">
        <p14:creationId xmlns:p14="http://schemas.microsoft.com/office/powerpoint/2010/main" val="1221594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15361920"/>
            <a:ext cx="19751040" cy="1813562"/>
          </a:xfrm>
        </p:spPr>
        <p:txBody>
          <a:bodyPr anchor="b"/>
          <a:lstStyle>
            <a:lvl1pPr algn="l">
              <a:defRPr sz="6900" b="1"/>
            </a:lvl1pPr>
          </a:lstStyle>
          <a:p>
            <a:r>
              <a:rPr lang="en-US" smtClean="0"/>
              <a:t>Click to edit Master title style</a:t>
            </a:r>
            <a:endParaRPr lang="en-US"/>
          </a:p>
        </p:txBody>
      </p:sp>
      <p:sp>
        <p:nvSpPr>
          <p:cNvPr id="3" name="Picture Placeholder 2"/>
          <p:cNvSpPr>
            <a:spLocks noGrp="1"/>
          </p:cNvSpPr>
          <p:nvPr>
            <p:ph type="pic" idx="1"/>
          </p:nvPr>
        </p:nvSpPr>
        <p:spPr>
          <a:xfrm>
            <a:off x="6452237" y="1960880"/>
            <a:ext cx="19751040" cy="13167360"/>
          </a:xfrm>
        </p:spPr>
        <p:txBody>
          <a:bodyPr/>
          <a:lstStyle>
            <a:lvl1pPr marL="0" indent="0">
              <a:buNone/>
              <a:defRPr sz="11000"/>
            </a:lvl1pPr>
            <a:lvl2pPr marL="1567510" indent="0">
              <a:buNone/>
              <a:defRPr sz="9600"/>
            </a:lvl2pPr>
            <a:lvl3pPr marL="3135020" indent="0">
              <a:buNone/>
              <a:defRPr sz="8200"/>
            </a:lvl3pPr>
            <a:lvl4pPr marL="4702531" indent="0">
              <a:buNone/>
              <a:defRPr sz="6900"/>
            </a:lvl4pPr>
            <a:lvl5pPr marL="6270041" indent="0">
              <a:buNone/>
              <a:defRPr sz="6900"/>
            </a:lvl5pPr>
            <a:lvl6pPr marL="7837551" indent="0">
              <a:buNone/>
              <a:defRPr sz="6900"/>
            </a:lvl6pPr>
            <a:lvl7pPr marL="9405061" indent="0">
              <a:buNone/>
              <a:defRPr sz="6900"/>
            </a:lvl7pPr>
            <a:lvl8pPr marL="10972571" indent="0">
              <a:buNone/>
              <a:defRPr sz="6900"/>
            </a:lvl8pPr>
            <a:lvl9pPr marL="12540082" indent="0">
              <a:buNone/>
              <a:defRPr sz="6900"/>
            </a:lvl9pPr>
          </a:lstStyle>
          <a:p>
            <a:endParaRPr lang="en-US"/>
          </a:p>
        </p:txBody>
      </p:sp>
      <p:sp>
        <p:nvSpPr>
          <p:cNvPr id="4" name="Text Placeholder 3"/>
          <p:cNvSpPr>
            <a:spLocks noGrp="1"/>
          </p:cNvSpPr>
          <p:nvPr>
            <p:ph type="body" sz="half" idx="2"/>
          </p:nvPr>
        </p:nvSpPr>
        <p:spPr>
          <a:xfrm>
            <a:off x="6452237" y="17175482"/>
            <a:ext cx="19751040" cy="2575558"/>
          </a:xfrm>
        </p:spPr>
        <p:txBody>
          <a:bodyPr/>
          <a:lstStyle>
            <a:lvl1pPr marL="0" indent="0">
              <a:buNone/>
              <a:defRPr sz="48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D455BC-FE01-2B41-9B6C-05C20EA8E92A}" type="datetimeFigureOut">
              <a:rPr lang="en-US" smtClean="0"/>
              <a:t>10/24/2016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510DC-6345-424A-9AD8-2611023B94B5}" type="slidenum">
              <a:rPr lang="en-US" smtClean="0"/>
              <a:t>‹#›</a:t>
            </a:fld>
            <a:endParaRPr lang="en-US"/>
          </a:p>
        </p:txBody>
      </p:sp>
    </p:spTree>
    <p:extLst>
      <p:ext uri="{BB962C8B-B14F-4D97-AF65-F5344CB8AC3E}">
        <p14:creationId xmlns:p14="http://schemas.microsoft.com/office/powerpoint/2010/main" val="543587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0" y="878842"/>
            <a:ext cx="29626560" cy="3657600"/>
          </a:xfrm>
          <a:prstGeom prst="rect">
            <a:avLst/>
          </a:prstGeom>
        </p:spPr>
        <p:txBody>
          <a:bodyPr vert="horz" lIns="313502" tIns="156751" rIns="313502" bIns="15675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645920" y="5120641"/>
            <a:ext cx="29626560" cy="14483082"/>
          </a:xfrm>
          <a:prstGeom prst="rect">
            <a:avLst/>
          </a:prstGeom>
        </p:spPr>
        <p:txBody>
          <a:bodyPr vert="horz" lIns="313502" tIns="156751" rIns="313502" bIns="15675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645920" y="20340322"/>
            <a:ext cx="7680960" cy="1168400"/>
          </a:xfrm>
          <a:prstGeom prst="rect">
            <a:avLst/>
          </a:prstGeom>
        </p:spPr>
        <p:txBody>
          <a:bodyPr vert="horz" lIns="313502" tIns="156751" rIns="313502" bIns="156751" rtlCol="0" anchor="ctr"/>
          <a:lstStyle>
            <a:lvl1pPr algn="l">
              <a:defRPr sz="4100">
                <a:solidFill>
                  <a:schemeClr val="tx1">
                    <a:tint val="75000"/>
                  </a:schemeClr>
                </a:solidFill>
              </a:defRPr>
            </a:lvl1pPr>
          </a:lstStyle>
          <a:p>
            <a:fld id="{AFD455BC-FE01-2B41-9B6C-05C20EA8E92A}" type="datetimeFigureOut">
              <a:rPr lang="en-US" smtClean="0"/>
              <a:t>10/24/2016</a:t>
            </a:fld>
            <a:endParaRPr lang="en-US"/>
          </a:p>
        </p:txBody>
      </p:sp>
      <p:sp>
        <p:nvSpPr>
          <p:cNvPr id="5" name="Footer Placeholder 4"/>
          <p:cNvSpPr>
            <a:spLocks noGrp="1"/>
          </p:cNvSpPr>
          <p:nvPr>
            <p:ph type="ftr" sz="quarter" idx="3"/>
          </p:nvPr>
        </p:nvSpPr>
        <p:spPr>
          <a:xfrm>
            <a:off x="11247120" y="20340322"/>
            <a:ext cx="10424160" cy="1168400"/>
          </a:xfrm>
          <a:prstGeom prst="rect">
            <a:avLst/>
          </a:prstGeom>
        </p:spPr>
        <p:txBody>
          <a:bodyPr vert="horz" lIns="313502" tIns="156751" rIns="313502" bIns="156751" rtlCol="0" anchor="ctr"/>
          <a:lstStyle>
            <a:lvl1pPr algn="ctr">
              <a:defRPr sz="41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591520" y="20340322"/>
            <a:ext cx="7680960" cy="1168400"/>
          </a:xfrm>
          <a:prstGeom prst="rect">
            <a:avLst/>
          </a:prstGeom>
        </p:spPr>
        <p:txBody>
          <a:bodyPr vert="horz" lIns="313502" tIns="156751" rIns="313502" bIns="156751" rtlCol="0" anchor="ctr"/>
          <a:lstStyle>
            <a:lvl1pPr algn="r">
              <a:defRPr sz="4100">
                <a:solidFill>
                  <a:schemeClr val="tx1">
                    <a:tint val="75000"/>
                  </a:schemeClr>
                </a:solidFill>
              </a:defRPr>
            </a:lvl1pPr>
          </a:lstStyle>
          <a:p>
            <a:fld id="{053510DC-6345-424A-9AD8-2611023B94B5}" type="slidenum">
              <a:rPr lang="en-US" smtClean="0"/>
              <a:t>‹#›</a:t>
            </a:fld>
            <a:endParaRPr lang="en-US"/>
          </a:p>
        </p:txBody>
      </p:sp>
    </p:spTree>
    <p:extLst>
      <p:ext uri="{BB962C8B-B14F-4D97-AF65-F5344CB8AC3E}">
        <p14:creationId xmlns:p14="http://schemas.microsoft.com/office/powerpoint/2010/main" val="34570660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567510" rtl="0" eaLnBrk="1" latinLnBrk="0" hangingPunct="1">
        <a:spcBef>
          <a:spcPct val="0"/>
        </a:spcBef>
        <a:buNone/>
        <a:defRPr sz="15100" kern="1200">
          <a:solidFill>
            <a:schemeClr val="tx1"/>
          </a:solidFill>
          <a:latin typeface="+mj-lt"/>
          <a:ea typeface="+mj-ea"/>
          <a:cs typeface="+mj-cs"/>
        </a:defRPr>
      </a:lvl1pPr>
    </p:titleStyle>
    <p:bodyStyle>
      <a:lvl1pPr marL="1175633" indent="-1175633" algn="l" defTabSz="1567510" rtl="0" eaLnBrk="1" latinLnBrk="0" hangingPunct="1">
        <a:spcBef>
          <a:spcPct val="20000"/>
        </a:spcBef>
        <a:buFont typeface="Arial"/>
        <a:buChar char="•"/>
        <a:defRPr sz="11000" kern="1200">
          <a:solidFill>
            <a:schemeClr val="tx1"/>
          </a:solidFill>
          <a:latin typeface="+mn-lt"/>
          <a:ea typeface="+mn-ea"/>
          <a:cs typeface="+mn-cs"/>
        </a:defRPr>
      </a:lvl1pPr>
      <a:lvl2pPr marL="2547204" indent="-979694" algn="l" defTabSz="1567510" rtl="0" eaLnBrk="1" latinLnBrk="0" hangingPunct="1">
        <a:spcBef>
          <a:spcPct val="20000"/>
        </a:spcBef>
        <a:buFont typeface="Arial"/>
        <a:buChar char="–"/>
        <a:defRPr sz="9600" kern="1200">
          <a:solidFill>
            <a:schemeClr val="tx1"/>
          </a:solidFill>
          <a:latin typeface="+mn-lt"/>
          <a:ea typeface="+mn-ea"/>
          <a:cs typeface="+mn-cs"/>
        </a:defRPr>
      </a:lvl2pPr>
      <a:lvl3pPr marL="3918776" indent="-783755" algn="l" defTabSz="1567510" rtl="0" eaLnBrk="1" latinLnBrk="0" hangingPunct="1">
        <a:spcBef>
          <a:spcPct val="20000"/>
        </a:spcBef>
        <a:buFont typeface="Arial"/>
        <a:buChar char="•"/>
        <a:defRPr sz="8200" kern="1200">
          <a:solidFill>
            <a:schemeClr val="tx1"/>
          </a:solidFill>
          <a:latin typeface="+mn-lt"/>
          <a:ea typeface="+mn-ea"/>
          <a:cs typeface="+mn-cs"/>
        </a:defRPr>
      </a:lvl3pPr>
      <a:lvl4pPr marL="5486286" indent="-783755" algn="l" defTabSz="1567510" rtl="0" eaLnBrk="1" latinLnBrk="0" hangingPunct="1">
        <a:spcBef>
          <a:spcPct val="20000"/>
        </a:spcBef>
        <a:buFont typeface="Arial"/>
        <a:buChar char="–"/>
        <a:defRPr sz="6900" kern="1200">
          <a:solidFill>
            <a:schemeClr val="tx1"/>
          </a:solidFill>
          <a:latin typeface="+mn-lt"/>
          <a:ea typeface="+mn-ea"/>
          <a:cs typeface="+mn-cs"/>
        </a:defRPr>
      </a:lvl4pPr>
      <a:lvl5pPr marL="7053796" indent="-783755" algn="l" defTabSz="1567510" rtl="0" eaLnBrk="1" latinLnBrk="0" hangingPunct="1">
        <a:spcBef>
          <a:spcPct val="20000"/>
        </a:spcBef>
        <a:buFont typeface="Arial"/>
        <a:buChar char="»"/>
        <a:defRPr sz="6900" kern="1200">
          <a:solidFill>
            <a:schemeClr val="tx1"/>
          </a:solidFill>
          <a:latin typeface="+mn-lt"/>
          <a:ea typeface="+mn-ea"/>
          <a:cs typeface="+mn-cs"/>
        </a:defRPr>
      </a:lvl5pPr>
      <a:lvl6pPr marL="8621306" indent="-783755" algn="l" defTabSz="1567510" rtl="0" eaLnBrk="1" latinLnBrk="0" hangingPunct="1">
        <a:spcBef>
          <a:spcPct val="20000"/>
        </a:spcBef>
        <a:buFont typeface="Arial"/>
        <a:buChar char="•"/>
        <a:defRPr sz="6900" kern="1200">
          <a:solidFill>
            <a:schemeClr val="tx1"/>
          </a:solidFill>
          <a:latin typeface="+mn-lt"/>
          <a:ea typeface="+mn-ea"/>
          <a:cs typeface="+mn-cs"/>
        </a:defRPr>
      </a:lvl6pPr>
      <a:lvl7pPr marL="10188816" indent="-783755" algn="l" defTabSz="1567510" rtl="0" eaLnBrk="1" latinLnBrk="0" hangingPunct="1">
        <a:spcBef>
          <a:spcPct val="20000"/>
        </a:spcBef>
        <a:buFont typeface="Arial"/>
        <a:buChar char="•"/>
        <a:defRPr sz="6900" kern="1200">
          <a:solidFill>
            <a:schemeClr val="tx1"/>
          </a:solidFill>
          <a:latin typeface="+mn-lt"/>
          <a:ea typeface="+mn-ea"/>
          <a:cs typeface="+mn-cs"/>
        </a:defRPr>
      </a:lvl7pPr>
      <a:lvl8pPr marL="11756327" indent="-783755" algn="l" defTabSz="1567510" rtl="0" eaLnBrk="1" latinLnBrk="0" hangingPunct="1">
        <a:spcBef>
          <a:spcPct val="20000"/>
        </a:spcBef>
        <a:buFont typeface="Arial"/>
        <a:buChar char="•"/>
        <a:defRPr sz="6900" kern="1200">
          <a:solidFill>
            <a:schemeClr val="tx1"/>
          </a:solidFill>
          <a:latin typeface="+mn-lt"/>
          <a:ea typeface="+mn-ea"/>
          <a:cs typeface="+mn-cs"/>
        </a:defRPr>
      </a:lvl8pPr>
      <a:lvl9pPr marL="13323837" indent="-783755" algn="l" defTabSz="1567510" rtl="0" eaLnBrk="1" latinLnBrk="0" hangingPunct="1">
        <a:spcBef>
          <a:spcPct val="20000"/>
        </a:spcBef>
        <a:buFont typeface="Arial"/>
        <a:buChar char="•"/>
        <a:defRPr sz="6900" kern="1200">
          <a:solidFill>
            <a:schemeClr val="tx1"/>
          </a:solidFill>
          <a:latin typeface="+mn-lt"/>
          <a:ea typeface="+mn-ea"/>
          <a:cs typeface="+mn-cs"/>
        </a:defRPr>
      </a:lvl9pPr>
    </p:bodyStyle>
    <p:otherStyle>
      <a:defPPr>
        <a:defRPr lang="en-US"/>
      </a:defPPr>
      <a:lvl1pPr marL="0" algn="l" defTabSz="1567510" rtl="0" eaLnBrk="1" latinLnBrk="0" hangingPunct="1">
        <a:defRPr sz="6200" kern="1200">
          <a:solidFill>
            <a:schemeClr val="tx1"/>
          </a:solidFill>
          <a:latin typeface="+mn-lt"/>
          <a:ea typeface="+mn-ea"/>
          <a:cs typeface="+mn-cs"/>
        </a:defRPr>
      </a:lvl1pPr>
      <a:lvl2pPr marL="1567510" algn="l" defTabSz="1567510" rtl="0" eaLnBrk="1" latinLnBrk="0" hangingPunct="1">
        <a:defRPr sz="6200" kern="1200">
          <a:solidFill>
            <a:schemeClr val="tx1"/>
          </a:solidFill>
          <a:latin typeface="+mn-lt"/>
          <a:ea typeface="+mn-ea"/>
          <a:cs typeface="+mn-cs"/>
        </a:defRPr>
      </a:lvl2pPr>
      <a:lvl3pPr marL="3135020" algn="l" defTabSz="1567510" rtl="0" eaLnBrk="1" latinLnBrk="0" hangingPunct="1">
        <a:defRPr sz="6200" kern="1200">
          <a:solidFill>
            <a:schemeClr val="tx1"/>
          </a:solidFill>
          <a:latin typeface="+mn-lt"/>
          <a:ea typeface="+mn-ea"/>
          <a:cs typeface="+mn-cs"/>
        </a:defRPr>
      </a:lvl3pPr>
      <a:lvl4pPr marL="4702531" algn="l" defTabSz="1567510" rtl="0" eaLnBrk="1" latinLnBrk="0" hangingPunct="1">
        <a:defRPr sz="6200" kern="1200">
          <a:solidFill>
            <a:schemeClr val="tx1"/>
          </a:solidFill>
          <a:latin typeface="+mn-lt"/>
          <a:ea typeface="+mn-ea"/>
          <a:cs typeface="+mn-cs"/>
        </a:defRPr>
      </a:lvl4pPr>
      <a:lvl5pPr marL="6270041" algn="l" defTabSz="1567510" rtl="0" eaLnBrk="1" latinLnBrk="0" hangingPunct="1">
        <a:defRPr sz="6200" kern="1200">
          <a:solidFill>
            <a:schemeClr val="tx1"/>
          </a:solidFill>
          <a:latin typeface="+mn-lt"/>
          <a:ea typeface="+mn-ea"/>
          <a:cs typeface="+mn-cs"/>
        </a:defRPr>
      </a:lvl5pPr>
      <a:lvl6pPr marL="7837551" algn="l" defTabSz="1567510" rtl="0" eaLnBrk="1" latinLnBrk="0" hangingPunct="1">
        <a:defRPr sz="6200" kern="1200">
          <a:solidFill>
            <a:schemeClr val="tx1"/>
          </a:solidFill>
          <a:latin typeface="+mn-lt"/>
          <a:ea typeface="+mn-ea"/>
          <a:cs typeface="+mn-cs"/>
        </a:defRPr>
      </a:lvl6pPr>
      <a:lvl7pPr marL="9405061" algn="l" defTabSz="1567510" rtl="0" eaLnBrk="1" latinLnBrk="0" hangingPunct="1">
        <a:defRPr sz="6200" kern="1200">
          <a:solidFill>
            <a:schemeClr val="tx1"/>
          </a:solidFill>
          <a:latin typeface="+mn-lt"/>
          <a:ea typeface="+mn-ea"/>
          <a:cs typeface="+mn-cs"/>
        </a:defRPr>
      </a:lvl7pPr>
      <a:lvl8pPr marL="10972571" algn="l" defTabSz="1567510" rtl="0" eaLnBrk="1" latinLnBrk="0" hangingPunct="1">
        <a:defRPr sz="6200" kern="1200">
          <a:solidFill>
            <a:schemeClr val="tx1"/>
          </a:solidFill>
          <a:latin typeface="+mn-lt"/>
          <a:ea typeface="+mn-ea"/>
          <a:cs typeface="+mn-cs"/>
        </a:defRPr>
      </a:lvl8pPr>
      <a:lvl9pPr marL="12540082" algn="l" defTabSz="1567510" rtl="0" eaLnBrk="1" latinLnBrk="0" hangingPunct="1">
        <a:defRPr sz="6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gif"/><Relationship Id="rId5" Type="http://schemas.openxmlformats.org/officeDocument/2006/relationships/image" Target="../media/image11.jpg"/><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8" Type="http://schemas.openxmlformats.org/officeDocument/2006/relationships/image" Target="../media/image10.jpg"/><Relationship Id="rId13" Type="http://schemas.openxmlformats.org/officeDocument/2006/relationships/hyperlink" Target="https://www.cmich.edu/colleges/ehs/unit/Pages/default.aspx" TargetMode="External"/><Relationship Id="rId3" Type="http://schemas.openxmlformats.org/officeDocument/2006/relationships/hyperlink" Target="https://www.aquinas.edu/library" TargetMode="External"/><Relationship Id="rId7" Type="http://schemas.openxmlformats.org/officeDocument/2006/relationships/image" Target="../media/image13.gif"/><Relationship Id="rId12"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gvsu.edu/library/cml" TargetMode="External"/><Relationship Id="rId11" Type="http://schemas.openxmlformats.org/officeDocument/2006/relationships/image" Target="../media/image20.png"/><Relationship Id="rId5" Type="http://schemas.openxmlformats.org/officeDocument/2006/relationships/hyperlink" Target="https://www.cmich.edu/colleges/ehs/unit/kimc/Pages/default.aspx" TargetMode="External"/><Relationship Id="rId10" Type="http://schemas.openxmlformats.org/officeDocument/2006/relationships/image" Target="../media/image11.jpg"/><Relationship Id="rId4" Type="http://schemas.openxmlformats.org/officeDocument/2006/relationships/hyperlink" Target="http://library.calvin.edu/guide/collections/cc" TargetMode="External"/><Relationship Id="rId9" Type="http://schemas.openxmlformats.org/officeDocument/2006/relationships/image" Target="../media/image12.jpg"/><Relationship Id="rId14" Type="http://schemas.openxmlformats.org/officeDocument/2006/relationships/hyperlink" Target="https://www.cmich.edu/colleges/ehs/program/teach/Pages/Reading-Clinic.aspx"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4.jpg"/><Relationship Id="rId4" Type="http://schemas.openxmlformats.org/officeDocument/2006/relationships/image" Target="../media/image23.jpg"/></Relationships>
</file>

<file path=ppt/slides/_rels/slide1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kohrmanr@gvsu.edu"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educationlibraries.mcgill.ca/article/view/5"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s://michigancml.wikispaces.co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commons.wikimedia.org/wiki/File:1892_PutnamSchool_Boston.jpg" TargetMode="External"/><Relationship Id="rId2" Type="http://schemas.openxmlformats.org/officeDocument/2006/relationships/hyperlink" Target="https://pixabay.com/en/books-bookshelf-shelf-reading-797418/" TargetMode="External"/><Relationship Id="rId1" Type="http://schemas.openxmlformats.org/officeDocument/2006/relationships/slideLayout" Target="../slideLayouts/slideLayout1.xml"/><Relationship Id="rId6" Type="http://schemas.openxmlformats.org/officeDocument/2006/relationships/hyperlink" Target="https://pixabay.com/en/figures-toy-bus-talking-men-368751/" TargetMode="External"/><Relationship Id="rId5" Type="http://schemas.openxmlformats.org/officeDocument/2006/relationships/hyperlink" Target="https://pixabay.com/en/repository-stock-books-shelves-pen-995180/" TargetMode="External"/><Relationship Id="rId4" Type="http://schemas.openxmlformats.org/officeDocument/2006/relationships/hyperlink" Target="https://pixabay.com/en/escalator-stairs-metal-segments-283448/"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5.emf"/><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gif"/><Relationship Id="rId5" Type="http://schemas.openxmlformats.org/officeDocument/2006/relationships/image" Target="../media/image7.jpg"/><Relationship Id="rId10" Type="http://schemas.openxmlformats.org/officeDocument/2006/relationships/image" Target="../media/image12.jpg"/><Relationship Id="rId4" Type="http://schemas.openxmlformats.org/officeDocument/2006/relationships/image" Target="../media/image6.jpg"/><Relationship Id="rId9" Type="http://schemas.openxmlformats.org/officeDocument/2006/relationships/image" Target="../media/image11.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8145" y="609600"/>
            <a:ext cx="31588363" cy="20864945"/>
          </a:xfrm>
        </p:spPr>
        <p:txBody>
          <a:bodyPr>
            <a:normAutofit fontScale="85000" lnSpcReduction="10000"/>
          </a:bodyPr>
          <a:lstStyle/>
          <a:p>
            <a:pPr marL="0" indent="0" algn="ctr">
              <a:buNone/>
            </a:pPr>
            <a:r>
              <a:rPr lang="en-US" sz="14700" b="1" dirty="0" smtClean="0"/>
              <a:t>What </a:t>
            </a:r>
            <a:r>
              <a:rPr lang="en-US" sz="14700" b="1" dirty="0"/>
              <a:t>a Difference 10 Years Make</a:t>
            </a:r>
            <a:br>
              <a:rPr lang="en-US" sz="14700" b="1" dirty="0"/>
            </a:br>
            <a:r>
              <a:rPr lang="en-US" sz="8000" b="1" dirty="0" smtClean="0"/>
              <a:t>Update </a:t>
            </a:r>
            <a:r>
              <a:rPr lang="en-US" sz="8000" b="1" dirty="0"/>
              <a:t>on the Michigan Curriculum Materials Centers and </a:t>
            </a:r>
            <a:r>
              <a:rPr lang="en-US" sz="8000" b="1" dirty="0" smtClean="0"/>
              <a:t>Collections</a:t>
            </a:r>
          </a:p>
          <a:p>
            <a:pPr marL="0" indent="0" algn="ctr">
              <a:buNone/>
            </a:pPr>
            <a:endParaRPr lang="en-US" sz="8000" dirty="0" smtClean="0"/>
          </a:p>
          <a:p>
            <a:pPr marL="0" indent="0" algn="ctr">
              <a:buNone/>
            </a:pPr>
            <a:endParaRPr lang="en-US" sz="8000" b="1" dirty="0"/>
          </a:p>
          <a:p>
            <a:pPr marL="0" indent="0" algn="ctr">
              <a:buNone/>
            </a:pPr>
            <a:endParaRPr lang="en-US" sz="8000" b="1" dirty="0" smtClean="0"/>
          </a:p>
          <a:p>
            <a:pPr marL="0" indent="0" algn="r">
              <a:buNone/>
            </a:pPr>
            <a:r>
              <a:rPr lang="en-US" sz="8000" b="1" dirty="0" smtClean="0"/>
              <a:t>           Rita Kohrman</a:t>
            </a:r>
            <a:br>
              <a:rPr lang="en-US" sz="8000" b="1" dirty="0" smtClean="0"/>
            </a:br>
            <a:r>
              <a:rPr lang="en-US" sz="8000" b="1" dirty="0" smtClean="0"/>
              <a:t>                                       Grand Valley State University</a:t>
            </a:r>
            <a:br>
              <a:rPr lang="en-US" sz="8000" b="1" dirty="0" smtClean="0"/>
            </a:br>
            <a:r>
              <a:rPr lang="en-US" sz="8000" b="1" dirty="0" smtClean="0"/>
              <a:t>                                                                   Education &amp; Juvenile/YA Literature Librarian</a:t>
            </a:r>
            <a:endParaRPr lang="en-US" sz="8000" b="1" dirty="0"/>
          </a:p>
          <a:p>
            <a:pPr marL="0" indent="0">
              <a:buNone/>
            </a:pPr>
            <a:endParaRPr lang="en-US" b="1" dirty="0" smtClean="0">
              <a:solidFill>
                <a:schemeClr val="accent6">
                  <a:lumMod val="75000"/>
                </a:schemeClr>
              </a:solidFill>
            </a:endParaRPr>
          </a:p>
          <a:p>
            <a:pPr marL="0" indent="0">
              <a:buNone/>
            </a:pPr>
            <a:endParaRPr lang="en-US" b="1" dirty="0">
              <a:solidFill>
                <a:schemeClr val="accent6">
                  <a:lumMod val="75000"/>
                </a:schemeClr>
              </a:solidFill>
            </a:endParaRPr>
          </a:p>
          <a:p>
            <a:pPr marL="0" indent="0">
              <a:buNone/>
            </a:pPr>
            <a:endParaRPr lang="en-US" b="1" dirty="0" smtClean="0">
              <a:solidFill>
                <a:schemeClr val="accent6">
                  <a:lumMod val="75000"/>
                </a:schemeClr>
              </a:solidFill>
            </a:endParaRPr>
          </a:p>
          <a:p>
            <a:pPr marL="0" indent="0" algn="r">
              <a:buNone/>
            </a:pPr>
            <a:endParaRPr lang="en-US" sz="8000" b="1" dirty="0" smtClean="0">
              <a:solidFill>
                <a:schemeClr val="accent6">
                  <a:lumMod val="75000"/>
                </a:schemeClr>
              </a:solidFill>
            </a:endParaRPr>
          </a:p>
          <a:p>
            <a:pPr marL="0" indent="0" algn="r">
              <a:buNone/>
            </a:pPr>
            <a:endParaRPr lang="en-US" sz="8000" b="1" dirty="0" smtClean="0">
              <a:solidFill>
                <a:schemeClr val="accent6">
                  <a:lumMod val="75000"/>
                </a:schemeClr>
              </a:solidFill>
            </a:endParaRPr>
          </a:p>
          <a:p>
            <a:pPr marL="0" indent="0" algn="r">
              <a:buNone/>
            </a:pPr>
            <a:r>
              <a:rPr lang="en-US" sz="8000" b="1" dirty="0" smtClean="0">
                <a:solidFill>
                  <a:schemeClr val="accent6">
                    <a:lumMod val="75000"/>
                  </a:schemeClr>
                </a:solidFill>
              </a:rPr>
              <a:t>   </a:t>
            </a:r>
          </a:p>
          <a:p>
            <a:pPr marL="0" indent="0" algn="r">
              <a:buNone/>
            </a:pPr>
            <a:r>
              <a:rPr lang="en-US" sz="8000" b="1" dirty="0" smtClean="0">
                <a:solidFill>
                  <a:schemeClr val="accent6">
                    <a:lumMod val="75000"/>
                  </a:schemeClr>
                </a:solidFill>
              </a:rPr>
              <a:t>MICHIGAN </a:t>
            </a:r>
            <a:r>
              <a:rPr lang="en-US" sz="8000" b="1" dirty="0">
                <a:solidFill>
                  <a:schemeClr val="accent6">
                    <a:lumMod val="75000"/>
                  </a:schemeClr>
                </a:solidFill>
              </a:rPr>
              <a:t>ACADEMIC LIBRARY ASSOCIATION</a:t>
            </a:r>
            <a:endParaRPr lang="en-US" sz="8000" dirty="0">
              <a:solidFill>
                <a:schemeClr val="accent6">
                  <a:lumMod val="75000"/>
                </a:schemeClr>
              </a:solidFill>
            </a:endParaRPr>
          </a:p>
          <a:p>
            <a:pPr marL="0" indent="0" algn="r">
              <a:buNone/>
            </a:pPr>
            <a:r>
              <a:rPr lang="en-US" sz="8000" b="1" dirty="0" smtClean="0">
                <a:solidFill>
                  <a:schemeClr val="accent6">
                    <a:lumMod val="75000"/>
                  </a:schemeClr>
                </a:solidFill>
              </a:rPr>
              <a:t>                                                                                                       Annual </a:t>
            </a:r>
            <a:r>
              <a:rPr lang="en-US" sz="8000" b="1" dirty="0">
                <a:solidFill>
                  <a:schemeClr val="accent6">
                    <a:lumMod val="75000"/>
                  </a:schemeClr>
                </a:solidFill>
              </a:rPr>
              <a:t>Conference </a:t>
            </a:r>
            <a:r>
              <a:rPr lang="en-US" sz="8000" b="1" dirty="0" smtClean="0">
                <a:solidFill>
                  <a:schemeClr val="accent6">
                    <a:lumMod val="75000"/>
                  </a:schemeClr>
                </a:solidFill>
              </a:rPr>
              <a:t>2016</a:t>
            </a:r>
            <a:br>
              <a:rPr lang="en-US" sz="8000" b="1" dirty="0" smtClean="0">
                <a:solidFill>
                  <a:schemeClr val="accent6">
                    <a:lumMod val="75000"/>
                  </a:schemeClr>
                </a:solidFill>
              </a:rPr>
            </a:br>
            <a:r>
              <a:rPr lang="en-US" sz="8000" b="1" dirty="0" smtClean="0">
                <a:solidFill>
                  <a:schemeClr val="accent6">
                    <a:lumMod val="75000"/>
                  </a:schemeClr>
                </a:solidFill>
              </a:rPr>
              <a:t>										                                           May 12, 2016</a:t>
            </a:r>
            <a:endParaRPr lang="en-US" sz="8000" b="1" dirty="0">
              <a:solidFill>
                <a:schemeClr val="accent6">
                  <a:lumMod val="75000"/>
                </a:schemeClr>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5920" y="4239491"/>
            <a:ext cx="12861832" cy="16625454"/>
          </a:xfrm>
          <a:prstGeom prst="rect">
            <a:avLst/>
          </a:prstGeom>
        </p:spPr>
      </p:pic>
      <p:sp>
        <p:nvSpPr>
          <p:cNvPr id="5" name="TextBox 4"/>
          <p:cNvSpPr txBox="1"/>
          <p:nvPr/>
        </p:nvSpPr>
        <p:spPr>
          <a:xfrm>
            <a:off x="9476509" y="18315709"/>
            <a:ext cx="184731" cy="1046440"/>
          </a:xfrm>
          <a:prstGeom prst="rect">
            <a:avLst/>
          </a:prstGeom>
          <a:noFill/>
        </p:spPr>
        <p:txBody>
          <a:bodyPr wrap="none" rtlCol="0">
            <a:spAutoFit/>
          </a:bodyPr>
          <a:lstStyle/>
          <a:p>
            <a:endParaRPr lang="en-US" dirty="0"/>
          </a:p>
        </p:txBody>
      </p:sp>
      <p:sp>
        <p:nvSpPr>
          <p:cNvPr id="2" name="TextBox 1"/>
          <p:cNvSpPr txBox="1"/>
          <p:nvPr/>
        </p:nvSpPr>
        <p:spPr>
          <a:xfrm>
            <a:off x="1645919" y="20513009"/>
            <a:ext cx="13649499" cy="2123658"/>
          </a:xfrm>
          <a:prstGeom prst="rect">
            <a:avLst/>
          </a:prstGeom>
          <a:noFill/>
        </p:spPr>
        <p:txBody>
          <a:bodyPr wrap="square" rtlCol="0">
            <a:spAutoFit/>
          </a:bodyPr>
          <a:lstStyle/>
          <a:p>
            <a:r>
              <a:rPr lang="en-US" sz="3600" dirty="0" smtClean="0"/>
              <a:t>(</a:t>
            </a:r>
            <a:r>
              <a:rPr lang="en-US" sz="3600" dirty="0" err="1" smtClean="0"/>
              <a:t>Benscherjon</a:t>
            </a:r>
            <a:r>
              <a:rPr lang="en-US" sz="3600" dirty="0" smtClean="0"/>
              <a:t>. (</a:t>
            </a:r>
            <a:r>
              <a:rPr lang="en-US" sz="3600" dirty="0" err="1" smtClean="0"/>
              <a:t>n.d.</a:t>
            </a:r>
            <a:r>
              <a:rPr lang="en-US" sz="3600" dirty="0" smtClean="0"/>
              <a:t>). Track-842483-640.jpg. CC0 Public Domain)</a:t>
            </a:r>
            <a:r>
              <a:rPr lang="en-US" sz="6600" b="1" dirty="0">
                <a:solidFill>
                  <a:schemeClr val="accent6">
                    <a:lumMod val="75000"/>
                  </a:schemeClr>
                </a:solidFill>
              </a:rPr>
              <a:t>			</a:t>
            </a:r>
            <a:endParaRPr lang="en-US" dirty="0"/>
          </a:p>
        </p:txBody>
      </p:sp>
    </p:spTree>
    <p:extLst>
      <p:ext uri="{BB962C8B-B14F-4D97-AF65-F5344CB8AC3E}">
        <p14:creationId xmlns:p14="http://schemas.microsoft.com/office/powerpoint/2010/main" val="25445662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 for Changes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10866" y="6242411"/>
            <a:ext cx="4307898" cy="458455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37124" y="6804904"/>
            <a:ext cx="7092822" cy="3852288"/>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441891" y="5458283"/>
            <a:ext cx="5368680" cy="5368680"/>
          </a:xfrm>
          <a:prstGeom prst="rect">
            <a:avLst/>
          </a:prstGeom>
        </p:spPr>
      </p:pic>
      <p:sp>
        <p:nvSpPr>
          <p:cNvPr id="7" name="Down Arrow 6"/>
          <p:cNvSpPr/>
          <p:nvPr/>
        </p:nvSpPr>
        <p:spPr>
          <a:xfrm>
            <a:off x="8118764" y="13189527"/>
            <a:ext cx="4073236" cy="4572000"/>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692894" y="12607635"/>
            <a:ext cx="5195875" cy="5043055"/>
          </a:xfrm>
          <a:prstGeom prst="rect">
            <a:avLst/>
          </a:prstGeom>
        </p:spPr>
      </p:pic>
      <p:sp>
        <p:nvSpPr>
          <p:cNvPr id="9" name="TextBox 8"/>
          <p:cNvSpPr txBox="1"/>
          <p:nvPr/>
        </p:nvSpPr>
        <p:spPr>
          <a:xfrm>
            <a:off x="4523942" y="11333018"/>
            <a:ext cx="2902094" cy="1066407"/>
          </a:xfrm>
          <a:prstGeom prst="rect">
            <a:avLst/>
          </a:prstGeom>
          <a:noFill/>
        </p:spPr>
        <p:txBody>
          <a:bodyPr wrap="square" rtlCol="0">
            <a:spAutoFit/>
          </a:bodyPr>
          <a:lstStyle/>
          <a:p>
            <a:r>
              <a:rPr lang="en-US" dirty="0" smtClean="0"/>
              <a:t>8 (80%)</a:t>
            </a:r>
            <a:endParaRPr lang="en-US" dirty="0"/>
          </a:p>
        </p:txBody>
      </p:sp>
      <p:sp>
        <p:nvSpPr>
          <p:cNvPr id="13" name="TextBox 12"/>
          <p:cNvSpPr txBox="1"/>
          <p:nvPr/>
        </p:nvSpPr>
        <p:spPr>
          <a:xfrm>
            <a:off x="15004473" y="11352985"/>
            <a:ext cx="2909454" cy="1046440"/>
          </a:xfrm>
          <a:prstGeom prst="rect">
            <a:avLst/>
          </a:prstGeom>
          <a:noFill/>
        </p:spPr>
        <p:txBody>
          <a:bodyPr wrap="square" rtlCol="0">
            <a:spAutoFit/>
          </a:bodyPr>
          <a:lstStyle/>
          <a:p>
            <a:r>
              <a:rPr lang="en-US" dirty="0" smtClean="0"/>
              <a:t>8 (80%)</a:t>
            </a:r>
            <a:endParaRPr lang="en-US" dirty="0"/>
          </a:p>
        </p:txBody>
      </p:sp>
      <p:sp>
        <p:nvSpPr>
          <p:cNvPr id="14" name="TextBox 13"/>
          <p:cNvSpPr txBox="1"/>
          <p:nvPr/>
        </p:nvSpPr>
        <p:spPr>
          <a:xfrm>
            <a:off x="24754631" y="11352985"/>
            <a:ext cx="2743200" cy="1046440"/>
          </a:xfrm>
          <a:prstGeom prst="rect">
            <a:avLst/>
          </a:prstGeom>
          <a:noFill/>
        </p:spPr>
        <p:txBody>
          <a:bodyPr wrap="square" rtlCol="0">
            <a:spAutoFit/>
          </a:bodyPr>
          <a:lstStyle/>
          <a:p>
            <a:r>
              <a:rPr lang="en-US" dirty="0" smtClean="0"/>
              <a:t>3 (40%)</a:t>
            </a:r>
            <a:endParaRPr lang="en-US" dirty="0"/>
          </a:p>
        </p:txBody>
      </p:sp>
      <p:sp>
        <p:nvSpPr>
          <p:cNvPr id="15" name="TextBox 14"/>
          <p:cNvSpPr txBox="1"/>
          <p:nvPr/>
        </p:nvSpPr>
        <p:spPr>
          <a:xfrm>
            <a:off x="8575964" y="18703635"/>
            <a:ext cx="3158836" cy="1046440"/>
          </a:xfrm>
          <a:prstGeom prst="rect">
            <a:avLst/>
          </a:prstGeom>
          <a:noFill/>
        </p:spPr>
        <p:txBody>
          <a:bodyPr wrap="square" rtlCol="0">
            <a:spAutoFit/>
          </a:bodyPr>
          <a:lstStyle/>
          <a:p>
            <a:r>
              <a:rPr lang="en-US" dirty="0" smtClean="0"/>
              <a:t>2 (20%)</a:t>
            </a:r>
            <a:endParaRPr lang="en-US" dirty="0"/>
          </a:p>
        </p:txBody>
      </p:sp>
      <p:sp>
        <p:nvSpPr>
          <p:cNvPr id="16" name="TextBox 15"/>
          <p:cNvSpPr txBox="1"/>
          <p:nvPr/>
        </p:nvSpPr>
        <p:spPr>
          <a:xfrm>
            <a:off x="20752976" y="18495757"/>
            <a:ext cx="3075709" cy="1046440"/>
          </a:xfrm>
          <a:prstGeom prst="rect">
            <a:avLst/>
          </a:prstGeom>
          <a:noFill/>
        </p:spPr>
        <p:txBody>
          <a:bodyPr wrap="square" rtlCol="0">
            <a:spAutoFit/>
          </a:bodyPr>
          <a:lstStyle/>
          <a:p>
            <a:r>
              <a:rPr lang="en-US" dirty="0" smtClean="0"/>
              <a:t>1 (10%)</a:t>
            </a:r>
            <a:endParaRPr lang="en-US" dirty="0"/>
          </a:p>
        </p:txBody>
      </p:sp>
    </p:spTree>
    <p:extLst>
      <p:ext uri="{BB962C8B-B14F-4D97-AF65-F5344CB8AC3E}">
        <p14:creationId xmlns:p14="http://schemas.microsoft.com/office/powerpoint/2010/main" val="86627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3" grpId="0"/>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and Why</a:t>
            </a:r>
            <a:endParaRPr lang="en-US" dirty="0"/>
          </a:p>
        </p:txBody>
      </p:sp>
      <p:sp>
        <p:nvSpPr>
          <p:cNvPr id="3" name="Content Placeholder 2"/>
          <p:cNvSpPr>
            <a:spLocks noGrp="1"/>
          </p:cNvSpPr>
          <p:nvPr>
            <p:ph idx="1"/>
          </p:nvPr>
        </p:nvSpPr>
        <p:spPr>
          <a:xfrm>
            <a:off x="4865914" y="4767039"/>
            <a:ext cx="26406566" cy="14483082"/>
          </a:xfrm>
        </p:spPr>
        <p:txBody>
          <a:bodyPr>
            <a:normAutofit fontScale="85000" lnSpcReduction="20000"/>
          </a:bodyPr>
          <a:lstStyle/>
          <a:p>
            <a:pPr marL="0" indent="0">
              <a:buNone/>
            </a:pPr>
            <a:r>
              <a:rPr lang="en-US" dirty="0" smtClean="0">
                <a:hlinkClick r:id="rId3"/>
              </a:rPr>
              <a:t>Aquinas</a:t>
            </a:r>
            <a:endParaRPr lang="en-US" dirty="0" smtClean="0"/>
          </a:p>
          <a:p>
            <a:pPr marL="0" indent="0">
              <a:buNone/>
            </a:pPr>
            <a:r>
              <a:rPr lang="en-US" dirty="0" smtClean="0">
                <a:hlinkClick r:id="rId4"/>
              </a:rPr>
              <a:t>Calvin</a:t>
            </a:r>
            <a:endParaRPr lang="en-US" dirty="0" smtClean="0"/>
          </a:p>
          <a:p>
            <a:pPr marL="0" indent="0">
              <a:buNone/>
            </a:pPr>
            <a:r>
              <a:rPr lang="en-US" dirty="0" smtClean="0">
                <a:hlinkClick r:id="rId5"/>
              </a:rPr>
              <a:t>CMU</a:t>
            </a:r>
            <a:endParaRPr lang="en-US" dirty="0" smtClean="0"/>
          </a:p>
          <a:p>
            <a:pPr marL="0" indent="0">
              <a:buNone/>
            </a:pPr>
            <a:r>
              <a:rPr lang="en-US" dirty="0" smtClean="0"/>
              <a:t>EMU</a:t>
            </a:r>
          </a:p>
          <a:p>
            <a:pPr marL="0" indent="0">
              <a:buNone/>
            </a:pPr>
            <a:r>
              <a:rPr lang="en-US" dirty="0" smtClean="0">
                <a:hlinkClick r:id="rId6"/>
              </a:rPr>
              <a:t>GVSU</a:t>
            </a:r>
            <a:endParaRPr lang="en-US" dirty="0" smtClean="0"/>
          </a:p>
          <a:p>
            <a:pPr marL="0" indent="0">
              <a:buNone/>
            </a:pPr>
            <a:r>
              <a:rPr lang="en-US" dirty="0" smtClean="0"/>
              <a:t>Kalamazoo</a:t>
            </a:r>
          </a:p>
          <a:p>
            <a:pPr marL="0" indent="0">
              <a:buNone/>
            </a:pPr>
            <a:r>
              <a:rPr lang="en-US" dirty="0" smtClean="0"/>
              <a:t>Madonna</a:t>
            </a:r>
          </a:p>
          <a:p>
            <a:pPr marL="0" indent="0">
              <a:buNone/>
            </a:pPr>
            <a:r>
              <a:rPr lang="en-US" dirty="0" smtClean="0"/>
              <a:t>Marygrove</a:t>
            </a:r>
          </a:p>
          <a:p>
            <a:pPr marL="0" indent="0">
              <a:buNone/>
            </a:pPr>
            <a:r>
              <a:rPr lang="en-US" dirty="0" smtClean="0"/>
              <a:t>SVSU</a:t>
            </a:r>
          </a:p>
          <a:p>
            <a:pPr marL="0" indent="0">
              <a:buNone/>
            </a:pPr>
            <a:r>
              <a:rPr lang="en-US" dirty="0" smtClean="0"/>
              <a:t>Siena Heights</a:t>
            </a:r>
            <a:endParaRPr lang="en-US" dirty="0"/>
          </a:p>
        </p:txBody>
      </p:sp>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809520" y="11785992"/>
            <a:ext cx="1342288" cy="1302809"/>
          </a:xfrm>
          <a:prstGeom prst="rect">
            <a:avLst/>
          </a:prstGeom>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876521" y="4833219"/>
            <a:ext cx="1177617" cy="1253244"/>
          </a:xfrm>
          <a:prstGeom prst="rect">
            <a:avLst/>
          </a:prstGeom>
        </p:spPr>
      </p:pic>
      <p:pic>
        <p:nvPicPr>
          <p:cNvPr id="6" name="Picture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313696" y="4824966"/>
            <a:ext cx="2214621" cy="1202816"/>
          </a:xfrm>
          <a:prstGeom prst="rect">
            <a:avLst/>
          </a:prstGeom>
        </p:spPr>
      </p:pic>
      <p:pic>
        <p:nvPicPr>
          <p:cNvPr id="7" name="Picture 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8239233" y="7203633"/>
            <a:ext cx="2130010" cy="2130010"/>
          </a:xfrm>
          <a:prstGeom prst="rect">
            <a:avLst/>
          </a:prstGeom>
        </p:spPr>
      </p:pic>
      <p:sp>
        <p:nvSpPr>
          <p:cNvPr id="8" name="Down Arrow 7"/>
          <p:cNvSpPr/>
          <p:nvPr/>
        </p:nvSpPr>
        <p:spPr>
          <a:xfrm>
            <a:off x="21543534" y="10530477"/>
            <a:ext cx="994512" cy="1280159"/>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876522" y="6346329"/>
            <a:ext cx="1177617" cy="1253244"/>
          </a:xfrm>
          <a:prstGeom prst="rect">
            <a:avLst/>
          </a:prstGeom>
        </p:spPr>
      </p:pic>
      <p:pic>
        <p:nvPicPr>
          <p:cNvPr id="11" name="Picture 10"/>
          <p:cNvPicPr>
            <a:picLocks noChangeAspect="1"/>
          </p:cNvPicPr>
          <p:nvPr/>
        </p:nvPicPr>
        <p:blipFill>
          <a:blip r:embed="rId11"/>
          <a:stretch>
            <a:fillRect/>
          </a:stretch>
        </p:blipFill>
        <p:spPr>
          <a:xfrm>
            <a:off x="12847373" y="10456488"/>
            <a:ext cx="1235917" cy="1315825"/>
          </a:xfrm>
          <a:prstGeom prst="rect">
            <a:avLst/>
          </a:prstGeom>
        </p:spPr>
      </p:pic>
      <p:pic>
        <p:nvPicPr>
          <p:cNvPr id="12" name="Picture 11"/>
          <p:cNvPicPr>
            <a:picLocks noChangeAspect="1"/>
          </p:cNvPicPr>
          <p:nvPr/>
        </p:nvPicPr>
        <p:blipFill>
          <a:blip r:embed="rId11"/>
          <a:stretch>
            <a:fillRect/>
          </a:stretch>
        </p:blipFill>
        <p:spPr>
          <a:xfrm>
            <a:off x="12847373" y="12115617"/>
            <a:ext cx="1345880" cy="1302809"/>
          </a:xfrm>
          <a:prstGeom prst="rect">
            <a:avLst/>
          </a:prstGeom>
        </p:spPr>
      </p:pic>
      <p:pic>
        <p:nvPicPr>
          <p:cNvPr id="14" name="Picture 13"/>
          <p:cNvPicPr>
            <a:picLocks noChangeAspect="1"/>
          </p:cNvPicPr>
          <p:nvPr/>
        </p:nvPicPr>
        <p:blipFill>
          <a:blip r:embed="rId11"/>
          <a:stretch>
            <a:fillRect/>
          </a:stretch>
        </p:blipFill>
        <p:spPr>
          <a:xfrm>
            <a:off x="12793680" y="16006241"/>
            <a:ext cx="1260458" cy="1341953"/>
          </a:xfrm>
          <a:prstGeom prst="rect">
            <a:avLst/>
          </a:prstGeom>
        </p:spPr>
      </p:pic>
      <p:pic>
        <p:nvPicPr>
          <p:cNvPr id="15" name="Picture 14"/>
          <p:cNvPicPr>
            <a:picLocks noChangeAspect="1"/>
          </p:cNvPicPr>
          <p:nvPr/>
        </p:nvPicPr>
        <p:blipFill>
          <a:blip r:embed="rId11"/>
          <a:stretch>
            <a:fillRect/>
          </a:stretch>
        </p:blipFill>
        <p:spPr>
          <a:xfrm>
            <a:off x="12818682" y="17412181"/>
            <a:ext cx="1324440" cy="1410072"/>
          </a:xfrm>
          <a:prstGeom prst="rect">
            <a:avLst/>
          </a:prstGeom>
        </p:spPr>
      </p:pic>
      <p:pic>
        <p:nvPicPr>
          <p:cNvPr id="16" name="Picture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87253" y="6248223"/>
            <a:ext cx="2214621" cy="1202816"/>
          </a:xfrm>
          <a:prstGeom prst="rect">
            <a:avLst/>
          </a:prstGeom>
        </p:spPr>
      </p:pic>
      <p:pic>
        <p:nvPicPr>
          <p:cNvPr id="17" name="Picture 1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87253" y="7718081"/>
            <a:ext cx="2214621" cy="1202816"/>
          </a:xfrm>
          <a:prstGeom prst="rect">
            <a:avLst/>
          </a:prstGeom>
        </p:spPr>
      </p:pic>
      <p:pic>
        <p:nvPicPr>
          <p:cNvPr id="18" name="Picture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313694" y="10617755"/>
            <a:ext cx="2214621" cy="1202816"/>
          </a:xfrm>
          <a:prstGeom prst="rect">
            <a:avLst/>
          </a:prstGeom>
        </p:spPr>
      </p:pic>
      <p:pic>
        <p:nvPicPr>
          <p:cNvPr id="19" name="Picture 1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8298826" y="10105552"/>
            <a:ext cx="2130010" cy="2130010"/>
          </a:xfrm>
          <a:prstGeom prst="rect">
            <a:avLst/>
          </a:prstGeom>
        </p:spPr>
      </p:pic>
      <p:sp>
        <p:nvSpPr>
          <p:cNvPr id="20" name="Down Arrow 19"/>
          <p:cNvSpPr/>
          <p:nvPr/>
        </p:nvSpPr>
        <p:spPr>
          <a:xfrm>
            <a:off x="21543534" y="13164070"/>
            <a:ext cx="994512" cy="1280159"/>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pic>
        <p:nvPicPr>
          <p:cNvPr id="21" name="Picture 20"/>
          <p:cNvPicPr>
            <a:picLocks noChangeAspect="1"/>
          </p:cNvPicPr>
          <p:nvPr/>
        </p:nvPicPr>
        <p:blipFill>
          <a:blip r:embed="rId12"/>
          <a:stretch>
            <a:fillRect/>
          </a:stretch>
        </p:blipFill>
        <p:spPr>
          <a:xfrm>
            <a:off x="12906660" y="9040547"/>
            <a:ext cx="1176630" cy="1255885"/>
          </a:xfrm>
          <a:prstGeom prst="rect">
            <a:avLst/>
          </a:prstGeom>
        </p:spPr>
      </p:pic>
      <p:pic>
        <p:nvPicPr>
          <p:cNvPr id="22" name="Picture 2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5537" y="14555937"/>
            <a:ext cx="2214621" cy="1202816"/>
          </a:xfrm>
          <a:prstGeom prst="rect">
            <a:avLst/>
          </a:prstGeom>
        </p:spPr>
      </p:pic>
      <p:pic>
        <p:nvPicPr>
          <p:cNvPr id="23" name="Picture 22"/>
          <p:cNvPicPr>
            <a:picLocks noChangeAspect="1"/>
          </p:cNvPicPr>
          <p:nvPr/>
        </p:nvPicPr>
        <p:blipFill>
          <a:blip r:embed="rId11"/>
          <a:stretch>
            <a:fillRect/>
          </a:stretch>
        </p:blipFill>
        <p:spPr>
          <a:xfrm>
            <a:off x="12928550" y="14613960"/>
            <a:ext cx="1298872" cy="1302809"/>
          </a:xfrm>
          <a:prstGeom prst="rect">
            <a:avLst/>
          </a:prstGeom>
        </p:spPr>
      </p:pic>
      <p:pic>
        <p:nvPicPr>
          <p:cNvPr id="24" name="Picture 2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87252" y="9147897"/>
            <a:ext cx="2214621" cy="1202816"/>
          </a:xfrm>
          <a:prstGeom prst="rect">
            <a:avLst/>
          </a:prstGeom>
        </p:spPr>
      </p:pic>
      <p:pic>
        <p:nvPicPr>
          <p:cNvPr id="25" name="Picture 2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5537" y="16122894"/>
            <a:ext cx="2214621" cy="1202816"/>
          </a:xfrm>
          <a:prstGeom prst="rect">
            <a:avLst/>
          </a:prstGeom>
        </p:spPr>
      </p:pic>
      <p:pic>
        <p:nvPicPr>
          <p:cNvPr id="26" name="Picture 2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8239233" y="15695742"/>
            <a:ext cx="2130010" cy="2130010"/>
          </a:xfrm>
          <a:prstGeom prst="rect">
            <a:avLst/>
          </a:prstGeom>
        </p:spPr>
      </p:pic>
      <p:pic>
        <p:nvPicPr>
          <p:cNvPr id="27" name="Picture 2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87253" y="17592752"/>
            <a:ext cx="2214621" cy="1202816"/>
          </a:xfrm>
          <a:prstGeom prst="rect">
            <a:avLst/>
          </a:prstGeom>
        </p:spPr>
      </p:pic>
      <p:sp>
        <p:nvSpPr>
          <p:cNvPr id="10" name="TextBox 9"/>
          <p:cNvSpPr txBox="1"/>
          <p:nvPr/>
        </p:nvSpPr>
        <p:spPr>
          <a:xfrm>
            <a:off x="26863832" y="8101457"/>
            <a:ext cx="4792763" cy="1046440"/>
          </a:xfrm>
          <a:prstGeom prst="rect">
            <a:avLst/>
          </a:prstGeom>
          <a:noFill/>
        </p:spPr>
        <p:txBody>
          <a:bodyPr wrap="square" rtlCol="0">
            <a:spAutoFit/>
          </a:bodyPr>
          <a:lstStyle/>
          <a:p>
            <a:r>
              <a:rPr lang="en-US" dirty="0" smtClean="0">
                <a:hlinkClick r:id="rId13"/>
              </a:rPr>
              <a:t>CEHS Centers</a:t>
            </a:r>
            <a:endParaRPr lang="en-US" dirty="0"/>
          </a:p>
        </p:txBody>
      </p:sp>
      <p:sp>
        <p:nvSpPr>
          <p:cNvPr id="13" name="TextBox 12"/>
          <p:cNvSpPr txBox="1"/>
          <p:nvPr/>
        </p:nvSpPr>
        <p:spPr>
          <a:xfrm>
            <a:off x="22040790" y="8101457"/>
            <a:ext cx="4687052" cy="1046440"/>
          </a:xfrm>
          <a:prstGeom prst="rect">
            <a:avLst/>
          </a:prstGeom>
          <a:noFill/>
        </p:spPr>
        <p:txBody>
          <a:bodyPr wrap="square" rtlCol="0">
            <a:spAutoFit/>
          </a:bodyPr>
          <a:lstStyle/>
          <a:p>
            <a:r>
              <a:rPr lang="en-US" dirty="0" smtClean="0">
                <a:hlinkClick r:id="rId14"/>
              </a:rPr>
              <a:t>Reading Clinic</a:t>
            </a:r>
            <a:endParaRPr lang="en-US" dirty="0"/>
          </a:p>
        </p:txBody>
      </p:sp>
    </p:spTree>
    <p:extLst>
      <p:ext uri="{BB962C8B-B14F-4D97-AF65-F5344CB8AC3E}">
        <p14:creationId xmlns:p14="http://schemas.microsoft.com/office/powerpoint/2010/main" val="138676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9"/>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3">
                                            <p:txEl>
                                              <p:pRg st="7" end="7"/>
                                            </p:txEl>
                                          </p:spTgt>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23"/>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22"/>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3">
                                            <p:txEl>
                                              <p:pRg st="8" end="8"/>
                                            </p:txEl>
                                          </p:spTgt>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4"/>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25"/>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2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
                                            <p:txEl>
                                              <p:pRg st="9" end="9"/>
                                            </p:txEl>
                                          </p:spTgt>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15"/>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0" grpId="0" animBg="1"/>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5920" y="979714"/>
            <a:ext cx="29626560" cy="19855543"/>
          </a:xfrm>
        </p:spPr>
        <p:txBody>
          <a:bodyPr>
            <a:normAutofit/>
          </a:bodyPr>
          <a:lstStyle/>
          <a:p>
            <a:pPr marL="0" indent="0">
              <a:buNone/>
            </a:pPr>
            <a:endParaRPr lang="en-US" sz="15100" dirty="0"/>
          </a:p>
          <a:p>
            <a:pPr marL="0" indent="0">
              <a:buNone/>
            </a:pPr>
            <a:r>
              <a:rPr lang="en-US" sz="15100" dirty="0" smtClean="0"/>
              <a:t>       </a:t>
            </a:r>
          </a:p>
          <a:p>
            <a:pPr marL="0" indent="0">
              <a:buNone/>
            </a:pPr>
            <a:endParaRPr lang="en-US" sz="15100" dirty="0"/>
          </a:p>
          <a:p>
            <a:pPr marL="0" indent="0">
              <a:buNone/>
            </a:pPr>
            <a:r>
              <a:rPr lang="en-US" sz="15100" dirty="0" smtClean="0"/>
              <a:t>                         </a:t>
            </a:r>
          </a:p>
          <a:p>
            <a:pPr marL="0" indent="0">
              <a:buNone/>
            </a:pPr>
            <a:r>
              <a:rPr lang="en-US" sz="15100" dirty="0" smtClean="0"/>
              <a:t>                                    </a:t>
            </a:r>
            <a:endParaRPr lang="en-US" sz="151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5920" y="979714"/>
            <a:ext cx="11439144" cy="8579358"/>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30691" y="5347761"/>
            <a:ext cx="11439144" cy="8847464"/>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30226" y="12255899"/>
            <a:ext cx="13042254" cy="8579358"/>
          </a:xfrm>
          <a:prstGeom prst="rect">
            <a:avLst/>
          </a:prstGeom>
        </p:spPr>
      </p:pic>
    </p:spTree>
    <p:extLst>
      <p:ext uri="{BB962C8B-B14F-4D97-AF65-F5344CB8AC3E}">
        <p14:creationId xmlns:p14="http://schemas.microsoft.com/office/powerpoint/2010/main" val="3970583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5920" y="1894114"/>
            <a:ext cx="29626560" cy="17709609"/>
          </a:xfrm>
        </p:spPr>
        <p:txBody>
          <a:bodyPr>
            <a:normAutofit lnSpcReduction="10000"/>
          </a:bodyPr>
          <a:lstStyle/>
          <a:p>
            <a:pPr marL="0" indent="0" algn="ctr">
              <a:buNone/>
            </a:pPr>
            <a:r>
              <a:rPr lang="en-US" sz="15100" dirty="0"/>
              <a:t>From Collections to Laboratories to Centers/Libraries </a:t>
            </a:r>
            <a:r>
              <a:rPr lang="en-US" sz="15100" dirty="0" smtClean="0"/>
              <a:t>to </a:t>
            </a:r>
            <a:r>
              <a:rPr lang="en-US" sz="15100" dirty="0" smtClean="0">
                <a:solidFill>
                  <a:srgbClr val="FF0000"/>
                </a:solidFill>
              </a:rPr>
              <a:t>Collections</a:t>
            </a:r>
          </a:p>
          <a:p>
            <a:pPr marL="0" indent="0" algn="ctr">
              <a:buNone/>
            </a:pPr>
            <a:endParaRPr lang="en-US" sz="15100" dirty="0">
              <a:solidFill>
                <a:srgbClr val="FF0000"/>
              </a:solidFill>
            </a:endParaRPr>
          </a:p>
          <a:p>
            <a:pPr marL="0" indent="0" algn="ctr">
              <a:buNone/>
            </a:pPr>
            <a:endParaRPr lang="en-US" sz="15100" dirty="0" smtClean="0">
              <a:solidFill>
                <a:srgbClr val="FF0000"/>
              </a:solidFill>
            </a:endParaRPr>
          </a:p>
          <a:p>
            <a:pPr marL="0" indent="0" algn="ctr">
              <a:buNone/>
            </a:pPr>
            <a:endParaRPr lang="en-US" sz="15100" dirty="0">
              <a:solidFill>
                <a:srgbClr val="FF0000"/>
              </a:solidFill>
            </a:endParaRPr>
          </a:p>
          <a:p>
            <a:pPr marL="0" indent="0" algn="ctr">
              <a:buNone/>
            </a:pPr>
            <a:endParaRPr lang="en-US" sz="15100" dirty="0" smtClean="0">
              <a:solidFill>
                <a:srgbClr val="FF0000"/>
              </a:solidFill>
            </a:endParaRPr>
          </a:p>
          <a:p>
            <a:pPr marL="0" indent="0" algn="ctr">
              <a:buNone/>
            </a:pPr>
            <a:r>
              <a:rPr lang="en-US" sz="15100" dirty="0"/>
              <a:t>w</a:t>
            </a:r>
            <a:r>
              <a:rPr lang="en-US" sz="15100" dirty="0" smtClean="0"/>
              <a:t>ith fewer Centers</a:t>
            </a:r>
            <a:endParaRPr lang="en-US" sz="151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1906" y="6923313"/>
            <a:ext cx="11674587" cy="8719458"/>
          </a:xfrm>
          <a:prstGeom prst="rect">
            <a:avLst/>
          </a:prstGeom>
        </p:spPr>
      </p:pic>
    </p:spTree>
    <p:extLst>
      <p:ext uri="{BB962C8B-B14F-4D97-AF65-F5344CB8AC3E}">
        <p14:creationId xmlns:p14="http://schemas.microsoft.com/office/powerpoint/2010/main" val="24011538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5920" y="1992086"/>
            <a:ext cx="29626560" cy="17611637"/>
          </a:xfrm>
        </p:spPr>
        <p:txBody>
          <a:bodyPr/>
          <a:lstStyle/>
          <a:p>
            <a:endParaRPr lang="en-US" dirty="0"/>
          </a:p>
          <a:p>
            <a:pPr marL="0" indent="0">
              <a:buNone/>
            </a:pP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0214" y="2188664"/>
            <a:ext cx="22957971" cy="17218480"/>
          </a:xfrm>
          <a:prstGeom prst="rect">
            <a:avLst/>
          </a:prstGeom>
        </p:spPr>
      </p:pic>
    </p:spTree>
    <p:extLst>
      <p:ext uri="{BB962C8B-B14F-4D97-AF65-F5344CB8AC3E}">
        <p14:creationId xmlns:p14="http://schemas.microsoft.com/office/powerpoint/2010/main" val="30567182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5920" y="1662545"/>
            <a:ext cx="29626560" cy="17941178"/>
          </a:xfrm>
        </p:spPr>
        <p:txBody>
          <a:bodyPr>
            <a:normAutofit fontScale="92500" lnSpcReduction="10000"/>
          </a:bodyPr>
          <a:lstStyle/>
          <a:p>
            <a:pPr marL="0" indent="0" algn="ctr">
              <a:buNone/>
            </a:pPr>
            <a:r>
              <a:rPr lang="en-US" sz="15000" b="1" dirty="0" smtClean="0">
                <a:solidFill>
                  <a:srgbClr val="FF0000"/>
                </a:solidFill>
              </a:rPr>
              <a:t>?</a:t>
            </a:r>
            <a:r>
              <a:rPr lang="en-US" sz="15000" b="1" dirty="0" smtClean="0"/>
              <a:t>?</a:t>
            </a:r>
            <a:r>
              <a:rPr lang="en-US" sz="15000" b="1" dirty="0" smtClean="0">
                <a:solidFill>
                  <a:srgbClr val="FF0000"/>
                </a:solidFill>
              </a:rPr>
              <a:t>?</a:t>
            </a:r>
          </a:p>
          <a:p>
            <a:pPr marL="0" indent="0" algn="ctr">
              <a:buNone/>
            </a:pPr>
            <a:r>
              <a:rPr lang="en-US" sz="9600" b="1" dirty="0" smtClean="0"/>
              <a:t>Rita Kohrman</a:t>
            </a:r>
            <a:br>
              <a:rPr lang="en-US" sz="9600" b="1" dirty="0" smtClean="0"/>
            </a:br>
            <a:r>
              <a:rPr lang="en-US" sz="9600" b="1" dirty="0" smtClean="0"/>
              <a:t>Education &amp; Juv/YA Librarian</a:t>
            </a:r>
            <a:br>
              <a:rPr lang="en-US" sz="9600" b="1" dirty="0" smtClean="0"/>
            </a:br>
            <a:r>
              <a:rPr lang="en-US" sz="9600" b="1" dirty="0" smtClean="0"/>
              <a:t>Grand Valley State University</a:t>
            </a:r>
            <a:br>
              <a:rPr lang="en-US" sz="9600" b="1" dirty="0" smtClean="0"/>
            </a:br>
            <a:r>
              <a:rPr lang="en-US" sz="9600" b="1" dirty="0" smtClean="0">
                <a:hlinkClick r:id="rId3"/>
              </a:rPr>
              <a:t>kohrmanr@gvsu.edu</a:t>
            </a:r>
            <a:endParaRPr lang="en-US" sz="9600" b="1" dirty="0" smtClean="0"/>
          </a:p>
          <a:p>
            <a:pPr marL="0" indent="0" algn="ctr">
              <a:buNone/>
            </a:pPr>
            <a:r>
              <a:rPr lang="en-US" sz="9600" b="1" dirty="0" smtClean="0"/>
              <a:t>616.331.2622</a:t>
            </a:r>
          </a:p>
          <a:p>
            <a:pPr marL="0" indent="0" algn="ctr">
              <a:buNone/>
            </a:pPr>
            <a:endParaRPr lang="en-US" sz="9600" b="1" dirty="0" smtClean="0"/>
          </a:p>
          <a:p>
            <a:pPr marL="0" indent="0" algn="ctr">
              <a:buNone/>
            </a:pPr>
            <a:r>
              <a:rPr lang="en-US" sz="9600" dirty="0" smtClean="0"/>
              <a:t>Article is found at</a:t>
            </a:r>
          </a:p>
          <a:p>
            <a:pPr marL="0" indent="0" algn="ctr">
              <a:buNone/>
            </a:pPr>
            <a:r>
              <a:rPr lang="en-US" sz="9600" dirty="0"/>
              <a:t>Kohrman, R. (2015). Current condition of Michigan curriculum materials centers and collections in academic institutions. </a:t>
            </a:r>
            <a:r>
              <a:rPr lang="en-US" sz="9600" i="1" dirty="0"/>
              <a:t>Education Libraries, 38</a:t>
            </a:r>
            <a:r>
              <a:rPr lang="en-US" sz="9600" dirty="0"/>
              <a:t>(1). Retrieved from</a:t>
            </a:r>
            <a:br>
              <a:rPr lang="en-US" sz="9600" dirty="0"/>
            </a:br>
            <a:r>
              <a:rPr lang="en-US" sz="9600" dirty="0">
                <a:hlinkClick r:id="rId4"/>
              </a:rPr>
              <a:t>http://educationlibraries.mcgill.ca/article/view/5</a:t>
            </a:r>
            <a:endParaRPr lang="en-US" sz="9600" b="1" dirty="0"/>
          </a:p>
        </p:txBody>
      </p:sp>
    </p:spTree>
    <p:extLst>
      <p:ext uri="{BB962C8B-B14F-4D97-AF65-F5344CB8AC3E}">
        <p14:creationId xmlns:p14="http://schemas.microsoft.com/office/powerpoint/2010/main" val="15436529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5920" y="1468582"/>
            <a:ext cx="29626560" cy="18135141"/>
          </a:xfrm>
        </p:spPr>
        <p:txBody>
          <a:bodyPr/>
          <a:lstStyle/>
          <a:p>
            <a:pPr marL="0" indent="0" algn="ctr">
              <a:buNone/>
            </a:pPr>
            <a:endParaRPr lang="en-US" dirty="0" smtClean="0"/>
          </a:p>
          <a:p>
            <a:pPr marL="0" indent="0" algn="ctr">
              <a:buNone/>
            </a:pPr>
            <a:r>
              <a:rPr lang="en-US" dirty="0" smtClean="0"/>
              <a:t>Complete </a:t>
            </a:r>
            <a:r>
              <a:rPr lang="en-US" dirty="0"/>
              <a:t>listing of </a:t>
            </a:r>
            <a:r>
              <a:rPr lang="en-US" dirty="0" smtClean="0"/>
              <a:t>Michigan Curriculum Materials Libraries </a:t>
            </a:r>
          </a:p>
          <a:p>
            <a:pPr marL="0" indent="0" algn="ctr">
              <a:buNone/>
            </a:pPr>
            <a:r>
              <a:rPr lang="en-US" dirty="0" smtClean="0"/>
              <a:t>@</a:t>
            </a:r>
          </a:p>
          <a:p>
            <a:pPr marL="0" indent="0" algn="ctr">
              <a:buNone/>
            </a:pPr>
            <a:r>
              <a:rPr lang="en-US" dirty="0" smtClean="0">
                <a:hlinkClick r:id="rId2"/>
              </a:rPr>
              <a:t>https</a:t>
            </a:r>
            <a:r>
              <a:rPr lang="en-US" dirty="0">
                <a:hlinkClick r:id="rId2"/>
              </a:rPr>
              <a:t>://michigancml.wikispaces.com</a:t>
            </a:r>
            <a:r>
              <a:rPr lang="en-US" dirty="0" smtClean="0">
                <a:hlinkClick r:id="rId2"/>
              </a:rPr>
              <a:t>/</a:t>
            </a: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7579666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1200333"/>
            <a:ext cx="27980640" cy="3339010"/>
          </a:xfrm>
        </p:spPr>
        <p:txBody>
          <a:bodyPr/>
          <a:lstStyle/>
          <a:p>
            <a:r>
              <a:rPr lang="en-US" dirty="0" smtClean="0"/>
              <a:t>Credits</a:t>
            </a:r>
            <a:endParaRPr lang="en-US" dirty="0"/>
          </a:p>
        </p:txBody>
      </p:sp>
      <p:sp>
        <p:nvSpPr>
          <p:cNvPr id="3" name="Subtitle 2"/>
          <p:cNvSpPr>
            <a:spLocks noGrp="1"/>
          </p:cNvSpPr>
          <p:nvPr>
            <p:ph type="subTitle" idx="1"/>
          </p:nvPr>
        </p:nvSpPr>
        <p:spPr>
          <a:xfrm>
            <a:off x="1338943" y="5094513"/>
            <a:ext cx="30567086" cy="16034657"/>
          </a:xfrm>
        </p:spPr>
        <p:txBody>
          <a:bodyPr>
            <a:normAutofit/>
          </a:bodyPr>
          <a:lstStyle/>
          <a:p>
            <a:pPr algn="l"/>
            <a:r>
              <a:rPr lang="en-US" sz="4000" dirty="0" smtClean="0">
                <a:solidFill>
                  <a:schemeClr val="tx1"/>
                </a:solidFill>
              </a:rPr>
              <a:t>Slide 2:  (1) Appendix: Fundamental curriculum questions. (2010). In C. </a:t>
            </a:r>
            <a:r>
              <a:rPr lang="en-US" sz="4000" dirty="0" err="1" smtClean="0">
                <a:solidFill>
                  <a:schemeClr val="tx1"/>
                </a:solidFill>
              </a:rPr>
              <a:t>Kridel</a:t>
            </a:r>
            <a:r>
              <a:rPr lang="en-US" sz="4000" dirty="0" smtClean="0">
                <a:solidFill>
                  <a:schemeClr val="tx1"/>
                </a:solidFill>
              </a:rPr>
              <a:t> (Ed.), </a:t>
            </a:r>
            <a:r>
              <a:rPr lang="en-US" sz="4000" i="1" dirty="0" smtClean="0">
                <a:solidFill>
                  <a:schemeClr val="tx1"/>
                </a:solidFill>
              </a:rPr>
              <a:t>Encyclopedia of curriculum studies </a:t>
            </a:r>
            <a:r>
              <a:rPr lang="en-US" sz="4000" dirty="0" smtClean="0">
                <a:solidFill>
                  <a:schemeClr val="tx1"/>
                </a:solidFill>
              </a:rPr>
              <a:t>(Vol. 2, pp. 953-970). Thousand Oaks, CA: Sage.</a:t>
            </a:r>
          </a:p>
          <a:p>
            <a:pPr lvl="0" algn="l"/>
            <a:r>
              <a:rPr lang="en-US" sz="4000" dirty="0" smtClean="0">
                <a:solidFill>
                  <a:schemeClr val="tx1"/>
                </a:solidFill>
              </a:rPr>
              <a:t>Slide </a:t>
            </a:r>
            <a:r>
              <a:rPr lang="en-US" sz="4000" dirty="0" smtClean="0">
                <a:solidFill>
                  <a:schemeClr val="tx1"/>
                </a:solidFill>
              </a:rPr>
              <a:t>12: (2) Leary</a:t>
            </a:r>
            <a:r>
              <a:rPr lang="en-US" sz="4000" dirty="0">
                <a:solidFill>
                  <a:schemeClr val="tx1"/>
                </a:solidFill>
              </a:rPr>
              <a:t>, B. L. (1938). </a:t>
            </a:r>
            <a:r>
              <a:rPr lang="en-US" sz="4000" i="1" dirty="0">
                <a:solidFill>
                  <a:schemeClr val="tx1"/>
                </a:solidFill>
              </a:rPr>
              <a:t>Curriculum laboratories and divisions: Their organization and function in State Departments of Education</a:t>
            </a:r>
            <a:r>
              <a:rPr lang="en-US" sz="4000" dirty="0">
                <a:solidFill>
                  <a:schemeClr val="tx1"/>
                </a:solidFill>
              </a:rPr>
              <a:t>. Bulletin 1938, No. 7. Washington, DC: Government Printing Office, Retrieved from ERIC database. (ED542801)</a:t>
            </a:r>
          </a:p>
          <a:p>
            <a:pPr lvl="0" algn="l"/>
            <a:r>
              <a:rPr lang="en-US" sz="4000" dirty="0" smtClean="0">
                <a:solidFill>
                  <a:schemeClr val="tx1"/>
                </a:solidFill>
              </a:rPr>
              <a:t>(3) Drag</a:t>
            </a:r>
            <a:r>
              <a:rPr lang="en-US" sz="4000" dirty="0">
                <a:solidFill>
                  <a:schemeClr val="tx1"/>
                </a:solidFill>
              </a:rPr>
              <a:t>, F. (1947). </a:t>
            </a:r>
            <a:r>
              <a:rPr lang="en-US" sz="4000" i="1" dirty="0">
                <a:solidFill>
                  <a:schemeClr val="tx1"/>
                </a:solidFill>
              </a:rPr>
              <a:t>Curriculum laboratories in the United States.</a:t>
            </a:r>
            <a:r>
              <a:rPr lang="en-US" sz="4000" dirty="0">
                <a:solidFill>
                  <a:schemeClr val="tx1"/>
                </a:solidFill>
              </a:rPr>
              <a:t> Education Monograph, No. 15. San Diego, CA: Curriculum Laboratory, Office of the Superintendent of Schools, Sand Diego County.</a:t>
            </a:r>
          </a:p>
          <a:p>
            <a:pPr algn="l"/>
            <a:r>
              <a:rPr lang="en-US" sz="4000" dirty="0" smtClean="0">
                <a:solidFill>
                  <a:schemeClr val="tx1"/>
                </a:solidFill>
              </a:rPr>
              <a:t>(4) ACRL</a:t>
            </a:r>
            <a:r>
              <a:rPr lang="en-US" sz="4000" dirty="0">
                <a:solidFill>
                  <a:schemeClr val="tx1"/>
                </a:solidFill>
              </a:rPr>
              <a:t>, EBSS. (2009). </a:t>
            </a:r>
            <a:r>
              <a:rPr lang="en-US" sz="4000" i="1" dirty="0">
                <a:solidFill>
                  <a:schemeClr val="tx1"/>
                </a:solidFill>
              </a:rPr>
              <a:t>Directory of curriculum centers</a:t>
            </a:r>
            <a:r>
              <a:rPr lang="en-US" sz="4000" dirty="0">
                <a:solidFill>
                  <a:schemeClr val="tx1"/>
                </a:solidFill>
              </a:rPr>
              <a:t> (6</a:t>
            </a:r>
            <a:r>
              <a:rPr lang="en-US" sz="4000" baseline="30000" dirty="0">
                <a:solidFill>
                  <a:schemeClr val="tx1"/>
                </a:solidFill>
              </a:rPr>
              <a:t>th</a:t>
            </a:r>
            <a:r>
              <a:rPr lang="en-US" sz="4000" dirty="0">
                <a:solidFill>
                  <a:schemeClr val="tx1"/>
                </a:solidFill>
              </a:rPr>
              <a:t> ed.). Chicago, IL: ACRL</a:t>
            </a:r>
            <a:r>
              <a:rPr lang="en-US" sz="4000" dirty="0" smtClean="0">
                <a:solidFill>
                  <a:schemeClr val="tx1"/>
                </a:solidFill>
              </a:rPr>
              <a:t>.</a:t>
            </a:r>
          </a:p>
          <a:p>
            <a:pPr algn="l"/>
            <a:r>
              <a:rPr lang="en-US" sz="4000" dirty="0" smtClean="0">
                <a:solidFill>
                  <a:schemeClr val="tx1"/>
                </a:solidFill>
              </a:rPr>
              <a:t>EME</a:t>
            </a:r>
            <a:r>
              <a:rPr lang="en-US" sz="4000" dirty="0">
                <a:solidFill>
                  <a:schemeClr val="tx1"/>
                </a:solidFill>
              </a:rPr>
              <a:t>. (</a:t>
            </a:r>
            <a:r>
              <a:rPr lang="en-US" sz="4000" dirty="0" err="1">
                <a:solidFill>
                  <a:schemeClr val="tx1"/>
                </a:solidFill>
              </a:rPr>
              <a:t>n.d.</a:t>
            </a:r>
            <a:r>
              <a:rPr lang="en-US" sz="4000" dirty="0">
                <a:solidFill>
                  <a:schemeClr val="tx1"/>
                </a:solidFill>
              </a:rPr>
              <a:t>). Bookshelf. Retrieved from </a:t>
            </a:r>
            <a:r>
              <a:rPr lang="en-US" sz="4000" dirty="0">
                <a:hlinkClick r:id="rId2"/>
              </a:rPr>
              <a:t>https://pixabay.com/en/books-bookshelf-shelf-reading-797418/</a:t>
            </a:r>
            <a:r>
              <a:rPr lang="en-US" sz="4000" dirty="0"/>
              <a:t> </a:t>
            </a:r>
            <a:r>
              <a:rPr lang="en-US" sz="4000" dirty="0">
                <a:solidFill>
                  <a:schemeClr val="tx1"/>
                </a:solidFill>
              </a:rPr>
              <a:t>CC0 Domain.</a:t>
            </a:r>
          </a:p>
          <a:p>
            <a:pPr algn="l" defTabSz="914400">
              <a:spcBef>
                <a:spcPts val="0"/>
              </a:spcBef>
              <a:defRPr/>
            </a:pPr>
            <a:r>
              <a:rPr lang="en-US" sz="4000" dirty="0">
                <a:solidFill>
                  <a:schemeClr val="tx1"/>
                </a:solidFill>
              </a:rPr>
              <a:t>Unknown. (</a:t>
            </a:r>
            <a:r>
              <a:rPr lang="en-US" sz="4000" dirty="0" err="1">
                <a:solidFill>
                  <a:schemeClr val="tx1"/>
                </a:solidFill>
              </a:rPr>
              <a:t>n.d.</a:t>
            </a:r>
            <a:r>
              <a:rPr lang="en-US" sz="4000" dirty="0">
                <a:solidFill>
                  <a:schemeClr val="tx1"/>
                </a:solidFill>
              </a:rPr>
              <a:t>). Putnam School. Retrieved from </a:t>
            </a:r>
            <a:r>
              <a:rPr lang="en-US" sz="4000" dirty="0">
                <a:hlinkClick r:id="rId3"/>
              </a:rPr>
              <a:t>https://commons.wikimedia.org/wiki/File%3A1892_PutnamSchool_Boston.jpg</a:t>
            </a:r>
            <a:r>
              <a:rPr lang="en-US" sz="4000" dirty="0"/>
              <a:t> </a:t>
            </a:r>
          </a:p>
          <a:p>
            <a:pPr algn="l" defTabSz="914400">
              <a:spcBef>
                <a:spcPts val="0"/>
              </a:spcBef>
              <a:defRPr/>
            </a:pPr>
            <a:r>
              <a:rPr lang="en-US" sz="4000" dirty="0" err="1">
                <a:solidFill>
                  <a:schemeClr val="tx1"/>
                </a:solidFill>
              </a:rPr>
              <a:t>cocoparisienne</a:t>
            </a:r>
            <a:r>
              <a:rPr lang="en-US" sz="4000" dirty="0">
                <a:solidFill>
                  <a:schemeClr val="tx1"/>
                </a:solidFill>
              </a:rPr>
              <a:t>. (</a:t>
            </a:r>
            <a:r>
              <a:rPr lang="en-US" sz="4000" dirty="0" err="1">
                <a:solidFill>
                  <a:schemeClr val="tx1"/>
                </a:solidFill>
              </a:rPr>
              <a:t>n.d.</a:t>
            </a:r>
            <a:r>
              <a:rPr lang="en-US" sz="4000" dirty="0">
                <a:solidFill>
                  <a:schemeClr val="tx1"/>
                </a:solidFill>
              </a:rPr>
              <a:t>). Escalator. Retrieved from </a:t>
            </a:r>
            <a:r>
              <a:rPr lang="en-US" sz="4000" dirty="0">
                <a:hlinkClick r:id="rId4"/>
              </a:rPr>
              <a:t>https://pixabay.com/en/escalator-stairs-metal-segments-283448/</a:t>
            </a:r>
            <a:r>
              <a:rPr lang="en-US" sz="4000" dirty="0"/>
              <a:t>  </a:t>
            </a:r>
            <a:r>
              <a:rPr lang="en-US" sz="4000" dirty="0">
                <a:solidFill>
                  <a:schemeClr val="tx1"/>
                </a:solidFill>
              </a:rPr>
              <a:t>CC0 Domain. </a:t>
            </a:r>
          </a:p>
          <a:p>
            <a:pPr algn="l"/>
            <a:r>
              <a:rPr lang="en-US" sz="3900" dirty="0" smtClean="0">
                <a:solidFill>
                  <a:schemeClr val="tx1"/>
                </a:solidFill>
              </a:rPr>
              <a:t>Slide </a:t>
            </a:r>
            <a:r>
              <a:rPr lang="en-US" sz="3900" dirty="0" smtClean="0">
                <a:solidFill>
                  <a:schemeClr val="tx1"/>
                </a:solidFill>
              </a:rPr>
              <a:t>13: </a:t>
            </a:r>
            <a:r>
              <a:rPr lang="en-US" sz="4000" dirty="0" err="1">
                <a:solidFill>
                  <a:schemeClr val="tx1"/>
                </a:solidFill>
              </a:rPr>
              <a:t>klimkin</a:t>
            </a:r>
            <a:r>
              <a:rPr lang="en-US" sz="4000" dirty="0">
                <a:solidFill>
                  <a:schemeClr val="tx1"/>
                </a:solidFill>
              </a:rPr>
              <a:t>. (</a:t>
            </a:r>
            <a:r>
              <a:rPr lang="en-US" sz="4000" dirty="0" err="1">
                <a:solidFill>
                  <a:schemeClr val="tx1"/>
                </a:solidFill>
              </a:rPr>
              <a:t>n.d.</a:t>
            </a:r>
            <a:r>
              <a:rPr lang="en-US" sz="4000" dirty="0">
                <a:solidFill>
                  <a:schemeClr val="tx1"/>
                </a:solidFill>
              </a:rPr>
              <a:t>). Repository. Retrieved from </a:t>
            </a:r>
            <a:r>
              <a:rPr lang="en-US" sz="4000" u="sng" dirty="0">
                <a:solidFill>
                  <a:schemeClr val="tx1"/>
                </a:solidFill>
                <a:hlinkClick r:id="rId5"/>
              </a:rPr>
              <a:t>https://pixabay.com/en/repository-stock-books-shelves-pen-995180/</a:t>
            </a:r>
            <a:r>
              <a:rPr lang="en-US" sz="4000" dirty="0">
                <a:solidFill>
                  <a:schemeClr val="tx1"/>
                </a:solidFill>
              </a:rPr>
              <a:t> CC0 </a:t>
            </a:r>
            <a:r>
              <a:rPr lang="en-US" sz="4000" dirty="0" smtClean="0">
                <a:solidFill>
                  <a:schemeClr val="tx1"/>
                </a:solidFill>
              </a:rPr>
              <a:t>Domain.</a:t>
            </a:r>
            <a:endParaRPr lang="en-US" sz="3900" dirty="0"/>
          </a:p>
          <a:p>
            <a:pPr algn="l"/>
            <a:r>
              <a:rPr lang="en-US" sz="3900" dirty="0" smtClean="0">
                <a:solidFill>
                  <a:schemeClr val="tx1"/>
                </a:solidFill>
              </a:rPr>
              <a:t>Slide </a:t>
            </a:r>
            <a:r>
              <a:rPr lang="en-US" sz="3900" dirty="0" smtClean="0">
                <a:solidFill>
                  <a:schemeClr val="tx1"/>
                </a:solidFill>
              </a:rPr>
              <a:t>14: </a:t>
            </a:r>
            <a:r>
              <a:rPr lang="en-US" sz="4000" dirty="0" err="1">
                <a:solidFill>
                  <a:schemeClr val="tx1"/>
                </a:solidFill>
              </a:rPr>
              <a:t>ed_davad</a:t>
            </a:r>
            <a:r>
              <a:rPr lang="en-US" sz="4000" dirty="0">
                <a:solidFill>
                  <a:schemeClr val="tx1"/>
                </a:solidFill>
              </a:rPr>
              <a:t>. (</a:t>
            </a:r>
            <a:r>
              <a:rPr lang="en-US" sz="4000" dirty="0" err="1">
                <a:solidFill>
                  <a:schemeClr val="tx1"/>
                </a:solidFill>
              </a:rPr>
              <a:t>n.d.</a:t>
            </a:r>
            <a:r>
              <a:rPr lang="en-US" sz="4000" dirty="0">
                <a:solidFill>
                  <a:schemeClr val="tx1"/>
                </a:solidFill>
              </a:rPr>
              <a:t>). Figures. Retrieved from </a:t>
            </a:r>
            <a:r>
              <a:rPr lang="en-US" sz="4000" u="sng" dirty="0">
                <a:solidFill>
                  <a:schemeClr val="tx1"/>
                </a:solidFill>
                <a:hlinkClick r:id="rId6"/>
              </a:rPr>
              <a:t>https://pixabay.com/en/figures-toy-bus-talking-men-368751/</a:t>
            </a:r>
            <a:r>
              <a:rPr lang="en-US" sz="4000" dirty="0">
                <a:solidFill>
                  <a:schemeClr val="tx1"/>
                </a:solidFill>
              </a:rPr>
              <a:t>  CC0 Domain.</a:t>
            </a:r>
          </a:p>
          <a:p>
            <a:pPr algn="l"/>
            <a:endParaRPr lang="en-US" sz="4000" dirty="0" smtClean="0">
              <a:solidFill>
                <a:schemeClr val="tx1"/>
              </a:solidFill>
            </a:endParaRPr>
          </a:p>
        </p:txBody>
      </p:sp>
    </p:spTree>
    <p:extLst>
      <p:ext uri="{BB962C8B-B14F-4D97-AF65-F5344CB8AC3E}">
        <p14:creationId xmlns:p14="http://schemas.microsoft.com/office/powerpoint/2010/main" val="36760476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From Collections to Laboratories to Centers/Libraries …</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45920" y="5424916"/>
            <a:ext cx="9987380" cy="5578888"/>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58808" y="8998130"/>
            <a:ext cx="8572381" cy="5190309"/>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149161" y="14188439"/>
            <a:ext cx="8515895" cy="5578889"/>
          </a:xfrm>
          <a:prstGeom prst="rect">
            <a:avLst/>
          </a:prstGeom>
        </p:spPr>
      </p:pic>
    </p:spTree>
    <p:extLst>
      <p:ext uri="{BB962C8B-B14F-4D97-AF65-F5344CB8AC3E}">
        <p14:creationId xmlns:p14="http://schemas.microsoft.com/office/powerpoint/2010/main" val="3951355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p Ribbon 6"/>
          <p:cNvSpPr/>
          <p:nvPr/>
        </p:nvSpPr>
        <p:spPr>
          <a:xfrm rot="21010457">
            <a:off x="97132" y="4434002"/>
            <a:ext cx="9805289" cy="1981200"/>
          </a:xfrm>
          <a:prstGeom prst="ribbon2">
            <a:avLst>
              <a:gd name="adj1" fmla="val 16667"/>
              <a:gd name="adj2" fmla="val 72894"/>
            </a:avLst>
          </a:prstGeom>
          <a:solidFill>
            <a:srgbClr val="00407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657685" y="0"/>
            <a:ext cx="31603214" cy="3523248"/>
          </a:xfrm>
          <a:prstGeom prst="rect">
            <a:avLst/>
          </a:prstGeom>
          <a:solidFill>
            <a:srgbClr val="00407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791134" y="491716"/>
            <a:ext cx="28562721" cy="2539816"/>
          </a:xfrm>
        </p:spPr>
        <p:txBody>
          <a:bodyPr>
            <a:noAutofit/>
          </a:bodyPr>
          <a:lstStyle/>
          <a:p>
            <a:r>
              <a:rPr lang="en-US" sz="8000" dirty="0">
                <a:solidFill>
                  <a:schemeClr val="bg1"/>
                </a:solidFill>
                <a:latin typeface="Corbel" pitchFamily="34" charset="0"/>
              </a:rPr>
              <a:t>Current </a:t>
            </a:r>
            <a:r>
              <a:rPr lang="en-US" sz="8000" dirty="0" smtClean="0">
                <a:solidFill>
                  <a:schemeClr val="bg1"/>
                </a:solidFill>
                <a:latin typeface="Corbel" pitchFamily="34" charset="0"/>
              </a:rPr>
              <a:t>Condition of </a:t>
            </a:r>
            <a:r>
              <a:rPr lang="en-US" sz="8000" dirty="0">
                <a:solidFill>
                  <a:schemeClr val="bg1"/>
                </a:solidFill>
                <a:latin typeface="Corbel" pitchFamily="34" charset="0"/>
              </a:rPr>
              <a:t>Curriculum Materials </a:t>
            </a:r>
            <a:r>
              <a:rPr lang="en-US" sz="8000" dirty="0" smtClean="0">
                <a:solidFill>
                  <a:schemeClr val="bg1"/>
                </a:solidFill>
                <a:latin typeface="Corbel" pitchFamily="34" charset="0"/>
              </a:rPr>
              <a:t>Centers &amp; Collections </a:t>
            </a:r>
            <a:br>
              <a:rPr lang="en-US" sz="8000" dirty="0" smtClean="0">
                <a:solidFill>
                  <a:schemeClr val="bg1"/>
                </a:solidFill>
                <a:latin typeface="Corbel" pitchFamily="34" charset="0"/>
              </a:rPr>
            </a:br>
            <a:r>
              <a:rPr lang="en-US" sz="8000" dirty="0" smtClean="0">
                <a:solidFill>
                  <a:schemeClr val="bg1"/>
                </a:solidFill>
                <a:latin typeface="Corbel" pitchFamily="34" charset="0"/>
              </a:rPr>
              <a:t>in Academic Institutions in the State </a:t>
            </a:r>
            <a:r>
              <a:rPr lang="en-US" sz="8000" smtClean="0">
                <a:solidFill>
                  <a:schemeClr val="bg1"/>
                </a:solidFill>
                <a:latin typeface="Corbel" pitchFamily="34" charset="0"/>
              </a:rPr>
              <a:t>of Michigan-2014</a:t>
            </a:r>
            <a:endParaRPr lang="en-US" sz="8000" dirty="0">
              <a:solidFill>
                <a:schemeClr val="bg1"/>
              </a:solidFill>
              <a:latin typeface="Corbel" pitchFamily="34" charset="0"/>
            </a:endParaRPr>
          </a:p>
        </p:txBody>
      </p:sp>
      <p:pic>
        <p:nvPicPr>
          <p:cNvPr id="4" name="Picture 3" descr="Markleft_Libraries_2C_R.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91969" y="20490511"/>
            <a:ext cx="4077637" cy="1168985"/>
          </a:xfrm>
          <a:prstGeom prst="rect">
            <a:avLst/>
          </a:prstGeom>
        </p:spPr>
      </p:pic>
      <p:sp>
        <p:nvSpPr>
          <p:cNvPr id="6" name="TextBox 5"/>
          <p:cNvSpPr txBox="1"/>
          <p:nvPr/>
        </p:nvSpPr>
        <p:spPr>
          <a:xfrm>
            <a:off x="12131569" y="3523248"/>
            <a:ext cx="23847036" cy="830997"/>
          </a:xfrm>
          <a:prstGeom prst="rect">
            <a:avLst/>
          </a:prstGeom>
          <a:noFill/>
        </p:spPr>
        <p:txBody>
          <a:bodyPr wrap="square" rtlCol="0">
            <a:spAutoFit/>
          </a:bodyPr>
          <a:lstStyle/>
          <a:p>
            <a:pPr algn="ctr"/>
            <a:r>
              <a:rPr lang="en-US" sz="4800" spc="-50" dirty="0" smtClean="0">
                <a:latin typeface="Gill Sans MT" pitchFamily="34" charset="0"/>
              </a:rPr>
              <a:t>Rita Kohrman, Grand Valley State University,  kohrmanr@gvsu.edu</a:t>
            </a:r>
            <a:endParaRPr lang="en-US" sz="4800" spc="-50" dirty="0">
              <a:latin typeface="Gill Sans MT" pitchFamily="34" charset="0"/>
            </a:endParaRPr>
          </a:p>
        </p:txBody>
      </p:sp>
      <p:sp>
        <p:nvSpPr>
          <p:cNvPr id="3" name="TextBox 2"/>
          <p:cNvSpPr txBox="1"/>
          <p:nvPr/>
        </p:nvSpPr>
        <p:spPr>
          <a:xfrm rot="21038735">
            <a:off x="1888930" y="4653483"/>
            <a:ext cx="6299200" cy="1046440"/>
          </a:xfrm>
          <a:prstGeom prst="rect">
            <a:avLst/>
          </a:prstGeom>
          <a:noFill/>
          <a:ln>
            <a:noFill/>
          </a:ln>
        </p:spPr>
        <p:txBody>
          <a:bodyPr wrap="square" rtlCol="0">
            <a:spAutoFit/>
          </a:bodyPr>
          <a:lstStyle/>
          <a:p>
            <a:pPr algn="ctr"/>
            <a:r>
              <a:rPr lang="en-US" b="1" dirty="0" smtClean="0">
                <a:solidFill>
                  <a:schemeClr val="bg1"/>
                </a:solidFill>
                <a:latin typeface="Corbel" pitchFamily="34" charset="0"/>
              </a:rPr>
              <a:t>Since 2005</a:t>
            </a:r>
            <a:endParaRPr lang="en-US" b="1" dirty="0">
              <a:solidFill>
                <a:schemeClr val="bg1"/>
              </a:solidFill>
              <a:latin typeface="Corbel" pitchFamily="34" charset="0"/>
            </a:endParaRPr>
          </a:p>
        </p:txBody>
      </p:sp>
      <p:sp>
        <p:nvSpPr>
          <p:cNvPr id="17" name="Up Ribbon 16"/>
          <p:cNvSpPr/>
          <p:nvPr/>
        </p:nvSpPr>
        <p:spPr>
          <a:xfrm rot="21010457">
            <a:off x="826469" y="14306567"/>
            <a:ext cx="9805289" cy="1981200"/>
          </a:xfrm>
          <a:prstGeom prst="ribbon2">
            <a:avLst>
              <a:gd name="adj1" fmla="val 16667"/>
              <a:gd name="adj2" fmla="val 72894"/>
            </a:avLst>
          </a:prstGeom>
          <a:solidFill>
            <a:srgbClr val="00407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rot="21038735">
            <a:off x="2195376" y="14541818"/>
            <a:ext cx="7642416" cy="1046440"/>
          </a:xfrm>
          <a:prstGeom prst="rect">
            <a:avLst/>
          </a:prstGeom>
          <a:noFill/>
          <a:ln>
            <a:noFill/>
          </a:ln>
        </p:spPr>
        <p:txBody>
          <a:bodyPr wrap="square" rtlCol="0">
            <a:spAutoFit/>
          </a:bodyPr>
          <a:lstStyle/>
          <a:p>
            <a:r>
              <a:rPr lang="en-US" b="1" dirty="0" smtClean="0">
                <a:solidFill>
                  <a:schemeClr val="bg1"/>
                </a:solidFill>
                <a:latin typeface="Corbel" pitchFamily="34" charset="0"/>
              </a:rPr>
              <a:t>Reasons </a:t>
            </a:r>
            <a:r>
              <a:rPr lang="en-US" sz="5800" b="1" dirty="0" smtClean="0">
                <a:solidFill>
                  <a:schemeClr val="bg1"/>
                </a:solidFill>
                <a:latin typeface="Corbel" pitchFamily="34" charset="0"/>
              </a:rPr>
              <a:t>for</a:t>
            </a:r>
            <a:r>
              <a:rPr lang="en-US" b="1" dirty="0" smtClean="0">
                <a:solidFill>
                  <a:schemeClr val="bg1"/>
                </a:solidFill>
                <a:latin typeface="Corbel" pitchFamily="34" charset="0"/>
              </a:rPr>
              <a:t> Changes</a:t>
            </a:r>
            <a:endParaRPr lang="en-US" b="1" dirty="0">
              <a:solidFill>
                <a:schemeClr val="bg1"/>
              </a:solidFill>
              <a:latin typeface="Corbel" pitchFamily="34" charset="0"/>
            </a:endParaRPr>
          </a:p>
        </p:txBody>
      </p:sp>
      <p:sp>
        <p:nvSpPr>
          <p:cNvPr id="8" name="&quot;No&quot; Symbol 7"/>
          <p:cNvSpPr/>
          <p:nvPr/>
        </p:nvSpPr>
        <p:spPr>
          <a:xfrm>
            <a:off x="6041713" y="7719856"/>
            <a:ext cx="3162300" cy="2950842"/>
          </a:xfrm>
          <a:prstGeom prst="noSmoking">
            <a:avLst/>
          </a:prstGeom>
          <a:solidFill>
            <a:srgbClr val="FFCC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5451816" y="11213209"/>
            <a:ext cx="4342093" cy="1046440"/>
          </a:xfrm>
          <a:prstGeom prst="rect">
            <a:avLst/>
          </a:prstGeom>
          <a:noFill/>
        </p:spPr>
        <p:txBody>
          <a:bodyPr wrap="square" rtlCol="0">
            <a:spAutoFit/>
          </a:bodyPr>
          <a:lstStyle/>
          <a:p>
            <a:r>
              <a:rPr lang="en-US" b="1" dirty="0" smtClean="0"/>
              <a:t> 27%  Closed</a:t>
            </a:r>
            <a:endParaRPr lang="en-US" b="1" dirty="0"/>
          </a:p>
        </p:txBody>
      </p:sp>
      <p:sp>
        <p:nvSpPr>
          <p:cNvPr id="12" name="TextBox 11"/>
          <p:cNvSpPr txBox="1"/>
          <p:nvPr/>
        </p:nvSpPr>
        <p:spPr>
          <a:xfrm>
            <a:off x="5319324" y="12228089"/>
            <a:ext cx="6057900" cy="707886"/>
          </a:xfrm>
          <a:prstGeom prst="rect">
            <a:avLst/>
          </a:prstGeom>
          <a:noFill/>
        </p:spPr>
        <p:txBody>
          <a:bodyPr wrap="square" rtlCol="0">
            <a:spAutoFit/>
          </a:bodyPr>
          <a:lstStyle/>
          <a:p>
            <a:r>
              <a:rPr lang="en-US" sz="4000" dirty="0"/>
              <a:t>n</a:t>
            </a:r>
            <a:r>
              <a:rPr lang="en-US" sz="4000" dirty="0" smtClean="0"/>
              <a:t>o longer in operation</a:t>
            </a:r>
            <a:endParaRPr lang="en-US" sz="4000" dirty="0"/>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33482" y="7962336"/>
            <a:ext cx="4995771" cy="3108479"/>
          </a:xfrm>
          <a:prstGeom prst="rect">
            <a:avLst/>
          </a:prstGeom>
        </p:spPr>
      </p:pic>
      <p:sp>
        <p:nvSpPr>
          <p:cNvPr id="23" name="TextBox 22"/>
          <p:cNvSpPr txBox="1"/>
          <p:nvPr/>
        </p:nvSpPr>
        <p:spPr>
          <a:xfrm>
            <a:off x="10489502" y="11192018"/>
            <a:ext cx="5468020" cy="1046440"/>
          </a:xfrm>
          <a:prstGeom prst="rect">
            <a:avLst/>
          </a:prstGeom>
          <a:noFill/>
        </p:spPr>
        <p:txBody>
          <a:bodyPr wrap="square" rtlCol="0">
            <a:spAutoFit/>
          </a:bodyPr>
          <a:lstStyle/>
          <a:p>
            <a:r>
              <a:rPr lang="en-US" b="1" dirty="0" smtClean="0"/>
              <a:t> 23%  Relocated</a:t>
            </a:r>
            <a:endParaRPr lang="en-US" b="1" dirty="0"/>
          </a:p>
        </p:txBody>
      </p:sp>
      <p:sp>
        <p:nvSpPr>
          <p:cNvPr id="25" name="TextBox 24"/>
          <p:cNvSpPr txBox="1"/>
          <p:nvPr/>
        </p:nvSpPr>
        <p:spPr>
          <a:xfrm>
            <a:off x="10956684" y="12120613"/>
            <a:ext cx="4995771" cy="707886"/>
          </a:xfrm>
          <a:prstGeom prst="rect">
            <a:avLst/>
          </a:prstGeom>
          <a:noFill/>
        </p:spPr>
        <p:txBody>
          <a:bodyPr wrap="square" rtlCol="0">
            <a:spAutoFit/>
          </a:bodyPr>
          <a:lstStyle/>
          <a:p>
            <a:r>
              <a:rPr lang="en-US" sz="4000" dirty="0"/>
              <a:t>m</a:t>
            </a:r>
            <a:r>
              <a:rPr lang="en-US" sz="4000" dirty="0" smtClean="0"/>
              <a:t>oved to main library</a:t>
            </a:r>
            <a:endParaRPr lang="en-US" sz="4000" dirty="0"/>
          </a:p>
        </p:txBody>
      </p:sp>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3692" y="7398415"/>
            <a:ext cx="4572000" cy="3429000"/>
          </a:xfrm>
          <a:prstGeom prst="rect">
            <a:avLst/>
          </a:prstGeom>
        </p:spPr>
      </p:pic>
      <p:sp>
        <p:nvSpPr>
          <p:cNvPr id="27" name="TextBox 26"/>
          <p:cNvSpPr txBox="1"/>
          <p:nvPr/>
        </p:nvSpPr>
        <p:spPr>
          <a:xfrm>
            <a:off x="-146843" y="11194672"/>
            <a:ext cx="5875956" cy="1046440"/>
          </a:xfrm>
          <a:prstGeom prst="rect">
            <a:avLst/>
          </a:prstGeom>
          <a:noFill/>
        </p:spPr>
        <p:txBody>
          <a:bodyPr wrap="square" rtlCol="0">
            <a:spAutoFit/>
          </a:bodyPr>
          <a:lstStyle/>
          <a:p>
            <a:pPr algn="ctr"/>
            <a:r>
              <a:rPr lang="en-US" b="1" dirty="0" smtClean="0"/>
              <a:t>62%  Static</a:t>
            </a:r>
            <a:endParaRPr lang="en-US" b="1" dirty="0"/>
          </a:p>
        </p:txBody>
      </p:sp>
      <p:sp>
        <p:nvSpPr>
          <p:cNvPr id="28" name="TextBox 27"/>
          <p:cNvSpPr txBox="1"/>
          <p:nvPr/>
        </p:nvSpPr>
        <p:spPr>
          <a:xfrm>
            <a:off x="0" y="12200959"/>
            <a:ext cx="4899384" cy="707886"/>
          </a:xfrm>
          <a:prstGeom prst="rect">
            <a:avLst/>
          </a:prstGeom>
          <a:noFill/>
        </p:spPr>
        <p:txBody>
          <a:bodyPr wrap="square" rtlCol="0">
            <a:spAutoFit/>
          </a:bodyPr>
          <a:lstStyle/>
          <a:p>
            <a:pPr algn="ctr"/>
            <a:r>
              <a:rPr lang="en-US" sz="4000" dirty="0" smtClean="0"/>
              <a:t>     no major changes</a:t>
            </a:r>
            <a:endParaRPr lang="en-US" sz="4000" dirty="0"/>
          </a:p>
        </p:txBody>
      </p:sp>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644725" y="6989418"/>
            <a:ext cx="3860953" cy="3860953"/>
          </a:xfrm>
          <a:prstGeom prst="rect">
            <a:avLst/>
          </a:prstGeom>
        </p:spPr>
      </p:pic>
      <p:sp>
        <p:nvSpPr>
          <p:cNvPr id="30" name="TextBox 29"/>
          <p:cNvSpPr txBox="1"/>
          <p:nvPr/>
        </p:nvSpPr>
        <p:spPr>
          <a:xfrm>
            <a:off x="22462621" y="11213631"/>
            <a:ext cx="4345548" cy="1046440"/>
          </a:xfrm>
          <a:prstGeom prst="rect">
            <a:avLst/>
          </a:prstGeom>
          <a:noFill/>
        </p:spPr>
        <p:txBody>
          <a:bodyPr wrap="square" rtlCol="0">
            <a:spAutoFit/>
          </a:bodyPr>
          <a:lstStyle/>
          <a:p>
            <a:r>
              <a:rPr lang="en-US" b="1" dirty="0" smtClean="0"/>
              <a:t> 4%  Merged</a:t>
            </a:r>
            <a:endParaRPr lang="en-US" b="1" dirty="0"/>
          </a:p>
        </p:txBody>
      </p:sp>
      <p:sp>
        <p:nvSpPr>
          <p:cNvPr id="31" name="TextBox 30"/>
          <p:cNvSpPr txBox="1"/>
          <p:nvPr/>
        </p:nvSpPr>
        <p:spPr>
          <a:xfrm>
            <a:off x="21546251" y="12210064"/>
            <a:ext cx="6057900" cy="707886"/>
          </a:xfrm>
          <a:prstGeom prst="rect">
            <a:avLst/>
          </a:prstGeom>
          <a:noFill/>
        </p:spPr>
        <p:txBody>
          <a:bodyPr wrap="square" rtlCol="0">
            <a:spAutoFit/>
          </a:bodyPr>
          <a:lstStyle/>
          <a:p>
            <a:r>
              <a:rPr lang="en-US" sz="4000" dirty="0" smtClean="0"/>
              <a:t>     two facilities became one</a:t>
            </a:r>
            <a:endParaRPr lang="en-US" sz="4000" dirty="0"/>
          </a:p>
        </p:txBody>
      </p:sp>
      <p:pic>
        <p:nvPicPr>
          <p:cNvPr id="20" name="Picture 19"/>
          <p:cNvPicPr>
            <a:picLocks noChangeAspect="1"/>
          </p:cNvPicPr>
          <p:nvPr/>
        </p:nvPicPr>
        <p:blipFill>
          <a:blip r:embed="rId7">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17104724" y="7430268"/>
            <a:ext cx="3484460" cy="3484460"/>
          </a:xfrm>
          <a:prstGeom prst="rect">
            <a:avLst/>
          </a:prstGeom>
        </p:spPr>
      </p:pic>
      <p:sp>
        <p:nvSpPr>
          <p:cNvPr id="33" name="TextBox 32"/>
          <p:cNvSpPr txBox="1"/>
          <p:nvPr/>
        </p:nvSpPr>
        <p:spPr>
          <a:xfrm>
            <a:off x="16476349" y="11182218"/>
            <a:ext cx="5174279" cy="1046440"/>
          </a:xfrm>
          <a:prstGeom prst="rect">
            <a:avLst/>
          </a:prstGeom>
          <a:noFill/>
        </p:spPr>
        <p:txBody>
          <a:bodyPr wrap="square" rtlCol="0">
            <a:spAutoFit/>
          </a:bodyPr>
          <a:lstStyle/>
          <a:p>
            <a:r>
              <a:rPr lang="en-US" b="1" dirty="0"/>
              <a:t>1</a:t>
            </a:r>
            <a:r>
              <a:rPr lang="en-US" b="1" dirty="0" smtClean="0"/>
              <a:t>5%  </a:t>
            </a:r>
            <a:r>
              <a:rPr lang="en-US" b="1" dirty="0"/>
              <a:t>R</a:t>
            </a:r>
            <a:r>
              <a:rPr lang="en-US" b="1" dirty="0" smtClean="0"/>
              <a:t>educed</a:t>
            </a:r>
            <a:endParaRPr lang="en-US" b="1" dirty="0"/>
          </a:p>
        </p:txBody>
      </p:sp>
      <p:sp>
        <p:nvSpPr>
          <p:cNvPr id="34" name="TextBox 33"/>
          <p:cNvSpPr txBox="1"/>
          <p:nvPr/>
        </p:nvSpPr>
        <p:spPr>
          <a:xfrm>
            <a:off x="15898140" y="12124142"/>
            <a:ext cx="6057900" cy="707886"/>
          </a:xfrm>
          <a:prstGeom prst="rect">
            <a:avLst/>
          </a:prstGeom>
          <a:noFill/>
        </p:spPr>
        <p:txBody>
          <a:bodyPr wrap="square" rtlCol="0">
            <a:spAutoFit/>
          </a:bodyPr>
          <a:lstStyle/>
          <a:p>
            <a:r>
              <a:rPr lang="en-US" sz="4000" dirty="0" smtClean="0"/>
              <a:t>     facility became smaller</a:t>
            </a:r>
            <a:endParaRPr lang="en-US" sz="4000" dirty="0"/>
          </a:p>
        </p:txBody>
      </p:sp>
      <p:sp>
        <p:nvSpPr>
          <p:cNvPr id="32" name="Left-Right Arrow Callout 31"/>
          <p:cNvSpPr/>
          <p:nvPr/>
        </p:nvSpPr>
        <p:spPr>
          <a:xfrm>
            <a:off x="27867237" y="7395264"/>
            <a:ext cx="4503006" cy="3111500"/>
          </a:xfrm>
          <a:prstGeom prst="leftRightArrowCallout">
            <a:avLst>
              <a:gd name="adj1" fmla="val 25000"/>
              <a:gd name="adj2" fmla="val 25000"/>
              <a:gd name="adj3" fmla="val 40000"/>
              <a:gd name="adj4" fmla="val 22287"/>
            </a:avLst>
          </a:prstGeom>
          <a:solidFill>
            <a:srgbClr val="FFC0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TextBox 34"/>
          <p:cNvSpPr txBox="1"/>
          <p:nvPr/>
        </p:nvSpPr>
        <p:spPr>
          <a:xfrm>
            <a:off x="29102352" y="11247898"/>
            <a:ext cx="2251503" cy="1046440"/>
          </a:xfrm>
          <a:prstGeom prst="rect">
            <a:avLst/>
          </a:prstGeom>
          <a:noFill/>
        </p:spPr>
        <p:txBody>
          <a:bodyPr wrap="square" rtlCol="0">
            <a:spAutoFit/>
          </a:bodyPr>
          <a:lstStyle/>
          <a:p>
            <a:r>
              <a:rPr lang="en-US" b="1" dirty="0" smtClean="0"/>
              <a:t> New</a:t>
            </a:r>
            <a:endParaRPr lang="en-US" b="1" dirty="0"/>
          </a:p>
        </p:txBody>
      </p:sp>
      <p:sp>
        <p:nvSpPr>
          <p:cNvPr id="37" name="TextBox 36"/>
          <p:cNvSpPr txBox="1"/>
          <p:nvPr/>
        </p:nvSpPr>
        <p:spPr>
          <a:xfrm>
            <a:off x="27678282" y="12174389"/>
            <a:ext cx="4899384" cy="707886"/>
          </a:xfrm>
          <a:prstGeom prst="rect">
            <a:avLst/>
          </a:prstGeom>
          <a:noFill/>
        </p:spPr>
        <p:txBody>
          <a:bodyPr wrap="square" rtlCol="0">
            <a:spAutoFit/>
          </a:bodyPr>
          <a:lstStyle/>
          <a:p>
            <a:r>
              <a:rPr lang="en-US" sz="4000" dirty="0" smtClean="0"/>
              <a:t>     newly discovered</a:t>
            </a:r>
            <a:endParaRPr lang="en-US" sz="4000" dirty="0"/>
          </a:p>
        </p:txBody>
      </p:sp>
      <p:sp>
        <p:nvSpPr>
          <p:cNvPr id="10" name="TextBox 9"/>
          <p:cNvSpPr txBox="1"/>
          <p:nvPr/>
        </p:nvSpPr>
        <p:spPr>
          <a:xfrm>
            <a:off x="2058353" y="20613056"/>
            <a:ext cx="2618093" cy="1046440"/>
          </a:xfrm>
          <a:prstGeom prst="rect">
            <a:avLst/>
          </a:prstGeom>
          <a:noFill/>
        </p:spPr>
        <p:txBody>
          <a:bodyPr wrap="square" rtlCol="0">
            <a:spAutoFit/>
          </a:bodyPr>
          <a:lstStyle/>
          <a:p>
            <a:endParaRPr lang="en-US" dirty="0"/>
          </a:p>
        </p:txBody>
      </p:sp>
      <p:pic>
        <p:nvPicPr>
          <p:cNvPr id="22" name="Picture 2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29113" y="16343126"/>
            <a:ext cx="1925320" cy="2048964"/>
          </a:xfrm>
          <a:prstGeom prst="rect">
            <a:avLst/>
          </a:prstGeom>
        </p:spPr>
      </p:pic>
      <p:pic>
        <p:nvPicPr>
          <p:cNvPr id="26" name="Picture 2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131906" y="16124288"/>
            <a:ext cx="2130010" cy="2130010"/>
          </a:xfrm>
          <a:prstGeom prst="rect">
            <a:avLst/>
          </a:prstGeom>
        </p:spPr>
      </p:pic>
      <p:pic>
        <p:nvPicPr>
          <p:cNvPr id="38" name="Picture 3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061415" y="16483688"/>
            <a:ext cx="3254942" cy="1767840"/>
          </a:xfrm>
          <a:prstGeom prst="rect">
            <a:avLst/>
          </a:prstGeom>
        </p:spPr>
      </p:pic>
      <p:sp>
        <p:nvSpPr>
          <p:cNvPr id="39" name="TextBox 38"/>
          <p:cNvSpPr txBox="1"/>
          <p:nvPr/>
        </p:nvSpPr>
        <p:spPr>
          <a:xfrm>
            <a:off x="9848166" y="18332333"/>
            <a:ext cx="4045864" cy="1046440"/>
          </a:xfrm>
          <a:prstGeom prst="rect">
            <a:avLst/>
          </a:prstGeom>
          <a:noFill/>
        </p:spPr>
        <p:txBody>
          <a:bodyPr wrap="square" rtlCol="0">
            <a:spAutoFit/>
          </a:bodyPr>
          <a:lstStyle/>
          <a:p>
            <a:r>
              <a:rPr lang="en-US" b="1" dirty="0" smtClean="0"/>
              <a:t>80% Space</a:t>
            </a:r>
            <a:endParaRPr lang="en-US" b="1" dirty="0"/>
          </a:p>
        </p:txBody>
      </p:sp>
      <p:sp>
        <p:nvSpPr>
          <p:cNvPr id="40" name="TextBox 39"/>
          <p:cNvSpPr txBox="1"/>
          <p:nvPr/>
        </p:nvSpPr>
        <p:spPr>
          <a:xfrm>
            <a:off x="4445314" y="18358607"/>
            <a:ext cx="4515196" cy="1046440"/>
          </a:xfrm>
          <a:prstGeom prst="rect">
            <a:avLst/>
          </a:prstGeom>
          <a:noFill/>
        </p:spPr>
        <p:txBody>
          <a:bodyPr wrap="square" rtlCol="0">
            <a:spAutoFit/>
          </a:bodyPr>
          <a:lstStyle/>
          <a:p>
            <a:r>
              <a:rPr lang="en-US" b="1" dirty="0" smtClean="0"/>
              <a:t> 80% Budget</a:t>
            </a:r>
            <a:endParaRPr lang="en-US" b="1" dirty="0"/>
          </a:p>
        </p:txBody>
      </p:sp>
      <p:sp>
        <p:nvSpPr>
          <p:cNvPr id="41" name="TextBox 40"/>
          <p:cNvSpPr txBox="1"/>
          <p:nvPr/>
        </p:nvSpPr>
        <p:spPr>
          <a:xfrm>
            <a:off x="14156410" y="18291889"/>
            <a:ext cx="4605762" cy="1046440"/>
          </a:xfrm>
          <a:prstGeom prst="rect">
            <a:avLst/>
          </a:prstGeom>
          <a:noFill/>
        </p:spPr>
        <p:txBody>
          <a:bodyPr wrap="square" rtlCol="0">
            <a:spAutoFit/>
          </a:bodyPr>
          <a:lstStyle/>
          <a:p>
            <a:r>
              <a:rPr lang="en-US" b="1" dirty="0" smtClean="0"/>
              <a:t> 40% Staffing</a:t>
            </a:r>
            <a:endParaRPr lang="en-US" b="1" dirty="0"/>
          </a:p>
        </p:txBody>
      </p:sp>
      <p:sp>
        <p:nvSpPr>
          <p:cNvPr id="42" name="TextBox 41"/>
          <p:cNvSpPr txBox="1"/>
          <p:nvPr/>
        </p:nvSpPr>
        <p:spPr>
          <a:xfrm>
            <a:off x="24000398" y="18392090"/>
            <a:ext cx="7733678" cy="1046440"/>
          </a:xfrm>
          <a:prstGeom prst="rect">
            <a:avLst/>
          </a:prstGeom>
          <a:noFill/>
        </p:spPr>
        <p:txBody>
          <a:bodyPr wrap="square" rtlCol="0">
            <a:spAutoFit/>
          </a:bodyPr>
          <a:lstStyle/>
          <a:p>
            <a:r>
              <a:rPr lang="en-US" b="1" dirty="0" smtClean="0"/>
              <a:t>  10% Mission Change</a:t>
            </a:r>
            <a:endParaRPr lang="en-US" b="1" dirty="0"/>
          </a:p>
        </p:txBody>
      </p:sp>
      <p:sp>
        <p:nvSpPr>
          <p:cNvPr id="44" name="Right Bracket 43"/>
          <p:cNvSpPr/>
          <p:nvPr/>
        </p:nvSpPr>
        <p:spPr>
          <a:xfrm>
            <a:off x="32062776" y="7395264"/>
            <a:ext cx="325892" cy="3600026"/>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5" name="Left Bracket 44"/>
          <p:cNvSpPr/>
          <p:nvPr/>
        </p:nvSpPr>
        <p:spPr>
          <a:xfrm>
            <a:off x="27762200" y="7215063"/>
            <a:ext cx="266180" cy="3780227"/>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 name="TextBox 4"/>
          <p:cNvSpPr txBox="1"/>
          <p:nvPr/>
        </p:nvSpPr>
        <p:spPr>
          <a:xfrm>
            <a:off x="28892859" y="8521508"/>
            <a:ext cx="2470230" cy="1046440"/>
          </a:xfrm>
          <a:prstGeom prst="rect">
            <a:avLst/>
          </a:prstGeom>
          <a:noFill/>
        </p:spPr>
        <p:txBody>
          <a:bodyPr wrap="square" rtlCol="0">
            <a:spAutoFit/>
          </a:bodyPr>
          <a:lstStyle/>
          <a:p>
            <a:pPr algn="ctr"/>
            <a:r>
              <a:rPr lang="en-US" b="1" dirty="0" smtClean="0"/>
              <a:t>6</a:t>
            </a:r>
            <a:endParaRPr lang="en-US" b="1" dirty="0"/>
          </a:p>
        </p:txBody>
      </p:sp>
      <p:pic>
        <p:nvPicPr>
          <p:cNvPr id="36" name="Picture 3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6206370" y="16011936"/>
            <a:ext cx="2159000" cy="2095500"/>
          </a:xfrm>
          <a:prstGeom prst="rect">
            <a:avLst/>
          </a:prstGeom>
        </p:spPr>
      </p:pic>
      <p:sp>
        <p:nvSpPr>
          <p:cNvPr id="9" name="TextBox 8"/>
          <p:cNvSpPr txBox="1"/>
          <p:nvPr/>
        </p:nvSpPr>
        <p:spPr>
          <a:xfrm>
            <a:off x="11219227" y="13158338"/>
            <a:ext cx="10480129" cy="646331"/>
          </a:xfrm>
          <a:prstGeom prst="rect">
            <a:avLst/>
          </a:prstGeom>
          <a:noFill/>
        </p:spPr>
        <p:txBody>
          <a:bodyPr wrap="square" rtlCol="0">
            <a:spAutoFit/>
          </a:bodyPr>
          <a:lstStyle/>
          <a:p>
            <a:r>
              <a:rPr lang="en-US" sz="3600" dirty="0" smtClean="0"/>
              <a:t>Percentages are based on 26 CMCs contacted in 2014. </a:t>
            </a:r>
            <a:endParaRPr lang="en-US" sz="3600" dirty="0"/>
          </a:p>
        </p:txBody>
      </p:sp>
      <p:sp>
        <p:nvSpPr>
          <p:cNvPr id="43" name="TextBox 42"/>
          <p:cNvSpPr txBox="1"/>
          <p:nvPr/>
        </p:nvSpPr>
        <p:spPr>
          <a:xfrm>
            <a:off x="9476555" y="19511936"/>
            <a:ext cx="13440712" cy="646331"/>
          </a:xfrm>
          <a:prstGeom prst="rect">
            <a:avLst/>
          </a:prstGeom>
          <a:noFill/>
        </p:spPr>
        <p:txBody>
          <a:bodyPr wrap="square" rtlCol="0">
            <a:spAutoFit/>
          </a:bodyPr>
          <a:lstStyle/>
          <a:p>
            <a:r>
              <a:rPr lang="en-US" sz="3600" dirty="0" smtClean="0"/>
              <a:t>Percentages are based on 10 closed /reduced  CMCs contacted in 2014. </a:t>
            </a:r>
            <a:endParaRPr lang="en-US" sz="3600" dirty="0"/>
          </a:p>
        </p:txBody>
      </p:sp>
      <p:sp>
        <p:nvSpPr>
          <p:cNvPr id="24" name="Down Arrow 23"/>
          <p:cNvSpPr/>
          <p:nvPr/>
        </p:nvSpPr>
        <p:spPr>
          <a:xfrm>
            <a:off x="20956278" y="16256604"/>
            <a:ext cx="1562725" cy="1850832"/>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29" name="TextBox 28"/>
          <p:cNvSpPr txBox="1"/>
          <p:nvPr/>
        </p:nvSpPr>
        <p:spPr>
          <a:xfrm>
            <a:off x="19474662" y="18332333"/>
            <a:ext cx="4525958" cy="1046440"/>
          </a:xfrm>
          <a:prstGeom prst="rect">
            <a:avLst/>
          </a:prstGeom>
          <a:noFill/>
        </p:spPr>
        <p:txBody>
          <a:bodyPr wrap="square" rtlCol="0">
            <a:spAutoFit/>
          </a:bodyPr>
          <a:lstStyle/>
          <a:p>
            <a:r>
              <a:rPr lang="en-US" b="1" smtClean="0"/>
              <a:t>20% </a:t>
            </a:r>
            <a:r>
              <a:rPr lang="en-US" b="1" dirty="0" smtClean="0"/>
              <a:t>Low Use</a:t>
            </a:r>
            <a:endParaRPr lang="en-US" b="1" dirty="0"/>
          </a:p>
        </p:txBody>
      </p:sp>
      <p:sp>
        <p:nvSpPr>
          <p:cNvPr id="46" name="TextBox 45"/>
          <p:cNvSpPr txBox="1"/>
          <p:nvPr/>
        </p:nvSpPr>
        <p:spPr>
          <a:xfrm>
            <a:off x="17181897" y="20751837"/>
            <a:ext cx="3330114" cy="646331"/>
          </a:xfrm>
          <a:prstGeom prst="rect">
            <a:avLst/>
          </a:prstGeom>
          <a:noFill/>
        </p:spPr>
        <p:txBody>
          <a:bodyPr wrap="square" rtlCol="0">
            <a:spAutoFit/>
          </a:bodyPr>
          <a:lstStyle/>
          <a:p>
            <a:r>
              <a:rPr lang="en-US" sz="3600" smtClean="0"/>
              <a:t>August 2015</a:t>
            </a:r>
            <a:endParaRPr lang="en-US" sz="3600" dirty="0"/>
          </a:p>
        </p:txBody>
      </p:sp>
      <p:pic>
        <p:nvPicPr>
          <p:cNvPr id="47" name="Picture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6092" y="7550815"/>
            <a:ext cx="4572000" cy="3429000"/>
          </a:xfrm>
          <a:prstGeom prst="rect">
            <a:avLst/>
          </a:prstGeom>
        </p:spPr>
      </p:pic>
    </p:spTree>
    <p:extLst>
      <p:ext uri="{BB962C8B-B14F-4D97-AF65-F5344CB8AC3E}">
        <p14:creationId xmlns:p14="http://schemas.microsoft.com/office/powerpoint/2010/main" val="7284830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9600" b="1" dirty="0" smtClean="0"/>
              <a:t>No Major Changes to 16 (62%) Since 2005</a:t>
            </a:r>
            <a:endParaRPr lang="en-US" sz="9600" b="1" dirty="0"/>
          </a:p>
        </p:txBody>
      </p:sp>
      <p:sp>
        <p:nvSpPr>
          <p:cNvPr id="3" name="Content Placeholder 2"/>
          <p:cNvSpPr>
            <a:spLocks noGrp="1"/>
          </p:cNvSpPr>
          <p:nvPr>
            <p:ph idx="1"/>
          </p:nvPr>
        </p:nvSpPr>
        <p:spPr>
          <a:xfrm>
            <a:off x="1645920" y="4314825"/>
            <a:ext cx="27393207" cy="15974698"/>
          </a:xfrm>
        </p:spPr>
        <p:txBody>
          <a:bodyPr>
            <a:noAutofit/>
          </a:bodyPr>
          <a:lstStyle/>
          <a:p>
            <a:pPr marL="0" indent="0" algn="ctr">
              <a:buNone/>
            </a:pPr>
            <a:r>
              <a:rPr lang="en-US" sz="6000" b="1" dirty="0" smtClean="0"/>
              <a:t>		       Adrian </a:t>
            </a:r>
            <a:r>
              <a:rPr lang="en-US" sz="6000" b="1" dirty="0"/>
              <a:t>College  </a:t>
            </a:r>
            <a:r>
              <a:rPr lang="en-US" sz="6000" b="1" dirty="0" smtClean="0"/>
              <a:t>                           </a:t>
            </a:r>
          </a:p>
          <a:p>
            <a:pPr marL="0" indent="0" algn="ctr">
              <a:buNone/>
            </a:pPr>
            <a:r>
              <a:rPr lang="en-US" sz="6000" b="1" dirty="0" smtClean="0"/>
              <a:t>		       Albion College</a:t>
            </a:r>
          </a:p>
          <a:p>
            <a:pPr marL="0" indent="0" algn="ctr">
              <a:buNone/>
            </a:pPr>
            <a:r>
              <a:rPr lang="en-US" sz="6000" b="1" dirty="0" smtClean="0"/>
              <a:t>		     Alma College </a:t>
            </a:r>
          </a:p>
          <a:p>
            <a:pPr marL="0" indent="0" algn="ctr">
              <a:buNone/>
            </a:pPr>
            <a:r>
              <a:rPr lang="en-US" sz="6000" b="1" dirty="0" smtClean="0"/>
              <a:t>			       Andrews University</a:t>
            </a:r>
            <a:endParaRPr lang="en-US" sz="6000" b="1" dirty="0"/>
          </a:p>
          <a:p>
            <a:pPr marL="0" indent="0" algn="ctr">
              <a:buNone/>
            </a:pPr>
            <a:r>
              <a:rPr lang="en-US" sz="6000" b="1" dirty="0" smtClean="0"/>
              <a:t>				Concordia University</a:t>
            </a:r>
            <a:br>
              <a:rPr lang="en-US" sz="6000" b="1" dirty="0" smtClean="0"/>
            </a:br>
            <a:r>
              <a:rPr lang="en-US" sz="6000" b="1" dirty="0" smtClean="0"/>
              <a:t>				    Cornerstone </a:t>
            </a:r>
            <a:r>
              <a:rPr lang="en-US" sz="6000" b="1" dirty="0"/>
              <a:t>University </a:t>
            </a:r>
            <a:endParaRPr lang="en-US" sz="6000" b="1" dirty="0" smtClean="0"/>
          </a:p>
          <a:p>
            <a:pPr marL="0" indent="0" algn="ctr">
              <a:buNone/>
            </a:pPr>
            <a:r>
              <a:rPr lang="en-US" sz="6000" b="1" dirty="0" smtClean="0"/>
              <a:t>				  Ferris </a:t>
            </a:r>
            <a:r>
              <a:rPr lang="en-US" sz="6000" b="1" dirty="0"/>
              <a:t>State University </a:t>
            </a:r>
            <a:endParaRPr lang="en-US" sz="6000" b="1" dirty="0" smtClean="0"/>
          </a:p>
          <a:p>
            <a:pPr marL="0" indent="0" algn="ctr">
              <a:buNone/>
            </a:pPr>
            <a:r>
              <a:rPr lang="en-US" sz="6000" b="1" dirty="0" smtClean="0"/>
              <a:t>		    Hope </a:t>
            </a:r>
            <a:r>
              <a:rPr lang="en-US" sz="6000" b="1" dirty="0"/>
              <a:t>College </a:t>
            </a:r>
            <a:endParaRPr lang="en-US" sz="6000" b="1" dirty="0" smtClean="0"/>
          </a:p>
          <a:p>
            <a:pPr marL="0" indent="0" algn="ctr">
              <a:buNone/>
            </a:pPr>
            <a:r>
              <a:rPr lang="en-US" sz="6000" b="1" dirty="0" smtClean="0"/>
              <a:t>                                Oakland </a:t>
            </a:r>
            <a:r>
              <a:rPr lang="en-US" sz="6000" b="1" dirty="0"/>
              <a:t>University </a:t>
            </a:r>
            <a:endParaRPr lang="en-US" sz="6000" b="1" dirty="0" smtClean="0"/>
          </a:p>
          <a:p>
            <a:pPr marL="0" indent="0" algn="ctr">
              <a:buNone/>
            </a:pPr>
            <a:r>
              <a:rPr lang="en-US" sz="6000" b="1" dirty="0" smtClean="0"/>
              <a:t>                                        Spring </a:t>
            </a:r>
            <a:r>
              <a:rPr lang="en-US" sz="6000" b="1" dirty="0"/>
              <a:t>Arbor University </a:t>
            </a:r>
            <a:endParaRPr lang="en-US" sz="6000" b="1" dirty="0" smtClean="0"/>
          </a:p>
          <a:p>
            <a:pPr marL="0" indent="0" algn="ctr">
              <a:buNone/>
            </a:pPr>
            <a:r>
              <a:rPr lang="en-US" sz="6000" b="1" dirty="0" smtClean="0"/>
              <a:t>                                               University </a:t>
            </a:r>
            <a:r>
              <a:rPr lang="en-US" sz="6000" b="1" dirty="0"/>
              <a:t>of Detroit-Mercy </a:t>
            </a:r>
            <a:endParaRPr lang="en-US" sz="6000" b="1" dirty="0" smtClean="0"/>
          </a:p>
          <a:p>
            <a:pPr marL="0" indent="0" algn="ctr">
              <a:buNone/>
            </a:pPr>
            <a:r>
              <a:rPr lang="en-US" sz="6000" b="1" dirty="0" smtClean="0"/>
              <a:t>                      				  University of Michigan-Dearborn </a:t>
            </a:r>
          </a:p>
          <a:p>
            <a:pPr marL="0" indent="0" algn="ctr">
              <a:buNone/>
            </a:pPr>
            <a:r>
              <a:rPr lang="en-US" sz="6000" b="1" dirty="0" smtClean="0"/>
              <a:t>            				  University of Michigan-Flint </a:t>
            </a:r>
            <a:br>
              <a:rPr lang="en-US" sz="6000" b="1" dirty="0" smtClean="0"/>
            </a:br>
            <a:r>
              <a:rPr lang="en-US" sz="6000" b="1" dirty="0" smtClean="0"/>
              <a:t>				   Wayne </a:t>
            </a:r>
            <a:r>
              <a:rPr lang="en-US" sz="6000" b="1" dirty="0"/>
              <a:t>State University </a:t>
            </a:r>
            <a:r>
              <a:rPr lang="en-US" sz="6000" b="1" dirty="0" smtClean="0"/>
              <a:t/>
            </a:r>
            <a:br>
              <a:rPr lang="en-US" sz="6000" b="1" dirty="0" smtClean="0"/>
            </a:br>
            <a:r>
              <a:rPr lang="en-US" sz="6000" b="1" dirty="0" smtClean="0"/>
              <a:t>					     *</a:t>
            </a:r>
            <a:r>
              <a:rPr lang="en-US" sz="6000" b="1" dirty="0"/>
              <a:t>Northern Michigan </a:t>
            </a:r>
            <a:r>
              <a:rPr lang="en-US" sz="6000" b="1" dirty="0" smtClean="0"/>
              <a:t>University</a:t>
            </a:r>
            <a:endParaRPr lang="en-US" sz="60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825" y="6968174"/>
            <a:ext cx="14224001" cy="10668000"/>
          </a:xfrm>
          <a:prstGeom prst="rect">
            <a:avLst/>
          </a:prstGeom>
        </p:spPr>
      </p:pic>
    </p:spTree>
    <p:extLst>
      <p:ext uri="{BB962C8B-B14F-4D97-AF65-F5344CB8AC3E}">
        <p14:creationId xmlns:p14="http://schemas.microsoft.com/office/powerpoint/2010/main" val="5789088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440872" y="1890545"/>
            <a:ext cx="8035636" cy="7507966"/>
          </a:xfrm>
          <a:prstGeom prst="rect">
            <a:avLst/>
          </a:prstGeom>
        </p:spPr>
      </p:pic>
      <p:sp>
        <p:nvSpPr>
          <p:cNvPr id="2" name="Title 1"/>
          <p:cNvSpPr>
            <a:spLocks noGrp="1"/>
          </p:cNvSpPr>
          <p:nvPr>
            <p:ph type="title"/>
          </p:nvPr>
        </p:nvSpPr>
        <p:spPr/>
        <p:txBody>
          <a:bodyPr>
            <a:normAutofit/>
          </a:bodyPr>
          <a:lstStyle/>
          <a:p>
            <a:r>
              <a:rPr lang="en-US" sz="9600" b="1" dirty="0" smtClean="0"/>
              <a:t>7 (27%) Closed</a:t>
            </a:r>
            <a:endParaRPr lang="en-US" sz="9600" b="1" dirty="0"/>
          </a:p>
        </p:txBody>
      </p:sp>
      <p:sp>
        <p:nvSpPr>
          <p:cNvPr id="3" name="Content Placeholder 2"/>
          <p:cNvSpPr>
            <a:spLocks noGrp="1"/>
          </p:cNvSpPr>
          <p:nvPr>
            <p:ph idx="1"/>
          </p:nvPr>
        </p:nvSpPr>
        <p:spPr>
          <a:xfrm>
            <a:off x="2521528" y="5153891"/>
            <a:ext cx="28750952" cy="13739210"/>
          </a:xfrm>
        </p:spPr>
        <p:txBody>
          <a:bodyPr>
            <a:normAutofit/>
          </a:bodyPr>
          <a:lstStyle/>
          <a:p>
            <a:pPr marL="0" indent="0" algn="ctr">
              <a:buNone/>
            </a:pPr>
            <a:endParaRPr lang="en-US" sz="6000" b="1" dirty="0" smtClean="0"/>
          </a:p>
          <a:p>
            <a:pPr marL="0" indent="0" algn="ctr">
              <a:buNone/>
            </a:pPr>
            <a:r>
              <a:rPr lang="en-US" sz="9600" b="1" dirty="0" smtClean="0"/>
              <a:t>Calvin College</a:t>
            </a:r>
          </a:p>
          <a:p>
            <a:pPr marL="0" indent="0" algn="ctr">
              <a:buNone/>
            </a:pPr>
            <a:r>
              <a:rPr lang="en-US" sz="9600" b="1" dirty="0"/>
              <a:t>Eastern Michigan </a:t>
            </a:r>
            <a:r>
              <a:rPr lang="en-US" sz="9600" b="1" dirty="0" smtClean="0"/>
              <a:t>University</a:t>
            </a:r>
          </a:p>
          <a:p>
            <a:pPr marL="0" indent="0" algn="ctr">
              <a:buNone/>
            </a:pPr>
            <a:r>
              <a:rPr lang="en-US" sz="9600" b="1" dirty="0"/>
              <a:t>Grand Valley State </a:t>
            </a:r>
            <a:r>
              <a:rPr lang="en-US" sz="9600" b="1" dirty="0" smtClean="0"/>
              <a:t>University (1 facility closed)</a:t>
            </a:r>
          </a:p>
          <a:p>
            <a:pPr marL="0" indent="0" algn="ctr">
              <a:buNone/>
            </a:pPr>
            <a:r>
              <a:rPr lang="en-US" sz="9600" b="1" dirty="0"/>
              <a:t>Kalamazoo College </a:t>
            </a:r>
            <a:r>
              <a:rPr lang="en-US" sz="9600" b="1" dirty="0" smtClean="0"/>
              <a:t/>
            </a:r>
            <a:br>
              <a:rPr lang="en-US" sz="9600" b="1" dirty="0" smtClean="0"/>
            </a:br>
            <a:r>
              <a:rPr lang="en-US" sz="9600" b="1" dirty="0"/>
              <a:t>Marygrove College </a:t>
            </a:r>
            <a:endParaRPr lang="en-US" sz="9600" b="1" dirty="0" smtClean="0"/>
          </a:p>
          <a:p>
            <a:pPr marL="0" indent="0" algn="ctr">
              <a:buNone/>
            </a:pPr>
            <a:r>
              <a:rPr lang="en-US" sz="9600" b="1" dirty="0"/>
              <a:t>Saginaw Valley State </a:t>
            </a:r>
            <a:r>
              <a:rPr lang="en-US" sz="9600" b="1" dirty="0" smtClean="0"/>
              <a:t>University</a:t>
            </a:r>
          </a:p>
          <a:p>
            <a:pPr marL="0" indent="0" algn="ctr">
              <a:buNone/>
            </a:pPr>
            <a:r>
              <a:rPr lang="en-US" sz="9600" b="1" dirty="0"/>
              <a:t>*Madonna University </a:t>
            </a:r>
          </a:p>
        </p:txBody>
      </p:sp>
    </p:spTree>
    <p:extLst>
      <p:ext uri="{BB962C8B-B14F-4D97-AF65-F5344CB8AC3E}">
        <p14:creationId xmlns:p14="http://schemas.microsoft.com/office/powerpoint/2010/main" val="15910932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9600" b="1" dirty="0" smtClean="0"/>
              <a:t>6 (23%) Relocated to Library</a:t>
            </a:r>
            <a:endParaRPr lang="en-US" sz="9600" b="1" dirty="0"/>
          </a:p>
        </p:txBody>
      </p:sp>
      <p:sp>
        <p:nvSpPr>
          <p:cNvPr id="3" name="Content Placeholder 2"/>
          <p:cNvSpPr>
            <a:spLocks noGrp="1"/>
          </p:cNvSpPr>
          <p:nvPr>
            <p:ph idx="1"/>
          </p:nvPr>
        </p:nvSpPr>
        <p:spPr>
          <a:xfrm>
            <a:off x="1645920" y="5120641"/>
            <a:ext cx="29626560" cy="11255432"/>
          </a:xfrm>
        </p:spPr>
        <p:txBody>
          <a:bodyPr/>
          <a:lstStyle/>
          <a:p>
            <a:pPr marL="0" indent="0">
              <a:buNone/>
            </a:pPr>
            <a:r>
              <a:rPr lang="en-US" sz="9600" b="1" dirty="0" smtClean="0"/>
              <a:t>	Aquinas College</a:t>
            </a:r>
          </a:p>
          <a:p>
            <a:pPr marL="0" indent="0">
              <a:buNone/>
            </a:pPr>
            <a:r>
              <a:rPr lang="en-US" sz="9600" b="1" dirty="0"/>
              <a:t>	</a:t>
            </a:r>
            <a:r>
              <a:rPr lang="en-US" sz="9600" b="1" dirty="0" smtClean="0"/>
              <a:t>	Calvin College</a:t>
            </a:r>
          </a:p>
          <a:p>
            <a:pPr marL="0" indent="0">
              <a:buNone/>
            </a:pPr>
            <a:r>
              <a:rPr lang="en-US" sz="9600" b="1" dirty="0"/>
              <a:t>	</a:t>
            </a:r>
            <a:r>
              <a:rPr lang="en-US" sz="9600" b="1" dirty="0" smtClean="0"/>
              <a:t>		Central Michigan University</a:t>
            </a:r>
          </a:p>
          <a:p>
            <a:pPr marL="0" indent="0">
              <a:buNone/>
            </a:pPr>
            <a:r>
              <a:rPr lang="en-US" sz="9600" b="1" dirty="0"/>
              <a:t>	</a:t>
            </a:r>
            <a:r>
              <a:rPr lang="en-US" sz="9600" b="1" dirty="0" smtClean="0"/>
              <a:t>		Eastern Michigan University	</a:t>
            </a:r>
          </a:p>
          <a:p>
            <a:pPr marL="0" indent="0">
              <a:buNone/>
            </a:pPr>
            <a:r>
              <a:rPr lang="en-US" sz="9600" b="1" dirty="0"/>
              <a:t>	</a:t>
            </a:r>
            <a:r>
              <a:rPr lang="en-US" sz="9600" b="1" dirty="0" smtClean="0"/>
              <a:t>	Marygrove College</a:t>
            </a:r>
          </a:p>
          <a:p>
            <a:pPr marL="0" indent="0">
              <a:buNone/>
            </a:pPr>
            <a:r>
              <a:rPr lang="en-US" sz="9600" b="1" dirty="0" smtClean="0"/>
              <a:t>	Saginaw </a:t>
            </a:r>
            <a:r>
              <a:rPr lang="en-US" sz="9600" b="1" dirty="0"/>
              <a:t>Valley State </a:t>
            </a:r>
            <a:r>
              <a:rPr lang="en-US" sz="9600" b="1" dirty="0" smtClean="0"/>
              <a:t>University</a:t>
            </a:r>
          </a:p>
          <a:p>
            <a:pPr algn="ctr"/>
            <a:endParaRPr lang="en-US" dirty="0"/>
          </a:p>
        </p:txBody>
      </p:sp>
      <p:pic>
        <p:nvPicPr>
          <p:cNvPr id="4" name="Picture 3"/>
          <p:cNvPicPr>
            <a:picLocks noChangeAspect="1"/>
          </p:cNvPicPr>
          <p:nvPr/>
        </p:nvPicPr>
        <p:blipFill>
          <a:blip r:embed="rId3"/>
          <a:stretch>
            <a:fillRect/>
          </a:stretch>
        </p:blipFill>
        <p:spPr>
          <a:xfrm>
            <a:off x="20797653" y="7373570"/>
            <a:ext cx="9999928" cy="6227060"/>
          </a:xfrm>
          <a:prstGeom prst="rect">
            <a:avLst/>
          </a:prstGeom>
        </p:spPr>
      </p:pic>
    </p:spTree>
    <p:extLst>
      <p:ext uri="{BB962C8B-B14F-4D97-AF65-F5344CB8AC3E}">
        <p14:creationId xmlns:p14="http://schemas.microsoft.com/office/powerpoint/2010/main" val="22585879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874636" y="6391219"/>
            <a:ext cx="10206527" cy="10206527"/>
          </a:xfrm>
          <a:prstGeom prst="rect">
            <a:avLst/>
          </a:prstGeom>
        </p:spPr>
      </p:pic>
      <p:sp>
        <p:nvSpPr>
          <p:cNvPr id="2" name="Title 1"/>
          <p:cNvSpPr>
            <a:spLocks noGrp="1"/>
          </p:cNvSpPr>
          <p:nvPr>
            <p:ph type="title"/>
          </p:nvPr>
        </p:nvSpPr>
        <p:spPr/>
        <p:txBody>
          <a:bodyPr>
            <a:normAutofit/>
          </a:bodyPr>
          <a:lstStyle/>
          <a:p>
            <a:r>
              <a:rPr lang="en-US" sz="9600" b="1" dirty="0" smtClean="0"/>
              <a:t>4 (15%) Reduced in Size</a:t>
            </a:r>
            <a:endParaRPr lang="en-US" sz="9600" b="1" dirty="0"/>
          </a:p>
        </p:txBody>
      </p:sp>
      <p:sp>
        <p:nvSpPr>
          <p:cNvPr id="3" name="Content Placeholder 2"/>
          <p:cNvSpPr>
            <a:spLocks noGrp="1"/>
          </p:cNvSpPr>
          <p:nvPr>
            <p:ph idx="1"/>
          </p:nvPr>
        </p:nvSpPr>
        <p:spPr>
          <a:xfrm>
            <a:off x="1645920" y="8359601"/>
            <a:ext cx="29626560" cy="8238145"/>
          </a:xfrm>
        </p:spPr>
        <p:txBody>
          <a:bodyPr>
            <a:normAutofit/>
          </a:bodyPr>
          <a:lstStyle/>
          <a:p>
            <a:pPr marL="0" indent="0" algn="ctr">
              <a:buNone/>
            </a:pPr>
            <a:r>
              <a:rPr lang="en-US" sz="9600" b="1" dirty="0" smtClean="0"/>
              <a:t>	Aquinas </a:t>
            </a:r>
            <a:r>
              <a:rPr lang="en-US" sz="9600" b="1" dirty="0"/>
              <a:t>College</a:t>
            </a:r>
            <a:r>
              <a:rPr lang="en-US" sz="9600" dirty="0"/>
              <a:t> </a:t>
            </a:r>
            <a:endParaRPr lang="en-US" sz="9600" dirty="0" smtClean="0"/>
          </a:p>
          <a:p>
            <a:pPr marL="0" indent="0" algn="ctr">
              <a:buNone/>
            </a:pPr>
            <a:r>
              <a:rPr lang="en-US" sz="9600" b="1" dirty="0"/>
              <a:t> 	</a:t>
            </a:r>
            <a:r>
              <a:rPr lang="en-US" sz="9600" b="1" dirty="0" smtClean="0"/>
              <a:t>			   Central Michigan University</a:t>
            </a:r>
          </a:p>
          <a:p>
            <a:pPr marL="0" indent="0" algn="ctr">
              <a:buNone/>
            </a:pPr>
            <a:r>
              <a:rPr lang="en-US" sz="9600" b="1" dirty="0" smtClean="0"/>
              <a:t>					Grand Valley State University</a:t>
            </a:r>
          </a:p>
          <a:p>
            <a:pPr marL="0" indent="0" algn="ctr">
              <a:buNone/>
            </a:pPr>
            <a:r>
              <a:rPr lang="en-US" sz="9600" b="1" dirty="0" smtClean="0"/>
              <a:t>			   Siena </a:t>
            </a:r>
            <a:r>
              <a:rPr lang="en-US" sz="9600" b="1" dirty="0"/>
              <a:t>Heights University</a:t>
            </a:r>
            <a:r>
              <a:rPr lang="en-US" sz="9600" dirty="0"/>
              <a:t> </a:t>
            </a:r>
            <a:endParaRPr lang="en-US" sz="9600" b="1" dirty="0" smtClean="0"/>
          </a:p>
        </p:txBody>
      </p:sp>
    </p:spTree>
    <p:extLst>
      <p:ext uri="{BB962C8B-B14F-4D97-AF65-F5344CB8AC3E}">
        <p14:creationId xmlns:p14="http://schemas.microsoft.com/office/powerpoint/2010/main" val="23658353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9600" b="1" dirty="0" smtClean="0"/>
              <a:t>1 (4% )Merged</a:t>
            </a:r>
            <a:endParaRPr lang="en-US" sz="9600" b="1" dirty="0"/>
          </a:p>
        </p:txBody>
      </p:sp>
      <p:pic>
        <p:nvPicPr>
          <p:cNvPr id="4" name="Picture 3"/>
          <p:cNvPicPr>
            <a:picLocks noChangeAspect="1"/>
          </p:cNvPicPr>
          <p:nvPr/>
        </p:nvPicPr>
        <p:blipFill>
          <a:blip r:embed="rId3"/>
          <a:stretch>
            <a:fillRect/>
          </a:stretch>
        </p:blipFill>
        <p:spPr>
          <a:xfrm rot="10800000">
            <a:off x="11424456" y="4210074"/>
            <a:ext cx="8811491" cy="8811491"/>
          </a:xfrm>
          <a:prstGeom prst="rect">
            <a:avLst/>
          </a:prstGeom>
        </p:spPr>
      </p:pic>
      <p:sp>
        <p:nvSpPr>
          <p:cNvPr id="5" name="TextBox 4"/>
          <p:cNvSpPr txBox="1"/>
          <p:nvPr/>
        </p:nvSpPr>
        <p:spPr>
          <a:xfrm>
            <a:off x="4100946" y="5213745"/>
            <a:ext cx="9975273" cy="2000548"/>
          </a:xfrm>
          <a:prstGeom prst="rect">
            <a:avLst/>
          </a:prstGeom>
          <a:noFill/>
        </p:spPr>
        <p:txBody>
          <a:bodyPr wrap="square" rtlCol="0">
            <a:spAutoFit/>
          </a:bodyPr>
          <a:lstStyle/>
          <a:p>
            <a:r>
              <a:rPr lang="en-US" dirty="0" smtClean="0"/>
              <a:t>Zumberge Curriculum Library</a:t>
            </a:r>
            <a:br>
              <a:rPr lang="en-US" dirty="0" smtClean="0"/>
            </a:br>
            <a:r>
              <a:rPr lang="en-US" dirty="0" smtClean="0"/>
              <a:t>          Allendale campus</a:t>
            </a:r>
            <a:endParaRPr lang="en-US" dirty="0"/>
          </a:p>
        </p:txBody>
      </p:sp>
      <p:sp>
        <p:nvSpPr>
          <p:cNvPr id="6" name="TextBox 5"/>
          <p:cNvSpPr txBox="1"/>
          <p:nvPr/>
        </p:nvSpPr>
        <p:spPr>
          <a:xfrm>
            <a:off x="18016447" y="5041828"/>
            <a:ext cx="12995564" cy="2000548"/>
          </a:xfrm>
          <a:prstGeom prst="rect">
            <a:avLst/>
          </a:prstGeom>
          <a:noFill/>
        </p:spPr>
        <p:txBody>
          <a:bodyPr wrap="square" rtlCol="0">
            <a:spAutoFit/>
          </a:bodyPr>
          <a:lstStyle/>
          <a:p>
            <a:r>
              <a:rPr lang="en-US" dirty="0" smtClean="0"/>
              <a:t>DeVos Curriculum Materials Library</a:t>
            </a:r>
          </a:p>
          <a:p>
            <a:r>
              <a:rPr lang="en-US" dirty="0" smtClean="0"/>
              <a:t>              Grand Rapids campus</a:t>
            </a:r>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3059955"/>
            <a:ext cx="32918400" cy="8865616"/>
          </a:xfrm>
          <a:prstGeom prst="rect">
            <a:avLst/>
          </a:prstGeom>
        </p:spPr>
      </p:pic>
      <p:sp>
        <p:nvSpPr>
          <p:cNvPr id="8" name="TextBox 7"/>
          <p:cNvSpPr txBox="1"/>
          <p:nvPr/>
        </p:nvSpPr>
        <p:spPr>
          <a:xfrm>
            <a:off x="9088582" y="13413485"/>
            <a:ext cx="13846629" cy="2000548"/>
          </a:xfrm>
          <a:prstGeom prst="rect">
            <a:avLst/>
          </a:prstGeom>
          <a:noFill/>
        </p:spPr>
        <p:txBody>
          <a:bodyPr wrap="square" rtlCol="0">
            <a:spAutoFit/>
          </a:bodyPr>
          <a:lstStyle/>
          <a:p>
            <a:pPr algn="ctr"/>
            <a:r>
              <a:rPr lang="en-US" dirty="0" smtClean="0"/>
              <a:t>Mary I. Pew Library Curriculum Collection</a:t>
            </a:r>
          </a:p>
          <a:p>
            <a:pPr algn="ctr"/>
            <a:r>
              <a:rPr lang="en-US" dirty="0" smtClean="0"/>
              <a:t>DeVos Curriculum Materials Library</a:t>
            </a:r>
            <a:endParaRPr lang="en-US" dirty="0"/>
          </a:p>
        </p:txBody>
      </p:sp>
    </p:spTree>
    <p:extLst>
      <p:ext uri="{BB962C8B-B14F-4D97-AF65-F5344CB8AC3E}">
        <p14:creationId xmlns:p14="http://schemas.microsoft.com/office/powerpoint/2010/main" val="2072494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xit" presetSubtype="0" fill="hold" nodeType="clickEffect">
                                  <p:stCondLst>
                                    <p:cond delay="0"/>
                                  </p:stCondLst>
                                  <p:childTnLst>
                                    <p:animEffect transition="out" filter="fade">
                                      <p:cBhvr>
                                        <p:cTn id="17" dur="1000"/>
                                        <p:tgtEl>
                                          <p:spTgt spid="4"/>
                                        </p:tgtEl>
                                      </p:cBhvr>
                                    </p:animEffect>
                                    <p:anim calcmode="lin" valueType="num">
                                      <p:cBhvr>
                                        <p:cTn id="18" dur="1000"/>
                                        <p:tgtEl>
                                          <p:spTgt spid="4"/>
                                        </p:tgtEl>
                                        <p:attrNameLst>
                                          <p:attrName>ppt_x</p:attrName>
                                        </p:attrNameLst>
                                      </p:cBhvr>
                                      <p:tavLst>
                                        <p:tav tm="0">
                                          <p:val>
                                            <p:strVal val="ppt_x"/>
                                          </p:val>
                                        </p:tav>
                                        <p:tav tm="100000">
                                          <p:val>
                                            <p:strVal val="ppt_x"/>
                                          </p:val>
                                        </p:tav>
                                      </p:tavLst>
                                    </p:anim>
                                    <p:anim calcmode="lin" valueType="num">
                                      <p:cBhvr>
                                        <p:cTn id="19" dur="1000"/>
                                        <p:tgtEl>
                                          <p:spTgt spid="4"/>
                                        </p:tgtEl>
                                        <p:attrNameLst>
                                          <p:attrName>ppt_y</p:attrName>
                                        </p:attrNameLst>
                                      </p:cBhvr>
                                      <p:tavLst>
                                        <p:tav tm="0">
                                          <p:val>
                                            <p:strVal val="ppt_y"/>
                                          </p:val>
                                        </p:tav>
                                        <p:tav tm="100000">
                                          <p:val>
                                            <p:strVal val="ppt_y+.1"/>
                                          </p:val>
                                        </p:tav>
                                      </p:tavLst>
                                    </p:anim>
                                    <p:set>
                                      <p:cBhvr>
                                        <p:cTn id="20" dur="1" fill="hold">
                                          <p:stCondLst>
                                            <p:cond delay="999"/>
                                          </p:stCondLst>
                                        </p:cTn>
                                        <p:tgtEl>
                                          <p:spTgt spid="4"/>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0" nodeType="clickEffect">
                                  <p:stCondLst>
                                    <p:cond delay="0"/>
                                  </p:stCondLst>
                                  <p:childTnLst>
                                    <p:animEffect transition="out" filter="fade">
                                      <p:cBhvr>
                                        <p:cTn id="27" dur="500"/>
                                        <p:tgtEl>
                                          <p:spTgt spid="5">
                                            <p:txEl>
                                              <p:pRg st="0" end="0"/>
                                            </p:txEl>
                                          </p:spTgt>
                                        </p:tgtEl>
                                      </p:cBhvr>
                                    </p:animEffect>
                                    <p:set>
                                      <p:cBhvr>
                                        <p:cTn id="28" dur="1" fill="hold">
                                          <p:stCondLst>
                                            <p:cond delay="499"/>
                                          </p:stCondLst>
                                        </p:cTn>
                                        <p:tgtEl>
                                          <p:spTgt spid="5">
                                            <p:txEl>
                                              <p:pRg st="0" end="0"/>
                                            </p:txEl>
                                          </p:spTgt>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500"/>
                                        <p:tgtEl>
                                          <p:spTgt spid="6"/>
                                        </p:tgtEl>
                                      </p:cBhvr>
                                    </p:animEffect>
                                    <p:set>
                                      <p:cBhvr>
                                        <p:cTn id="31" dur="1" fill="hold">
                                          <p:stCondLst>
                                            <p:cond delay="499"/>
                                          </p:stCondLst>
                                        </p:cTn>
                                        <p:tgtEl>
                                          <p:spTgt spid="6"/>
                                        </p:tgtEl>
                                        <p:attrNameLst>
                                          <p:attrName>style.visibility</p:attrName>
                                        </p:attrNameLst>
                                      </p:cBhvr>
                                      <p:to>
                                        <p:strVal val="hidden"/>
                                      </p:to>
                                    </p:set>
                                  </p:childTnLst>
                                </p:cTn>
                              </p:par>
                              <p:par>
                                <p:cTn id="32" presetID="10"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p:bldP spid="6" grpId="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9600" b="1" dirty="0" smtClean="0"/>
              <a:t>6 (23%) Newly Discovered</a:t>
            </a:r>
            <a:endParaRPr lang="en-US" sz="9600" b="1" dirty="0"/>
          </a:p>
        </p:txBody>
      </p:sp>
      <p:sp>
        <p:nvSpPr>
          <p:cNvPr id="3" name="Content Placeholder 2"/>
          <p:cNvSpPr>
            <a:spLocks noGrp="1"/>
          </p:cNvSpPr>
          <p:nvPr>
            <p:ph idx="1"/>
          </p:nvPr>
        </p:nvSpPr>
        <p:spPr>
          <a:xfrm>
            <a:off x="3183858" y="10898211"/>
            <a:ext cx="25370388" cy="7952510"/>
          </a:xfrm>
        </p:spPr>
        <p:txBody>
          <a:bodyPr>
            <a:noAutofit/>
          </a:bodyPr>
          <a:lstStyle/>
          <a:p>
            <a:pPr marL="0" indent="0" algn="ctr">
              <a:buNone/>
            </a:pPr>
            <a:r>
              <a:rPr lang="en-US" sz="9600" b="1" dirty="0" smtClean="0"/>
              <a:t>Baker Colleges (</a:t>
            </a:r>
            <a:r>
              <a:rPr lang="en-US" sz="8000" b="1" dirty="0" smtClean="0"/>
              <a:t>Allen Park, Cadillac, Muskegon)</a:t>
            </a:r>
          </a:p>
          <a:p>
            <a:pPr marL="0" indent="0" algn="ctr">
              <a:buNone/>
            </a:pPr>
            <a:r>
              <a:rPr lang="en-US" sz="9600" b="1" dirty="0" smtClean="0"/>
              <a:t>*Madonna University</a:t>
            </a:r>
          </a:p>
          <a:p>
            <a:pPr marL="0" indent="0" algn="ctr">
              <a:buNone/>
            </a:pPr>
            <a:r>
              <a:rPr lang="en-US" sz="9600" b="1" dirty="0" smtClean="0"/>
              <a:t>Miller College/Kellogg Community College</a:t>
            </a:r>
          </a:p>
          <a:p>
            <a:pPr marL="0" indent="0" algn="ctr">
              <a:buNone/>
            </a:pPr>
            <a:r>
              <a:rPr lang="en-US" sz="9600" b="1" dirty="0" smtClean="0"/>
              <a:t>*Northern Michigan University</a:t>
            </a:r>
            <a:endParaRPr lang="en-US" sz="9600" b="1" dirty="0"/>
          </a:p>
        </p:txBody>
      </p:sp>
      <p:pic>
        <p:nvPicPr>
          <p:cNvPr id="5" name="Picture 4"/>
          <p:cNvPicPr>
            <a:picLocks noChangeAspect="1"/>
          </p:cNvPicPr>
          <p:nvPr/>
        </p:nvPicPr>
        <p:blipFill>
          <a:blip r:embed="rId3"/>
          <a:stretch>
            <a:fillRect/>
          </a:stretch>
        </p:blipFill>
        <p:spPr>
          <a:xfrm>
            <a:off x="11275228" y="3926842"/>
            <a:ext cx="9187648" cy="6396156"/>
          </a:xfrm>
          <a:prstGeom prst="rect">
            <a:avLst/>
          </a:prstGeom>
        </p:spPr>
      </p:pic>
    </p:spTree>
    <p:extLst>
      <p:ext uri="{BB962C8B-B14F-4D97-AF65-F5344CB8AC3E}">
        <p14:creationId xmlns:p14="http://schemas.microsoft.com/office/powerpoint/2010/main" val="3422864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2659</TotalTime>
  <Words>2385</Words>
  <Application>Microsoft Office PowerPoint</Application>
  <PresentationFormat>Custom</PresentationFormat>
  <Paragraphs>194</Paragraphs>
  <Slides>17</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Corbel</vt:lpstr>
      <vt:lpstr>Gill Sans MT</vt:lpstr>
      <vt:lpstr>Office Theme</vt:lpstr>
      <vt:lpstr>PowerPoint Presentation</vt:lpstr>
      <vt:lpstr>From Collections to Laboratories to Centers/Libraries …</vt:lpstr>
      <vt:lpstr>Current Condition of Curriculum Materials Centers &amp; Collections  in Academic Institutions in the State of Michigan-2014</vt:lpstr>
      <vt:lpstr>No Major Changes to 16 (62%) Since 2005</vt:lpstr>
      <vt:lpstr>7 (27%) Closed</vt:lpstr>
      <vt:lpstr>6 (23%) Relocated to Library</vt:lpstr>
      <vt:lpstr>4 (15%) Reduced in Size</vt:lpstr>
      <vt:lpstr>1 (4% )Merged</vt:lpstr>
      <vt:lpstr>6 (23%) Newly Discovered</vt:lpstr>
      <vt:lpstr>Reasons for Changes</vt:lpstr>
      <vt:lpstr>Who and Why</vt:lpstr>
      <vt:lpstr>PowerPoint Presentation</vt:lpstr>
      <vt:lpstr>PowerPoint Presentation</vt:lpstr>
      <vt:lpstr>PowerPoint Presentation</vt:lpstr>
      <vt:lpstr>PowerPoint Presentation</vt:lpstr>
      <vt:lpstr>PowerPoint Presentation</vt:lpstr>
      <vt:lpstr>Credits</vt:lpstr>
    </vt:vector>
  </TitlesOfParts>
  <Company>Grand Valley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Reimagining the Curriculum Materials Library</dc:title>
  <dc:creator>Abby Bedford</dc:creator>
  <cp:lastModifiedBy>Rita Kohrman</cp:lastModifiedBy>
  <cp:revision>197</cp:revision>
  <cp:lastPrinted>2016-10-24T17:35:01Z</cp:lastPrinted>
  <dcterms:created xsi:type="dcterms:W3CDTF">2011-09-22T12:47:09Z</dcterms:created>
  <dcterms:modified xsi:type="dcterms:W3CDTF">2016-10-24T17:35:45Z</dcterms:modified>
</cp:coreProperties>
</file>